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361" r:id="rId3"/>
    <p:sldId id="359" r:id="rId4"/>
    <p:sldId id="356" r:id="rId5"/>
    <p:sldId id="360" r:id="rId6"/>
    <p:sldId id="3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88"/>
    <p:restoredTop sz="93579"/>
  </p:normalViewPr>
  <p:slideViewPr>
    <p:cSldViewPr snapToGrid="0" snapToObjects="1">
      <p:cViewPr varScale="1">
        <p:scale>
          <a:sx n="93" d="100"/>
          <a:sy n="93" d="100"/>
        </p:scale>
        <p:origin x="5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35B03-DEE3-7A4E-A442-0A2A939E5F67}" type="datetimeFigureOut">
              <a:rPr lang="en-US" smtClean="0"/>
              <a:t>2/16/22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75E5F-9703-9A41-BE93-B04F7CFA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67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C64B-8149-6545-AC17-A72B0CE3D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83B405-257B-C346-B8A3-B9BD4D8A4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70A4A-FD27-4D43-93F1-CD20D9440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DB1CF-0E4D-5945-83CF-FEF827504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6AD6C-5F20-6142-B9D3-F1A59885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1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763EA-E340-DF4B-93F8-185D191CD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D15AF9-2554-3C45-8E85-2E60E3592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11EF6-51B5-3546-96C1-319B04951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A3890-D0E3-4B4A-951D-3520A0643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4047E-F406-BF4A-BDCE-3E50EF5E5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E113A0-50B9-FE44-923B-93E584D86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A553DA-D6C4-BF44-9567-774B2B44D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C1CF4-90C9-DE43-A2C0-B162BF33C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8F6A9-464F-ED41-B371-287E5277A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4D6A8-CC21-B44E-9DBA-16272DA02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72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STAR Forward Upgrade Cost and Schedule Review – November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432FF"/>
                </a:solidFill>
              </a:defRPr>
            </a:lvl1pPr>
          </a:lstStyle>
          <a:p>
            <a:fld id="{DB01AD43-7665-4F46-BEFA-8DECD8160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3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D1F87-6E35-1842-9DE0-AA0CF79C7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41F82-114F-CA4F-92CB-BE9C2C70C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79799-E3C6-0747-B842-C0F74C7F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8DF81-C466-A241-8CB8-3809511AE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ECBE-5FEA-D34C-81C0-7F5AFDB14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4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EF40E-B07C-C340-A097-02BF45A38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3B0A4-957D-D34D-A191-0150A7A68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06E18-AAEE-B149-8583-C8B84C431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BF318-B5B0-BF4C-8399-9BBDB85EC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C88B4-A207-DB47-BCE4-0AFCF7575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3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D4FEC-836C-174B-9306-370E2A96E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A6737-75B8-5D43-882B-52E2137B2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829DE-C2D9-394C-ABF6-E053CB5E7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FDFCC-1B7F-4348-9261-A2238EACE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2/16/22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3AA66-32E3-B248-99AB-EB76343E6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0168B-BC82-C242-9A7B-9A7C33E0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7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2EDA5-8657-4B44-B9FA-254593F63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1278C-9F9A-FB4F-8D04-85A432E73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551FA-3A75-074E-9805-30E0CCD43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B61313-F504-BD47-98AA-F33F126F1E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006C1-66AB-9C4B-B55B-91212A300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14F6BC-BE39-AA45-8689-C5BE6F1A3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2/16/22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8137B-34BA-CA4C-8D45-1AEC725D8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A2940-6A5B-6F45-AF00-4BEDB91A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8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49571-CD7C-0C4E-AB66-4D032E908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CA5F4-F754-2045-855E-461603CD2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2/16/22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CB5DA8-ABDF-8A4A-841C-9950CF01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4DDE7-4574-6643-9F97-F60354935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4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7ABA7-E0C4-6A46-8207-939CE9ED4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2/16/22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E42C37-7EB3-2044-A91B-6C831FD18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BABFC4-8C95-9248-978B-3CC5E14F1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6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44670-618B-264D-B23C-A9D4B9EA6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54D28-DE46-3548-96FB-13B8411B4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E2A26C-F69C-D44F-981C-0CD9AEBF1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74F4B-2991-9A49-85ED-6308679B0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2/16/22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B924D-7912-DD48-AB2D-3A4C7EA51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78853-A6A5-9446-93B6-53D2DDD8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3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E4290-E67A-6D43-96EC-0A8B653DC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089BE4-5DFF-F847-95A4-B34BFEAB4D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2EF0E-B721-3F43-9A0B-BA0DA5A59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AD0B6-6738-A441-893F-42D28D353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2/16/22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8D932-12A5-9E42-9CB5-175514F75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EA936-8874-A445-9566-0EB369D0A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6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0EDF09-4AAD-964E-82C2-61591207F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B03EA-7B96-4145-AA33-503CE6928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C46BA-A8F3-FA45-82B4-995FC5455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0D4DF-EED5-0C47-8406-5B35200A133B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78A7A-EE8D-8C4D-9CB5-83C0B6320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2CF0D-2733-E34D-A900-C3D556B13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4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bnl.gov/event/14715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92BE65-266E-8F48-8521-CF307A2BD177}"/>
              </a:ext>
            </a:extLst>
          </p:cNvPr>
          <p:cNvSpPr txBox="1"/>
          <p:nvPr/>
        </p:nvSpPr>
        <p:spPr>
          <a:xfrm>
            <a:off x="143741" y="152400"/>
            <a:ext cx="11757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From Conveners</a:t>
            </a:r>
            <a:r>
              <a:rPr lang="en-US" dirty="0"/>
              <a:t> 02/16/2022 .</a:t>
            </a:r>
          </a:p>
          <a:p>
            <a:endParaRPr lang="en-US" dirty="0"/>
          </a:p>
        </p:txBody>
      </p:sp>
      <p:sp>
        <p:nvSpPr>
          <p:cNvPr id="5" name="AutoShape 2" descr="image.png">
            <a:extLst>
              <a:ext uri="{FF2B5EF4-FFF2-40B4-BE49-F238E27FC236}">
                <a16:creationId xmlns:a16="http://schemas.microsoft.com/office/drawing/2014/main" id="{3FE96BF8-18BC-2D4E-B73B-FB348D32A8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98800" y="1714500"/>
            <a:ext cx="59944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.png">
            <a:extLst>
              <a:ext uri="{FF2B5EF4-FFF2-40B4-BE49-F238E27FC236}">
                <a16:creationId xmlns:a16="http://schemas.microsoft.com/office/drawing/2014/main" id="{34C9315B-7041-4941-A049-5C01C1F3C0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53388" y="1866900"/>
            <a:ext cx="5092212" cy="291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0949595-E90B-0247-A1A6-06F94DC5750C}"/>
              </a:ext>
            </a:extLst>
          </p:cNvPr>
          <p:cNvSpPr/>
          <p:nvPr/>
        </p:nvSpPr>
        <p:spPr>
          <a:xfrm>
            <a:off x="157839" y="798731"/>
            <a:ext cx="11876321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Request from ATHENA EB to present on Friday update on WG: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Status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Near Future Plans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To-Do Items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Include issues (manpower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Resources needed (simulations/CPU)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By end of the day tomorrow let’s collect slides (one slide per sub-detector)</a:t>
            </a:r>
          </a:p>
          <a:p>
            <a:r>
              <a:rPr lang="en-US" sz="2000" dirty="0" err="1"/>
              <a:t>nEcal</a:t>
            </a:r>
            <a:r>
              <a:rPr lang="en-US" sz="2000" dirty="0"/>
              <a:t> – </a:t>
            </a:r>
            <a:r>
              <a:rPr lang="en-US" sz="2000" dirty="0" err="1"/>
              <a:t>Valdimir</a:t>
            </a:r>
            <a:endParaRPr lang="en-US" sz="2000" dirty="0"/>
          </a:p>
          <a:p>
            <a:r>
              <a:rPr lang="en-US" sz="2000" dirty="0" err="1"/>
              <a:t>bEcal</a:t>
            </a:r>
            <a:r>
              <a:rPr lang="en-US" sz="2000" dirty="0"/>
              <a:t> – Maria, Chao, Paul</a:t>
            </a:r>
          </a:p>
          <a:p>
            <a:r>
              <a:rPr lang="en-US" sz="2000" dirty="0" err="1"/>
              <a:t>pEcal</a:t>
            </a:r>
            <a:r>
              <a:rPr lang="en-US" sz="2000" dirty="0"/>
              <a:t>/</a:t>
            </a:r>
            <a:r>
              <a:rPr lang="en-US" sz="2000" dirty="0" err="1"/>
              <a:t>Hcal</a:t>
            </a:r>
            <a:r>
              <a:rPr lang="en-US" sz="2000" dirty="0"/>
              <a:t> – Oleg</a:t>
            </a:r>
          </a:p>
          <a:p>
            <a:r>
              <a:rPr lang="en-US" sz="2000" dirty="0"/>
              <a:t>b/</a:t>
            </a:r>
            <a:r>
              <a:rPr lang="en-US" sz="2000" dirty="0" err="1"/>
              <a:t>nHcal</a:t>
            </a:r>
            <a:r>
              <a:rPr lang="en-US" sz="2000" dirty="0"/>
              <a:t> – Oleg</a:t>
            </a:r>
          </a:p>
          <a:p>
            <a:endParaRPr lang="en-US" sz="2000" dirty="0"/>
          </a:p>
          <a:p>
            <a:r>
              <a:rPr lang="en-US" sz="2000" dirty="0"/>
              <a:t>I’ll put them together for Fri.  Conveners meeting.</a:t>
            </a:r>
          </a:p>
          <a:p>
            <a:endParaRPr lang="en-US" sz="2000" dirty="0"/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0F90CBA4-22D0-BC4B-A3FD-1B88DFCAF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B01AD43-7665-4F46-BEFA-8DECD816088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04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6E058B-BB3C-C546-8EB7-BB94D0E3E0AA}"/>
              </a:ext>
            </a:extLst>
          </p:cNvPr>
          <p:cNvSpPr txBox="1"/>
          <p:nvPr/>
        </p:nvSpPr>
        <p:spPr>
          <a:xfrm>
            <a:off x="623456" y="235527"/>
            <a:ext cx="113330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Follow up last week discussion on min. energy requirement: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asked SIDIS and Exclusive WG conveners if there are ‘justifications’ supporting the 50 MeV  threshold across all </a:t>
            </a:r>
            <a:r>
              <a:rPr lang="en-US" dirty="0" err="1"/>
              <a:t>emcals</a:t>
            </a:r>
            <a:r>
              <a:rPr lang="en-US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Spencer brought some good general physics arguments, which we asked him to discuss in our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Detailed simulations TBD.  What will be simulated, what is needed (detector model </a:t>
            </a:r>
            <a:r>
              <a:rPr lang="en-US" dirty="0" err="1"/>
              <a:t>etc</a:t>
            </a:r>
            <a:r>
              <a:rPr lang="en-US" dirty="0"/>
              <a:t>), manpower – this type of question EB wants to hear on Fri., I guess.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Have not heard back from SIDIS yet.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We’ll continue after Sasha’s talk.</a:t>
            </a:r>
          </a:p>
        </p:txBody>
      </p:sp>
    </p:spTree>
    <p:extLst>
      <p:ext uri="{BB962C8B-B14F-4D97-AF65-F5344CB8AC3E}">
        <p14:creationId xmlns:p14="http://schemas.microsoft.com/office/powerpoint/2010/main" val="301319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556752-5739-1F41-9887-3E8513F5C2C5}"/>
              </a:ext>
            </a:extLst>
          </p:cNvPr>
          <p:cNvSpPr txBox="1"/>
          <p:nvPr/>
        </p:nvSpPr>
        <p:spPr>
          <a:xfrm>
            <a:off x="498763" y="290945"/>
            <a:ext cx="114438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ATHENA Calorimetry R&amp;D  (EIC project R&amp;D)                                                                                                                     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eRD105 – Vladimir  gave update on 02.02.22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eRD106 – </a:t>
            </a:r>
            <a:r>
              <a:rPr lang="en-US" dirty="0" err="1"/>
              <a:t>pECal</a:t>
            </a:r>
            <a:r>
              <a:rPr lang="en-US" dirty="0"/>
              <a:t>  on hold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eRD107 – </a:t>
            </a:r>
            <a:r>
              <a:rPr lang="en-US" dirty="0" err="1"/>
              <a:t>pHCal</a:t>
            </a:r>
            <a:r>
              <a:rPr lang="en-US" dirty="0"/>
              <a:t>  on hold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eRD110 – </a:t>
            </a:r>
            <a:r>
              <a:rPr lang="en-US" dirty="0" err="1"/>
              <a:t>SiPMs</a:t>
            </a:r>
            <a:r>
              <a:rPr lang="en-US" dirty="0"/>
              <a:t>  on hold</a:t>
            </a:r>
          </a:p>
          <a:p>
            <a:r>
              <a:rPr lang="en-US" dirty="0"/>
              <a:t> https://</a:t>
            </a:r>
            <a:r>
              <a:rPr lang="en-US" dirty="0" err="1"/>
              <a:t>wiki.bnl.gov</a:t>
            </a:r>
            <a:r>
              <a:rPr lang="en-US" dirty="0"/>
              <a:t>/conferences/</a:t>
            </a:r>
            <a:r>
              <a:rPr lang="en-US" dirty="0" err="1"/>
              <a:t>index.php</a:t>
            </a:r>
            <a:r>
              <a:rPr lang="en-US" dirty="0"/>
              <a:t>/ProjectRandDFY22</a:t>
            </a:r>
          </a:p>
          <a:p>
            <a:endParaRPr lang="en-US" dirty="0"/>
          </a:p>
          <a:p>
            <a:r>
              <a:rPr lang="en-US" dirty="0"/>
              <a:t>It was an open meeting on 04.02.22 </a:t>
            </a:r>
            <a:r>
              <a:rPr lang="en-US" dirty="0">
                <a:hlinkClick r:id="rId2"/>
              </a:rPr>
              <a:t>https://indico.bnl.gov/event/14715/</a:t>
            </a:r>
            <a:r>
              <a:rPr lang="en-US" dirty="0"/>
              <a:t> to find common ground between PID/Calorimetry (and between different EIC collaborations ATHENA,ECCE, Core have been shown). For calorimeters this is eRD110</a:t>
            </a:r>
          </a:p>
          <a:p>
            <a:endParaRPr lang="en-US" dirty="0"/>
          </a:p>
          <a:p>
            <a:r>
              <a:rPr lang="en-US" dirty="0"/>
              <a:t>Similarly, for eRD106, eRD107 idea is to call for open meeting in two weeks, and as it was in case of meeting for </a:t>
            </a:r>
            <a:r>
              <a:rPr lang="en-US" dirty="0" err="1"/>
              <a:t>SiPMs</a:t>
            </a:r>
            <a:r>
              <a:rPr lang="en-US" dirty="0"/>
              <a:t> have project to moderate it. </a:t>
            </a:r>
          </a:p>
        </p:txBody>
      </p:sp>
    </p:spTree>
    <p:extLst>
      <p:ext uri="{BB962C8B-B14F-4D97-AF65-F5344CB8AC3E}">
        <p14:creationId xmlns:p14="http://schemas.microsoft.com/office/powerpoint/2010/main" val="279117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4F9654-FE88-554E-A5BE-518665D404AC}"/>
              </a:ext>
            </a:extLst>
          </p:cNvPr>
          <p:cNvGraphicFramePr>
            <a:graphicFrameLocks noGrp="1"/>
          </p:cNvGraphicFramePr>
          <p:nvPr/>
        </p:nvGraphicFramePr>
        <p:xfrm>
          <a:off x="355600" y="575734"/>
          <a:ext cx="9351432" cy="33906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1139">
                  <a:extLst>
                    <a:ext uri="{9D8B030D-6E8A-4147-A177-3AD203B41FA5}">
                      <a16:colId xmlns:a16="http://schemas.microsoft.com/office/drawing/2014/main" val="2526446529"/>
                    </a:ext>
                  </a:extLst>
                </a:gridCol>
                <a:gridCol w="1881139">
                  <a:extLst>
                    <a:ext uri="{9D8B030D-6E8A-4147-A177-3AD203B41FA5}">
                      <a16:colId xmlns:a16="http://schemas.microsoft.com/office/drawing/2014/main" val="3284785970"/>
                    </a:ext>
                  </a:extLst>
                </a:gridCol>
                <a:gridCol w="1389149">
                  <a:extLst>
                    <a:ext uri="{9D8B030D-6E8A-4147-A177-3AD203B41FA5}">
                      <a16:colId xmlns:a16="http://schemas.microsoft.com/office/drawing/2014/main" val="3373422441"/>
                    </a:ext>
                  </a:extLst>
                </a:gridCol>
                <a:gridCol w="1389149">
                  <a:extLst>
                    <a:ext uri="{9D8B030D-6E8A-4147-A177-3AD203B41FA5}">
                      <a16:colId xmlns:a16="http://schemas.microsoft.com/office/drawing/2014/main" val="3328341287"/>
                    </a:ext>
                  </a:extLst>
                </a:gridCol>
                <a:gridCol w="1389149">
                  <a:extLst>
                    <a:ext uri="{9D8B030D-6E8A-4147-A177-3AD203B41FA5}">
                      <a16:colId xmlns:a16="http://schemas.microsoft.com/office/drawing/2014/main" val="1768631104"/>
                    </a:ext>
                  </a:extLst>
                </a:gridCol>
                <a:gridCol w="1421707">
                  <a:extLst>
                    <a:ext uri="{9D8B030D-6E8A-4147-A177-3AD203B41FA5}">
                      <a16:colId xmlns:a16="http://schemas.microsoft.com/office/drawing/2014/main" val="4290667360"/>
                    </a:ext>
                  </a:extLst>
                </a:gridCol>
              </a:tblGrid>
              <a:tr h="7886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Sub-system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Readout Unit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Minimal Energy YR Table 10.6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Minimal Practical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Maximum Energy YR Inclusive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Signal Range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432745"/>
                  </a:ext>
                </a:extLst>
              </a:tr>
              <a:tr h="288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n-EMCal PWO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Tower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50 MeV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2.5 MeV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 GeV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5-100k pixels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3234874"/>
                  </a:ext>
                </a:extLst>
              </a:tr>
              <a:tr h="288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n-EMCal SC Glass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Tower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50 MeV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2.5 MeV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 GeV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5-100k pixels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8497885"/>
                  </a:ext>
                </a:extLst>
              </a:tr>
              <a:tr h="522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n-Hcal (KLM type) (10 layers)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Scint. Tile (individual tile)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500 MeV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0.1 MeV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 GeV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10-200 pixels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9778680"/>
                  </a:ext>
                </a:extLst>
              </a:tr>
              <a:tr h="288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p-EMCal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Tower (sum all fibers)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100 MeV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 MeV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100 GeV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5-60k pixels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8151426"/>
                  </a:ext>
                </a:extLst>
              </a:tr>
              <a:tr h="288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p-Hcal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Tower (sum 51 tiles)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500 MeV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300 MeV 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100 GeV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50-20k pixels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3456222"/>
                  </a:ext>
                </a:extLst>
              </a:tr>
              <a:tr h="288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b-Hcal (KLM Type) (5 layers)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Scint. Tile (individual tile)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500 MeV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0.1 MeV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 GeV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10-200 pixels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3856249"/>
                  </a:ext>
                </a:extLst>
              </a:tr>
              <a:tr h="308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b-Ecal (ScFI part)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Sub-Layer (one light guide)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50 MeV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2.5 MeV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50 GeV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90-40k pixels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4675593"/>
                  </a:ext>
                </a:extLst>
              </a:tr>
              <a:tr h="327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b-Ecal (Si layers)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Pixel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50 MeV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2.5 MeV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985753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192BC3E-174B-1245-8250-7FE7D1E826EA}"/>
              </a:ext>
            </a:extLst>
          </p:cNvPr>
          <p:cNvSpPr/>
          <p:nvPr/>
        </p:nvSpPr>
        <p:spPr>
          <a:xfrm>
            <a:off x="4047066" y="1405466"/>
            <a:ext cx="2760134" cy="524934"/>
          </a:xfrm>
          <a:prstGeom prst="rect">
            <a:avLst/>
          </a:prstGeom>
          <a:solidFill>
            <a:srgbClr val="FF0000">
              <a:alpha val="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2CB346-404B-8F4B-B1AB-9EDCD9CE2F1C}"/>
              </a:ext>
            </a:extLst>
          </p:cNvPr>
          <p:cNvSpPr/>
          <p:nvPr/>
        </p:nvSpPr>
        <p:spPr>
          <a:xfrm>
            <a:off x="4047066" y="2462794"/>
            <a:ext cx="2760134" cy="323744"/>
          </a:xfrm>
          <a:prstGeom prst="rect">
            <a:avLst/>
          </a:prstGeom>
          <a:solidFill>
            <a:srgbClr val="FF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A8422E-D4BA-EC4B-805C-F1E54D2F13CE}"/>
              </a:ext>
            </a:extLst>
          </p:cNvPr>
          <p:cNvSpPr txBox="1"/>
          <p:nvPr/>
        </p:nvSpPr>
        <p:spPr>
          <a:xfrm>
            <a:off x="0" y="3966420"/>
            <a:ext cx="1219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 10.6 YR – requirements table.  </a:t>
            </a:r>
            <a:r>
              <a:rPr lang="en-US" dirty="0" err="1"/>
              <a:t>pEMcal</a:t>
            </a:r>
            <a:r>
              <a:rPr lang="en-US" dirty="0"/>
              <a:t> – min. energy 100 MeV. EM cluster – side tower 5 MeV </a:t>
            </a:r>
          </a:p>
          <a:p>
            <a:endParaRPr lang="en-US" dirty="0"/>
          </a:p>
          <a:p>
            <a:r>
              <a:rPr lang="en-US" dirty="0"/>
              <a:t>For many reasons we want to keep S</a:t>
            </a:r>
            <a:r>
              <a:rPr lang="en-US" baseline="-25000" dirty="0"/>
              <a:t>F</a:t>
            </a:r>
            <a:r>
              <a:rPr lang="en-US" dirty="0"/>
              <a:t> in </a:t>
            </a:r>
            <a:r>
              <a:rPr lang="en-US" dirty="0" err="1"/>
              <a:t>pECal</a:t>
            </a:r>
            <a:r>
              <a:rPr lang="en-US" dirty="0"/>
              <a:t> (</a:t>
            </a:r>
            <a:r>
              <a:rPr lang="en-US" dirty="0" err="1"/>
              <a:t>WScFi</a:t>
            </a:r>
            <a:r>
              <a:rPr lang="en-US" dirty="0"/>
              <a:t>) at ~ 2.8% and not at 12% </a:t>
            </a:r>
          </a:p>
          <a:p>
            <a:r>
              <a:rPr lang="en-US" dirty="0"/>
              <a:t>Light Yield at 1000 </a:t>
            </a:r>
            <a:r>
              <a:rPr lang="en-US" dirty="0" err="1"/>
              <a:t>p.e.</a:t>
            </a:r>
            <a:r>
              <a:rPr lang="en-US" dirty="0"/>
              <a:t>/GeV is possible with </a:t>
            </a:r>
            <a:r>
              <a:rPr lang="en-US" dirty="0" err="1"/>
              <a:t>SiPMs</a:t>
            </a:r>
            <a:r>
              <a:rPr lang="en-US" dirty="0"/>
              <a:t> (that will be close to previous example), BUT we need to move from 3x3 </a:t>
            </a:r>
            <a:r>
              <a:rPr lang="en-US" dirty="0" err="1"/>
              <a:t>SiPMs</a:t>
            </a:r>
            <a:r>
              <a:rPr lang="en-US" dirty="0"/>
              <a:t> to 6x6 </a:t>
            </a:r>
            <a:r>
              <a:rPr lang="en-US" dirty="0" err="1"/>
              <a:t>SiPMs</a:t>
            </a:r>
            <a:r>
              <a:rPr lang="en-US" dirty="0"/>
              <a:t> -&gt; Noise  may reach 2 x 10 MeV = 20 MeV   Unless one  start to cool </a:t>
            </a:r>
            <a:r>
              <a:rPr lang="en-US" dirty="0" err="1"/>
              <a:t>SiPMs</a:t>
            </a:r>
            <a:r>
              <a:rPr lang="en-US" dirty="0"/>
              <a:t> S/N what is listed in 10.6 not reachable.</a:t>
            </a:r>
          </a:p>
          <a:p>
            <a:endParaRPr lang="en-US" dirty="0"/>
          </a:p>
          <a:p>
            <a:r>
              <a:rPr lang="en-US" dirty="0"/>
              <a:t>And during discussions at ATHENA </a:t>
            </a:r>
            <a:r>
              <a:rPr lang="en-US" dirty="0" err="1"/>
              <a:t>calor</a:t>
            </a:r>
            <a:r>
              <a:rPr lang="en-US" dirty="0"/>
              <a:t> meetings it was not clear at all what is justification for 100 MeV minimal energy in </a:t>
            </a:r>
            <a:r>
              <a:rPr lang="en-US" dirty="0" err="1"/>
              <a:t>pECal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 eRD106 is for </a:t>
            </a:r>
            <a:r>
              <a:rPr lang="en-US" dirty="0" err="1"/>
              <a:t>pECal</a:t>
            </a:r>
            <a:r>
              <a:rPr lang="en-US" dirty="0"/>
              <a:t> (tied with eRD107 </a:t>
            </a:r>
            <a:r>
              <a:rPr lang="en-US" dirty="0" err="1"/>
              <a:t>pHCal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8B5C20-0140-E647-B94C-D0FEC419AB4A}"/>
              </a:ext>
            </a:extLst>
          </p:cNvPr>
          <p:cNvSpPr txBox="1"/>
          <p:nvPr/>
        </p:nvSpPr>
        <p:spPr>
          <a:xfrm>
            <a:off x="605290" y="91004"/>
            <a:ext cx="3857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Some requirements in YR looks tough,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7077CC-3388-924F-8FBA-56F68D21C7B7}"/>
              </a:ext>
            </a:extLst>
          </p:cNvPr>
          <p:cNvSpPr txBox="1"/>
          <p:nvPr/>
        </p:nvSpPr>
        <p:spPr>
          <a:xfrm>
            <a:off x="2897525" y="1455552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eRD</a:t>
            </a:r>
            <a:r>
              <a:rPr lang="en-US" dirty="0"/>
              <a:t> 105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87E194-B0B4-5942-919A-00334D2BC7FF}"/>
              </a:ext>
            </a:extLst>
          </p:cNvPr>
          <p:cNvSpPr txBox="1"/>
          <p:nvPr/>
        </p:nvSpPr>
        <p:spPr>
          <a:xfrm>
            <a:off x="2897524" y="2462794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eRD</a:t>
            </a:r>
            <a:r>
              <a:rPr lang="en-US" dirty="0"/>
              <a:t> 106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9EE1F9-28F2-D046-AC86-1750A9DFD1BC}"/>
              </a:ext>
            </a:extLst>
          </p:cNvPr>
          <p:cNvSpPr txBox="1"/>
          <p:nvPr/>
        </p:nvSpPr>
        <p:spPr>
          <a:xfrm>
            <a:off x="9990667" y="1168400"/>
            <a:ext cx="1429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it justified?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4B6F72-93FD-D049-A901-FE39EF55CAA7}"/>
              </a:ext>
            </a:extLst>
          </p:cNvPr>
          <p:cNvCxnSpPr>
            <a:stCxn id="11" idx="1"/>
          </p:cNvCxnSpPr>
          <p:nvPr/>
        </p:nvCxnSpPr>
        <p:spPr>
          <a:xfrm flipH="1">
            <a:off x="6112933" y="1353066"/>
            <a:ext cx="3877734" cy="1109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23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89CA55-AFE5-E445-98F6-4AB2B29E3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62259" y="-911122"/>
            <a:ext cx="6726753" cy="881149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A80277A-D3C5-CE42-994D-51241B23BED8}"/>
              </a:ext>
            </a:extLst>
          </p:cNvPr>
          <p:cNvSpPr/>
          <p:nvPr/>
        </p:nvSpPr>
        <p:spPr>
          <a:xfrm>
            <a:off x="5818909" y="1080655"/>
            <a:ext cx="332509" cy="4973781"/>
          </a:xfrm>
          <a:prstGeom prst="rect">
            <a:avLst/>
          </a:prstGeom>
          <a:solidFill>
            <a:srgbClr val="FF00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D84AE7-DF09-3840-8257-26AECE4EC605}"/>
              </a:ext>
            </a:extLst>
          </p:cNvPr>
          <p:cNvSpPr txBox="1"/>
          <p:nvPr/>
        </p:nvSpPr>
        <p:spPr>
          <a:xfrm>
            <a:off x="8631381" y="1080655"/>
            <a:ext cx="35623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 Energy 50 MeV from -4 to +4,</a:t>
            </a:r>
          </a:p>
          <a:p>
            <a:r>
              <a:rPr lang="en-US" dirty="0"/>
              <a:t>Looks to me as made up….</a:t>
            </a:r>
          </a:p>
          <a:p>
            <a:endParaRPr lang="en-US" dirty="0"/>
          </a:p>
          <a:p>
            <a:r>
              <a:rPr lang="en-US" dirty="0"/>
              <a:t>For any sampling calorimeter at hadron endcap this is a tough requirements.</a:t>
            </a:r>
          </a:p>
          <a:p>
            <a:endParaRPr lang="en-US" dirty="0"/>
          </a:p>
          <a:p>
            <a:r>
              <a:rPr lang="en-US" dirty="0"/>
              <a:t>We need to clarify this:</a:t>
            </a:r>
          </a:p>
          <a:p>
            <a:r>
              <a:rPr lang="en-US" dirty="0"/>
              <a:t>What is justification?</a:t>
            </a:r>
          </a:p>
          <a:p>
            <a:r>
              <a:rPr lang="en-US" dirty="0"/>
              <a:t>What is requirement?</a:t>
            </a:r>
          </a:p>
          <a:p>
            <a:endParaRPr lang="en-US" dirty="0"/>
          </a:p>
          <a:p>
            <a:r>
              <a:rPr lang="en-US" dirty="0"/>
              <a:t>This goes beyond </a:t>
            </a:r>
            <a:r>
              <a:rPr lang="en-US" dirty="0" err="1"/>
              <a:t>Calor</a:t>
            </a:r>
            <a:r>
              <a:rPr lang="en-US" dirty="0"/>
              <a:t> group.</a:t>
            </a:r>
          </a:p>
          <a:p>
            <a:endParaRPr lang="en-US" dirty="0"/>
          </a:p>
          <a:p>
            <a:r>
              <a:rPr lang="en-US" dirty="0"/>
              <a:t>As an </a:t>
            </a:r>
            <a:r>
              <a:rPr lang="en-US" dirty="0" err="1"/>
              <a:t>acation</a:t>
            </a:r>
            <a:r>
              <a:rPr lang="en-US" dirty="0"/>
              <a:t> item from today’s meeting: put it on agenda  for next </a:t>
            </a:r>
            <a:r>
              <a:rPr lang="en-US" dirty="0" err="1"/>
              <a:t>calor</a:t>
            </a:r>
            <a:r>
              <a:rPr lang="en-US" dirty="0"/>
              <a:t> meeting?</a:t>
            </a:r>
          </a:p>
          <a:p>
            <a:endParaRPr lang="en-US" dirty="0"/>
          </a:p>
          <a:p>
            <a:r>
              <a:rPr lang="en-US" dirty="0"/>
              <a:t>Need volunteer(s) to prepare it. 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0ADAA3C-58FD-1A41-AE06-D97C13045575}"/>
              </a:ext>
            </a:extLst>
          </p:cNvPr>
          <p:cNvCxnSpPr/>
          <p:nvPr/>
        </p:nvCxnSpPr>
        <p:spPr>
          <a:xfrm flipH="1">
            <a:off x="6151418" y="2667000"/>
            <a:ext cx="2479963" cy="1352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00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C9FB59-FE31-3944-9347-28EA2B905555}"/>
              </a:ext>
            </a:extLst>
          </p:cNvPr>
          <p:cNvSpPr txBox="1"/>
          <p:nvPr/>
        </p:nvSpPr>
        <p:spPr>
          <a:xfrm>
            <a:off x="263235" y="180108"/>
            <a:ext cx="115824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Case of pre-shower in front of </a:t>
            </a:r>
            <a:r>
              <a:rPr lang="en-US" dirty="0" err="1"/>
              <a:t>pECal</a:t>
            </a:r>
            <a:r>
              <a:rPr lang="en-US" dirty="0"/>
              <a:t> for ATHENA discussed in one of the earlier </a:t>
            </a:r>
            <a:r>
              <a:rPr lang="en-US" dirty="0" err="1"/>
              <a:t>calo</a:t>
            </a:r>
            <a:r>
              <a:rPr lang="en-US" dirty="0"/>
              <a:t>. meetings. But did not get to proposal or upgrade considerations.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was generic R&amp;D project for </a:t>
            </a:r>
            <a:r>
              <a:rPr lang="en-US" dirty="0" err="1"/>
              <a:t>preshower</a:t>
            </a:r>
            <a:r>
              <a:rPr lang="en-US" dirty="0"/>
              <a:t> (Chili group) using LYSO/WLS fibers ( not tied to any particular detector region. Did not last long.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view of very low threshold, purpose of pre-shower may be reconsidered to meet this requirement.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have 10 cm space between RICH and </a:t>
            </a:r>
            <a:r>
              <a:rPr lang="en-US" dirty="0" err="1"/>
              <a:t>pEcal</a:t>
            </a:r>
            <a:r>
              <a:rPr lang="en-US" dirty="0"/>
              <a:t>, where such device may fit.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option is to combine it with </a:t>
            </a:r>
            <a:r>
              <a:rPr lang="en-US" dirty="0" err="1"/>
              <a:t>pECal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Q1. </a:t>
            </a:r>
          </a:p>
          <a:p>
            <a:r>
              <a:rPr lang="en-US" dirty="0"/>
              <a:t>To get detailed simulations (if </a:t>
            </a:r>
            <a:r>
              <a:rPr lang="en-US" dirty="0" err="1"/>
              <a:t>preshower</a:t>
            </a:r>
            <a:r>
              <a:rPr lang="en-US" dirty="0"/>
              <a:t> is under consideration) it has to be added in dd4hep (assuming it is right region  to put it ( 1&lt;eta&lt;4)</a:t>
            </a:r>
          </a:p>
        </p:txBody>
      </p:sp>
    </p:spTree>
    <p:extLst>
      <p:ext uri="{BB962C8B-B14F-4D97-AF65-F5344CB8AC3E}">
        <p14:creationId xmlns:p14="http://schemas.microsoft.com/office/powerpoint/2010/main" val="408888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4777</TotalTime>
  <Words>827</Words>
  <Application>Microsoft Macintosh PowerPoint</Application>
  <PresentationFormat>Widescreen</PresentationFormat>
  <Paragraphs>131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(Body)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Oleg Tsai</dc:creator>
  <cp:lastModifiedBy>Oleg Tsai</cp:lastModifiedBy>
  <cp:revision>183</cp:revision>
  <cp:lastPrinted>2021-11-13T13:17:47Z</cp:lastPrinted>
  <dcterms:created xsi:type="dcterms:W3CDTF">2021-03-15T23:30:48Z</dcterms:created>
  <dcterms:modified xsi:type="dcterms:W3CDTF">2022-02-16T16:58:29Z</dcterms:modified>
</cp:coreProperties>
</file>