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70" r:id="rId2"/>
    <p:sldId id="258" r:id="rId3"/>
    <p:sldId id="1461" r:id="rId4"/>
    <p:sldId id="259" r:id="rId5"/>
    <p:sldId id="1469" r:id="rId6"/>
    <p:sldId id="261" r:id="rId7"/>
    <p:sldId id="1466" r:id="rId8"/>
    <p:sldId id="262" r:id="rId9"/>
    <p:sldId id="1458" r:id="rId10"/>
    <p:sldId id="1460" r:id="rId11"/>
    <p:sldId id="1459" r:id="rId12"/>
    <p:sldId id="1462" r:id="rId13"/>
    <p:sldId id="1463" r:id="rId14"/>
    <p:sldId id="14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E5E57-3C59-4FA4-A4F2-15DA82E2C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C9C9EA-489F-4A53-AF0E-99FE24894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70939-26CB-4EE7-AE46-6D2BFD7F4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AD27-C9C8-4214-95DF-1EE3724BC57E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D800E-3029-45CF-A554-56F737967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9606C-8BC7-4A53-8BD2-50689AE61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1FF1-7AA7-4C5B-9FC6-51E04E66F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2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6981C-3ED9-4E86-A705-4430B8AA5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D300DE-0DE8-4FED-83D5-E6C668936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88C3A-2B57-4603-BEAB-DC9CEC4A1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AD27-C9C8-4214-95DF-1EE3724BC57E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2D526-17C7-4DD2-AD71-1441D1DB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7ADBE-1219-4F86-8ACB-799972767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1FF1-7AA7-4C5B-9FC6-51E04E66F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8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CC9F52-BED4-4017-80A8-4942827D73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1AA9A0-3922-4431-B6DB-00F0B7C60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35F81-5548-4765-A331-BAFF77CE1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AD27-C9C8-4214-95DF-1EE3724BC57E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A1E14-2B30-4E10-A5D7-ED0DD21E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647B1-AAAD-4DF8-B83B-8DEB47C7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1FF1-7AA7-4C5B-9FC6-51E04E66F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7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F3CC-E222-4356-8A38-51371396C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96B87-7F19-455E-928C-2A8131C80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89828-3092-4296-A502-A27075C49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AD27-C9C8-4214-95DF-1EE3724BC57E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A12B9-3807-4B60-A180-3A752DE0C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36BB1-690E-460A-AB09-8AA94CDDF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1FF1-7AA7-4C5B-9FC6-51E04E66F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9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1D12E-8F19-4384-8538-002BA521B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3394C-853B-4A44-AF13-13712F577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7ECD5-5D95-4368-91E3-4C452FA60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AD27-C9C8-4214-95DF-1EE3724BC57E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B4D54-14B1-4FA9-A4E2-0EF942499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E978A-8563-4F9A-8CC6-D1B174B3A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1FF1-7AA7-4C5B-9FC6-51E04E66F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4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C26B1-2829-4654-A70E-224B471C6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4111B-B047-47F5-91F5-CC2708610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3F49D5-F2E4-4594-81D6-5AB385C66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88256-7391-4F35-8BDD-79CE3DB8F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AD27-C9C8-4214-95DF-1EE3724BC57E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277BA-9688-4CC5-BB94-74841E58B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4F3FD-707E-46DC-A1F3-1CE229761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1FF1-7AA7-4C5B-9FC6-51E04E66F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5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31AB2-463B-49CF-AEAE-603F82ED5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CDBF6-4DFB-4BE5-915E-482A8E832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6409C7-41CE-40CC-AC50-2A3D49C26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4B8A15-C340-40D0-9B70-18C9A27F52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477EC0-E777-46EF-B76E-B85151E29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9DD959-27D0-408B-855F-AFA8B06B3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AD27-C9C8-4214-95DF-1EE3724BC57E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FAFE89-5697-42BC-AC92-407EEF9AA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881A29-4662-4BE5-835D-016C8CBDB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1FF1-7AA7-4C5B-9FC6-51E04E66F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4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07829-23FC-4946-A5CD-B5CAA1CFC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EB07E6-147E-4F38-B611-724DFF731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AD27-C9C8-4214-95DF-1EE3724BC57E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E0F91D-88C7-4559-B26D-1472EB54F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34FBF-035F-4F5C-A615-480468EC6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1FF1-7AA7-4C5B-9FC6-51E04E66F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8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996CE8-34E7-4C2E-A364-ADEE5F830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AD27-C9C8-4214-95DF-1EE3724BC57E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358712-D17D-4252-A0CE-8FAF54A81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7CEAE-3339-4242-9399-3C205F92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1FF1-7AA7-4C5B-9FC6-51E04E66F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2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0EFF4-E913-44E2-8490-5274E66F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24ADD-D622-4718-9C61-1342785BE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38B7F-EB7B-4588-AC76-166CC5120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F48AA-7E5C-4D85-80CA-695975816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AD27-C9C8-4214-95DF-1EE3724BC57E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4CF37-8708-4EAD-A32A-68960CAE5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6E1C9D-AE72-4C01-B8AF-70F05EB28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1FF1-7AA7-4C5B-9FC6-51E04E66F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4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0C25A-0C5B-4F5C-A151-31F2847FD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CD57B4-742F-422D-9E2C-F829F6220C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EB29D-4825-41FB-B21A-3E952F94E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CED69-CE71-43FB-AD03-0A87F220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AD27-C9C8-4214-95DF-1EE3724BC57E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8DB93-DD7C-42ED-8C2F-B9A1DE14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33BB0-C301-43EC-8890-8F8C4450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1FF1-7AA7-4C5B-9FC6-51E04E66F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7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BF55EB-598F-4D1E-B245-0C93709FA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9FAB7-1F22-48E2-9ECE-224AFFA2C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2ACF1-6CF0-4D93-9BA6-CA3A2232D1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8AD27-C9C8-4214-95DF-1EE3724BC57E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A9467-A91B-4609-A83B-3AF2FB3C6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018C6-E1CC-403E-A296-24B757676F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1FF1-7AA7-4C5B-9FC6-51E04E66F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2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18C2F7-A206-4F27-9042-411DEB3A7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0176"/>
            <a:ext cx="11906250" cy="1077913"/>
          </a:xfrm>
        </p:spPr>
        <p:txBody>
          <a:bodyPr>
            <a:normAutofit fontScale="90000"/>
          </a:bodyPr>
          <a:lstStyle/>
          <a:p>
            <a:r>
              <a:rPr lang="en-US" dirty="0"/>
              <a:t>GridPIX (aka MiniTPC):  Brief Introduction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2A0BF60-D3E6-4CF4-A9D5-FCA829712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52573" y="1013537"/>
            <a:ext cx="1746191" cy="440123"/>
          </a:xfrm>
        </p:spPr>
        <p:txBody>
          <a:bodyPr/>
          <a:lstStyle/>
          <a:p>
            <a:r>
              <a:rPr lang="en-US" dirty="0"/>
              <a:t>TK Hemmick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B962A0-7194-4A32-8118-E13633CCD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944" y="5071928"/>
            <a:ext cx="1951324" cy="14559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960627-1956-4BA9-B700-39CBA4FA6C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04" t="29782" r="36949" b="23333"/>
          <a:stretch/>
        </p:blipFill>
        <p:spPr>
          <a:xfrm>
            <a:off x="640935" y="3722064"/>
            <a:ext cx="3147700" cy="232220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57CAA6C-C01B-4716-8A6D-ADBCFFA5C167}"/>
              </a:ext>
            </a:extLst>
          </p:cNvPr>
          <p:cNvSpPr txBox="1">
            <a:spLocks/>
          </p:cNvSpPr>
          <p:nvPr/>
        </p:nvSpPr>
        <p:spPr>
          <a:xfrm>
            <a:off x="531547" y="1172967"/>
            <a:ext cx="7034188" cy="2165178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Main discussion in PID group.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Selected as “upgrade path” for ATHENA.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Provides: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PID (pi-K-p) from 100 MeV/c to 800 MeV/c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ROBUST tracking (enormous number of hits per track)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0F1D47-BAEE-43BE-9E95-41003B89BE70}"/>
              </a:ext>
            </a:extLst>
          </p:cNvPr>
          <p:cNvSpPr txBox="1"/>
          <p:nvPr/>
        </p:nvSpPr>
        <p:spPr>
          <a:xfrm>
            <a:off x="786212" y="3537398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DD4HEP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655FBD9-5F5C-4AD2-BEAF-356A41A31E22}"/>
              </a:ext>
            </a:extLst>
          </p:cNvPr>
          <p:cNvSpPr/>
          <p:nvPr/>
        </p:nvSpPr>
        <p:spPr>
          <a:xfrm rot="20568146">
            <a:off x="1406006" y="4956560"/>
            <a:ext cx="2619064" cy="5554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DE7756A-B065-4E5A-BB27-D0142B159C64}"/>
              </a:ext>
            </a:extLst>
          </p:cNvPr>
          <p:cNvCxnSpPr/>
          <p:nvPr/>
        </p:nvCxnSpPr>
        <p:spPr>
          <a:xfrm>
            <a:off x="3965249" y="4803981"/>
            <a:ext cx="89730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61953CC-A73C-4B4F-B3BA-CAFFA78BFBBC}"/>
              </a:ext>
            </a:extLst>
          </p:cNvPr>
          <p:cNvSpPr/>
          <p:nvPr/>
        </p:nvSpPr>
        <p:spPr>
          <a:xfrm>
            <a:off x="4979993" y="3465285"/>
            <a:ext cx="99702" cy="15467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C78067-2F18-488C-84CD-1CD560A2A70E}"/>
              </a:ext>
            </a:extLst>
          </p:cNvPr>
          <p:cNvSpPr/>
          <p:nvPr/>
        </p:nvSpPr>
        <p:spPr>
          <a:xfrm>
            <a:off x="5079695" y="3465286"/>
            <a:ext cx="4258653" cy="15382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Gas Volume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BA7FD3-DABB-428E-8A84-6183E8C62459}"/>
              </a:ext>
            </a:extLst>
          </p:cNvPr>
          <p:cNvSpPr/>
          <p:nvPr/>
        </p:nvSpPr>
        <p:spPr>
          <a:xfrm rot="16200000">
            <a:off x="8723665" y="4079968"/>
            <a:ext cx="1546788" cy="3174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Readout</a:t>
            </a:r>
          </a:p>
        </p:txBody>
      </p:sp>
      <p:sp>
        <p:nvSpPr>
          <p:cNvPr id="22" name="Arrow: Bent 21">
            <a:extLst>
              <a:ext uri="{FF2B5EF4-FFF2-40B4-BE49-F238E27FC236}">
                <a16:creationId xmlns:a16="http://schemas.microsoft.com/office/drawing/2014/main" id="{6A2B7DE5-37F4-43B3-9894-41F9047D7102}"/>
              </a:ext>
            </a:extLst>
          </p:cNvPr>
          <p:cNvSpPr/>
          <p:nvPr/>
        </p:nvSpPr>
        <p:spPr>
          <a:xfrm rot="5400000">
            <a:off x="10150452" y="4080893"/>
            <a:ext cx="646331" cy="1169280"/>
          </a:xfrm>
          <a:prstGeom prst="ben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56AFCA-10DB-4243-9B67-11B342FD8D8A}"/>
              </a:ext>
            </a:extLst>
          </p:cNvPr>
          <p:cNvSpPr txBox="1"/>
          <p:nvPr/>
        </p:nvSpPr>
        <p:spPr>
          <a:xfrm>
            <a:off x="3928262" y="5493889"/>
            <a:ext cx="215636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High Voltage (-10kV)</a:t>
            </a:r>
          </a:p>
          <a:p>
            <a:r>
              <a:rPr lang="en-US" dirty="0">
                <a:solidFill>
                  <a:srgbClr val="FF0000"/>
                </a:solidFill>
              </a:rPr>
              <a:t>Low radiation Length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EC3FD7E-CF6F-4383-9240-3F58FE98E014}"/>
              </a:ext>
            </a:extLst>
          </p:cNvPr>
          <p:cNvCxnSpPr>
            <a:stCxn id="23" idx="0"/>
          </p:cNvCxnSpPr>
          <p:nvPr/>
        </p:nvCxnSpPr>
        <p:spPr>
          <a:xfrm flipH="1" flipV="1">
            <a:off x="4979993" y="5071928"/>
            <a:ext cx="26449" cy="4219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46E4717-94ED-424E-9B85-222DD07FC90C}"/>
              </a:ext>
            </a:extLst>
          </p:cNvPr>
          <p:cNvSpPr txBox="1"/>
          <p:nvPr/>
        </p:nvSpPr>
        <p:spPr>
          <a:xfrm>
            <a:off x="6084622" y="6343250"/>
            <a:ext cx="2299604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T2K gas (low diffusion)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7866A9D-47BC-4A06-8F05-797FCE42C360}"/>
                  </a:ext>
                </a:extLst>
              </p:cNvPr>
              <p:cNvSpPr txBox="1"/>
              <p:nvPr/>
            </p:nvSpPr>
            <p:spPr>
              <a:xfrm>
                <a:off x="9847943" y="3103223"/>
                <a:ext cx="2355453" cy="1200329"/>
              </a:xfrm>
              <a:prstGeom prst="rect">
                <a:avLst/>
              </a:prstGeom>
              <a:noFill/>
              <a:ln>
                <a:solidFill>
                  <a:schemeClr val="bg2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Silicon Pixel Readout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×55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  <a:p>
                <a:pPr/>
                <a:r>
                  <a:rPr lang="en-US" dirty="0"/>
                  <a:t>4% radiation length</a:t>
                </a:r>
              </a:p>
              <a:p>
                <a:pPr/>
                <a:r>
                  <a:rPr lang="en-US" dirty="0"/>
                  <a:t>(dominated by cooling)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7866A9D-47BC-4A06-8F05-797FCE42C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7943" y="3103223"/>
                <a:ext cx="2355453" cy="1200329"/>
              </a:xfrm>
              <a:prstGeom prst="rect">
                <a:avLst/>
              </a:prstGeom>
              <a:blipFill>
                <a:blip r:embed="rId4"/>
                <a:stretch>
                  <a:fillRect l="-1799" t="-2010" r="-1542" b="-6533"/>
                </a:stretch>
              </a:blipFill>
              <a:ln>
                <a:solidFill>
                  <a:schemeClr val="bg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ABAF072A-520D-429D-A318-68480714E49B}"/>
              </a:ext>
            </a:extLst>
          </p:cNvPr>
          <p:cNvSpPr txBox="1"/>
          <p:nvPr/>
        </p:nvSpPr>
        <p:spPr>
          <a:xfrm>
            <a:off x="1068705" y="6001302"/>
            <a:ext cx="2127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Sanghwa and Dmitry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576FCB-CF4F-4287-996D-DE97B39A75F8}"/>
              </a:ext>
            </a:extLst>
          </p:cNvPr>
          <p:cNvSpPr/>
          <p:nvPr/>
        </p:nvSpPr>
        <p:spPr>
          <a:xfrm>
            <a:off x="5079695" y="3465284"/>
            <a:ext cx="4258653" cy="16667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7584B4A-2DD7-468D-8EB4-9F36046F850C}"/>
              </a:ext>
            </a:extLst>
          </p:cNvPr>
          <p:cNvSpPr/>
          <p:nvPr/>
        </p:nvSpPr>
        <p:spPr>
          <a:xfrm>
            <a:off x="5079694" y="4836815"/>
            <a:ext cx="4258653" cy="16667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63832AE-010E-47D0-904F-A705F31E13B0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7234424" y="4581791"/>
            <a:ext cx="0" cy="176145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113089A-B5BC-4E81-8C66-34C3F2049468}"/>
              </a:ext>
            </a:extLst>
          </p:cNvPr>
          <p:cNvSpPr txBox="1"/>
          <p:nvPr/>
        </p:nvSpPr>
        <p:spPr>
          <a:xfrm>
            <a:off x="7944121" y="2007106"/>
            <a:ext cx="3807645" cy="646331"/>
          </a:xfrm>
          <a:prstGeom prst="rect">
            <a:avLst/>
          </a:prstGeom>
          <a:noFill/>
          <a:ln>
            <a:solidFill>
              <a:srgbClr val="5B9BD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Field Cage</a:t>
            </a:r>
          </a:p>
          <a:p>
            <a:r>
              <a:rPr lang="en-US" dirty="0"/>
              <a:t>1% radiation length, entrance and exit 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78B8CAC-BC1D-427D-81B8-DFDA0157AFDE}"/>
              </a:ext>
            </a:extLst>
          </p:cNvPr>
          <p:cNvCxnSpPr>
            <a:cxnSpLocks/>
          </p:cNvCxnSpPr>
          <p:nvPr/>
        </p:nvCxnSpPr>
        <p:spPr>
          <a:xfrm flipH="1">
            <a:off x="8451791" y="2719417"/>
            <a:ext cx="290557" cy="709583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095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67525A-B485-48F6-B35D-A12E59240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616" y="0"/>
            <a:ext cx="9196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29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E99431-E384-4DA3-97D0-9C2FB1040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407" y="0"/>
            <a:ext cx="913718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46538A-345E-4D65-9464-C18C21A21BAA}"/>
              </a:ext>
            </a:extLst>
          </p:cNvPr>
          <p:cNvSpPr txBox="1"/>
          <p:nvPr/>
        </p:nvSpPr>
        <p:spPr>
          <a:xfrm>
            <a:off x="213644" y="162370"/>
            <a:ext cx="113845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June 2021</a:t>
            </a:r>
          </a:p>
        </p:txBody>
      </p:sp>
    </p:spTree>
    <p:extLst>
      <p:ext uri="{BB962C8B-B14F-4D97-AF65-F5344CB8AC3E}">
        <p14:creationId xmlns:p14="http://schemas.microsoft.com/office/powerpoint/2010/main" val="3213554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13F113-870B-4964-A404-0655BD160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037" y="0"/>
            <a:ext cx="8625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31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AC6074-590F-4124-9FAD-58CED6AE0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016" y="0"/>
            <a:ext cx="10423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10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4D228C-2E6A-40B6-B705-66B36A543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3065"/>
            <a:ext cx="12192000" cy="497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0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44EBE-A1D2-43F3-9BE5-B70F684EA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99083"/>
          </a:xfrm>
        </p:spPr>
        <p:txBody>
          <a:bodyPr>
            <a:normAutofit/>
          </a:bodyPr>
          <a:lstStyle/>
          <a:p>
            <a:r>
              <a:rPr lang="en-US" dirty="0"/>
              <a:t>GridPIX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AC540-9ED1-4378-A642-889C72FF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5" y="2725153"/>
            <a:ext cx="8596668" cy="4053511"/>
          </a:xfrm>
        </p:spPr>
        <p:txBody>
          <a:bodyPr>
            <a:normAutofit/>
          </a:bodyPr>
          <a:lstStyle/>
          <a:p>
            <a:r>
              <a:rPr lang="en-US" dirty="0"/>
              <a:t>Ultimate </a:t>
            </a:r>
            <a:r>
              <a:rPr lang="en-US" dirty="0" err="1"/>
              <a:t>dE</a:t>
            </a:r>
            <a:r>
              <a:rPr lang="en-US" dirty="0"/>
              <a:t>/dx device.</a:t>
            </a:r>
          </a:p>
          <a:p>
            <a:pPr lvl="1"/>
            <a:r>
              <a:rPr lang="en-US" dirty="0"/>
              <a:t>Avalanche grid in front of 55 x 55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</a:t>
            </a:r>
            <a:r>
              <a:rPr lang="en-US" baseline="30000" dirty="0"/>
              <a:t>2</a:t>
            </a:r>
            <a:r>
              <a:rPr lang="en-US" dirty="0"/>
              <a:t> pixels.</a:t>
            </a:r>
          </a:p>
          <a:p>
            <a:pPr lvl="1"/>
            <a:r>
              <a:rPr lang="en-US" dirty="0"/>
              <a:t>&gt;90% efficiency for single electrons.</a:t>
            </a:r>
          </a:p>
          <a:p>
            <a:pPr lvl="1"/>
            <a:r>
              <a:rPr lang="en-US" dirty="0"/>
              <a:t>Goals:</a:t>
            </a:r>
          </a:p>
          <a:p>
            <a:pPr lvl="2"/>
            <a:r>
              <a:rPr lang="en-US" dirty="0"/>
              <a:t>Enough diffusion to get every electron into a different hole.</a:t>
            </a:r>
          </a:p>
          <a:p>
            <a:pPr lvl="2"/>
            <a:r>
              <a:rPr lang="en-US" dirty="0"/>
              <a:t>Count electrons one-by-one.</a:t>
            </a:r>
          </a:p>
          <a:p>
            <a:pPr lvl="1"/>
            <a:r>
              <a:rPr lang="en-US" dirty="0"/>
              <a:t>Three generations of development and continuing.</a:t>
            </a:r>
          </a:p>
          <a:p>
            <a:r>
              <a:rPr lang="en-US" dirty="0"/>
              <a:t>Large area VERY expensive, small area not so much.</a:t>
            </a:r>
          </a:p>
          <a:p>
            <a:pPr lvl="1"/>
            <a:r>
              <a:rPr lang="en-US" dirty="0"/>
              <a:t>1800 chips (order/produce/test 3600) = $716k</a:t>
            </a:r>
          </a:p>
          <a:p>
            <a:pPr lvl="1"/>
            <a:r>
              <a:rPr lang="en-US" dirty="0"/>
              <a:t>Careful: 1.2-5.4 kW of power (occupancy dependent).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6826CF-39FF-4060-BD17-0B12E6C4F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04" y="699083"/>
            <a:ext cx="2476500" cy="18478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5295C6-E9CA-485B-AD6F-7809EC0E8A30}"/>
                  </a:ext>
                </a:extLst>
              </p:cNvPr>
              <p:cNvSpPr txBox="1"/>
              <p:nvPr/>
            </p:nvSpPr>
            <p:spPr>
              <a:xfrm>
                <a:off x="8205792" y="2279455"/>
                <a:ext cx="3733458" cy="447879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Known/Proven Technology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Active further development (Bonn)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Best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𝑑𝐸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possible (~count each electron)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Affordable for a small area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High resolution tracking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Low mass in electron arm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Continuous (aka streaming) readout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Cons: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3 kW of power: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Must find a low pass way to handle.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Services “bulky” (compared to just Si)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Gas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HV membrane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Cooling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DC power lines (3kV goes in too)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5295C6-E9CA-485B-AD6F-7809EC0E8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5792" y="2279455"/>
                <a:ext cx="3733458" cy="4478790"/>
              </a:xfrm>
              <a:prstGeom prst="rect">
                <a:avLst/>
              </a:prstGeom>
              <a:blipFill>
                <a:blip r:embed="rId3"/>
                <a:stretch>
                  <a:fillRect l="-1305" t="-816" b="-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B6C37F2-99D3-4DD1-A029-473217BE7BC6}"/>
              </a:ext>
            </a:extLst>
          </p:cNvPr>
          <p:cNvSpPr txBox="1"/>
          <p:nvPr/>
        </p:nvSpPr>
        <p:spPr>
          <a:xfrm>
            <a:off x="7472495" y="99755"/>
            <a:ext cx="2343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3D  e-by-e tracking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33C719-21AF-45DA-ACF0-4522E5FC0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339" y="469087"/>
            <a:ext cx="3006666" cy="1503333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9169140-72A7-41B6-9BF3-8B70972350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801" y="646545"/>
            <a:ext cx="3258919" cy="198934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C1098B9-75C0-4499-8437-E56B0550EFA6}"/>
              </a:ext>
            </a:extLst>
          </p:cNvPr>
          <p:cNvSpPr/>
          <p:nvPr/>
        </p:nvSpPr>
        <p:spPr>
          <a:xfrm>
            <a:off x="9913122" y="443449"/>
            <a:ext cx="793638" cy="3693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87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8AF099-5153-49B5-B718-E0E97618C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B7C5314-48DF-4F82-9647-730627BA6E9C}"/>
                  </a:ext>
                </a:extLst>
              </p:cNvPr>
              <p:cNvSpPr txBox="1"/>
              <p:nvPr/>
            </p:nvSpPr>
            <p:spPr>
              <a:xfrm>
                <a:off x="247828" y="3033757"/>
                <a:ext cx="3951916" cy="1881541"/>
              </a:xfrm>
              <a:prstGeom prst="rect">
                <a:avLst/>
              </a:prstGeom>
              <a:noFill/>
              <a:ln w="28575"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Overview: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Segmentation: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𝟓𝟓</m:t>
                        </m:r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den>
                    </m:f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𝟒𝟓𝟎𝟎</m:t>
                    </m:r>
                  </m:oMath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70% active area </a:t>
                </a: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 3150 “rows”</a:t>
                </a:r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2400 primaries in 25 cm for a MIP.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u="sng" dirty="0">
                    <a:solidFill>
                      <a:schemeClr val="accent2">
                        <a:lumMod val="75000"/>
                      </a:schemeClr>
                    </a:solidFill>
                  </a:rPr>
                  <a:t>Thousands of hits per track.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Extremely robust patterns.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B7C5314-48DF-4F82-9647-730627BA6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28" y="3033757"/>
                <a:ext cx="3951916" cy="1881541"/>
              </a:xfrm>
              <a:prstGeom prst="rect">
                <a:avLst/>
              </a:prstGeom>
              <a:blipFill>
                <a:blip r:embed="rId3"/>
                <a:stretch>
                  <a:fillRect l="-1072" t="-1278" r="-306" b="-3514"/>
                </a:stretch>
              </a:blip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BD34D36-5481-4E5A-B7F1-90CE66C0A96B}"/>
              </a:ext>
            </a:extLst>
          </p:cNvPr>
          <p:cNvSpPr txBox="1"/>
          <p:nvPr/>
        </p:nvSpPr>
        <p:spPr>
          <a:xfrm>
            <a:off x="153825" y="136733"/>
            <a:ext cx="113845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June 2021</a:t>
            </a:r>
          </a:p>
        </p:txBody>
      </p:sp>
    </p:spTree>
    <p:extLst>
      <p:ext uri="{BB962C8B-B14F-4D97-AF65-F5344CB8AC3E}">
        <p14:creationId xmlns:p14="http://schemas.microsoft.com/office/powerpoint/2010/main" val="1463911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1C9A3D-7418-41C4-A768-C5D88DEED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88" y="1644556"/>
            <a:ext cx="3196126" cy="3352313"/>
          </a:xfrm>
          <a:prstGeom prst="rect">
            <a:avLst/>
          </a:prstGeom>
        </p:spPr>
      </p:pic>
      <p:sp>
        <p:nvSpPr>
          <p:cNvPr id="6" name="Title 25">
            <a:extLst>
              <a:ext uri="{FF2B5EF4-FFF2-40B4-BE49-F238E27FC236}">
                <a16:creationId xmlns:a16="http://schemas.microsoft.com/office/drawing/2014/main" id="{E946F44E-E7B1-450C-B74F-41808129B54D}"/>
              </a:ext>
            </a:extLst>
          </p:cNvPr>
          <p:cNvSpPr txBox="1">
            <a:spLocks/>
          </p:cNvSpPr>
          <p:nvPr/>
        </p:nvSpPr>
        <p:spPr>
          <a:xfrm>
            <a:off x="0" y="2107"/>
            <a:ext cx="10515600" cy="7109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Garfield &amp; Cooling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344F7F-9E90-4D07-87CE-B753F4E8568F}"/>
              </a:ext>
            </a:extLst>
          </p:cNvPr>
          <p:cNvSpPr txBox="1"/>
          <p:nvPr/>
        </p:nvSpPr>
        <p:spPr>
          <a:xfrm>
            <a:off x="546928" y="5061496"/>
            <a:ext cx="202991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These are not lines!</a:t>
            </a:r>
            <a:br>
              <a:rPr lang="en-US" dirty="0"/>
            </a:br>
            <a:r>
              <a:rPr lang="en-US" dirty="0"/>
              <a:t>They are dots!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A71F20-0897-4C63-893E-F45F97477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913" y="1635287"/>
            <a:ext cx="4057021" cy="3289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C79836-5D84-4672-882D-BC5AD155C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8553" y="2163351"/>
            <a:ext cx="3810330" cy="27617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CFB4EF-5B4A-444C-9717-770F0BA08653}"/>
              </a:ext>
            </a:extLst>
          </p:cNvPr>
          <p:cNvSpPr txBox="1"/>
          <p:nvPr/>
        </p:nvSpPr>
        <p:spPr>
          <a:xfrm>
            <a:off x="8552359" y="1240021"/>
            <a:ext cx="2902718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Temperature Profiles:  3 kW</a:t>
            </a:r>
          </a:p>
          <a:p>
            <a:pPr algn="ctr"/>
            <a:r>
              <a:rPr lang="en-US" dirty="0"/>
              <a:t>4% Radiation Length</a:t>
            </a:r>
          </a:p>
          <a:p>
            <a:pPr algn="ctr"/>
            <a:r>
              <a:rPr lang="en-US" dirty="0"/>
              <a:t>Coolant above the dew point</a:t>
            </a:r>
          </a:p>
        </p:txBody>
      </p:sp>
    </p:spTree>
    <p:extLst>
      <p:ext uri="{BB962C8B-B14F-4D97-AF65-F5344CB8AC3E}">
        <p14:creationId xmlns:p14="http://schemas.microsoft.com/office/powerpoint/2010/main" val="3705053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EDEAC-1D7A-44FD-8B26-5775B8B550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0BCD57-1A98-4CCE-BDD5-F726D45C16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5A557FE-90F8-43A9-985D-F802AA7141D7}"/>
              </a:ext>
            </a:extLst>
          </p:cNvPr>
          <p:cNvGrpSpPr/>
          <p:nvPr/>
        </p:nvGrpSpPr>
        <p:grpSpPr>
          <a:xfrm>
            <a:off x="33887" y="0"/>
            <a:ext cx="12158113" cy="6858000"/>
            <a:chOff x="33887" y="0"/>
            <a:chExt cx="12158113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4D8F52-F181-4F2B-AC49-52C8975A6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887" y="0"/>
              <a:ext cx="12158113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8B2D35-7001-4B21-ABF5-CABA67F28395}"/>
                </a:ext>
              </a:extLst>
            </p:cNvPr>
            <p:cNvSpPr/>
            <p:nvPr/>
          </p:nvSpPr>
          <p:spPr>
            <a:xfrm>
              <a:off x="4196142" y="5349875"/>
              <a:ext cx="7995858" cy="15081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78A7070-058D-49C5-9958-88A516DFE854}"/>
              </a:ext>
            </a:extLst>
          </p:cNvPr>
          <p:cNvSpPr txBox="1"/>
          <p:nvPr/>
        </p:nvSpPr>
        <p:spPr>
          <a:xfrm flipH="1">
            <a:off x="6095999" y="4965107"/>
            <a:ext cx="5389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Initial implementation = “Layers of Gas Cylinders”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hit per layer “under-values GridPIX”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Probably still very robust </a:t>
            </a:r>
            <a:r>
              <a:rPr lang="en-US" dirty="0" err="1"/>
              <a:t>w.r.t.</a:t>
            </a:r>
            <a:r>
              <a:rPr lang="en-US" dirty="0"/>
              <a:t> pattern finding.</a:t>
            </a:r>
          </a:p>
        </p:txBody>
      </p:sp>
    </p:spTree>
    <p:extLst>
      <p:ext uri="{BB962C8B-B14F-4D97-AF65-F5344CB8AC3E}">
        <p14:creationId xmlns:p14="http://schemas.microsoft.com/office/powerpoint/2010/main" val="2641736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54F6C-7C97-43AB-BE3D-1ECE7A45C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92556"/>
          </a:xfrm>
        </p:spPr>
        <p:txBody>
          <a:bodyPr/>
          <a:lstStyle/>
          <a:p>
            <a:r>
              <a:rPr lang="en-US" dirty="0"/>
              <a:t>Anticipated </a:t>
            </a:r>
            <a:r>
              <a:rPr lang="en-US" dirty="0" err="1"/>
              <a:t>dE</a:t>
            </a:r>
            <a:r>
              <a:rPr lang="en-US" dirty="0"/>
              <a:t>/dx Resolution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4BA0A-2C6D-485E-9953-80FB14958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865" y="918978"/>
            <a:ext cx="3388832" cy="23629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7E5B71-65E1-4B42-8545-9A31A7784AD0}"/>
              </a:ext>
            </a:extLst>
          </p:cNvPr>
          <p:cNvSpPr txBox="1"/>
          <p:nvPr/>
        </p:nvSpPr>
        <p:spPr>
          <a:xfrm>
            <a:off x="7475344" y="3626595"/>
            <a:ext cx="42272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Lehraus</a:t>
            </a:r>
            <a:r>
              <a:rPr lang="en-US" dirty="0"/>
              <a:t> Plot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5.4 as a standard TPC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5.4*(0.25)</a:t>
            </a:r>
            <a:r>
              <a:rPr lang="en-US" baseline="30000" dirty="0"/>
              <a:t>-0.37</a:t>
            </a:r>
            <a:r>
              <a:rPr lang="en-US" dirty="0"/>
              <a:t> = 9.0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Measured for </a:t>
            </a:r>
            <a:r>
              <a:rPr lang="en-US" dirty="0" err="1"/>
              <a:t>GridPIX</a:t>
            </a:r>
            <a:r>
              <a:rPr lang="en-US" dirty="0"/>
              <a:t> (truncated Mean)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4.1% at 1 meter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4.1*(0.25)</a:t>
            </a:r>
            <a:r>
              <a:rPr lang="en-US" baseline="30000" dirty="0"/>
              <a:t>-0.37</a:t>
            </a:r>
            <a:r>
              <a:rPr lang="en-US" dirty="0"/>
              <a:t> = 6.85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This was the prior assumption quoted by 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Roughly 20 sigma at 0.5 GeV/c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Useful range overlaps with DIRC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D554EA-DC10-44F3-9D16-11C85ED69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37" y="881157"/>
            <a:ext cx="2634648" cy="26543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5BADDF-7E99-423F-9D70-20E0E1B91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509" y="1080475"/>
            <a:ext cx="3731334" cy="22220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75805C-CAC0-4B9F-8B15-D9F8F5B0CC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3" y="3688083"/>
            <a:ext cx="3527856" cy="27466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21BFA6-D206-4394-AC57-6CE4F9A41F0E}"/>
              </a:ext>
            </a:extLst>
          </p:cNvPr>
          <p:cNvSpPr txBox="1"/>
          <p:nvPr/>
        </p:nvSpPr>
        <p:spPr>
          <a:xfrm>
            <a:off x="2038686" y="4143836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9.0%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FE2375-78AA-4261-AB5E-F070D097A92F}"/>
              </a:ext>
            </a:extLst>
          </p:cNvPr>
          <p:cNvCxnSpPr>
            <a:cxnSpLocks/>
          </p:cNvCxnSpPr>
          <p:nvPr/>
        </p:nvCxnSpPr>
        <p:spPr>
          <a:xfrm>
            <a:off x="344270" y="5746459"/>
            <a:ext cx="2877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0F54BE1-A319-48BD-83FE-F0B4B6E4DA22}"/>
              </a:ext>
            </a:extLst>
          </p:cNvPr>
          <p:cNvSpPr txBox="1"/>
          <p:nvPr/>
        </p:nvSpPr>
        <p:spPr>
          <a:xfrm>
            <a:off x="2359447" y="4736783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K-p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82A156-B8F3-4AA1-A4FC-383FC2164FE6}"/>
              </a:ext>
            </a:extLst>
          </p:cNvPr>
          <p:cNvSpPr txBox="1"/>
          <p:nvPr/>
        </p:nvSpPr>
        <p:spPr>
          <a:xfrm>
            <a:off x="2218888" y="5242598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lang="en-US" dirty="0">
                <a:solidFill>
                  <a:srgbClr val="0070C0"/>
                </a:solidFill>
              </a:rPr>
              <a:t>-K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C1A59DC-7C79-4081-BF7F-B8676B6CB71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1130" y="3590488"/>
            <a:ext cx="3481250" cy="276077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0E13CE7-B7E1-48AD-9DFC-A318CDC1AA51}"/>
              </a:ext>
            </a:extLst>
          </p:cNvPr>
          <p:cNvSpPr txBox="1"/>
          <p:nvPr/>
        </p:nvSpPr>
        <p:spPr>
          <a:xfrm>
            <a:off x="5775239" y="4143836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6.85%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AF6F75-4F34-4F75-8214-621562B0894E}"/>
              </a:ext>
            </a:extLst>
          </p:cNvPr>
          <p:cNvSpPr txBox="1"/>
          <p:nvPr/>
        </p:nvSpPr>
        <p:spPr>
          <a:xfrm>
            <a:off x="6376706" y="4632210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K-p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56C419-A225-417C-BC3E-B913E66625E4}"/>
              </a:ext>
            </a:extLst>
          </p:cNvPr>
          <p:cNvSpPr txBox="1"/>
          <p:nvPr/>
        </p:nvSpPr>
        <p:spPr>
          <a:xfrm>
            <a:off x="5887303" y="5043074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lang="en-US" dirty="0">
                <a:solidFill>
                  <a:srgbClr val="0070C0"/>
                </a:solidFill>
              </a:rPr>
              <a:t>-K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DE8690-1A22-4605-97E5-6FFDDA7CB76B}"/>
              </a:ext>
            </a:extLst>
          </p:cNvPr>
          <p:cNvCxnSpPr>
            <a:cxnSpLocks/>
          </p:cNvCxnSpPr>
          <p:nvPr/>
        </p:nvCxnSpPr>
        <p:spPr>
          <a:xfrm>
            <a:off x="4213204" y="5746459"/>
            <a:ext cx="2877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C640B28-5A4B-40AB-9615-41D0492593BB}"/>
              </a:ext>
            </a:extLst>
          </p:cNvPr>
          <p:cNvCxnSpPr/>
          <p:nvPr/>
        </p:nvCxnSpPr>
        <p:spPr>
          <a:xfrm flipV="1">
            <a:off x="5184396" y="3884103"/>
            <a:ext cx="0" cy="2265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82055CA-2530-4D48-AE43-4948ABDE2216}"/>
              </a:ext>
            </a:extLst>
          </p:cNvPr>
          <p:cNvSpPr/>
          <p:nvPr/>
        </p:nvSpPr>
        <p:spPr>
          <a:xfrm rot="10800000">
            <a:off x="4593553" y="5840268"/>
            <a:ext cx="507878" cy="208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7921A5A1-DBF7-480E-BFF2-29BDB8609751}"/>
              </a:ext>
            </a:extLst>
          </p:cNvPr>
          <p:cNvSpPr/>
          <p:nvPr/>
        </p:nvSpPr>
        <p:spPr>
          <a:xfrm rot="10800000">
            <a:off x="585014" y="5830623"/>
            <a:ext cx="507878" cy="208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C2F15B2-5618-4D43-96EC-715F79EB7FDC}"/>
              </a:ext>
            </a:extLst>
          </p:cNvPr>
          <p:cNvCxnSpPr/>
          <p:nvPr/>
        </p:nvCxnSpPr>
        <p:spPr>
          <a:xfrm flipV="1">
            <a:off x="1301692" y="3910560"/>
            <a:ext cx="0" cy="2265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DA90B4F-FFA3-468A-B1F1-12B0300BFE51}"/>
              </a:ext>
            </a:extLst>
          </p:cNvPr>
          <p:cNvSpPr txBox="1"/>
          <p:nvPr/>
        </p:nvSpPr>
        <p:spPr>
          <a:xfrm>
            <a:off x="5887303" y="6226117"/>
            <a:ext cx="1306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Momentum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FA2489-4136-44DB-A085-80B13EC91FE8}"/>
              </a:ext>
            </a:extLst>
          </p:cNvPr>
          <p:cNvSpPr txBox="1"/>
          <p:nvPr/>
        </p:nvSpPr>
        <p:spPr>
          <a:xfrm>
            <a:off x="2017712" y="6226913"/>
            <a:ext cx="1306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Momentum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89F98D-9802-4F9F-807A-F013175DE6EB}"/>
              </a:ext>
            </a:extLst>
          </p:cNvPr>
          <p:cNvSpPr txBox="1"/>
          <p:nvPr/>
        </p:nvSpPr>
        <p:spPr>
          <a:xfrm rot="16200000">
            <a:off x="3808766" y="3943055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</a:t>
            </a:r>
            <a:r>
              <a:rPr lang="en-US" dirty="0">
                <a:latin typeface="Symbol" panose="05050102010706020507" pitchFamily="18" charset="2"/>
              </a:rPr>
              <a:t>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755C7D-3C10-43EB-BD1C-F0FD5A869C35}"/>
              </a:ext>
            </a:extLst>
          </p:cNvPr>
          <p:cNvSpPr txBox="1"/>
          <p:nvPr/>
        </p:nvSpPr>
        <p:spPr>
          <a:xfrm rot="16200000">
            <a:off x="-29193" y="3996893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</a:t>
            </a:r>
            <a:r>
              <a:rPr lang="en-US" dirty="0">
                <a:latin typeface="Symbol" panose="05050102010706020507" pitchFamily="18" charset="2"/>
              </a:rPr>
              <a:t>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A228EF-5BFB-4204-B635-996E288436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9385" y="54419"/>
            <a:ext cx="2810608" cy="1941012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2C15A677-E094-4820-A981-96A42D80ED18}"/>
              </a:ext>
            </a:extLst>
          </p:cNvPr>
          <p:cNvSpPr/>
          <p:nvPr/>
        </p:nvSpPr>
        <p:spPr>
          <a:xfrm rot="16200000">
            <a:off x="9975173" y="1967237"/>
            <a:ext cx="165647" cy="344307"/>
          </a:xfrm>
          <a:prstGeom prst="lef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1FF8E-DDFF-4116-8D47-A29C12FD4752}"/>
              </a:ext>
            </a:extLst>
          </p:cNvPr>
          <p:cNvSpPr txBox="1"/>
          <p:nvPr/>
        </p:nvSpPr>
        <p:spPr>
          <a:xfrm rot="16200000">
            <a:off x="9770267" y="2398926"/>
            <a:ext cx="60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easy</a:t>
            </a:r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6F2AC974-A501-4D1E-8B2B-E1495026B08D}"/>
              </a:ext>
            </a:extLst>
          </p:cNvPr>
          <p:cNvSpPr/>
          <p:nvPr/>
        </p:nvSpPr>
        <p:spPr>
          <a:xfrm rot="16200000">
            <a:off x="11029141" y="1364154"/>
            <a:ext cx="172364" cy="1543754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AF5BB1-3F82-4B4C-9BE8-FD2E1D6E64CB}"/>
              </a:ext>
            </a:extLst>
          </p:cNvPr>
          <p:cNvSpPr txBox="1"/>
          <p:nvPr/>
        </p:nvSpPr>
        <p:spPr>
          <a:xfrm rot="16200000">
            <a:off x="10807354" y="2452032"/>
            <a:ext cx="61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hard</a:t>
            </a:r>
          </a:p>
        </p:txBody>
      </p:sp>
    </p:spTree>
    <p:extLst>
      <p:ext uri="{BB962C8B-B14F-4D97-AF65-F5344CB8AC3E}">
        <p14:creationId xmlns:p14="http://schemas.microsoft.com/office/powerpoint/2010/main" val="6686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ADF32-87F3-4BE7-B178-6ABFDB117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44457-FD66-4AE0-85DF-19F245025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GridPIX is silicon-base gas chamber readout.</a:t>
            </a:r>
          </a:p>
          <a:p>
            <a:r>
              <a:rPr lang="en-US" dirty="0"/>
              <a:t>Makes for the “ultimate” TPC:</a:t>
            </a:r>
          </a:p>
          <a:p>
            <a:pPr lvl="1"/>
            <a:r>
              <a:rPr lang="en-US" dirty="0"/>
              <a:t>Ultimate in pattern recognition:  electron-by-electron</a:t>
            </a:r>
          </a:p>
          <a:p>
            <a:pPr lvl="1"/>
            <a:r>
              <a:rPr lang="en-US" dirty="0"/>
              <a:t>Ultimate in </a:t>
            </a:r>
            <a:r>
              <a:rPr lang="en-US" dirty="0" err="1"/>
              <a:t>dE</a:t>
            </a:r>
            <a:r>
              <a:rPr lang="en-US" dirty="0"/>
              <a:t>/dx resolution.</a:t>
            </a:r>
          </a:p>
        </p:txBody>
      </p:sp>
    </p:spTree>
    <p:extLst>
      <p:ext uri="{BB962C8B-B14F-4D97-AF65-F5344CB8AC3E}">
        <p14:creationId xmlns:p14="http://schemas.microsoft.com/office/powerpoint/2010/main" val="1585587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22B94-3540-4CF9-99F0-83989F021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26112"/>
          </a:xfrm>
        </p:spPr>
        <p:txBody>
          <a:bodyPr/>
          <a:lstStyle/>
          <a:p>
            <a:r>
              <a:rPr lang="en-US" dirty="0"/>
              <a:t>Overly Simplified Momentum Resolution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CE8646-5D30-430A-8424-B0BD47F1F28F}"/>
                  </a:ext>
                </a:extLst>
              </p:cNvPr>
              <p:cNvSpPr txBox="1"/>
              <p:nvPr/>
            </p:nvSpPr>
            <p:spPr>
              <a:xfrm>
                <a:off x="426004" y="949530"/>
                <a:ext cx="6819559" cy="5316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Figure of Merit: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h𝑖𝑡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𝑚𝑒𝑎𝑠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𝐹𝑖𝑔𝑢𝑟𝑒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𝑀𝑒𝑟𝑖𝑡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Can be compared to Silicon with detailed Monte Carlo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Here is simple-minded estimate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𝐹𝑖𝑔𝑢𝑟𝑒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𝑀𝑒𝑟𝑖𝑡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rad>
                          </m:den>
                        </m:f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=2.9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Gas: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Including efficiency ~3000 electrons (minimum!) per track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Each suffers digitization (</a:t>
                </a:r>
                <a:r>
                  <a:rPr lang="en-US" dirty="0">
                    <a:latin typeface="Symbol" panose="05050102010706020507" pitchFamily="18" charset="2"/>
                  </a:rPr>
                  <a:t>s</a:t>
                </a:r>
                <a:r>
                  <a:rPr lang="en-US" dirty="0"/>
                  <a:t> = 55 </a:t>
                </a:r>
                <a:r>
                  <a:rPr lang="en-US" dirty="0">
                    <a:latin typeface="Symbol" panose="05050102010706020507" pitchFamily="18" charset="2"/>
                  </a:rPr>
                  <a:t>m</a:t>
                </a:r>
                <a:r>
                  <a:rPr lang="en-US" dirty="0"/>
                  <a:t>m/sqrt(12) = 16 </a:t>
                </a:r>
                <a:r>
                  <a:rPr lang="en-US" dirty="0">
                    <a:latin typeface="Symbol" panose="05050102010706020507" pitchFamily="18" charset="2"/>
                  </a:rPr>
                  <a:t>m</a:t>
                </a:r>
                <a:r>
                  <a:rPr lang="en-US" dirty="0"/>
                  <a:t>m)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Diffusion(Length)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25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rad>
                  </m:oMath>
                </a14:m>
                <a:endParaRPr lang="en-US" dirty="0"/>
              </a:p>
              <a:p>
                <a:pPr marL="1657350" lvl="3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D(2cm) = 35 </a:t>
                </a:r>
                <a:r>
                  <a:rPr lang="en-US" dirty="0">
                    <a:latin typeface="Symbol" panose="05050102010706020507" pitchFamily="18" charset="2"/>
                  </a:rPr>
                  <a:t>m</a:t>
                </a:r>
                <a:r>
                  <a:rPr lang="en-US" dirty="0"/>
                  <a:t>m       </a:t>
                </a:r>
                <a:r>
                  <a:rPr lang="en-US" dirty="0">
                    <a:sym typeface="Wingdings" panose="05000000000000000000" pitchFamily="2" charset="2"/>
                  </a:rPr>
                  <a:t>  FOM = 0.70 </a:t>
                </a:r>
                <a:r>
                  <a:rPr lang="en-US" dirty="0">
                    <a:latin typeface="Symbol" panose="05050102010706020507" pitchFamily="18" charset="2"/>
                  </a:rPr>
                  <a:t>m</a:t>
                </a:r>
                <a:r>
                  <a:rPr lang="en-US" dirty="0"/>
                  <a:t>m</a:t>
                </a:r>
              </a:p>
              <a:p>
                <a:pPr marL="1657350" lvl="3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D(25cm) = 125 </a:t>
                </a:r>
                <a:r>
                  <a:rPr lang="en-US" dirty="0">
                    <a:latin typeface="Symbol" panose="05050102010706020507" pitchFamily="18" charset="2"/>
                  </a:rPr>
                  <a:t>m</a:t>
                </a:r>
                <a:r>
                  <a:rPr lang="en-US" dirty="0"/>
                  <a:t>m   </a:t>
                </a:r>
                <a:r>
                  <a:rPr lang="en-US" dirty="0">
                    <a:sym typeface="Wingdings" panose="05000000000000000000" pitchFamily="2" charset="2"/>
                  </a:rPr>
                  <a:t>  FOM = 2.3 </a:t>
                </a:r>
                <a:r>
                  <a:rPr lang="en-US" dirty="0">
                    <a:latin typeface="Symbol" panose="05050102010706020507" pitchFamily="18" charset="2"/>
                  </a:rPr>
                  <a:t>m</a:t>
                </a:r>
                <a:r>
                  <a:rPr lang="en-US" dirty="0"/>
                  <a:t>m</a:t>
                </a:r>
              </a:p>
              <a:p>
                <a:pPr marL="1657350" lvl="3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D(50cm) = 176 </a:t>
                </a:r>
                <a:r>
                  <a:rPr lang="en-US" dirty="0">
                    <a:latin typeface="Symbol" panose="05050102010706020507" pitchFamily="18" charset="2"/>
                  </a:rPr>
                  <a:t>m</a:t>
                </a:r>
                <a:r>
                  <a:rPr lang="en-US" dirty="0"/>
                  <a:t>m   </a:t>
                </a:r>
                <a:r>
                  <a:rPr lang="en-US" dirty="0">
                    <a:sym typeface="Wingdings" panose="05000000000000000000" pitchFamily="2" charset="2"/>
                  </a:rPr>
                  <a:t>  FOM = 3.2 </a:t>
                </a:r>
                <a:r>
                  <a:rPr lang="en-US" dirty="0">
                    <a:latin typeface="Symbol" panose="05050102010706020507" pitchFamily="18" charset="2"/>
                  </a:rPr>
                  <a:t>m</a:t>
                </a:r>
                <a:r>
                  <a:rPr lang="en-US" dirty="0"/>
                  <a:t>m</a:t>
                </a:r>
              </a:p>
              <a:p>
                <a:pPr marL="1657350" lvl="3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D(100cm) = 250 </a:t>
                </a:r>
                <a:r>
                  <a:rPr lang="en-US" dirty="0">
                    <a:latin typeface="Symbol" panose="05050102010706020507" pitchFamily="18" charset="2"/>
                  </a:rPr>
                  <a:t>m</a:t>
                </a:r>
                <a:r>
                  <a:rPr lang="en-US" dirty="0"/>
                  <a:t>m </a:t>
                </a:r>
                <a:r>
                  <a:rPr lang="en-US" dirty="0">
                    <a:sym typeface="Wingdings" panose="05000000000000000000" pitchFamily="2" charset="2"/>
                  </a:rPr>
                  <a:t>  FOM = 4.6 </a:t>
                </a:r>
                <a:r>
                  <a:rPr lang="en-US" dirty="0">
                    <a:latin typeface="Symbol" panose="05050102010706020507" pitchFamily="18" charset="2"/>
                  </a:rPr>
                  <a:t>m</a:t>
                </a:r>
                <a:r>
                  <a:rPr lang="en-US" dirty="0"/>
                  <a:t>m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Although ignoring many significant effects,</a:t>
                </a:r>
                <a:br>
                  <a:rPr lang="en-US" dirty="0"/>
                </a:br>
                <a:r>
                  <a:rPr lang="en-US" dirty="0"/>
                  <a:t>initial result is on the order of the layers of silicon.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CE8646-5D30-430A-8424-B0BD47F1F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04" y="949530"/>
                <a:ext cx="6819559" cy="5316199"/>
              </a:xfrm>
              <a:prstGeom prst="rect">
                <a:avLst/>
              </a:prstGeom>
              <a:blipFill>
                <a:blip r:embed="rId2"/>
                <a:stretch>
                  <a:fillRect l="-626" t="-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D498F3E-C2F8-4174-82DF-19AC0B189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295" y="1026605"/>
            <a:ext cx="4060255" cy="425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82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46D2F2-06DF-4199-AECA-50B61878F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222"/>
            <a:ext cx="12192000" cy="649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99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2192</TotalTime>
  <Words>610</Words>
  <Application>Microsoft Office PowerPoint</Application>
  <PresentationFormat>Widescreen</PresentationFormat>
  <Paragraphs>110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Symbol</vt:lpstr>
      <vt:lpstr>Office Theme</vt:lpstr>
      <vt:lpstr>GridPIX (aka MiniTPC):  Brief Introduction</vt:lpstr>
      <vt:lpstr>GridPIX Overview</vt:lpstr>
      <vt:lpstr>PowerPoint Presentation</vt:lpstr>
      <vt:lpstr>PowerPoint Presentation</vt:lpstr>
      <vt:lpstr>PowerPoint Presentation</vt:lpstr>
      <vt:lpstr>Anticipated dE/dx Resolution</vt:lpstr>
      <vt:lpstr>Summary</vt:lpstr>
      <vt:lpstr>Overly Simplified Momentum Resolution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Hemmick</dc:creator>
  <cp:lastModifiedBy>Thomas Hemmick</cp:lastModifiedBy>
  <cp:revision>36</cp:revision>
  <dcterms:created xsi:type="dcterms:W3CDTF">2021-06-06T17:51:06Z</dcterms:created>
  <dcterms:modified xsi:type="dcterms:W3CDTF">2022-02-22T17:13:36Z</dcterms:modified>
</cp:coreProperties>
</file>