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09" r:id="rId2"/>
    <p:sldId id="308" r:id="rId3"/>
    <p:sldId id="311" r:id="rId4"/>
    <p:sldId id="310" r:id="rId5"/>
    <p:sldId id="31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 autoAdjust="0"/>
    <p:restoredTop sz="96405" autoAdjust="0"/>
  </p:normalViewPr>
  <p:slideViewPr>
    <p:cSldViewPr snapToGrid="0" snapToObjects="1">
      <p:cViewPr varScale="1">
        <p:scale>
          <a:sx n="164" d="100"/>
          <a:sy n="164" d="100"/>
        </p:scale>
        <p:origin x="200" y="33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2/28/22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February 28,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Monday, February 28, 2022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February 28,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EIC Silicon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Vertex layers vs reticle size</a:t>
            </a:r>
          </a:p>
          <a:p>
            <a:r>
              <a:rPr lang="en-US" dirty="0"/>
              <a:t>Some considerations for tiling disks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Monday, February 28, 2022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Jim Fast (JLab)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D91045F-6EC8-F642-A627-61030B483A6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-588" r="-195"/>
          <a:stretch/>
        </p:blipFill>
        <p:spPr>
          <a:xfrm>
            <a:off x="5848654" y="1707429"/>
            <a:ext cx="6108288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layer radii vs reticle 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curved silicon with a reticle width, </a:t>
            </a:r>
            <a:r>
              <a:rPr lang="en-US" i="1" dirty="0"/>
              <a:t>w</a:t>
            </a:r>
            <a:r>
              <a:rPr lang="en-US" dirty="0"/>
              <a:t>, the radii, </a:t>
            </a:r>
            <a:r>
              <a:rPr lang="en-US" i="1" dirty="0"/>
              <a:t>R</a:t>
            </a:r>
            <a:r>
              <a:rPr lang="en-US" dirty="0"/>
              <a:t>, of the vertex layers must be:</a:t>
            </a:r>
          </a:p>
          <a:p>
            <a:pPr lvl="1"/>
            <a:r>
              <a:rPr lang="en-US" i="1" dirty="0"/>
              <a:t>R=n*w/</a:t>
            </a:r>
            <a:r>
              <a:rPr lang="en-US" i="1" dirty="0">
                <a:latin typeface="Symbol" pitchFamily="2" charset="2"/>
              </a:rPr>
              <a:t>p</a:t>
            </a:r>
            <a:r>
              <a:rPr lang="en-US" dirty="0"/>
              <a:t>, where n is an integer (I have imposed an even split of halves around beampipe)</a:t>
            </a:r>
            <a:endParaRPr lang="en-US" i="1" dirty="0"/>
          </a:p>
          <a:p>
            <a:r>
              <a:rPr lang="en-US" dirty="0"/>
              <a:t>ER1 sensors are planned to have </a:t>
            </a:r>
            <a:r>
              <a:rPr lang="en-US" i="1" dirty="0"/>
              <a:t>w=14 mm</a:t>
            </a:r>
          </a:p>
          <a:p>
            <a:pPr lvl="1"/>
            <a:r>
              <a:rPr lang="en-US" dirty="0"/>
              <a:t>Well matched to ALICE desired radii (</a:t>
            </a:r>
            <a:r>
              <a:rPr lang="en-US" i="1" dirty="0"/>
              <a:t>n=4,5,6 </a:t>
            </a:r>
            <a:r>
              <a:rPr lang="en-US" dirty="0"/>
              <a:t>provide R=17.8, 22.3, 26.7 mm)</a:t>
            </a:r>
          </a:p>
          <a:p>
            <a:r>
              <a:rPr lang="en-US" dirty="0"/>
              <a:t>EIC L0 target is 33 mm (this is also lower limit)</a:t>
            </a:r>
          </a:p>
          <a:p>
            <a:pPr lvl="1"/>
            <a:r>
              <a:rPr lang="en-US" i="1" dirty="0"/>
              <a:t>n=7 </a:t>
            </a:r>
            <a:r>
              <a:rPr lang="en-US" dirty="0"/>
              <a:t>implies </a:t>
            </a:r>
            <a:r>
              <a:rPr lang="en-US" i="1" dirty="0"/>
              <a:t>R=31.2 mm </a:t>
            </a:r>
            <a:r>
              <a:rPr lang="en-US" dirty="0"/>
              <a:t>– too small for EIC</a:t>
            </a:r>
          </a:p>
          <a:p>
            <a:pPr lvl="1"/>
            <a:r>
              <a:rPr lang="en-US" i="1" dirty="0"/>
              <a:t>n=8</a:t>
            </a:r>
            <a:r>
              <a:rPr lang="en-US" dirty="0"/>
              <a:t> implies </a:t>
            </a:r>
            <a:r>
              <a:rPr lang="en-US" b="1" i="1" dirty="0"/>
              <a:t>R=35.7 mm </a:t>
            </a:r>
            <a:r>
              <a:rPr lang="en-US" b="1" dirty="0"/>
              <a:t>– smallest radius possible for EIC L0 using ER1 sensor width </a:t>
            </a:r>
          </a:p>
          <a:p>
            <a:r>
              <a:rPr lang="en-US" dirty="0"/>
              <a:t>Optimized reticle width for EIC: </a:t>
            </a:r>
            <a:r>
              <a:rPr lang="en-US" i="1" dirty="0"/>
              <a:t>w=17.6 mm </a:t>
            </a:r>
          </a:p>
          <a:p>
            <a:pPr lvl="1"/>
            <a:r>
              <a:rPr lang="en-US" dirty="0"/>
              <a:t>CORE/ECCE-like layout: </a:t>
            </a:r>
            <a:r>
              <a:rPr lang="en-US" i="1" dirty="0"/>
              <a:t>R=33.6, 50.4, 84.0 mm</a:t>
            </a:r>
            <a:r>
              <a:rPr lang="en-US" dirty="0"/>
              <a:t> for </a:t>
            </a:r>
            <a:r>
              <a:rPr lang="en-US" i="1" dirty="0"/>
              <a:t>n=6,9,15</a:t>
            </a:r>
            <a:r>
              <a:rPr lang="en-US" dirty="0"/>
              <a:t>, respectively.</a:t>
            </a:r>
          </a:p>
          <a:p>
            <a:pPr lvl="2"/>
            <a:r>
              <a:rPr lang="en-US" dirty="0"/>
              <a:t>Note that these are all diced 3-wide with m=2,3,5 pieces in </a:t>
            </a:r>
            <a:r>
              <a:rPr lang="en-US" dirty="0">
                <a:latin typeface="Symbol" pitchFamily="2" charset="2"/>
              </a:rPr>
              <a:t>f</a:t>
            </a:r>
            <a:r>
              <a:rPr lang="en-US" dirty="0"/>
              <a:t> per half shell.</a:t>
            </a:r>
          </a:p>
          <a:p>
            <a:pPr lvl="1"/>
            <a:r>
              <a:rPr lang="en-US" dirty="0"/>
              <a:t>ATHENA-like layout: </a:t>
            </a:r>
            <a:r>
              <a:rPr lang="en-US" i="1" dirty="0"/>
              <a:t>R=33.7, 44.9, 56.1 </a:t>
            </a:r>
            <a:r>
              <a:rPr lang="en-US" dirty="0"/>
              <a:t>mm for </a:t>
            </a:r>
            <a:r>
              <a:rPr lang="en-US" i="1" dirty="0"/>
              <a:t>n=6,8,10</a:t>
            </a:r>
            <a:r>
              <a:rPr lang="en-US" dirty="0"/>
              <a:t>, respectively</a:t>
            </a:r>
          </a:p>
          <a:p>
            <a:pPr lvl="2"/>
            <a:r>
              <a:rPr lang="en-US" dirty="0"/>
              <a:t>Note that these are all diced 2-wide with m=3,4,5 pieces in </a:t>
            </a:r>
            <a:r>
              <a:rPr lang="en-US" dirty="0">
                <a:latin typeface="Symbol" pitchFamily="2" charset="2"/>
              </a:rPr>
              <a:t>f</a:t>
            </a:r>
            <a:r>
              <a:rPr lang="en-US" dirty="0"/>
              <a:t> per half shell.</a:t>
            </a:r>
          </a:p>
          <a:p>
            <a:r>
              <a:rPr lang="en-US" dirty="0"/>
              <a:t>ALICE with </a:t>
            </a:r>
            <a:r>
              <a:rPr lang="en-US" i="1" dirty="0"/>
              <a:t>w=17.6 </a:t>
            </a:r>
            <a:r>
              <a:rPr lang="en-US" dirty="0"/>
              <a:t>mm reticle width (target radii are 18, 24, 30 mm)</a:t>
            </a:r>
          </a:p>
          <a:p>
            <a:pPr lvl="1"/>
            <a:r>
              <a:rPr lang="en-US" i="1" dirty="0"/>
              <a:t>R=16.8, 22.4, 28.0 </a:t>
            </a:r>
            <a:r>
              <a:rPr lang="en-US" dirty="0"/>
              <a:t>mm for </a:t>
            </a:r>
            <a:r>
              <a:rPr lang="en-US" i="1" dirty="0"/>
              <a:t>n=3,4,5; </a:t>
            </a:r>
            <a:r>
              <a:rPr lang="en-US" dirty="0"/>
              <a:t>I suspect </a:t>
            </a:r>
            <a:r>
              <a:rPr lang="en-US" i="1" dirty="0"/>
              <a:t>R=16.8 mm </a:t>
            </a:r>
            <a:r>
              <a:rPr lang="en-US" dirty="0"/>
              <a:t>is too small for ALICE beam pipe</a:t>
            </a:r>
          </a:p>
          <a:p>
            <a:r>
              <a:rPr lang="en-US" dirty="0"/>
              <a:t>Joint EIC/ALICE optimization requires narrower sensors, e.g. </a:t>
            </a:r>
            <a:r>
              <a:rPr lang="en-US" i="1" dirty="0"/>
              <a:t>w=9.5 mm</a:t>
            </a:r>
          </a:p>
          <a:p>
            <a:pPr lvl="1"/>
            <a:r>
              <a:rPr lang="en-US" dirty="0"/>
              <a:t>For ALICE, </a:t>
            </a:r>
            <a:r>
              <a:rPr lang="en-US" i="1" dirty="0"/>
              <a:t>R=18.1, 24.2, 30.2 mm </a:t>
            </a:r>
            <a:r>
              <a:rPr lang="en-US" dirty="0"/>
              <a:t>for</a:t>
            </a:r>
            <a:r>
              <a:rPr lang="en-US" i="1" dirty="0"/>
              <a:t> n=6,8,10</a:t>
            </a:r>
          </a:p>
          <a:p>
            <a:pPr lvl="1"/>
            <a:r>
              <a:rPr lang="en-US" dirty="0"/>
              <a:t>For EIC, </a:t>
            </a:r>
            <a:r>
              <a:rPr lang="en-US" i="1" dirty="0"/>
              <a:t>R=33.3, 45.4, 54.4 mm </a:t>
            </a:r>
            <a:r>
              <a:rPr lang="en-US" dirty="0"/>
              <a:t>for</a:t>
            </a:r>
            <a:r>
              <a:rPr lang="en-US" i="1" dirty="0"/>
              <a:t> n=11,15,18 </a:t>
            </a:r>
            <a:r>
              <a:rPr lang="en-US" dirty="0"/>
              <a:t>or </a:t>
            </a:r>
            <a:r>
              <a:rPr lang="en-US" i="1" dirty="0"/>
              <a:t>R=33.3, 48.4, 84.7 mm </a:t>
            </a:r>
            <a:r>
              <a:rPr lang="en-US" dirty="0"/>
              <a:t>for</a:t>
            </a:r>
            <a:r>
              <a:rPr lang="en-US" i="1" dirty="0"/>
              <a:t> n=11,16,28</a:t>
            </a:r>
          </a:p>
          <a:p>
            <a:pPr lvl="2"/>
            <a:r>
              <a:rPr lang="en-US" i="1" dirty="0"/>
              <a:t>Having a large prime number is not ideal as it implies multiple dice width in L0, e.g. 4+3+4 = 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FD65-3D07-7141-A3DF-03603BCF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Reticle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A3C1-C6D7-134E-8912-4ED2F8CA7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Optimal reticle length is tied to width of dice desired for vertex layers</a:t>
            </a:r>
          </a:p>
          <a:p>
            <a:r>
              <a:rPr lang="en-US" dirty="0"/>
              <a:t>28.0-28.5 mm is about right for EIC to fit L0 sensors on 300 mm wafers</a:t>
            </a:r>
          </a:p>
          <a:p>
            <a:pPr lvl="1"/>
            <a:r>
              <a:rPr lang="en-US" dirty="0"/>
              <a:t>Stitch 10 sensors long to cover 280-285 mm in Z</a:t>
            </a:r>
          </a:p>
          <a:p>
            <a:r>
              <a:rPr lang="en-US" dirty="0"/>
              <a:t>Using 28.5 mm (285 mm total length – upper limit)</a:t>
            </a:r>
          </a:p>
          <a:p>
            <a:pPr lvl="1"/>
            <a:r>
              <a:rPr lang="en-US" dirty="0"/>
              <a:t>ATHENA: Largest diagonal with azimuthal dice from prior slide is 287.2 mm</a:t>
            </a:r>
          </a:p>
          <a:p>
            <a:pPr lvl="1"/>
            <a:r>
              <a:rPr lang="en-US" dirty="0"/>
              <a:t>CORE/ECCE: Largest diagonal with azimuthal dice from prior slide is 289.9 mm</a:t>
            </a:r>
          </a:p>
          <a:p>
            <a:pPr lvl="1"/>
            <a:endParaRPr lang="en-US" dirty="0"/>
          </a:p>
          <a:p>
            <a:r>
              <a:rPr lang="en-US" dirty="0"/>
              <a:t>MR1 reticle length is 25.5 mm</a:t>
            </a:r>
          </a:p>
          <a:p>
            <a:pPr lvl="1"/>
            <a:r>
              <a:rPr lang="en-US" dirty="0"/>
              <a:t>Stitch 11 long to get 280.5 mm total length; this seems to be OK for EIC vertex layers</a:t>
            </a:r>
          </a:p>
          <a:p>
            <a:pPr lvl="1"/>
            <a:r>
              <a:rPr lang="en-US" dirty="0"/>
              <a:t>Would need to look at each detector stave length target to see how close one can come</a:t>
            </a:r>
          </a:p>
          <a:p>
            <a:pPr lvl="2"/>
            <a:r>
              <a:rPr lang="en-US" dirty="0"/>
              <a:t>ATHENA L4 and L5 would be 357, 484.5 mm; closer to target lengths</a:t>
            </a:r>
          </a:p>
          <a:p>
            <a:pPr lvl="2"/>
            <a:r>
              <a:rPr lang="en-US" dirty="0"/>
              <a:t>CORE L6 looks difficult, but L4 and L5 are good</a:t>
            </a:r>
          </a:p>
          <a:p>
            <a:pPr lvl="2"/>
            <a:r>
              <a:rPr lang="en-US" dirty="0"/>
              <a:t>ECCE L4 and L5 would need to be 561 or 586.5 mm long (vs 570 mm currently)</a:t>
            </a:r>
          </a:p>
          <a:p>
            <a:pPr lvl="2"/>
            <a:endParaRPr lang="en-US" dirty="0"/>
          </a:p>
          <a:p>
            <a:r>
              <a:rPr lang="en-US" dirty="0"/>
              <a:t>How one actually stitches staves will depend a great deal on yield</a:t>
            </a:r>
          </a:p>
          <a:p>
            <a:pPr lvl="1"/>
            <a:r>
              <a:rPr lang="en-US" dirty="0"/>
              <a:t>A number of good thoughts were presented last meeting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F0DD4-AD71-D84C-9BAC-4AE178EF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25251-85C5-404C-A1DD-4EB89EB86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00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69C1-AC24-D34C-B6E2-B3C5E45D2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Staves – how to do dicing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1FE8E-B309-C542-AFC6-F16D1F005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Assuming </a:t>
            </a:r>
            <a:r>
              <a:rPr lang="en-US" i="1" dirty="0"/>
              <a:t>w=17.6 mm </a:t>
            </a:r>
            <a:r>
              <a:rPr lang="en-US" dirty="0"/>
              <a:t>reticle (optimized for EIC)</a:t>
            </a:r>
          </a:p>
          <a:p>
            <a:r>
              <a:rPr lang="en-US" dirty="0"/>
              <a:t>For CORE/ECCE, dice stave sensors 3-reticle wide (52.8 mm dice)</a:t>
            </a:r>
          </a:p>
          <a:p>
            <a:pPr lvl="1"/>
            <a:r>
              <a:rPr lang="en-US" dirty="0"/>
              <a:t>Build all staves at this width</a:t>
            </a:r>
          </a:p>
          <a:p>
            <a:pPr lvl="2"/>
            <a:r>
              <a:rPr lang="en-US" dirty="0"/>
              <a:t>CORE 10, 16, 22 per half cylinder</a:t>
            </a:r>
          </a:p>
          <a:p>
            <a:pPr lvl="2"/>
            <a:r>
              <a:rPr lang="en-US" dirty="0"/>
              <a:t>ECCE 12, 13 per half cylinder</a:t>
            </a:r>
          </a:p>
          <a:p>
            <a:r>
              <a:rPr lang="en-US" dirty="0"/>
              <a:t>For ATHENA, dice stave sensors 4-reticle wide (70.4 mm dice)</a:t>
            </a:r>
          </a:p>
          <a:p>
            <a:pPr lvl="1"/>
            <a:r>
              <a:rPr lang="en-US" dirty="0"/>
              <a:t>5, 6, 8 staves per half cylinder</a:t>
            </a:r>
          </a:p>
          <a:p>
            <a:pPr lvl="1"/>
            <a:r>
              <a:rPr lang="en-US" dirty="0"/>
              <a:t>Could dice 2-reticle wide and use 10, 12, 16 staves per half if more cylindricity is desired</a:t>
            </a:r>
          </a:p>
          <a:p>
            <a:pPr lvl="1"/>
            <a:endParaRPr lang="en-US" dirty="0"/>
          </a:p>
          <a:p>
            <a:r>
              <a:rPr lang="en-US" dirty="0"/>
              <a:t>In Z, dicing is going to be driven by yield.  If yield is very high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D7606-4FDC-ED44-BE88-B097DA5E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680C61-1205-AE42-B4A2-95538F13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4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DD3D-5805-6241-BEB1-CD9056E8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Disks – a bit of a mess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5DE05-A9DB-574D-AB13-6086A8D35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2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have taken a crack at this and frankly don’t see a great path here</a:t>
            </a:r>
          </a:p>
          <a:p>
            <a:r>
              <a:rPr lang="en-US" dirty="0"/>
              <a:t>For each disk, given the unit sensor (reticle) size:</a:t>
            </a:r>
          </a:p>
          <a:p>
            <a:pPr lvl="1"/>
            <a:r>
              <a:rPr lang="en-US" dirty="0"/>
              <a:t>Start around beam pipe opening to try to minimize gaps</a:t>
            </a:r>
          </a:p>
          <a:p>
            <a:pPr lvl="2"/>
            <a:r>
              <a:rPr lang="en-US" dirty="0"/>
              <a:t>There are two basic configurations: straight split or offset split</a:t>
            </a:r>
          </a:p>
          <a:p>
            <a:pPr lvl="1"/>
            <a:r>
              <a:rPr lang="en-US" dirty="0"/>
              <a:t>Stitch outwards, ideally to edge of disk, in vertical and horizontal directions</a:t>
            </a:r>
          </a:p>
          <a:p>
            <a:pPr lvl="1"/>
            <a:r>
              <a:rPr lang="en-US" dirty="0"/>
              <a:t>Use “herringbone” pattern to fill in sectors at 45 degree angles</a:t>
            </a:r>
          </a:p>
          <a:p>
            <a:pPr lvl="1"/>
            <a:r>
              <a:rPr lang="en-US" dirty="0"/>
              <a:t>Significant edge effects for smaller disks (perimeter gaps)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67416-B4F9-044F-887D-332A960F0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E84269-8703-324D-9528-E88E6537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C9B7AE-8E9A-DD46-9D69-ED156F6A2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12" y="2858703"/>
            <a:ext cx="3878156" cy="36086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E2ACC8E-1CA8-C147-9379-F80145DC800A}"/>
              </a:ext>
            </a:extLst>
          </p:cNvPr>
          <p:cNvSpPr txBox="1"/>
          <p:nvPr/>
        </p:nvSpPr>
        <p:spPr>
          <a:xfrm>
            <a:off x="10236324" y="2858703"/>
            <a:ext cx="18856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Disk 4, h-direction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B473A-1DA5-4C46-A66D-2C2242520AA6}"/>
              </a:ext>
            </a:extLst>
          </p:cNvPr>
          <p:cNvGrpSpPr/>
          <p:nvPr/>
        </p:nvGrpSpPr>
        <p:grpSpPr>
          <a:xfrm>
            <a:off x="221114" y="3382561"/>
            <a:ext cx="4639667" cy="3084774"/>
            <a:chOff x="893135" y="3472236"/>
            <a:chExt cx="4639667" cy="308477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3F2D59-7DE4-AA48-8DAC-92FD8DD11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0056" y="3909141"/>
              <a:ext cx="2897875" cy="237744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3807BB-A514-2C4A-A77A-A8CE7C0D27B1}"/>
                </a:ext>
              </a:extLst>
            </p:cNvPr>
            <p:cNvCxnSpPr/>
            <p:nvPr/>
          </p:nvCxnSpPr>
          <p:spPr>
            <a:xfrm>
              <a:off x="2589744" y="3638712"/>
              <a:ext cx="0" cy="2918298"/>
            </a:xfrm>
            <a:prstGeom prst="lin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815D57-BF6D-1948-828E-0F4394A9CBAE}"/>
                </a:ext>
              </a:extLst>
            </p:cNvPr>
            <p:cNvSpPr txBox="1"/>
            <p:nvPr/>
          </p:nvSpPr>
          <p:spPr>
            <a:xfrm>
              <a:off x="2589744" y="3472236"/>
              <a:ext cx="1453415" cy="369332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Straight split</a:t>
              </a:r>
            </a:p>
          </p:txBody>
        </p: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9CBAD073-2EEC-EA4C-B00A-91FDEFFF7B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135" y="5062421"/>
              <a:ext cx="3444949" cy="197151"/>
            </a:xfrm>
            <a:prstGeom prst="bentConnector3">
              <a:avLst>
                <a:gd name="adj1" fmla="val 49383"/>
              </a:avLst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680A86D-A1C5-F643-9044-53D8A7FB8219}"/>
                </a:ext>
              </a:extLst>
            </p:cNvPr>
            <p:cNvSpPr txBox="1"/>
            <p:nvPr/>
          </p:nvSpPr>
          <p:spPr>
            <a:xfrm>
              <a:off x="4079387" y="5062421"/>
              <a:ext cx="1453415" cy="369332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Offset split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854FE4-4116-C14D-BA30-DEC58DDA7B8F}"/>
                </a:ext>
              </a:extLst>
            </p:cNvPr>
            <p:cNvSpPr txBox="1"/>
            <p:nvPr/>
          </p:nvSpPr>
          <p:spPr>
            <a:xfrm>
              <a:off x="1160056" y="3903937"/>
              <a:ext cx="1209177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e-direction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4791C1D-16C6-D849-9CD4-5087711FE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072" y="3719271"/>
            <a:ext cx="2897875" cy="23774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DF57F2C-1BDD-9547-98A2-A10A35EE0934}"/>
              </a:ext>
            </a:extLst>
          </p:cNvPr>
          <p:cNvSpPr txBox="1"/>
          <p:nvPr/>
        </p:nvSpPr>
        <p:spPr>
          <a:xfrm>
            <a:off x="5073300" y="3710644"/>
            <a:ext cx="121558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h-direction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11BF93-F57D-184E-BCA9-1E5751A5B5AF}"/>
              </a:ext>
            </a:extLst>
          </p:cNvPr>
          <p:cNvSpPr txBox="1"/>
          <p:nvPr/>
        </p:nvSpPr>
        <p:spPr>
          <a:xfrm>
            <a:off x="6537009" y="3348541"/>
            <a:ext cx="147908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Fill or leave symmetric?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CD70F7-63C1-BD4C-8E5A-270430E60E6D}"/>
              </a:ext>
            </a:extLst>
          </p:cNvPr>
          <p:cNvCxnSpPr/>
          <p:nvPr/>
        </p:nvCxnSpPr>
        <p:spPr>
          <a:xfrm flipH="1">
            <a:off x="7209322" y="3998928"/>
            <a:ext cx="111146" cy="61303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DA770EB-8D8B-0143-93F1-946FB85BE6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07" t="17164" r="27449" b="30310"/>
          <a:stretch/>
        </p:blipFill>
        <p:spPr>
          <a:xfrm>
            <a:off x="9801953" y="838105"/>
            <a:ext cx="2107896" cy="19380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9664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CC784B80-5F8F-1E49-9161-3AD28586069F}" vid="{5F15DD8F-F25F-C940-B4CB-859AC45AAC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</TotalTime>
  <Words>783</Words>
  <Application>Microsoft Macintosh PowerPoint</Application>
  <PresentationFormat>Widescreen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PingFangSC-Regular</vt:lpstr>
      <vt:lpstr>.PingFangSC-Regular</vt:lpstr>
      <vt:lpstr>Arial</vt:lpstr>
      <vt:lpstr>Calibri</vt:lpstr>
      <vt:lpstr>Symbol</vt:lpstr>
      <vt:lpstr>Office Theme</vt:lpstr>
      <vt:lpstr>EIC Silicon Considerations</vt:lpstr>
      <vt:lpstr>Vertex layer radii vs reticle width</vt:lpstr>
      <vt:lpstr>Reticle length</vt:lpstr>
      <vt:lpstr>Staves – how to do dicing</vt:lpstr>
      <vt:lpstr>Disks – a bit of a mess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 Silicon Considerations</dc:title>
  <dc:creator>James Fast</dc:creator>
  <cp:lastModifiedBy>James Fast</cp:lastModifiedBy>
  <cp:revision>7</cp:revision>
  <dcterms:created xsi:type="dcterms:W3CDTF">2022-02-22T13:22:01Z</dcterms:created>
  <dcterms:modified xsi:type="dcterms:W3CDTF">2022-02-28T16:58:39Z</dcterms:modified>
</cp:coreProperties>
</file>