
<file path=[Content_Types].xml><?xml version="1.0" encoding="utf-8"?>
<Types xmlns="http://schemas.openxmlformats.org/package/2006/content-types">
  <Default Extension="xml" ContentType="application/xml"/>
  <Default Extension="mp4" ContentType="video/mp4"/>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2"/>
  </p:notesMasterIdLst>
  <p:sldIdLst>
    <p:sldId id="256" r:id="rId2"/>
    <p:sldId id="258" r:id="rId3"/>
    <p:sldId id="260" r:id="rId4"/>
    <p:sldId id="263" r:id="rId5"/>
    <p:sldId id="262" r:id="rId6"/>
    <p:sldId id="261" r:id="rId7"/>
    <p:sldId id="264" r:id="rId8"/>
    <p:sldId id="259" r:id="rId9"/>
    <p:sldId id="267" r:id="rId10"/>
    <p:sldId id="266"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5"/>
    <p:restoredTop sz="94665"/>
  </p:normalViewPr>
  <p:slideViewPr>
    <p:cSldViewPr snapToGrid="0" snapToObjects="1">
      <p:cViewPr varScale="1">
        <p:scale>
          <a:sx n="107" d="100"/>
          <a:sy n="107" d="100"/>
        </p:scale>
        <p:origin x="120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EDD057-8E9A-FC49-BCB4-A27844711ED0}" type="datetimeFigureOut">
              <a:rPr lang="en-US" smtClean="0"/>
              <a:t>10/19/15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4DE2AC-70EB-4348-B7E8-48787A95595A}" type="slidenum">
              <a:rPr lang="en-US" smtClean="0"/>
              <a:t>‹#›</a:t>
            </a:fld>
            <a:endParaRPr lang="en-US"/>
          </a:p>
        </p:txBody>
      </p:sp>
    </p:spTree>
    <p:extLst>
      <p:ext uri="{BB962C8B-B14F-4D97-AF65-F5344CB8AC3E}">
        <p14:creationId xmlns:p14="http://schemas.microsoft.com/office/powerpoint/2010/main" val="174992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a:t>
            </a:r>
            <a:r>
              <a:rPr lang="en-US" baseline="0" dirty="0" smtClean="0"/>
              <a:t>modular RICH detector simulation setup. The beams first pass through a 2cm thick aerogel and emit Cherenkov radiation. Then the emitted photons are focused by a </a:t>
            </a:r>
            <a:r>
              <a:rPr lang="en-US" baseline="0" dirty="0" err="1" smtClean="0"/>
              <a:t>fresnel</a:t>
            </a:r>
            <a:r>
              <a:rPr lang="en-US" baseline="0" dirty="0" smtClean="0"/>
              <a:t> lens with 100 grooves, and finally arrive at the </a:t>
            </a:r>
            <a:r>
              <a:rPr lang="en-US" baseline="0" dirty="0" err="1" smtClean="0"/>
              <a:t>photosensor</a:t>
            </a:r>
            <a:r>
              <a:rPr lang="en-US" baseline="0" dirty="0" smtClean="0"/>
              <a:t>. Four pieces of mirrors locate on the left, right, top and bottom of the detector and act as reflectors.</a:t>
            </a:r>
            <a:endParaRPr lang="en-US" dirty="0"/>
          </a:p>
        </p:txBody>
      </p:sp>
      <p:sp>
        <p:nvSpPr>
          <p:cNvPr id="4" name="Slide Number Placeholder 3"/>
          <p:cNvSpPr>
            <a:spLocks noGrp="1"/>
          </p:cNvSpPr>
          <p:nvPr>
            <p:ph type="sldNum" sz="quarter" idx="10"/>
          </p:nvPr>
        </p:nvSpPr>
        <p:spPr/>
        <p:txBody>
          <a:bodyPr/>
          <a:lstStyle/>
          <a:p>
            <a:fld id="{174502D4-7B0C-2744-A257-5A1DD91D7BB3}" type="slidenum">
              <a:rPr lang="en-US" smtClean="0"/>
              <a:t>2</a:t>
            </a:fld>
            <a:endParaRPr lang="en-US"/>
          </a:p>
        </p:txBody>
      </p:sp>
    </p:spTree>
    <p:extLst>
      <p:ext uri="{BB962C8B-B14F-4D97-AF65-F5344CB8AC3E}">
        <p14:creationId xmlns:p14="http://schemas.microsoft.com/office/powerpoint/2010/main" val="448901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4DE2AC-70EB-4348-B7E8-48787A95595A}" type="slidenum">
              <a:rPr lang="en-US" smtClean="0"/>
              <a:t>3</a:t>
            </a:fld>
            <a:endParaRPr lang="en-US"/>
          </a:p>
        </p:txBody>
      </p:sp>
    </p:spTree>
    <p:extLst>
      <p:ext uri="{BB962C8B-B14F-4D97-AF65-F5344CB8AC3E}">
        <p14:creationId xmlns:p14="http://schemas.microsoft.com/office/powerpoint/2010/main" val="1430639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2AF27E-2A73-2942-96AA-FD1CFB24D5F9}" type="datetime1">
              <a:rPr lang="en-US" smtClean="0"/>
              <a:t>10/19/15</a:t>
            </a:fld>
            <a:endParaRPr lang="en-US"/>
          </a:p>
        </p:txBody>
      </p:sp>
      <p:sp>
        <p:nvSpPr>
          <p:cNvPr id="5" name="Footer Placeholder 4"/>
          <p:cNvSpPr>
            <a:spLocks noGrp="1"/>
          </p:cNvSpPr>
          <p:nvPr>
            <p:ph type="ftr" sz="quarter" idx="11"/>
          </p:nvPr>
        </p:nvSpPr>
        <p:spPr/>
        <p:txBody>
          <a:bodyPr/>
          <a:lstStyle/>
          <a:p>
            <a:r>
              <a:rPr lang="en-US" smtClean="0"/>
              <a:t>Cheuk-Ping Wong &amp; Sawaiz Syed (GSU)</a:t>
            </a:r>
            <a:endParaRPr lang="en-US"/>
          </a:p>
        </p:txBody>
      </p:sp>
      <p:sp>
        <p:nvSpPr>
          <p:cNvPr id="6" name="Slide Number Placeholder 5"/>
          <p:cNvSpPr>
            <a:spLocks noGrp="1"/>
          </p:cNvSpPr>
          <p:nvPr>
            <p:ph type="sldNum" sz="quarter" idx="12"/>
          </p:nvPr>
        </p:nvSpPr>
        <p:spPr/>
        <p:txBody>
          <a:bodyPr/>
          <a:lstStyle/>
          <a:p>
            <a:fld id="{C64F28B0-E87C-2C4E-8191-107DAFE0325D}" type="slidenum">
              <a:rPr lang="en-US" smtClean="0"/>
              <a:t>‹#›</a:t>
            </a:fld>
            <a:endParaRPr lang="en-US"/>
          </a:p>
        </p:txBody>
      </p:sp>
    </p:spTree>
    <p:extLst>
      <p:ext uri="{BB962C8B-B14F-4D97-AF65-F5344CB8AC3E}">
        <p14:creationId xmlns:p14="http://schemas.microsoft.com/office/powerpoint/2010/main" val="3875460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4CD6DF-8AD8-0A4B-BBBC-AC09895D1858}" type="datetime1">
              <a:rPr lang="en-US" smtClean="0"/>
              <a:t>10/19/15</a:t>
            </a:fld>
            <a:endParaRPr lang="en-US"/>
          </a:p>
        </p:txBody>
      </p:sp>
      <p:sp>
        <p:nvSpPr>
          <p:cNvPr id="5" name="Footer Placeholder 4"/>
          <p:cNvSpPr>
            <a:spLocks noGrp="1"/>
          </p:cNvSpPr>
          <p:nvPr>
            <p:ph type="ftr" sz="quarter" idx="11"/>
          </p:nvPr>
        </p:nvSpPr>
        <p:spPr/>
        <p:txBody>
          <a:bodyPr/>
          <a:lstStyle/>
          <a:p>
            <a:r>
              <a:rPr lang="en-US" smtClean="0"/>
              <a:t>Cheuk-Ping Wong &amp; Sawaiz Syed (GSU)</a:t>
            </a:r>
            <a:endParaRPr lang="en-US"/>
          </a:p>
        </p:txBody>
      </p:sp>
      <p:sp>
        <p:nvSpPr>
          <p:cNvPr id="6" name="Slide Number Placeholder 5"/>
          <p:cNvSpPr>
            <a:spLocks noGrp="1"/>
          </p:cNvSpPr>
          <p:nvPr>
            <p:ph type="sldNum" sz="quarter" idx="12"/>
          </p:nvPr>
        </p:nvSpPr>
        <p:spPr/>
        <p:txBody>
          <a:bodyPr/>
          <a:lstStyle/>
          <a:p>
            <a:fld id="{C64F28B0-E87C-2C4E-8191-107DAFE0325D}" type="slidenum">
              <a:rPr lang="en-US" smtClean="0"/>
              <a:t>‹#›</a:t>
            </a:fld>
            <a:endParaRPr lang="en-US"/>
          </a:p>
        </p:txBody>
      </p:sp>
    </p:spTree>
    <p:extLst>
      <p:ext uri="{BB962C8B-B14F-4D97-AF65-F5344CB8AC3E}">
        <p14:creationId xmlns:p14="http://schemas.microsoft.com/office/powerpoint/2010/main" val="1077991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A72D49-0FC9-634B-A0E3-9E0ADF95B948}" type="datetime1">
              <a:rPr lang="en-US" smtClean="0"/>
              <a:t>10/19/15</a:t>
            </a:fld>
            <a:endParaRPr lang="en-US"/>
          </a:p>
        </p:txBody>
      </p:sp>
      <p:sp>
        <p:nvSpPr>
          <p:cNvPr id="5" name="Footer Placeholder 4"/>
          <p:cNvSpPr>
            <a:spLocks noGrp="1"/>
          </p:cNvSpPr>
          <p:nvPr>
            <p:ph type="ftr" sz="quarter" idx="11"/>
          </p:nvPr>
        </p:nvSpPr>
        <p:spPr/>
        <p:txBody>
          <a:bodyPr/>
          <a:lstStyle/>
          <a:p>
            <a:r>
              <a:rPr lang="en-US" smtClean="0"/>
              <a:t>Cheuk-Ping Wong &amp; Sawaiz Syed (GSU)</a:t>
            </a:r>
            <a:endParaRPr lang="en-US"/>
          </a:p>
        </p:txBody>
      </p:sp>
      <p:sp>
        <p:nvSpPr>
          <p:cNvPr id="6" name="Slide Number Placeholder 5"/>
          <p:cNvSpPr>
            <a:spLocks noGrp="1"/>
          </p:cNvSpPr>
          <p:nvPr>
            <p:ph type="sldNum" sz="quarter" idx="12"/>
          </p:nvPr>
        </p:nvSpPr>
        <p:spPr/>
        <p:txBody>
          <a:bodyPr/>
          <a:lstStyle/>
          <a:p>
            <a:fld id="{C64F28B0-E87C-2C4E-8191-107DAFE0325D}" type="slidenum">
              <a:rPr lang="en-US" smtClean="0"/>
              <a:t>‹#›</a:t>
            </a:fld>
            <a:endParaRPr lang="en-US"/>
          </a:p>
        </p:txBody>
      </p:sp>
    </p:spTree>
    <p:extLst>
      <p:ext uri="{BB962C8B-B14F-4D97-AF65-F5344CB8AC3E}">
        <p14:creationId xmlns:p14="http://schemas.microsoft.com/office/powerpoint/2010/main" val="3964338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5EA52C-254A-1D4C-B971-3183DE788B92}" type="datetime1">
              <a:rPr lang="en-US" smtClean="0"/>
              <a:t>10/19/15</a:t>
            </a:fld>
            <a:endParaRPr lang="en-US"/>
          </a:p>
        </p:txBody>
      </p:sp>
      <p:sp>
        <p:nvSpPr>
          <p:cNvPr id="5" name="Footer Placeholder 4"/>
          <p:cNvSpPr>
            <a:spLocks noGrp="1"/>
          </p:cNvSpPr>
          <p:nvPr>
            <p:ph type="ftr" sz="quarter" idx="11"/>
          </p:nvPr>
        </p:nvSpPr>
        <p:spPr/>
        <p:txBody>
          <a:bodyPr/>
          <a:lstStyle/>
          <a:p>
            <a:r>
              <a:rPr lang="en-US" smtClean="0"/>
              <a:t>Cheuk-Ping Wong &amp; Sawaiz Syed (GSU)</a:t>
            </a:r>
            <a:endParaRPr lang="en-US"/>
          </a:p>
        </p:txBody>
      </p:sp>
      <p:sp>
        <p:nvSpPr>
          <p:cNvPr id="6" name="Slide Number Placeholder 5"/>
          <p:cNvSpPr>
            <a:spLocks noGrp="1"/>
          </p:cNvSpPr>
          <p:nvPr>
            <p:ph type="sldNum" sz="quarter" idx="12"/>
          </p:nvPr>
        </p:nvSpPr>
        <p:spPr/>
        <p:txBody>
          <a:bodyPr/>
          <a:lstStyle/>
          <a:p>
            <a:fld id="{C64F28B0-E87C-2C4E-8191-107DAFE0325D}" type="slidenum">
              <a:rPr lang="en-US" smtClean="0"/>
              <a:t>‹#›</a:t>
            </a:fld>
            <a:endParaRPr lang="en-US"/>
          </a:p>
        </p:txBody>
      </p:sp>
    </p:spTree>
    <p:extLst>
      <p:ext uri="{BB962C8B-B14F-4D97-AF65-F5344CB8AC3E}">
        <p14:creationId xmlns:p14="http://schemas.microsoft.com/office/powerpoint/2010/main" val="3567972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82211D-479E-5F45-8E23-15E4B8553FA2}" type="datetime1">
              <a:rPr lang="en-US" smtClean="0"/>
              <a:t>10/19/15</a:t>
            </a:fld>
            <a:endParaRPr lang="en-US"/>
          </a:p>
        </p:txBody>
      </p:sp>
      <p:sp>
        <p:nvSpPr>
          <p:cNvPr id="5" name="Footer Placeholder 4"/>
          <p:cNvSpPr>
            <a:spLocks noGrp="1"/>
          </p:cNvSpPr>
          <p:nvPr>
            <p:ph type="ftr" sz="quarter" idx="11"/>
          </p:nvPr>
        </p:nvSpPr>
        <p:spPr/>
        <p:txBody>
          <a:bodyPr/>
          <a:lstStyle/>
          <a:p>
            <a:r>
              <a:rPr lang="en-US" smtClean="0"/>
              <a:t>Cheuk-Ping Wong &amp; Sawaiz Syed (GSU)</a:t>
            </a:r>
            <a:endParaRPr lang="en-US"/>
          </a:p>
        </p:txBody>
      </p:sp>
      <p:sp>
        <p:nvSpPr>
          <p:cNvPr id="6" name="Slide Number Placeholder 5"/>
          <p:cNvSpPr>
            <a:spLocks noGrp="1"/>
          </p:cNvSpPr>
          <p:nvPr>
            <p:ph type="sldNum" sz="quarter" idx="12"/>
          </p:nvPr>
        </p:nvSpPr>
        <p:spPr/>
        <p:txBody>
          <a:bodyPr/>
          <a:lstStyle/>
          <a:p>
            <a:fld id="{C64F28B0-E87C-2C4E-8191-107DAFE0325D}" type="slidenum">
              <a:rPr lang="en-US" smtClean="0"/>
              <a:t>‹#›</a:t>
            </a:fld>
            <a:endParaRPr lang="en-US"/>
          </a:p>
        </p:txBody>
      </p:sp>
    </p:spTree>
    <p:extLst>
      <p:ext uri="{BB962C8B-B14F-4D97-AF65-F5344CB8AC3E}">
        <p14:creationId xmlns:p14="http://schemas.microsoft.com/office/powerpoint/2010/main" val="3779049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023E5E-37F8-6A4F-A82B-A393E4690241}" type="datetime1">
              <a:rPr lang="en-US" smtClean="0"/>
              <a:t>10/19/15</a:t>
            </a:fld>
            <a:endParaRPr lang="en-US"/>
          </a:p>
        </p:txBody>
      </p:sp>
      <p:sp>
        <p:nvSpPr>
          <p:cNvPr id="6" name="Footer Placeholder 5"/>
          <p:cNvSpPr>
            <a:spLocks noGrp="1"/>
          </p:cNvSpPr>
          <p:nvPr>
            <p:ph type="ftr" sz="quarter" idx="11"/>
          </p:nvPr>
        </p:nvSpPr>
        <p:spPr/>
        <p:txBody>
          <a:bodyPr/>
          <a:lstStyle/>
          <a:p>
            <a:r>
              <a:rPr lang="en-US" smtClean="0"/>
              <a:t>Cheuk-Ping Wong &amp; Sawaiz Syed (GSU)</a:t>
            </a:r>
            <a:endParaRPr lang="en-US"/>
          </a:p>
        </p:txBody>
      </p:sp>
      <p:sp>
        <p:nvSpPr>
          <p:cNvPr id="7" name="Slide Number Placeholder 6"/>
          <p:cNvSpPr>
            <a:spLocks noGrp="1"/>
          </p:cNvSpPr>
          <p:nvPr>
            <p:ph type="sldNum" sz="quarter" idx="12"/>
          </p:nvPr>
        </p:nvSpPr>
        <p:spPr/>
        <p:txBody>
          <a:bodyPr/>
          <a:lstStyle/>
          <a:p>
            <a:fld id="{C64F28B0-E87C-2C4E-8191-107DAFE0325D}" type="slidenum">
              <a:rPr lang="en-US" smtClean="0"/>
              <a:t>‹#›</a:t>
            </a:fld>
            <a:endParaRPr lang="en-US"/>
          </a:p>
        </p:txBody>
      </p:sp>
    </p:spTree>
    <p:extLst>
      <p:ext uri="{BB962C8B-B14F-4D97-AF65-F5344CB8AC3E}">
        <p14:creationId xmlns:p14="http://schemas.microsoft.com/office/powerpoint/2010/main" val="3276458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4EDF90-3E2C-C342-ABA5-65AC49511267}" type="datetime1">
              <a:rPr lang="en-US" smtClean="0"/>
              <a:t>10/19/15</a:t>
            </a:fld>
            <a:endParaRPr lang="en-US"/>
          </a:p>
        </p:txBody>
      </p:sp>
      <p:sp>
        <p:nvSpPr>
          <p:cNvPr id="8" name="Footer Placeholder 7"/>
          <p:cNvSpPr>
            <a:spLocks noGrp="1"/>
          </p:cNvSpPr>
          <p:nvPr>
            <p:ph type="ftr" sz="quarter" idx="11"/>
          </p:nvPr>
        </p:nvSpPr>
        <p:spPr/>
        <p:txBody>
          <a:bodyPr/>
          <a:lstStyle/>
          <a:p>
            <a:r>
              <a:rPr lang="en-US" smtClean="0"/>
              <a:t>Cheuk-Ping Wong &amp; Sawaiz Syed (GSU)</a:t>
            </a:r>
            <a:endParaRPr lang="en-US"/>
          </a:p>
        </p:txBody>
      </p:sp>
      <p:sp>
        <p:nvSpPr>
          <p:cNvPr id="9" name="Slide Number Placeholder 8"/>
          <p:cNvSpPr>
            <a:spLocks noGrp="1"/>
          </p:cNvSpPr>
          <p:nvPr>
            <p:ph type="sldNum" sz="quarter" idx="12"/>
          </p:nvPr>
        </p:nvSpPr>
        <p:spPr/>
        <p:txBody>
          <a:bodyPr/>
          <a:lstStyle/>
          <a:p>
            <a:fld id="{C64F28B0-E87C-2C4E-8191-107DAFE0325D}" type="slidenum">
              <a:rPr lang="en-US" smtClean="0"/>
              <a:t>‹#›</a:t>
            </a:fld>
            <a:endParaRPr lang="en-US"/>
          </a:p>
        </p:txBody>
      </p:sp>
    </p:spTree>
    <p:extLst>
      <p:ext uri="{BB962C8B-B14F-4D97-AF65-F5344CB8AC3E}">
        <p14:creationId xmlns:p14="http://schemas.microsoft.com/office/powerpoint/2010/main" val="989389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FAE177-933F-8E40-816A-3A05E32E75DA}" type="datetime1">
              <a:rPr lang="en-US" smtClean="0"/>
              <a:t>10/19/15</a:t>
            </a:fld>
            <a:endParaRPr lang="en-US"/>
          </a:p>
        </p:txBody>
      </p:sp>
      <p:sp>
        <p:nvSpPr>
          <p:cNvPr id="4" name="Footer Placeholder 3"/>
          <p:cNvSpPr>
            <a:spLocks noGrp="1"/>
          </p:cNvSpPr>
          <p:nvPr>
            <p:ph type="ftr" sz="quarter" idx="11"/>
          </p:nvPr>
        </p:nvSpPr>
        <p:spPr/>
        <p:txBody>
          <a:bodyPr/>
          <a:lstStyle/>
          <a:p>
            <a:r>
              <a:rPr lang="en-US" smtClean="0"/>
              <a:t>Cheuk-Ping Wong &amp; Sawaiz Syed (GSU)</a:t>
            </a:r>
            <a:endParaRPr lang="en-US"/>
          </a:p>
        </p:txBody>
      </p:sp>
      <p:sp>
        <p:nvSpPr>
          <p:cNvPr id="5" name="Slide Number Placeholder 4"/>
          <p:cNvSpPr>
            <a:spLocks noGrp="1"/>
          </p:cNvSpPr>
          <p:nvPr>
            <p:ph type="sldNum" sz="quarter" idx="12"/>
          </p:nvPr>
        </p:nvSpPr>
        <p:spPr/>
        <p:txBody>
          <a:bodyPr/>
          <a:lstStyle/>
          <a:p>
            <a:fld id="{C64F28B0-E87C-2C4E-8191-107DAFE0325D}" type="slidenum">
              <a:rPr lang="en-US" smtClean="0"/>
              <a:t>‹#›</a:t>
            </a:fld>
            <a:endParaRPr lang="en-US"/>
          </a:p>
        </p:txBody>
      </p:sp>
    </p:spTree>
    <p:extLst>
      <p:ext uri="{BB962C8B-B14F-4D97-AF65-F5344CB8AC3E}">
        <p14:creationId xmlns:p14="http://schemas.microsoft.com/office/powerpoint/2010/main" val="17404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33645E-18E5-D643-A1CE-CCED0297C47F}" type="datetime1">
              <a:rPr lang="en-US" smtClean="0"/>
              <a:t>10/19/15</a:t>
            </a:fld>
            <a:endParaRPr lang="en-US"/>
          </a:p>
        </p:txBody>
      </p:sp>
      <p:sp>
        <p:nvSpPr>
          <p:cNvPr id="3" name="Footer Placeholder 2"/>
          <p:cNvSpPr>
            <a:spLocks noGrp="1"/>
          </p:cNvSpPr>
          <p:nvPr>
            <p:ph type="ftr" sz="quarter" idx="11"/>
          </p:nvPr>
        </p:nvSpPr>
        <p:spPr/>
        <p:txBody>
          <a:bodyPr/>
          <a:lstStyle/>
          <a:p>
            <a:r>
              <a:rPr lang="en-US" smtClean="0"/>
              <a:t>Cheuk-Ping Wong &amp; Sawaiz Syed (GSU)</a:t>
            </a:r>
            <a:endParaRPr lang="en-US"/>
          </a:p>
        </p:txBody>
      </p:sp>
      <p:sp>
        <p:nvSpPr>
          <p:cNvPr id="4" name="Slide Number Placeholder 3"/>
          <p:cNvSpPr>
            <a:spLocks noGrp="1"/>
          </p:cNvSpPr>
          <p:nvPr>
            <p:ph type="sldNum" sz="quarter" idx="12"/>
          </p:nvPr>
        </p:nvSpPr>
        <p:spPr/>
        <p:txBody>
          <a:bodyPr/>
          <a:lstStyle/>
          <a:p>
            <a:fld id="{C64F28B0-E87C-2C4E-8191-107DAFE0325D}" type="slidenum">
              <a:rPr lang="en-US" smtClean="0"/>
              <a:t>‹#›</a:t>
            </a:fld>
            <a:endParaRPr lang="en-US"/>
          </a:p>
        </p:txBody>
      </p:sp>
    </p:spTree>
    <p:extLst>
      <p:ext uri="{BB962C8B-B14F-4D97-AF65-F5344CB8AC3E}">
        <p14:creationId xmlns:p14="http://schemas.microsoft.com/office/powerpoint/2010/main" val="2200201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42A97C-B8A2-6E4F-ADB7-A6B2BD4304C7}" type="datetime1">
              <a:rPr lang="en-US" smtClean="0"/>
              <a:t>10/19/15</a:t>
            </a:fld>
            <a:endParaRPr lang="en-US"/>
          </a:p>
        </p:txBody>
      </p:sp>
      <p:sp>
        <p:nvSpPr>
          <p:cNvPr id="6" name="Footer Placeholder 5"/>
          <p:cNvSpPr>
            <a:spLocks noGrp="1"/>
          </p:cNvSpPr>
          <p:nvPr>
            <p:ph type="ftr" sz="quarter" idx="11"/>
          </p:nvPr>
        </p:nvSpPr>
        <p:spPr/>
        <p:txBody>
          <a:bodyPr/>
          <a:lstStyle/>
          <a:p>
            <a:r>
              <a:rPr lang="en-US" smtClean="0"/>
              <a:t>Cheuk-Ping Wong &amp; Sawaiz Syed (GSU)</a:t>
            </a:r>
            <a:endParaRPr lang="en-US"/>
          </a:p>
        </p:txBody>
      </p:sp>
      <p:sp>
        <p:nvSpPr>
          <p:cNvPr id="7" name="Slide Number Placeholder 6"/>
          <p:cNvSpPr>
            <a:spLocks noGrp="1"/>
          </p:cNvSpPr>
          <p:nvPr>
            <p:ph type="sldNum" sz="quarter" idx="12"/>
          </p:nvPr>
        </p:nvSpPr>
        <p:spPr/>
        <p:txBody>
          <a:bodyPr/>
          <a:lstStyle/>
          <a:p>
            <a:fld id="{C64F28B0-E87C-2C4E-8191-107DAFE0325D}" type="slidenum">
              <a:rPr lang="en-US" smtClean="0"/>
              <a:t>‹#›</a:t>
            </a:fld>
            <a:endParaRPr lang="en-US"/>
          </a:p>
        </p:txBody>
      </p:sp>
    </p:spTree>
    <p:extLst>
      <p:ext uri="{BB962C8B-B14F-4D97-AF65-F5344CB8AC3E}">
        <p14:creationId xmlns:p14="http://schemas.microsoft.com/office/powerpoint/2010/main" val="3384372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73313E-3B26-EA40-A5ED-D46986F4C245}" type="datetime1">
              <a:rPr lang="en-US" smtClean="0"/>
              <a:t>10/19/15</a:t>
            </a:fld>
            <a:endParaRPr lang="en-US"/>
          </a:p>
        </p:txBody>
      </p:sp>
      <p:sp>
        <p:nvSpPr>
          <p:cNvPr id="6" name="Footer Placeholder 5"/>
          <p:cNvSpPr>
            <a:spLocks noGrp="1"/>
          </p:cNvSpPr>
          <p:nvPr>
            <p:ph type="ftr" sz="quarter" idx="11"/>
          </p:nvPr>
        </p:nvSpPr>
        <p:spPr/>
        <p:txBody>
          <a:bodyPr/>
          <a:lstStyle/>
          <a:p>
            <a:r>
              <a:rPr lang="en-US" smtClean="0"/>
              <a:t>Cheuk-Ping Wong &amp; Sawaiz Syed (GSU)</a:t>
            </a:r>
            <a:endParaRPr lang="en-US"/>
          </a:p>
        </p:txBody>
      </p:sp>
      <p:sp>
        <p:nvSpPr>
          <p:cNvPr id="7" name="Slide Number Placeholder 6"/>
          <p:cNvSpPr>
            <a:spLocks noGrp="1"/>
          </p:cNvSpPr>
          <p:nvPr>
            <p:ph type="sldNum" sz="quarter" idx="12"/>
          </p:nvPr>
        </p:nvSpPr>
        <p:spPr/>
        <p:txBody>
          <a:bodyPr/>
          <a:lstStyle/>
          <a:p>
            <a:fld id="{C64F28B0-E87C-2C4E-8191-107DAFE0325D}" type="slidenum">
              <a:rPr lang="en-US" smtClean="0"/>
              <a:t>‹#›</a:t>
            </a:fld>
            <a:endParaRPr lang="en-US"/>
          </a:p>
        </p:txBody>
      </p:sp>
    </p:spTree>
    <p:extLst>
      <p:ext uri="{BB962C8B-B14F-4D97-AF65-F5344CB8AC3E}">
        <p14:creationId xmlns:p14="http://schemas.microsoft.com/office/powerpoint/2010/main" val="354580318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FE9DA1-E103-7B4D-B560-ECDAEED4BFC1}" type="datetime1">
              <a:rPr lang="en-US" smtClean="0"/>
              <a:t>10/19/15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Cheuk-Ping Wong &amp; Sawaiz Syed (GSU)</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4F28B0-E87C-2C4E-8191-107DAFE0325D}" type="slidenum">
              <a:rPr lang="en-US" smtClean="0"/>
              <a:t>‹#›</a:t>
            </a:fld>
            <a:endParaRPr lang="en-US"/>
          </a:p>
        </p:txBody>
      </p:sp>
      <p:pic>
        <p:nvPicPr>
          <p:cNvPr id="7" name="Picture 6" descr="flame.jpg"/>
          <p:cNvPicPr>
            <a:picLocks noChangeAspect="1"/>
          </p:cNvPicPr>
          <p:nvPr userDrawn="1"/>
        </p:nvPicPr>
        <p:blipFill rotWithShape="1">
          <a:blip r:embed="rId13">
            <a:extLst>
              <a:ext uri="{28A0092B-C50C-407E-A947-70E740481C1C}">
                <a14:useLocalDpi xmlns:a14="http://schemas.microsoft.com/office/drawing/2010/main" val="0"/>
              </a:ext>
            </a:extLst>
          </a:blip>
          <a:srcRect l="7885" t="13198" r="55354" b="13587"/>
          <a:stretch/>
        </p:blipFill>
        <p:spPr>
          <a:xfrm>
            <a:off x="8320550" y="155937"/>
            <a:ext cx="652824" cy="780112"/>
          </a:xfrm>
          <a:prstGeom prst="rect">
            <a:avLst/>
          </a:prstGeom>
        </p:spPr>
      </p:pic>
    </p:spTree>
    <p:extLst>
      <p:ext uri="{BB962C8B-B14F-4D97-AF65-F5344CB8AC3E}">
        <p14:creationId xmlns:p14="http://schemas.microsoft.com/office/powerpoint/2010/main" val="1858231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4.png"/><Relationship Id="rId1" Type="http://schemas.microsoft.com/office/2007/relationships/media" Target="../media/media1.mp4"/><Relationship Id="rId2" Type="http://schemas.openxmlformats.org/officeDocument/2006/relationships/video" Target="../media/media1.mp4"/></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dmundoptics.com/optics/optical-lenses/fresnel-lenses/fresnel-lenses/32593/" TargetMode="External"/><Relationship Id="rId3" Type="http://schemas.openxmlformats.org/officeDocument/2006/relationships/hyperlink" Target="http://www.hamamatsu.com/resources/pdf/etd/H12700_TPMH1348E.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Modular RICH Detector Design Using Autodesk</a:t>
            </a:r>
            <a:endParaRPr lang="en-US" dirty="0"/>
          </a:p>
        </p:txBody>
      </p:sp>
      <p:sp>
        <p:nvSpPr>
          <p:cNvPr id="3" name="Subtitle 2"/>
          <p:cNvSpPr>
            <a:spLocks noGrp="1"/>
          </p:cNvSpPr>
          <p:nvPr>
            <p:ph type="subTitle" idx="1"/>
          </p:nvPr>
        </p:nvSpPr>
        <p:spPr/>
        <p:txBody>
          <a:bodyPr/>
          <a:lstStyle/>
          <a:p>
            <a:r>
              <a:rPr lang="en-US" dirty="0" err="1" smtClean="0"/>
              <a:t>Cheuk</a:t>
            </a:r>
            <a:r>
              <a:rPr lang="en-US" dirty="0" smtClean="0"/>
              <a:t>-Ping Wong and </a:t>
            </a:r>
            <a:r>
              <a:rPr lang="en-US" dirty="0" err="1" smtClean="0"/>
              <a:t>Sawaiz</a:t>
            </a:r>
            <a:r>
              <a:rPr lang="en-US" dirty="0" smtClean="0"/>
              <a:t> Syed</a:t>
            </a:r>
          </a:p>
          <a:p>
            <a:r>
              <a:rPr lang="en-US" dirty="0" smtClean="0"/>
              <a:t>Georgia State University</a:t>
            </a:r>
          </a:p>
          <a:p>
            <a:r>
              <a:rPr lang="en-US" dirty="0" smtClean="0"/>
              <a:t>10-19-2015</a:t>
            </a:r>
            <a:endParaRPr lang="en-US" dirty="0"/>
          </a:p>
        </p:txBody>
      </p:sp>
    </p:spTree>
    <p:extLst>
      <p:ext uri="{BB962C8B-B14F-4D97-AF65-F5344CB8AC3E}">
        <p14:creationId xmlns:p14="http://schemas.microsoft.com/office/powerpoint/2010/main" val="2788368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Cherenkov Ring Radius</a:t>
            </a:r>
            <a:endParaRPr lang="en-US" dirty="0"/>
          </a:p>
        </p:txBody>
      </p:sp>
      <p:sp>
        <p:nvSpPr>
          <p:cNvPr id="4" name="Date Placeholder 3"/>
          <p:cNvSpPr>
            <a:spLocks noGrp="1"/>
          </p:cNvSpPr>
          <p:nvPr>
            <p:ph type="dt" sz="half" idx="10"/>
          </p:nvPr>
        </p:nvSpPr>
        <p:spPr/>
        <p:txBody>
          <a:bodyPr/>
          <a:lstStyle/>
          <a:p>
            <a:fld id="{DA5EA52C-254A-1D4C-B971-3183DE788B92}" type="datetime1">
              <a:rPr lang="en-US" smtClean="0"/>
              <a:t>10/19/15</a:t>
            </a:fld>
            <a:endParaRPr lang="en-US"/>
          </a:p>
        </p:txBody>
      </p:sp>
      <p:sp>
        <p:nvSpPr>
          <p:cNvPr id="5" name="Footer Placeholder 4"/>
          <p:cNvSpPr>
            <a:spLocks noGrp="1"/>
          </p:cNvSpPr>
          <p:nvPr>
            <p:ph type="ftr" sz="quarter" idx="11"/>
          </p:nvPr>
        </p:nvSpPr>
        <p:spPr/>
        <p:txBody>
          <a:bodyPr/>
          <a:lstStyle/>
          <a:p>
            <a:r>
              <a:rPr lang="en-US" smtClean="0"/>
              <a:t>Cheuk-Ping Wong &amp; Sawaiz Syed (GSU)</a:t>
            </a:r>
            <a:endParaRPr lang="en-US"/>
          </a:p>
        </p:txBody>
      </p:sp>
      <p:sp>
        <p:nvSpPr>
          <p:cNvPr id="6" name="Slide Number Placeholder 5"/>
          <p:cNvSpPr>
            <a:spLocks noGrp="1"/>
          </p:cNvSpPr>
          <p:nvPr>
            <p:ph type="sldNum" sz="quarter" idx="12"/>
          </p:nvPr>
        </p:nvSpPr>
        <p:spPr/>
        <p:txBody>
          <a:bodyPr/>
          <a:lstStyle/>
          <a:p>
            <a:fld id="{C64F28B0-E87C-2C4E-8191-107DAFE0325D}" type="slidenum">
              <a:rPr lang="en-US" smtClean="0"/>
              <a:t>10</a:t>
            </a:fld>
            <a:endParaRPr lang="en-US"/>
          </a:p>
        </p:txBody>
      </p:sp>
      <p:pic>
        <p:nvPicPr>
          <p:cNvPr id="7" name="Content Placeholder 6" descr="Screen Shot 2015-04-02 at 11.42.29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r="69221" b="-283"/>
          <a:stretch/>
        </p:blipFill>
        <p:spPr>
          <a:xfrm>
            <a:off x="149013" y="3340740"/>
            <a:ext cx="4344392" cy="2406920"/>
          </a:xfrm>
          <a:prstGeom prst="rect">
            <a:avLst/>
          </a:prstGeom>
        </p:spPr>
      </p:pic>
      <p:pic>
        <p:nvPicPr>
          <p:cNvPr id="8" name="Picture 7" descr="Screen Shot 2015-04-02 at 11.41.28 PM.png"/>
          <p:cNvPicPr>
            <a:picLocks noChangeAspect="1"/>
          </p:cNvPicPr>
          <p:nvPr/>
        </p:nvPicPr>
        <p:blipFill rotWithShape="1">
          <a:blip r:embed="rId3">
            <a:extLst>
              <a:ext uri="{28A0092B-C50C-407E-A947-70E740481C1C}">
                <a14:useLocalDpi xmlns:a14="http://schemas.microsoft.com/office/drawing/2010/main" val="0"/>
              </a:ext>
            </a:extLst>
          </a:blip>
          <a:srcRect r="68831" b="1326"/>
          <a:stretch/>
        </p:blipFill>
        <p:spPr>
          <a:xfrm>
            <a:off x="4608724" y="3340738"/>
            <a:ext cx="4490270" cy="2406922"/>
          </a:xfrm>
          <a:prstGeom prst="rect">
            <a:avLst/>
          </a:prstGeom>
        </p:spPr>
      </p:pic>
      <p:sp>
        <p:nvSpPr>
          <p:cNvPr id="9" name="TextBox 8"/>
          <p:cNvSpPr txBox="1"/>
          <p:nvPr/>
        </p:nvSpPr>
        <p:spPr>
          <a:xfrm>
            <a:off x="6489441" y="2832458"/>
            <a:ext cx="728835" cy="369332"/>
          </a:xfrm>
          <a:prstGeom prst="rect">
            <a:avLst/>
          </a:prstGeom>
          <a:noFill/>
        </p:spPr>
        <p:txBody>
          <a:bodyPr wrap="none" rtlCol="0">
            <a:spAutoFit/>
          </a:bodyPr>
          <a:lstStyle/>
          <a:p>
            <a:r>
              <a:rPr lang="en-US" dirty="0" err="1" smtClean="0"/>
              <a:t>Kaon</a:t>
            </a:r>
            <a:r>
              <a:rPr lang="en-US" dirty="0" smtClean="0"/>
              <a:t>-</a:t>
            </a:r>
            <a:endParaRPr lang="en-US" dirty="0"/>
          </a:p>
        </p:txBody>
      </p:sp>
      <p:sp>
        <p:nvSpPr>
          <p:cNvPr id="10" name="TextBox 9"/>
          <p:cNvSpPr txBox="1"/>
          <p:nvPr/>
        </p:nvSpPr>
        <p:spPr>
          <a:xfrm>
            <a:off x="1985927" y="2851169"/>
            <a:ext cx="670564" cy="369332"/>
          </a:xfrm>
          <a:prstGeom prst="rect">
            <a:avLst/>
          </a:prstGeom>
          <a:noFill/>
        </p:spPr>
        <p:txBody>
          <a:bodyPr wrap="none" rtlCol="0">
            <a:spAutoFit/>
          </a:bodyPr>
          <a:lstStyle/>
          <a:p>
            <a:r>
              <a:rPr lang="en-US" dirty="0" smtClean="0"/>
              <a:t>Pion-</a:t>
            </a:r>
            <a:endParaRPr lang="en-US" dirty="0"/>
          </a:p>
        </p:txBody>
      </p:sp>
      <p:sp>
        <p:nvSpPr>
          <p:cNvPr id="11" name="TextBox 10"/>
          <p:cNvSpPr txBox="1"/>
          <p:nvPr/>
        </p:nvSpPr>
        <p:spPr>
          <a:xfrm>
            <a:off x="890649" y="1531719"/>
            <a:ext cx="7588333" cy="1200329"/>
          </a:xfrm>
          <a:prstGeom prst="rect">
            <a:avLst/>
          </a:prstGeom>
          <a:noFill/>
        </p:spPr>
        <p:txBody>
          <a:bodyPr wrap="square" rtlCol="0">
            <a:spAutoFit/>
          </a:bodyPr>
          <a:lstStyle/>
          <a:p>
            <a:pPr marL="285750" indent="-285750">
              <a:buFont typeface="Arial" charset="0"/>
              <a:buChar char="•"/>
            </a:pPr>
            <a:r>
              <a:rPr lang="en-US" dirty="0" smtClean="0"/>
              <a:t>Aerogel refractive index =1.01</a:t>
            </a:r>
          </a:p>
          <a:p>
            <a:pPr marL="285750" indent="-285750">
              <a:buFont typeface="Arial" charset="0"/>
              <a:buChar char="•"/>
            </a:pPr>
            <a:r>
              <a:rPr lang="en-US" dirty="0" smtClean="0"/>
              <a:t>Density of aerogel =0.02</a:t>
            </a:r>
          </a:p>
          <a:p>
            <a:r>
              <a:rPr lang="en-US" dirty="0" smtClean="0">
                <a:sym typeface="Wingdings"/>
              </a:rPr>
              <a:t></a:t>
            </a:r>
            <a:r>
              <a:rPr lang="en-US" dirty="0" smtClean="0"/>
              <a:t>Typical Cherenkov Ring Radius (in </a:t>
            </a:r>
            <a:r>
              <a:rPr lang="en-US" dirty="0" err="1" smtClean="0"/>
              <a:t>momemtum</a:t>
            </a:r>
            <a:r>
              <a:rPr lang="en-US" dirty="0" smtClean="0"/>
              <a:t> range 3 to 15 </a:t>
            </a:r>
            <a:r>
              <a:rPr lang="en-US" dirty="0" err="1" smtClean="0"/>
              <a:t>GeV</a:t>
            </a:r>
            <a:r>
              <a:rPr lang="en-US" dirty="0" smtClean="0"/>
              <a:t>) is smaller than 12 mm</a:t>
            </a:r>
            <a:endParaRPr lang="en-US" dirty="0"/>
          </a:p>
        </p:txBody>
      </p:sp>
    </p:spTree>
    <p:extLst>
      <p:ext uri="{BB962C8B-B14F-4D97-AF65-F5344CB8AC3E}">
        <p14:creationId xmlns:p14="http://schemas.microsoft.com/office/powerpoint/2010/main" val="7652848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Modular RICH Detector in GEMC</a:t>
            </a:r>
            <a:endParaRPr lang="en-US" dirty="0"/>
          </a:p>
        </p:txBody>
      </p:sp>
      <p:sp>
        <p:nvSpPr>
          <p:cNvPr id="4" name="Slide Number Placeholder 3"/>
          <p:cNvSpPr>
            <a:spLocks noGrp="1"/>
          </p:cNvSpPr>
          <p:nvPr>
            <p:ph type="sldNum" sz="quarter" idx="12"/>
          </p:nvPr>
        </p:nvSpPr>
        <p:spPr/>
        <p:txBody>
          <a:bodyPr/>
          <a:lstStyle/>
          <a:p>
            <a:fld id="{923A2C9F-2098-D24C-969D-6C7B9933F82C}" type="slidenum">
              <a:rPr lang="en-US" smtClean="0"/>
              <a:t>2</a:t>
            </a:fld>
            <a:endParaRPr lang="en-US" dirty="0"/>
          </a:p>
        </p:txBody>
      </p:sp>
      <p:pic>
        <p:nvPicPr>
          <p:cNvPr id="5" name="Picture 4" descr="Screen Shot 2015-04-08 at 8.58.54 AM.png"/>
          <p:cNvPicPr>
            <a:picLocks noChangeAspect="1"/>
          </p:cNvPicPr>
          <p:nvPr/>
        </p:nvPicPr>
        <p:blipFill rotWithShape="1">
          <a:blip r:embed="rId3">
            <a:extLst>
              <a:ext uri="{28A0092B-C50C-407E-A947-70E740481C1C}">
                <a14:useLocalDpi xmlns:a14="http://schemas.microsoft.com/office/drawing/2010/main" val="0"/>
              </a:ext>
            </a:extLst>
          </a:blip>
          <a:srcRect t="3653" r="3311"/>
          <a:stretch/>
        </p:blipFill>
        <p:spPr>
          <a:xfrm>
            <a:off x="3768431" y="1598082"/>
            <a:ext cx="5110505" cy="4758268"/>
          </a:xfrm>
          <a:prstGeom prst="rect">
            <a:avLst/>
          </a:prstGeom>
        </p:spPr>
      </p:pic>
      <p:sp>
        <p:nvSpPr>
          <p:cNvPr id="6" name="Rectangle 5"/>
          <p:cNvSpPr/>
          <p:nvPr/>
        </p:nvSpPr>
        <p:spPr>
          <a:xfrm rot="14829912">
            <a:off x="6029454" y="2557477"/>
            <a:ext cx="973039" cy="400110"/>
          </a:xfrm>
          <a:prstGeom prst="rect">
            <a:avLst/>
          </a:prstGeom>
        </p:spPr>
        <p:txBody>
          <a:bodyPr wrap="square">
            <a:spAutoFit/>
            <a:scene3d>
              <a:camera prst="isometricRightUp"/>
              <a:lightRig rig="threePt" dir="t"/>
            </a:scene3d>
          </a:bodyPr>
          <a:lstStyle/>
          <a:p>
            <a:r>
              <a:rPr lang="en-US" sz="2000" b="1" dirty="0" smtClean="0">
                <a:solidFill>
                  <a:srgbClr val="FFFF00"/>
                </a:solidFill>
              </a:rPr>
              <a:t>mirror</a:t>
            </a:r>
            <a:endParaRPr lang="en-US" sz="2000" dirty="0">
              <a:solidFill>
                <a:srgbClr val="FFFF00"/>
              </a:solidFill>
            </a:endParaRPr>
          </a:p>
        </p:txBody>
      </p:sp>
      <p:sp>
        <p:nvSpPr>
          <p:cNvPr id="7" name="Rectangle 6"/>
          <p:cNvSpPr/>
          <p:nvPr/>
        </p:nvSpPr>
        <p:spPr>
          <a:xfrm rot="14938128">
            <a:off x="6786269" y="2325663"/>
            <a:ext cx="1244696" cy="400110"/>
          </a:xfrm>
          <a:prstGeom prst="rect">
            <a:avLst/>
          </a:prstGeom>
        </p:spPr>
        <p:txBody>
          <a:bodyPr wrap="square">
            <a:spAutoFit/>
            <a:scene3d>
              <a:camera prst="isometricRightUp"/>
              <a:lightRig rig="threePt" dir="t"/>
            </a:scene3d>
          </a:bodyPr>
          <a:lstStyle/>
          <a:p>
            <a:r>
              <a:rPr lang="en-US" sz="2000" b="1" dirty="0" smtClean="0">
                <a:solidFill>
                  <a:srgbClr val="FF0000"/>
                </a:solidFill>
              </a:rPr>
              <a:t>Read-out</a:t>
            </a:r>
            <a:endParaRPr lang="en-US" sz="2000" dirty="0">
              <a:solidFill>
                <a:srgbClr val="FF0000"/>
              </a:solidFill>
            </a:endParaRPr>
          </a:p>
        </p:txBody>
      </p:sp>
      <p:sp>
        <p:nvSpPr>
          <p:cNvPr id="8" name="Rectangle 7"/>
          <p:cNvSpPr/>
          <p:nvPr/>
        </p:nvSpPr>
        <p:spPr>
          <a:xfrm rot="16200000">
            <a:off x="6629163" y="3627049"/>
            <a:ext cx="1767965" cy="400110"/>
          </a:xfrm>
          <a:prstGeom prst="rect">
            <a:avLst/>
          </a:prstGeom>
        </p:spPr>
        <p:txBody>
          <a:bodyPr wrap="square">
            <a:spAutoFit/>
            <a:scene3d>
              <a:camera prst="isometricBottomDown"/>
              <a:lightRig rig="threePt" dir="t"/>
            </a:scene3d>
          </a:bodyPr>
          <a:lstStyle/>
          <a:p>
            <a:r>
              <a:rPr lang="en-US" sz="2000" b="1" dirty="0" err="1" smtClean="0">
                <a:solidFill>
                  <a:srgbClr val="0000FF"/>
                </a:solidFill>
              </a:rPr>
              <a:t>photonsensor</a:t>
            </a:r>
            <a:endParaRPr lang="en-US" sz="2000" dirty="0">
              <a:solidFill>
                <a:srgbClr val="0000FF"/>
              </a:solidFill>
            </a:endParaRPr>
          </a:p>
        </p:txBody>
      </p:sp>
      <p:sp>
        <p:nvSpPr>
          <p:cNvPr id="9" name="Rectangle 8"/>
          <p:cNvSpPr/>
          <p:nvPr/>
        </p:nvSpPr>
        <p:spPr>
          <a:xfrm rot="15902006">
            <a:off x="5307926" y="3750004"/>
            <a:ext cx="1541529" cy="369332"/>
          </a:xfrm>
          <a:prstGeom prst="rect">
            <a:avLst/>
          </a:prstGeom>
        </p:spPr>
        <p:txBody>
          <a:bodyPr wrap="square">
            <a:spAutoFit/>
            <a:scene3d>
              <a:camera prst="isometricBottomDown"/>
              <a:lightRig rig="threePt" dir="t"/>
            </a:scene3d>
          </a:bodyPr>
          <a:lstStyle/>
          <a:p>
            <a:r>
              <a:rPr lang="en-US" b="1" dirty="0" smtClean="0"/>
              <a:t>Fresnel lens</a:t>
            </a:r>
            <a:endParaRPr lang="en-US" dirty="0"/>
          </a:p>
        </p:txBody>
      </p:sp>
      <p:sp>
        <p:nvSpPr>
          <p:cNvPr id="10" name="Rectangle 9"/>
          <p:cNvSpPr/>
          <p:nvPr/>
        </p:nvSpPr>
        <p:spPr>
          <a:xfrm rot="16200000">
            <a:off x="4345572" y="2877227"/>
            <a:ext cx="1035138" cy="400110"/>
          </a:xfrm>
          <a:prstGeom prst="rect">
            <a:avLst/>
          </a:prstGeom>
        </p:spPr>
        <p:txBody>
          <a:bodyPr wrap="square">
            <a:spAutoFit/>
            <a:scene3d>
              <a:camera prst="isometricBottomDown"/>
              <a:lightRig rig="threePt" dir="t"/>
            </a:scene3d>
          </a:bodyPr>
          <a:lstStyle/>
          <a:p>
            <a:r>
              <a:rPr lang="en-US" sz="2000" b="1" dirty="0">
                <a:solidFill>
                  <a:srgbClr val="2A83FF"/>
                </a:solidFill>
              </a:rPr>
              <a:t>aerogel</a:t>
            </a:r>
            <a:endParaRPr lang="en-US" sz="2000" dirty="0">
              <a:solidFill>
                <a:srgbClr val="2A83FF"/>
              </a:solidFill>
            </a:endParaRPr>
          </a:p>
        </p:txBody>
      </p:sp>
      <p:sp>
        <p:nvSpPr>
          <p:cNvPr id="12" name="Rectangle 11"/>
          <p:cNvSpPr/>
          <p:nvPr/>
        </p:nvSpPr>
        <p:spPr>
          <a:xfrm rot="2362536">
            <a:off x="4136146" y="5168426"/>
            <a:ext cx="1345038" cy="369332"/>
          </a:xfrm>
          <a:prstGeom prst="rect">
            <a:avLst/>
          </a:prstGeom>
          <a:noFill/>
          <a:ln>
            <a:noFill/>
          </a:ln>
        </p:spPr>
        <p:txBody>
          <a:bodyPr wrap="square">
            <a:spAutoFit/>
          </a:bodyPr>
          <a:lstStyle/>
          <a:p>
            <a:pPr algn="ctr">
              <a:spcBef>
                <a:spcPct val="20000"/>
              </a:spcBef>
            </a:pPr>
            <a:r>
              <a:rPr lang="en-US" b="1" dirty="0" smtClean="0">
                <a:solidFill>
                  <a:srgbClr val="FF0000"/>
                </a:solidFill>
              </a:rPr>
              <a:t>10 cm</a:t>
            </a:r>
          </a:p>
        </p:txBody>
      </p:sp>
      <p:sp>
        <p:nvSpPr>
          <p:cNvPr id="13" name="Left Brace 12"/>
          <p:cNvSpPr/>
          <p:nvPr/>
        </p:nvSpPr>
        <p:spPr>
          <a:xfrm rot="15560294">
            <a:off x="5994801" y="5478647"/>
            <a:ext cx="288332" cy="487892"/>
          </a:xfrm>
          <a:prstGeom prst="leftBrace">
            <a:avLst/>
          </a:pr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Rectangle 13"/>
          <p:cNvSpPr/>
          <p:nvPr/>
        </p:nvSpPr>
        <p:spPr>
          <a:xfrm rot="21024169">
            <a:off x="5769924" y="5761474"/>
            <a:ext cx="991150" cy="369332"/>
          </a:xfrm>
          <a:prstGeom prst="rect">
            <a:avLst/>
          </a:prstGeom>
          <a:noFill/>
          <a:ln>
            <a:noFill/>
          </a:ln>
        </p:spPr>
        <p:txBody>
          <a:bodyPr wrap="square">
            <a:spAutoFit/>
          </a:bodyPr>
          <a:lstStyle/>
          <a:p>
            <a:pPr algn="ctr">
              <a:spcBef>
                <a:spcPct val="20000"/>
              </a:spcBef>
            </a:pPr>
            <a:r>
              <a:rPr lang="en-US" b="1" dirty="0" smtClean="0">
                <a:solidFill>
                  <a:srgbClr val="FF0000"/>
                </a:solidFill>
              </a:rPr>
              <a:t>2 cm</a:t>
            </a:r>
          </a:p>
        </p:txBody>
      </p:sp>
      <p:sp>
        <p:nvSpPr>
          <p:cNvPr id="15" name="Left Brace 14"/>
          <p:cNvSpPr/>
          <p:nvPr/>
        </p:nvSpPr>
        <p:spPr>
          <a:xfrm rot="15625261">
            <a:off x="7149902" y="4644505"/>
            <a:ext cx="284791" cy="1763938"/>
          </a:xfrm>
          <a:prstGeom prst="leftBrace">
            <a:avLst>
              <a:gd name="adj1" fmla="val 8333"/>
              <a:gd name="adj2" fmla="val 52220"/>
            </a:avLst>
          </a:pr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Rectangle 15"/>
          <p:cNvSpPr/>
          <p:nvPr/>
        </p:nvSpPr>
        <p:spPr>
          <a:xfrm rot="21101326">
            <a:off x="6999245" y="5626331"/>
            <a:ext cx="886342" cy="369332"/>
          </a:xfrm>
          <a:prstGeom prst="rect">
            <a:avLst/>
          </a:prstGeom>
          <a:noFill/>
          <a:ln>
            <a:noFill/>
          </a:ln>
        </p:spPr>
        <p:txBody>
          <a:bodyPr wrap="square">
            <a:spAutoFit/>
          </a:bodyPr>
          <a:lstStyle/>
          <a:p>
            <a:pPr algn="ctr">
              <a:spcBef>
                <a:spcPct val="20000"/>
              </a:spcBef>
            </a:pPr>
            <a:r>
              <a:rPr lang="en-US" b="1" dirty="0" smtClean="0">
                <a:solidFill>
                  <a:srgbClr val="FF0000"/>
                </a:solidFill>
              </a:rPr>
              <a:t>8 cm</a:t>
            </a:r>
          </a:p>
        </p:txBody>
      </p:sp>
      <p:sp>
        <p:nvSpPr>
          <p:cNvPr id="17" name="Right Brace 16"/>
          <p:cNvSpPr/>
          <p:nvPr/>
        </p:nvSpPr>
        <p:spPr>
          <a:xfrm>
            <a:off x="8135239" y="3043551"/>
            <a:ext cx="286716" cy="2163450"/>
          </a:xfrm>
          <a:prstGeom prst="rightBrace">
            <a:avLst>
              <a:gd name="adj1" fmla="val 24962"/>
              <a:gd name="adj2" fmla="val 49806"/>
            </a:avLst>
          </a:pr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00FF"/>
              </a:solidFill>
            </a:endParaRPr>
          </a:p>
        </p:txBody>
      </p:sp>
      <p:sp>
        <p:nvSpPr>
          <p:cNvPr id="18" name="Rectangle 17"/>
          <p:cNvSpPr/>
          <p:nvPr/>
        </p:nvSpPr>
        <p:spPr>
          <a:xfrm rot="16200000">
            <a:off x="8040520" y="3985616"/>
            <a:ext cx="991150" cy="369332"/>
          </a:xfrm>
          <a:prstGeom prst="rect">
            <a:avLst/>
          </a:prstGeom>
          <a:noFill/>
          <a:ln>
            <a:noFill/>
          </a:ln>
        </p:spPr>
        <p:txBody>
          <a:bodyPr wrap="square">
            <a:spAutoFit/>
          </a:bodyPr>
          <a:lstStyle/>
          <a:p>
            <a:pPr algn="ctr">
              <a:spcBef>
                <a:spcPct val="20000"/>
              </a:spcBef>
            </a:pPr>
            <a:r>
              <a:rPr lang="en-US" b="1" dirty="0" smtClean="0">
                <a:solidFill>
                  <a:srgbClr val="FF0000"/>
                </a:solidFill>
              </a:rPr>
              <a:t>10 cm</a:t>
            </a:r>
          </a:p>
        </p:txBody>
      </p:sp>
      <p:cxnSp>
        <p:nvCxnSpPr>
          <p:cNvPr id="19" name="Straight Connector 18"/>
          <p:cNvCxnSpPr/>
          <p:nvPr/>
        </p:nvCxnSpPr>
        <p:spPr>
          <a:xfrm flipV="1">
            <a:off x="4454999" y="5215471"/>
            <a:ext cx="3700816" cy="598179"/>
          </a:xfrm>
          <a:prstGeom prst="line">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20" name="Left Brace 19"/>
          <p:cNvSpPr/>
          <p:nvPr/>
        </p:nvSpPr>
        <p:spPr>
          <a:xfrm rot="15688947">
            <a:off x="5021000" y="5187067"/>
            <a:ext cx="320984" cy="1386692"/>
          </a:xfrm>
          <a:prstGeom prst="leftBrace">
            <a:avLst/>
          </a:pr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Rectangle 20"/>
          <p:cNvSpPr/>
          <p:nvPr/>
        </p:nvSpPr>
        <p:spPr>
          <a:xfrm rot="21077074">
            <a:off x="4769422" y="5926975"/>
            <a:ext cx="991150" cy="369332"/>
          </a:xfrm>
          <a:prstGeom prst="rect">
            <a:avLst/>
          </a:prstGeom>
          <a:noFill/>
          <a:ln>
            <a:noFill/>
          </a:ln>
        </p:spPr>
        <p:txBody>
          <a:bodyPr wrap="square">
            <a:spAutoFit/>
          </a:bodyPr>
          <a:lstStyle/>
          <a:p>
            <a:pPr algn="ctr">
              <a:spcBef>
                <a:spcPct val="20000"/>
              </a:spcBef>
            </a:pPr>
            <a:r>
              <a:rPr lang="en-US" b="1" dirty="0" smtClean="0">
                <a:solidFill>
                  <a:srgbClr val="FF0000"/>
                </a:solidFill>
              </a:rPr>
              <a:t>5 cm</a:t>
            </a:r>
          </a:p>
        </p:txBody>
      </p:sp>
      <p:sp>
        <p:nvSpPr>
          <p:cNvPr id="23" name="Right Brace 22"/>
          <p:cNvSpPr/>
          <p:nvPr/>
        </p:nvSpPr>
        <p:spPr>
          <a:xfrm rot="18505368" flipH="1">
            <a:off x="4951010" y="4571907"/>
            <a:ext cx="407429" cy="1463087"/>
          </a:xfrm>
          <a:prstGeom prst="rightBrace">
            <a:avLst>
              <a:gd name="adj1" fmla="val 8333"/>
              <a:gd name="adj2" fmla="val 37284"/>
            </a:avLst>
          </a:pr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00FF"/>
              </a:solidFill>
            </a:endParaRPr>
          </a:p>
        </p:txBody>
      </p:sp>
      <p:sp>
        <p:nvSpPr>
          <p:cNvPr id="24" name="Rectangle 23"/>
          <p:cNvSpPr/>
          <p:nvPr/>
        </p:nvSpPr>
        <p:spPr>
          <a:xfrm>
            <a:off x="412006" y="1654782"/>
            <a:ext cx="3250483" cy="929485"/>
          </a:xfrm>
          <a:prstGeom prst="rect">
            <a:avLst/>
          </a:prstGeom>
          <a:solidFill>
            <a:schemeClr val="bg1"/>
          </a:solidFill>
          <a:ln>
            <a:solidFill>
              <a:srgbClr val="2A83FF"/>
            </a:solidFill>
          </a:ln>
        </p:spPr>
        <p:txBody>
          <a:bodyPr wrap="square">
            <a:spAutoFit/>
          </a:bodyPr>
          <a:lstStyle/>
          <a:p>
            <a:pPr>
              <a:spcBef>
                <a:spcPct val="20000"/>
              </a:spcBef>
            </a:pPr>
            <a:r>
              <a:rPr lang="en-US" sz="1600" b="1" dirty="0" smtClean="0">
                <a:solidFill>
                  <a:srgbClr val="2A83FF"/>
                </a:solidFill>
              </a:rPr>
              <a:t>Silica Aerogel (SiO</a:t>
            </a:r>
            <a:r>
              <a:rPr lang="en-US" sz="1600" b="1" baseline="-25000" dirty="0" smtClean="0">
                <a:solidFill>
                  <a:srgbClr val="2A83FF"/>
                </a:solidFill>
              </a:rPr>
              <a:t>2</a:t>
            </a:r>
            <a:r>
              <a:rPr lang="en-US" sz="1600" b="1" dirty="0" smtClean="0">
                <a:solidFill>
                  <a:srgbClr val="2A83FF"/>
                </a:solidFill>
              </a:rPr>
              <a:t>) -- Radiator</a:t>
            </a:r>
          </a:p>
          <a:p>
            <a:pPr marL="285750" indent="-285750">
              <a:spcBef>
                <a:spcPct val="20000"/>
              </a:spcBef>
              <a:buFont typeface="Arial"/>
              <a:buChar char="•"/>
            </a:pPr>
            <a:r>
              <a:rPr lang="en-US" sz="1600" b="1" dirty="0" smtClean="0">
                <a:solidFill>
                  <a:srgbClr val="2A83FF"/>
                </a:solidFill>
              </a:rPr>
              <a:t>Density 0.02 g/cm3</a:t>
            </a:r>
          </a:p>
          <a:p>
            <a:pPr marL="285750" indent="-285750">
              <a:spcBef>
                <a:spcPct val="20000"/>
              </a:spcBef>
              <a:buFont typeface="Arial"/>
              <a:buChar char="•"/>
            </a:pPr>
            <a:r>
              <a:rPr lang="en-US" sz="1600" b="1" dirty="0" smtClean="0">
                <a:solidFill>
                  <a:srgbClr val="2A83FF"/>
                </a:solidFill>
              </a:rPr>
              <a:t>Refractive index: n=1.025</a:t>
            </a:r>
          </a:p>
        </p:txBody>
      </p:sp>
      <p:sp>
        <p:nvSpPr>
          <p:cNvPr id="25" name="Rectangle 24"/>
          <p:cNvSpPr/>
          <p:nvPr/>
        </p:nvSpPr>
        <p:spPr>
          <a:xfrm>
            <a:off x="412006" y="2721959"/>
            <a:ext cx="3250483" cy="1471172"/>
          </a:xfrm>
          <a:prstGeom prst="rect">
            <a:avLst/>
          </a:prstGeom>
          <a:solidFill>
            <a:schemeClr val="bg1"/>
          </a:solidFill>
          <a:ln>
            <a:solidFill>
              <a:srgbClr val="AD3D90"/>
            </a:solidFill>
          </a:ln>
        </p:spPr>
        <p:txBody>
          <a:bodyPr wrap="square">
            <a:spAutoFit/>
          </a:bodyPr>
          <a:lstStyle/>
          <a:p>
            <a:pPr>
              <a:spcBef>
                <a:spcPct val="20000"/>
              </a:spcBef>
            </a:pPr>
            <a:r>
              <a:rPr lang="en-US" sz="1600" b="1" dirty="0" smtClean="0">
                <a:solidFill>
                  <a:srgbClr val="AD3D90"/>
                </a:solidFill>
              </a:rPr>
              <a:t>Fresnel lens -</a:t>
            </a:r>
            <a:r>
              <a:rPr lang="en-US" sz="1600" b="1" dirty="0">
                <a:solidFill>
                  <a:srgbClr val="AD3D90"/>
                </a:solidFill>
              </a:rPr>
              <a:t>- </a:t>
            </a:r>
            <a:r>
              <a:rPr lang="en-US" sz="1600" b="1" dirty="0" smtClean="0">
                <a:solidFill>
                  <a:srgbClr val="AD3D90"/>
                </a:solidFill>
              </a:rPr>
              <a:t>Focus </a:t>
            </a:r>
            <a:r>
              <a:rPr lang="en-US" sz="1600" b="1" dirty="0">
                <a:solidFill>
                  <a:srgbClr val="AD3D90"/>
                </a:solidFill>
              </a:rPr>
              <a:t>Cherenkov radiation on the </a:t>
            </a:r>
            <a:r>
              <a:rPr lang="en-US" sz="1600" b="1" dirty="0" err="1" smtClean="0">
                <a:solidFill>
                  <a:srgbClr val="AD3D90"/>
                </a:solidFill>
              </a:rPr>
              <a:t>photonsensor</a:t>
            </a:r>
            <a:endParaRPr lang="en-US" sz="1600" b="1" dirty="0" smtClean="0">
              <a:solidFill>
                <a:srgbClr val="AD3D90"/>
              </a:solidFill>
            </a:endParaRPr>
          </a:p>
          <a:p>
            <a:pPr marL="342900" indent="-342900">
              <a:spcBef>
                <a:spcPct val="20000"/>
              </a:spcBef>
              <a:buFont typeface="Arial"/>
              <a:buChar char="•"/>
            </a:pPr>
            <a:r>
              <a:rPr lang="en-US" sz="1600" b="1" dirty="0" smtClean="0">
                <a:solidFill>
                  <a:srgbClr val="AD3D90"/>
                </a:solidFill>
              </a:rPr>
              <a:t>Acrylic, C5H8O2, 1.19 g/cm3</a:t>
            </a:r>
            <a:endParaRPr lang="en-US" sz="1600" b="1" dirty="0">
              <a:solidFill>
                <a:srgbClr val="AD3D90"/>
              </a:solidFill>
            </a:endParaRPr>
          </a:p>
          <a:p>
            <a:pPr marL="342900" indent="-342900">
              <a:spcBef>
                <a:spcPct val="20000"/>
              </a:spcBef>
              <a:buFont typeface="Arial"/>
              <a:buChar char="•"/>
            </a:pPr>
            <a:r>
              <a:rPr lang="en-US" sz="1600" b="1" dirty="0" smtClean="0">
                <a:solidFill>
                  <a:srgbClr val="AD3D90"/>
                </a:solidFill>
              </a:rPr>
              <a:t>Four sections, G4Polycon</a:t>
            </a:r>
          </a:p>
          <a:p>
            <a:pPr marL="342900" indent="-342900">
              <a:spcBef>
                <a:spcPct val="20000"/>
              </a:spcBef>
              <a:buFont typeface="Arial"/>
              <a:buChar char="•"/>
            </a:pPr>
            <a:r>
              <a:rPr lang="en-US" sz="1600" b="1" dirty="0" smtClean="0">
                <a:solidFill>
                  <a:srgbClr val="AD3D90"/>
                </a:solidFill>
              </a:rPr>
              <a:t>100 grooves</a:t>
            </a:r>
          </a:p>
        </p:txBody>
      </p:sp>
      <p:sp>
        <p:nvSpPr>
          <p:cNvPr id="26" name="Rectangle 25"/>
          <p:cNvSpPr/>
          <p:nvPr/>
        </p:nvSpPr>
        <p:spPr>
          <a:xfrm>
            <a:off x="412006" y="4327216"/>
            <a:ext cx="3250483" cy="1175706"/>
          </a:xfrm>
          <a:prstGeom prst="rect">
            <a:avLst/>
          </a:prstGeom>
          <a:noFill/>
          <a:ln>
            <a:solidFill>
              <a:srgbClr val="FFFF00"/>
            </a:solidFill>
          </a:ln>
        </p:spPr>
        <p:txBody>
          <a:bodyPr wrap="square">
            <a:spAutoFit/>
          </a:bodyPr>
          <a:lstStyle/>
          <a:p>
            <a:pPr>
              <a:spcBef>
                <a:spcPct val="20000"/>
              </a:spcBef>
            </a:pPr>
            <a:r>
              <a:rPr lang="en-US" sz="1600" b="1" dirty="0" smtClean="0">
                <a:ln w="3175">
                  <a:noFill/>
                  <a:prstDash val="solid"/>
                </a:ln>
                <a:solidFill>
                  <a:srgbClr val="9FA001"/>
                </a:solidFill>
              </a:rPr>
              <a:t>Mirror -- Reflector</a:t>
            </a:r>
          </a:p>
          <a:p>
            <a:pPr marL="342900" indent="-342900">
              <a:spcBef>
                <a:spcPct val="20000"/>
              </a:spcBef>
              <a:buFont typeface="Arial"/>
              <a:buChar char="•"/>
            </a:pPr>
            <a:r>
              <a:rPr lang="en-US" sz="1600" b="1" dirty="0" smtClean="0">
                <a:ln w="3175">
                  <a:noFill/>
                  <a:prstDash val="solid"/>
                </a:ln>
                <a:solidFill>
                  <a:srgbClr val="9FA001"/>
                </a:solidFill>
              </a:rPr>
              <a:t>Four sections: left, right, top and bottom</a:t>
            </a:r>
          </a:p>
          <a:p>
            <a:pPr marL="342900" indent="-342900">
              <a:spcBef>
                <a:spcPct val="20000"/>
              </a:spcBef>
              <a:buFont typeface="Arial"/>
              <a:buChar char="•"/>
            </a:pPr>
            <a:r>
              <a:rPr lang="en-US" sz="1600" b="1" dirty="0" smtClean="0">
                <a:ln w="3175">
                  <a:noFill/>
                  <a:prstDash val="solid"/>
                </a:ln>
                <a:solidFill>
                  <a:srgbClr val="9FA001"/>
                </a:solidFill>
              </a:rPr>
              <a:t>Reflectivity index : 0.95</a:t>
            </a:r>
          </a:p>
        </p:txBody>
      </p:sp>
      <p:sp>
        <p:nvSpPr>
          <p:cNvPr id="27" name="Rectangle 26"/>
          <p:cNvSpPr/>
          <p:nvPr/>
        </p:nvSpPr>
        <p:spPr>
          <a:xfrm>
            <a:off x="412006" y="5635459"/>
            <a:ext cx="3250483" cy="634020"/>
          </a:xfrm>
          <a:prstGeom prst="rect">
            <a:avLst/>
          </a:prstGeom>
          <a:solidFill>
            <a:schemeClr val="bg1"/>
          </a:solidFill>
          <a:ln>
            <a:solidFill>
              <a:srgbClr val="FF0000"/>
            </a:solidFill>
          </a:ln>
        </p:spPr>
        <p:txBody>
          <a:bodyPr wrap="square">
            <a:spAutoFit/>
          </a:bodyPr>
          <a:lstStyle/>
          <a:p>
            <a:pPr>
              <a:spcBef>
                <a:spcPct val="20000"/>
              </a:spcBef>
            </a:pPr>
            <a:r>
              <a:rPr lang="en-US" sz="1600" b="1" dirty="0" err="1" smtClean="0">
                <a:solidFill>
                  <a:srgbClr val="FF0000"/>
                </a:solidFill>
              </a:rPr>
              <a:t>Photosensor</a:t>
            </a:r>
            <a:r>
              <a:rPr lang="en-US" sz="1600" b="1" dirty="0" smtClean="0">
                <a:solidFill>
                  <a:srgbClr val="FF0000"/>
                </a:solidFill>
              </a:rPr>
              <a:t> &amp; Readout</a:t>
            </a:r>
          </a:p>
          <a:p>
            <a:pPr marL="342900" indent="-342900">
              <a:spcBef>
                <a:spcPct val="20000"/>
              </a:spcBef>
              <a:buFont typeface="Arial"/>
              <a:buChar char="•"/>
            </a:pPr>
            <a:r>
              <a:rPr lang="en-US" sz="1600" b="1" dirty="0" smtClean="0">
                <a:solidFill>
                  <a:srgbClr val="FF0000"/>
                </a:solidFill>
              </a:rPr>
              <a:t>Block of aluminum</a:t>
            </a:r>
          </a:p>
        </p:txBody>
      </p:sp>
      <p:sp>
        <p:nvSpPr>
          <p:cNvPr id="28" name="Date Placeholder 3"/>
          <p:cNvSpPr>
            <a:spLocks noGrp="1"/>
          </p:cNvSpPr>
          <p:nvPr>
            <p:ph type="dt" sz="half" idx="4294967295"/>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D10B2E-BD7B-394D-ACEA-4201FDEB27D1}" type="datetime1">
              <a:rPr lang="en-US" smtClean="0"/>
              <a:t>10/19/15</a:t>
            </a:fld>
            <a:endParaRPr lang="en-US" dirty="0"/>
          </a:p>
        </p:txBody>
      </p:sp>
      <p:sp>
        <p:nvSpPr>
          <p:cNvPr id="3" name="Footer Placeholder 2"/>
          <p:cNvSpPr>
            <a:spLocks noGrp="1"/>
          </p:cNvSpPr>
          <p:nvPr>
            <p:ph type="ftr" sz="quarter" idx="11"/>
          </p:nvPr>
        </p:nvSpPr>
        <p:spPr/>
        <p:txBody>
          <a:bodyPr/>
          <a:lstStyle/>
          <a:p>
            <a:r>
              <a:rPr lang="en-US" smtClean="0"/>
              <a:t>Cheuk-Ping Wong &amp; Sawaiz Syed (GSU)</a:t>
            </a:r>
            <a:endParaRPr lang="en-US"/>
          </a:p>
        </p:txBody>
      </p:sp>
    </p:spTree>
    <p:extLst>
      <p:ext uri="{BB962C8B-B14F-4D97-AF65-F5344CB8AC3E}">
        <p14:creationId xmlns:p14="http://schemas.microsoft.com/office/powerpoint/2010/main" val="12318878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Modular RICH Detector </a:t>
            </a:r>
            <a:r>
              <a:rPr lang="en-US" dirty="0" smtClean="0"/>
              <a:t>Design</a:t>
            </a:r>
            <a:br>
              <a:rPr lang="en-US" dirty="0" smtClean="0"/>
            </a:br>
            <a:r>
              <a:rPr lang="en-US" dirty="0" smtClean="0"/>
              <a:t>Using </a:t>
            </a:r>
            <a:r>
              <a:rPr lang="en-US" dirty="0"/>
              <a:t>Autodesk</a:t>
            </a:r>
          </a:p>
        </p:txBody>
      </p:sp>
      <p:pic>
        <p:nvPicPr>
          <p:cNvPr id="7" name="Content Placeholder 6"/>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548922" y="1600200"/>
            <a:ext cx="8046156" cy="4525963"/>
          </a:xfrm>
        </p:spPr>
      </p:pic>
      <p:sp>
        <p:nvSpPr>
          <p:cNvPr id="4" name="Date Placeholder 3"/>
          <p:cNvSpPr>
            <a:spLocks noGrp="1"/>
          </p:cNvSpPr>
          <p:nvPr>
            <p:ph type="dt" sz="half" idx="10"/>
          </p:nvPr>
        </p:nvSpPr>
        <p:spPr/>
        <p:txBody>
          <a:bodyPr/>
          <a:lstStyle/>
          <a:p>
            <a:fld id="{87A3B8B3-12B5-3643-9843-1EBF24BC3632}" type="datetime1">
              <a:rPr lang="en-US" smtClean="0"/>
              <a:t>10/19/15</a:t>
            </a:fld>
            <a:endParaRPr lang="en-US"/>
          </a:p>
        </p:txBody>
      </p:sp>
      <p:sp>
        <p:nvSpPr>
          <p:cNvPr id="5" name="Footer Placeholder 4"/>
          <p:cNvSpPr>
            <a:spLocks noGrp="1"/>
          </p:cNvSpPr>
          <p:nvPr>
            <p:ph type="ftr" sz="quarter" idx="11"/>
          </p:nvPr>
        </p:nvSpPr>
        <p:spPr/>
        <p:txBody>
          <a:bodyPr/>
          <a:lstStyle/>
          <a:p>
            <a:r>
              <a:rPr lang="en-US" dirty="0" err="1" smtClean="0"/>
              <a:t>Cheuk</a:t>
            </a:r>
            <a:r>
              <a:rPr lang="en-US" dirty="0"/>
              <a:t>-Ping </a:t>
            </a:r>
            <a:r>
              <a:rPr lang="en-US" dirty="0" smtClean="0"/>
              <a:t>Wong &amp; </a:t>
            </a:r>
            <a:r>
              <a:rPr lang="en-US" dirty="0" err="1"/>
              <a:t>Sawaiz</a:t>
            </a:r>
            <a:r>
              <a:rPr lang="en-US" dirty="0"/>
              <a:t> </a:t>
            </a:r>
            <a:r>
              <a:rPr lang="en-US" dirty="0" smtClean="0"/>
              <a:t>Syed (GSU)</a:t>
            </a:r>
            <a:endParaRPr lang="en-US" dirty="0"/>
          </a:p>
        </p:txBody>
      </p:sp>
      <p:sp>
        <p:nvSpPr>
          <p:cNvPr id="6" name="Slide Number Placeholder 5"/>
          <p:cNvSpPr>
            <a:spLocks noGrp="1"/>
          </p:cNvSpPr>
          <p:nvPr>
            <p:ph type="sldNum" sz="quarter" idx="12"/>
          </p:nvPr>
        </p:nvSpPr>
        <p:spPr/>
        <p:txBody>
          <a:bodyPr/>
          <a:lstStyle/>
          <a:p>
            <a:fld id="{C64F28B0-E87C-2C4E-8191-107DAFE0325D}" type="slidenum">
              <a:rPr lang="en-US" smtClean="0"/>
              <a:t>3</a:t>
            </a:fld>
            <a:endParaRPr lang="en-US"/>
          </a:p>
        </p:txBody>
      </p:sp>
      <p:sp>
        <p:nvSpPr>
          <p:cNvPr id="8" name="TextBox 7"/>
          <p:cNvSpPr txBox="1"/>
          <p:nvPr/>
        </p:nvSpPr>
        <p:spPr>
          <a:xfrm>
            <a:off x="1128156" y="2481943"/>
            <a:ext cx="1170129" cy="461665"/>
          </a:xfrm>
          <a:prstGeom prst="rect">
            <a:avLst/>
          </a:prstGeom>
          <a:solidFill>
            <a:schemeClr val="bg1">
              <a:alpha val="30000"/>
            </a:schemeClr>
          </a:solidFill>
        </p:spPr>
        <p:txBody>
          <a:bodyPr wrap="none" rtlCol="0" anchor="ctr">
            <a:spAutoFit/>
          </a:bodyPr>
          <a:lstStyle/>
          <a:p>
            <a:pPr algn="ctr"/>
            <a:r>
              <a:rPr lang="en-US" sz="2400" b="1" dirty="0" smtClean="0">
                <a:solidFill>
                  <a:schemeClr val="accent5">
                    <a:lumMod val="75000"/>
                  </a:schemeClr>
                </a:solidFill>
              </a:rPr>
              <a:t>Aerogel</a:t>
            </a:r>
            <a:endParaRPr lang="en-US" sz="2400" b="1" dirty="0">
              <a:solidFill>
                <a:schemeClr val="accent5">
                  <a:lumMod val="75000"/>
                </a:schemeClr>
              </a:solidFill>
            </a:endParaRPr>
          </a:p>
        </p:txBody>
      </p:sp>
      <p:cxnSp>
        <p:nvCxnSpPr>
          <p:cNvPr id="9" name="Straight Arrow Connector 8"/>
          <p:cNvCxnSpPr>
            <a:stCxn id="15" idx="2"/>
          </p:cNvCxnSpPr>
          <p:nvPr/>
        </p:nvCxnSpPr>
        <p:spPr>
          <a:xfrm>
            <a:off x="1713221" y="2943608"/>
            <a:ext cx="1172483" cy="919573"/>
          </a:xfrm>
          <a:prstGeom prst="straightConnector1">
            <a:avLst/>
          </a:prstGeom>
          <a:ln w="38100">
            <a:solidFill>
              <a:schemeClr val="accent5">
                <a:lumMod val="75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161079" y="5664498"/>
            <a:ext cx="1749005" cy="461665"/>
          </a:xfrm>
          <a:prstGeom prst="rect">
            <a:avLst/>
          </a:prstGeom>
          <a:solidFill>
            <a:schemeClr val="bg1">
              <a:alpha val="30000"/>
            </a:schemeClr>
          </a:solidFill>
        </p:spPr>
        <p:txBody>
          <a:bodyPr wrap="none" rtlCol="0" anchor="ctr">
            <a:spAutoFit/>
          </a:bodyPr>
          <a:lstStyle/>
          <a:p>
            <a:pPr algn="ctr"/>
            <a:r>
              <a:rPr lang="en-US" sz="2400" b="1" dirty="0" smtClean="0">
                <a:solidFill>
                  <a:schemeClr val="accent6">
                    <a:lumMod val="75000"/>
                  </a:schemeClr>
                </a:solidFill>
              </a:rPr>
              <a:t>Fresnel Lens</a:t>
            </a:r>
            <a:endParaRPr lang="en-US" sz="2400" b="1" dirty="0">
              <a:solidFill>
                <a:schemeClr val="accent6">
                  <a:lumMod val="75000"/>
                </a:schemeClr>
              </a:solidFill>
            </a:endParaRPr>
          </a:p>
        </p:txBody>
      </p:sp>
      <p:cxnSp>
        <p:nvCxnSpPr>
          <p:cNvPr id="11" name="Straight Arrow Connector 10"/>
          <p:cNvCxnSpPr/>
          <p:nvPr/>
        </p:nvCxnSpPr>
        <p:spPr>
          <a:xfrm flipH="1" flipV="1">
            <a:off x="4161080" y="4928260"/>
            <a:ext cx="434671" cy="736238"/>
          </a:xfrm>
          <a:prstGeom prst="straightConnector1">
            <a:avLst/>
          </a:prstGeom>
          <a:ln w="38100">
            <a:solidFill>
              <a:schemeClr val="accent6">
                <a:lumMod val="75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544046" y="1971949"/>
            <a:ext cx="1017715" cy="461665"/>
          </a:xfrm>
          <a:prstGeom prst="rect">
            <a:avLst/>
          </a:prstGeom>
          <a:solidFill>
            <a:schemeClr val="bg1">
              <a:alpha val="30000"/>
            </a:schemeClr>
          </a:solidFill>
        </p:spPr>
        <p:txBody>
          <a:bodyPr wrap="none" rtlCol="0" anchor="ctr">
            <a:spAutoFit/>
          </a:bodyPr>
          <a:lstStyle/>
          <a:p>
            <a:pPr algn="ctr"/>
            <a:r>
              <a:rPr lang="en-US" sz="2400" b="1" dirty="0">
                <a:solidFill>
                  <a:srgbClr val="FFFF00"/>
                </a:solidFill>
              </a:rPr>
              <a:t>M</a:t>
            </a:r>
            <a:r>
              <a:rPr lang="en-US" sz="2400" b="1" dirty="0" smtClean="0">
                <a:solidFill>
                  <a:srgbClr val="FFFF00"/>
                </a:solidFill>
              </a:rPr>
              <a:t>irror</a:t>
            </a:r>
            <a:endParaRPr lang="en-US" sz="2400" b="1" dirty="0">
              <a:solidFill>
                <a:srgbClr val="FFFF00"/>
              </a:solidFill>
            </a:endParaRPr>
          </a:p>
        </p:txBody>
      </p:sp>
      <p:cxnSp>
        <p:nvCxnSpPr>
          <p:cNvPr id="13" name="Straight Arrow Connector 12"/>
          <p:cNvCxnSpPr/>
          <p:nvPr/>
        </p:nvCxnSpPr>
        <p:spPr>
          <a:xfrm>
            <a:off x="3561761" y="2327564"/>
            <a:ext cx="836246" cy="168441"/>
          </a:xfrm>
          <a:prstGeom prst="straightConnector1">
            <a:avLst/>
          </a:prstGeom>
          <a:ln w="38100">
            <a:solidFill>
              <a:srgbClr val="FFFF00"/>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3470769" y="2411784"/>
            <a:ext cx="2348140" cy="1713004"/>
          </a:xfrm>
          <a:prstGeom prst="straightConnector1">
            <a:avLst/>
          </a:prstGeom>
          <a:ln w="38100">
            <a:solidFill>
              <a:srgbClr val="FFFF00"/>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3052903" y="2428771"/>
            <a:ext cx="599850" cy="974623"/>
          </a:xfrm>
          <a:prstGeom prst="straightConnector1">
            <a:avLst/>
          </a:prstGeom>
          <a:ln w="38100">
            <a:solidFill>
              <a:srgbClr val="FFFF00"/>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6183026" y="1600746"/>
            <a:ext cx="2414702" cy="1569660"/>
          </a:xfrm>
          <a:prstGeom prst="rect">
            <a:avLst/>
          </a:prstGeom>
          <a:solidFill>
            <a:schemeClr val="bg1">
              <a:alpha val="30000"/>
            </a:schemeClr>
          </a:solidFill>
        </p:spPr>
        <p:txBody>
          <a:bodyPr wrap="square" rtlCol="0" anchor="ctr">
            <a:spAutoFit/>
          </a:bodyPr>
          <a:lstStyle/>
          <a:p>
            <a:pPr algn="ctr"/>
            <a:r>
              <a:rPr lang="en-US" sz="2400" b="1" dirty="0" smtClean="0">
                <a:solidFill>
                  <a:srgbClr val="008239"/>
                </a:solidFill>
              </a:rPr>
              <a:t>Opening for mounting Hamamatsu H12700A module</a:t>
            </a:r>
            <a:endParaRPr lang="en-US" sz="2400" b="1" dirty="0">
              <a:solidFill>
                <a:srgbClr val="008239"/>
              </a:solidFill>
            </a:endParaRPr>
          </a:p>
        </p:txBody>
      </p:sp>
      <p:cxnSp>
        <p:nvCxnSpPr>
          <p:cNvPr id="17" name="Straight Arrow Connector 16"/>
          <p:cNvCxnSpPr>
            <a:stCxn id="16" idx="2"/>
          </p:cNvCxnSpPr>
          <p:nvPr/>
        </p:nvCxnSpPr>
        <p:spPr>
          <a:xfrm flipH="1">
            <a:off x="6168609" y="3170406"/>
            <a:ext cx="1221768" cy="499070"/>
          </a:xfrm>
          <a:prstGeom prst="straightConnector1">
            <a:avLst/>
          </a:prstGeom>
          <a:ln w="38100">
            <a:solidFill>
              <a:srgbClr val="008239"/>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569414" y="6031956"/>
            <a:ext cx="5896742" cy="461665"/>
          </a:xfrm>
          <a:prstGeom prst="rect">
            <a:avLst/>
          </a:prstGeom>
          <a:noFill/>
        </p:spPr>
        <p:txBody>
          <a:bodyPr wrap="none" rtlCol="0">
            <a:spAutoFit/>
          </a:bodyPr>
          <a:lstStyle/>
          <a:p>
            <a:r>
              <a:rPr lang="en-US" sz="2400" b="1" dirty="0" smtClean="0"/>
              <a:t>Black pieces – Detector holder and light tight</a:t>
            </a:r>
            <a:endParaRPr lang="en-US" sz="2400" b="1" dirty="0"/>
          </a:p>
        </p:txBody>
      </p:sp>
    </p:spTree>
    <p:extLst>
      <p:ext uri="{BB962C8B-B14F-4D97-AF65-F5344CB8AC3E}">
        <p14:creationId xmlns:p14="http://schemas.microsoft.com/office/powerpoint/2010/main" val="15117095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Modular RICH Detector Design</a:t>
            </a:r>
            <a:br>
              <a:rPr lang="en-US" dirty="0"/>
            </a:br>
            <a:r>
              <a:rPr lang="en-US" dirty="0"/>
              <a:t>Using Autodesk</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922" y="1600200"/>
            <a:ext cx="8046156" cy="4525963"/>
          </a:xfrm>
        </p:spPr>
      </p:pic>
      <p:sp>
        <p:nvSpPr>
          <p:cNvPr id="4" name="Date Placeholder 3"/>
          <p:cNvSpPr>
            <a:spLocks noGrp="1"/>
          </p:cNvSpPr>
          <p:nvPr>
            <p:ph type="dt" sz="half" idx="10"/>
          </p:nvPr>
        </p:nvSpPr>
        <p:spPr/>
        <p:txBody>
          <a:bodyPr/>
          <a:lstStyle/>
          <a:p>
            <a:fld id="{4D297EB4-9F8D-C144-95FD-2384ED202904}" type="datetime1">
              <a:rPr lang="en-US" smtClean="0"/>
              <a:t>10/19/15</a:t>
            </a:fld>
            <a:endParaRPr lang="en-US"/>
          </a:p>
        </p:txBody>
      </p:sp>
      <p:sp>
        <p:nvSpPr>
          <p:cNvPr id="5" name="Footer Placeholder 4"/>
          <p:cNvSpPr>
            <a:spLocks noGrp="1"/>
          </p:cNvSpPr>
          <p:nvPr>
            <p:ph type="ftr" sz="quarter" idx="11"/>
          </p:nvPr>
        </p:nvSpPr>
        <p:spPr/>
        <p:txBody>
          <a:bodyPr/>
          <a:lstStyle/>
          <a:p>
            <a:r>
              <a:rPr lang="en-US" smtClean="0"/>
              <a:t>Cheuk-Ping Wong &amp; Sawaiz Syed (GSU)</a:t>
            </a:r>
            <a:endParaRPr lang="en-US"/>
          </a:p>
        </p:txBody>
      </p:sp>
      <p:sp>
        <p:nvSpPr>
          <p:cNvPr id="6" name="Slide Number Placeholder 5"/>
          <p:cNvSpPr>
            <a:spLocks noGrp="1"/>
          </p:cNvSpPr>
          <p:nvPr>
            <p:ph type="sldNum" sz="quarter" idx="12"/>
          </p:nvPr>
        </p:nvSpPr>
        <p:spPr/>
        <p:txBody>
          <a:bodyPr/>
          <a:lstStyle/>
          <a:p>
            <a:fld id="{C64F28B0-E87C-2C4E-8191-107DAFE0325D}" type="slidenum">
              <a:rPr lang="en-US" smtClean="0"/>
              <a:t>4</a:t>
            </a:fld>
            <a:endParaRPr lang="en-US"/>
          </a:p>
        </p:txBody>
      </p:sp>
      <p:sp>
        <p:nvSpPr>
          <p:cNvPr id="8" name="TextBox 7"/>
          <p:cNvSpPr txBox="1"/>
          <p:nvPr/>
        </p:nvSpPr>
        <p:spPr>
          <a:xfrm>
            <a:off x="5830784" y="1612200"/>
            <a:ext cx="2764293" cy="1323439"/>
          </a:xfrm>
          <a:prstGeom prst="rect">
            <a:avLst/>
          </a:prstGeom>
          <a:solidFill>
            <a:schemeClr val="bg1">
              <a:alpha val="30000"/>
            </a:schemeClr>
          </a:solidFill>
        </p:spPr>
        <p:txBody>
          <a:bodyPr wrap="square" rtlCol="0">
            <a:spAutoFit/>
          </a:bodyPr>
          <a:lstStyle/>
          <a:p>
            <a:pPr algn="just"/>
            <a:r>
              <a:rPr lang="en-US" sz="2000" dirty="0" smtClean="0"/>
              <a:t>The bottom mirror is missing in the picture. Picture will be updated on GSU NP webpage.</a:t>
            </a:r>
            <a:endParaRPr lang="en-US" sz="2000" dirty="0"/>
          </a:p>
        </p:txBody>
      </p:sp>
      <p:cxnSp>
        <p:nvCxnSpPr>
          <p:cNvPr id="10" name="Straight Arrow Connector 9"/>
          <p:cNvCxnSpPr/>
          <p:nvPr/>
        </p:nvCxnSpPr>
        <p:spPr>
          <a:xfrm flipH="1">
            <a:off x="4773882" y="2273919"/>
            <a:ext cx="1056901" cy="2293195"/>
          </a:xfrm>
          <a:prstGeom prst="straightConnector1">
            <a:avLst/>
          </a:prstGeom>
          <a:ln w="38100">
            <a:solidFill>
              <a:schemeClr val="bg1"/>
            </a:solidFill>
            <a:tailEnd type="triangl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1229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Modular RICH Detector Design</a:t>
            </a:r>
            <a:br>
              <a:rPr lang="en-US" dirty="0"/>
            </a:br>
            <a:r>
              <a:rPr lang="en-US" dirty="0"/>
              <a:t>Using Autodesk</a:t>
            </a:r>
          </a:p>
        </p:txBody>
      </p:sp>
      <p:sp>
        <p:nvSpPr>
          <p:cNvPr id="4" name="Date Placeholder 3"/>
          <p:cNvSpPr>
            <a:spLocks noGrp="1"/>
          </p:cNvSpPr>
          <p:nvPr>
            <p:ph type="dt" sz="half" idx="10"/>
          </p:nvPr>
        </p:nvSpPr>
        <p:spPr/>
        <p:txBody>
          <a:bodyPr/>
          <a:lstStyle/>
          <a:p>
            <a:fld id="{9F166ECF-4070-9A43-AA43-25EE86B69284}" type="datetime1">
              <a:rPr lang="en-US" smtClean="0"/>
              <a:t>10/19/15</a:t>
            </a:fld>
            <a:endParaRPr lang="en-US"/>
          </a:p>
        </p:txBody>
      </p:sp>
      <p:sp>
        <p:nvSpPr>
          <p:cNvPr id="5" name="Footer Placeholder 4"/>
          <p:cNvSpPr>
            <a:spLocks noGrp="1"/>
          </p:cNvSpPr>
          <p:nvPr>
            <p:ph type="ftr" sz="quarter" idx="11"/>
          </p:nvPr>
        </p:nvSpPr>
        <p:spPr/>
        <p:txBody>
          <a:bodyPr/>
          <a:lstStyle/>
          <a:p>
            <a:r>
              <a:rPr lang="en-US" smtClean="0"/>
              <a:t>Cheuk-Ping Wong &amp; Sawaiz Syed (GSU)</a:t>
            </a:r>
            <a:endParaRPr lang="en-US"/>
          </a:p>
        </p:txBody>
      </p:sp>
      <p:sp>
        <p:nvSpPr>
          <p:cNvPr id="6" name="Slide Number Placeholder 5"/>
          <p:cNvSpPr>
            <a:spLocks noGrp="1"/>
          </p:cNvSpPr>
          <p:nvPr>
            <p:ph type="sldNum" sz="quarter" idx="12"/>
          </p:nvPr>
        </p:nvSpPr>
        <p:spPr/>
        <p:txBody>
          <a:bodyPr/>
          <a:lstStyle/>
          <a:p>
            <a:fld id="{C64F28B0-E87C-2C4E-8191-107DAFE0325D}" type="slidenum">
              <a:rPr lang="en-US" smtClean="0"/>
              <a:t>5</a:t>
            </a:fld>
            <a:endParaRPr lang="en-US"/>
          </a:p>
        </p:txBody>
      </p:sp>
      <p:pic>
        <p:nvPicPr>
          <p:cNvPr id="9" name="Content Placeholder 6"/>
          <p:cNvPicPr>
            <a:picLocks noGrp="1" noChangeAspect="1"/>
          </p:cNvPicPr>
          <p:nvPr>
            <p:ph idx="1"/>
          </p:nvPr>
        </p:nvPicPr>
        <p:blipFill rotWithShape="1">
          <a:blip r:embed="rId2">
            <a:extLst>
              <a:ext uri="{28A0092B-C50C-407E-A947-70E740481C1C}">
                <a14:useLocalDpi xmlns:a14="http://schemas.microsoft.com/office/drawing/2010/main" val="0"/>
              </a:ext>
            </a:extLst>
          </a:blip>
          <a:srcRect l="10593" r="9708"/>
          <a:stretch/>
        </p:blipFill>
        <p:spPr>
          <a:xfrm>
            <a:off x="322613" y="1624012"/>
            <a:ext cx="6412676" cy="4525963"/>
          </a:xfrm>
        </p:spPr>
      </p:pic>
      <p:sp>
        <p:nvSpPr>
          <p:cNvPr id="10" name="TextBox 9"/>
          <p:cNvSpPr txBox="1"/>
          <p:nvPr/>
        </p:nvSpPr>
        <p:spPr>
          <a:xfrm>
            <a:off x="6735289" y="1624012"/>
            <a:ext cx="2267508" cy="3477875"/>
          </a:xfrm>
          <a:prstGeom prst="rect">
            <a:avLst/>
          </a:prstGeom>
          <a:solidFill>
            <a:schemeClr val="bg1">
              <a:alpha val="30000"/>
            </a:schemeClr>
          </a:solidFill>
        </p:spPr>
        <p:txBody>
          <a:bodyPr wrap="square" rtlCol="0">
            <a:spAutoFit/>
          </a:bodyPr>
          <a:lstStyle/>
          <a:p>
            <a:pPr algn="just"/>
            <a:r>
              <a:rPr lang="en-US" sz="2000" dirty="0" smtClean="0"/>
              <a:t>To keep the positions of the Fresnel lens and the mirrors, we make rails on the inner sides of the holder (see next slide), and also two little pieces of block for the top and bottom mirrors.</a:t>
            </a:r>
            <a:endParaRPr lang="en-US" sz="2000" dirty="0"/>
          </a:p>
        </p:txBody>
      </p:sp>
      <p:cxnSp>
        <p:nvCxnSpPr>
          <p:cNvPr id="25" name="Straight Arrow Connector 24"/>
          <p:cNvCxnSpPr/>
          <p:nvPr/>
        </p:nvCxnSpPr>
        <p:spPr>
          <a:xfrm flipH="1">
            <a:off x="4108862" y="2185060"/>
            <a:ext cx="2626427" cy="368135"/>
          </a:xfrm>
          <a:prstGeom prst="straightConnector1">
            <a:avLst/>
          </a:prstGeom>
          <a:ln w="38100">
            <a:solidFill>
              <a:schemeClr val="bg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a:off x="2470068" y="2232561"/>
            <a:ext cx="4265221" cy="1130388"/>
          </a:xfrm>
          <a:prstGeom prst="straightConnector1">
            <a:avLst/>
          </a:prstGeom>
          <a:ln w="38100">
            <a:solidFill>
              <a:schemeClr val="bg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H="1">
            <a:off x="3705101" y="2797755"/>
            <a:ext cx="3030188" cy="1940500"/>
          </a:xfrm>
          <a:prstGeom prst="straightConnector1">
            <a:avLst/>
          </a:prstGeom>
          <a:ln w="38100">
            <a:solidFill>
              <a:schemeClr val="bg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H="1">
            <a:off x="5058888" y="2185060"/>
            <a:ext cx="1676401" cy="1177889"/>
          </a:xfrm>
          <a:prstGeom prst="straightConnector1">
            <a:avLst/>
          </a:prstGeom>
          <a:ln w="38100">
            <a:solidFill>
              <a:schemeClr val="bg1"/>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5897088" y="2797755"/>
            <a:ext cx="838201" cy="1126242"/>
          </a:xfrm>
          <a:prstGeom prst="straightConnector1">
            <a:avLst/>
          </a:prstGeom>
          <a:ln w="38100">
            <a:solidFill>
              <a:schemeClr val="bg1"/>
            </a:solidFill>
            <a:tailEnd type="triangl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734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Modular RICH Detector Design</a:t>
            </a:r>
            <a:br>
              <a:rPr lang="en-US" dirty="0"/>
            </a:br>
            <a:r>
              <a:rPr lang="en-US" dirty="0"/>
              <a:t>Using Autodesk</a:t>
            </a:r>
          </a:p>
        </p:txBody>
      </p:sp>
      <p:pic>
        <p:nvPicPr>
          <p:cNvPr id="7" name="modularRICH.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49275" y="1600200"/>
            <a:ext cx="8045450" cy="4525963"/>
          </a:xfrm>
        </p:spPr>
      </p:pic>
      <p:sp>
        <p:nvSpPr>
          <p:cNvPr id="4" name="Date Placeholder 3"/>
          <p:cNvSpPr>
            <a:spLocks noGrp="1"/>
          </p:cNvSpPr>
          <p:nvPr>
            <p:ph type="dt" sz="half" idx="10"/>
          </p:nvPr>
        </p:nvSpPr>
        <p:spPr/>
        <p:txBody>
          <a:bodyPr/>
          <a:lstStyle/>
          <a:p>
            <a:fld id="{DC7A73CE-F94D-654C-8144-ACAE5F8A3028}" type="datetime1">
              <a:rPr lang="en-US" smtClean="0"/>
              <a:t>10/19/15</a:t>
            </a:fld>
            <a:endParaRPr lang="en-US"/>
          </a:p>
        </p:txBody>
      </p:sp>
      <p:sp>
        <p:nvSpPr>
          <p:cNvPr id="5" name="Footer Placeholder 4"/>
          <p:cNvSpPr>
            <a:spLocks noGrp="1"/>
          </p:cNvSpPr>
          <p:nvPr>
            <p:ph type="ftr" sz="quarter" idx="11"/>
          </p:nvPr>
        </p:nvSpPr>
        <p:spPr/>
        <p:txBody>
          <a:bodyPr/>
          <a:lstStyle/>
          <a:p>
            <a:r>
              <a:rPr lang="en-US" smtClean="0"/>
              <a:t>Cheuk-Ping Wong &amp; Sawaiz Syed (GSU)</a:t>
            </a:r>
            <a:endParaRPr lang="en-US"/>
          </a:p>
        </p:txBody>
      </p:sp>
      <p:sp>
        <p:nvSpPr>
          <p:cNvPr id="6" name="Slide Number Placeholder 5"/>
          <p:cNvSpPr>
            <a:spLocks noGrp="1"/>
          </p:cNvSpPr>
          <p:nvPr>
            <p:ph type="sldNum" sz="quarter" idx="12"/>
          </p:nvPr>
        </p:nvSpPr>
        <p:spPr/>
        <p:txBody>
          <a:bodyPr/>
          <a:lstStyle/>
          <a:p>
            <a:fld id="{C64F28B0-E87C-2C4E-8191-107DAFE0325D}" type="slidenum">
              <a:rPr lang="en-US" smtClean="0"/>
              <a:t>6</a:t>
            </a:fld>
            <a:endParaRPr lang="en-US"/>
          </a:p>
        </p:txBody>
      </p:sp>
    </p:spTree>
    <p:extLst>
      <p:ext uri="{BB962C8B-B14F-4D97-AF65-F5344CB8AC3E}">
        <p14:creationId xmlns:p14="http://schemas.microsoft.com/office/powerpoint/2010/main" val="20344888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Dimensions of Fresnel Lens and Hamamatsu H12700A module</a:t>
            </a:r>
            <a:endParaRPr lang="en-US" dirty="0"/>
          </a:p>
        </p:txBody>
      </p:sp>
      <p:sp>
        <p:nvSpPr>
          <p:cNvPr id="3" name="Content Placeholder 2"/>
          <p:cNvSpPr>
            <a:spLocks noGrp="1"/>
          </p:cNvSpPr>
          <p:nvPr>
            <p:ph idx="1"/>
          </p:nvPr>
        </p:nvSpPr>
        <p:spPr/>
        <p:txBody>
          <a:bodyPr/>
          <a:lstStyle/>
          <a:p>
            <a:r>
              <a:rPr lang="en-US" dirty="0" smtClean="0"/>
              <a:t>Fresnel Lens</a:t>
            </a:r>
          </a:p>
          <a:p>
            <a:pPr lvl="1"/>
            <a:r>
              <a:rPr lang="en-US" dirty="0" smtClean="0"/>
              <a:t>Dimension 6.7”x6.7</a:t>
            </a:r>
            <a:r>
              <a:rPr lang="en-US" dirty="0" smtClean="0"/>
              <a:t>”</a:t>
            </a:r>
          </a:p>
          <a:p>
            <a:pPr lvl="1"/>
            <a:r>
              <a:rPr lang="en-US" smtClean="0"/>
              <a:t>Groove density 100 (grooves/inch)</a:t>
            </a:r>
            <a:endParaRPr lang="en-US" dirty="0" smtClean="0"/>
          </a:p>
          <a:p>
            <a:pPr lvl="1"/>
            <a:r>
              <a:rPr lang="en-US" dirty="0" smtClean="0"/>
              <a:t>Focal length 3”</a:t>
            </a:r>
          </a:p>
          <a:p>
            <a:pPr lvl="1"/>
            <a:r>
              <a:rPr lang="en-US" dirty="0" smtClean="0"/>
              <a:t>From </a:t>
            </a:r>
            <a:r>
              <a:rPr lang="en-US" dirty="0" smtClean="0">
                <a:hlinkClick r:id="rId2"/>
              </a:rPr>
              <a:t>Edmund Optics</a:t>
            </a:r>
            <a:endParaRPr lang="en-US" dirty="0"/>
          </a:p>
          <a:p>
            <a:r>
              <a:rPr lang="en-US" dirty="0" smtClean="0">
                <a:hlinkClick r:id="rId3"/>
              </a:rPr>
              <a:t>Hamamatsu H12700A module</a:t>
            </a:r>
            <a:endParaRPr lang="en-US" dirty="0" smtClean="0"/>
          </a:p>
          <a:p>
            <a:pPr lvl="1"/>
            <a:r>
              <a:rPr lang="en-US" dirty="0" smtClean="0"/>
              <a:t>Effective Area 48.5mm x48.5mm</a:t>
            </a:r>
          </a:p>
        </p:txBody>
      </p:sp>
      <p:sp>
        <p:nvSpPr>
          <p:cNvPr id="4" name="Date Placeholder 3"/>
          <p:cNvSpPr>
            <a:spLocks noGrp="1"/>
          </p:cNvSpPr>
          <p:nvPr>
            <p:ph type="dt" sz="half" idx="10"/>
          </p:nvPr>
        </p:nvSpPr>
        <p:spPr/>
        <p:txBody>
          <a:bodyPr/>
          <a:lstStyle/>
          <a:p>
            <a:fld id="{DA5EA52C-254A-1D4C-B971-3183DE788B92}" type="datetime1">
              <a:rPr lang="en-US" smtClean="0"/>
              <a:t>10/19/15</a:t>
            </a:fld>
            <a:endParaRPr lang="en-US"/>
          </a:p>
        </p:txBody>
      </p:sp>
      <p:sp>
        <p:nvSpPr>
          <p:cNvPr id="5" name="Footer Placeholder 4"/>
          <p:cNvSpPr>
            <a:spLocks noGrp="1"/>
          </p:cNvSpPr>
          <p:nvPr>
            <p:ph type="ftr" sz="quarter" idx="11"/>
          </p:nvPr>
        </p:nvSpPr>
        <p:spPr/>
        <p:txBody>
          <a:bodyPr/>
          <a:lstStyle/>
          <a:p>
            <a:r>
              <a:rPr lang="en-US" smtClean="0"/>
              <a:t>Cheuk-Ping Wong &amp; Sawaiz Syed (GSU)</a:t>
            </a:r>
            <a:endParaRPr lang="en-US"/>
          </a:p>
        </p:txBody>
      </p:sp>
      <p:sp>
        <p:nvSpPr>
          <p:cNvPr id="6" name="Slide Number Placeholder 5"/>
          <p:cNvSpPr>
            <a:spLocks noGrp="1"/>
          </p:cNvSpPr>
          <p:nvPr>
            <p:ph type="sldNum" sz="quarter" idx="12"/>
          </p:nvPr>
        </p:nvSpPr>
        <p:spPr/>
        <p:txBody>
          <a:bodyPr/>
          <a:lstStyle/>
          <a:p>
            <a:fld id="{C64F28B0-E87C-2C4E-8191-107DAFE0325D}" type="slidenum">
              <a:rPr lang="en-US" smtClean="0"/>
              <a:t>7</a:t>
            </a:fld>
            <a:endParaRPr lang="en-US"/>
          </a:p>
        </p:txBody>
      </p:sp>
    </p:spTree>
    <p:extLst>
      <p:ext uri="{BB962C8B-B14F-4D97-AF65-F5344CB8AC3E}">
        <p14:creationId xmlns:p14="http://schemas.microsoft.com/office/powerpoint/2010/main" val="1523131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We have received H12700A module and need help on reading it out</a:t>
            </a:r>
          </a:p>
          <a:p>
            <a:r>
              <a:rPr lang="en-US" dirty="0" smtClean="0"/>
              <a:t>We submitted orders for a </a:t>
            </a:r>
            <a:r>
              <a:rPr lang="en-US" dirty="0"/>
              <a:t>F</a:t>
            </a:r>
            <a:r>
              <a:rPr lang="en-US" dirty="0" smtClean="0"/>
              <a:t>resnel lens from Edmund Optics and the black pieces.</a:t>
            </a:r>
          </a:p>
        </p:txBody>
      </p:sp>
      <p:sp>
        <p:nvSpPr>
          <p:cNvPr id="4" name="Date Placeholder 3"/>
          <p:cNvSpPr>
            <a:spLocks noGrp="1"/>
          </p:cNvSpPr>
          <p:nvPr>
            <p:ph type="dt" sz="half" idx="10"/>
          </p:nvPr>
        </p:nvSpPr>
        <p:spPr/>
        <p:txBody>
          <a:bodyPr/>
          <a:lstStyle/>
          <a:p>
            <a:fld id="{B79A1F00-EB8B-6340-AA92-27DFC42723CF}" type="datetime1">
              <a:rPr lang="en-US" smtClean="0"/>
              <a:t>10/19/15</a:t>
            </a:fld>
            <a:endParaRPr lang="en-US"/>
          </a:p>
        </p:txBody>
      </p:sp>
      <p:sp>
        <p:nvSpPr>
          <p:cNvPr id="5" name="Footer Placeholder 4"/>
          <p:cNvSpPr>
            <a:spLocks noGrp="1"/>
          </p:cNvSpPr>
          <p:nvPr>
            <p:ph type="ftr" sz="quarter" idx="11"/>
          </p:nvPr>
        </p:nvSpPr>
        <p:spPr/>
        <p:txBody>
          <a:bodyPr/>
          <a:lstStyle/>
          <a:p>
            <a:r>
              <a:rPr lang="en-US" smtClean="0"/>
              <a:t>Cheuk-Ping Wong &amp; Sawaiz Syed (GSU)</a:t>
            </a:r>
            <a:endParaRPr lang="en-US"/>
          </a:p>
        </p:txBody>
      </p:sp>
      <p:sp>
        <p:nvSpPr>
          <p:cNvPr id="6" name="Slide Number Placeholder 5"/>
          <p:cNvSpPr>
            <a:spLocks noGrp="1"/>
          </p:cNvSpPr>
          <p:nvPr>
            <p:ph type="sldNum" sz="quarter" idx="12"/>
          </p:nvPr>
        </p:nvSpPr>
        <p:spPr/>
        <p:txBody>
          <a:bodyPr/>
          <a:lstStyle/>
          <a:p>
            <a:fld id="{C64F28B0-E87C-2C4E-8191-107DAFE0325D}" type="slidenum">
              <a:rPr lang="en-US" smtClean="0"/>
              <a:t>8</a:t>
            </a:fld>
            <a:endParaRPr lang="en-US"/>
          </a:p>
        </p:txBody>
      </p:sp>
    </p:spTree>
    <p:extLst>
      <p:ext uri="{BB962C8B-B14F-4D97-AF65-F5344CB8AC3E}">
        <p14:creationId xmlns:p14="http://schemas.microsoft.com/office/powerpoint/2010/main" val="9835576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486888"/>
            <a:ext cx="8229600" cy="5639275"/>
          </a:xfrm>
        </p:spPr>
        <p:txBody>
          <a:bodyPr anchor="ctr">
            <a:normAutofit/>
          </a:bodyPr>
          <a:lstStyle/>
          <a:p>
            <a:pPr marL="0" indent="0" algn="ctr">
              <a:buNone/>
            </a:pPr>
            <a:r>
              <a:rPr lang="en-US" sz="6000" dirty="0" smtClean="0"/>
              <a:t>Back Up</a:t>
            </a:r>
            <a:endParaRPr lang="en-US" sz="6000" dirty="0"/>
          </a:p>
        </p:txBody>
      </p:sp>
      <p:sp>
        <p:nvSpPr>
          <p:cNvPr id="4" name="Date Placeholder 3"/>
          <p:cNvSpPr>
            <a:spLocks noGrp="1"/>
          </p:cNvSpPr>
          <p:nvPr>
            <p:ph type="dt" sz="half" idx="10"/>
          </p:nvPr>
        </p:nvSpPr>
        <p:spPr/>
        <p:txBody>
          <a:bodyPr/>
          <a:lstStyle/>
          <a:p>
            <a:fld id="{DA5EA52C-254A-1D4C-B971-3183DE788B92}" type="datetime1">
              <a:rPr lang="en-US" smtClean="0"/>
              <a:t>10/19/15</a:t>
            </a:fld>
            <a:endParaRPr lang="en-US"/>
          </a:p>
        </p:txBody>
      </p:sp>
      <p:sp>
        <p:nvSpPr>
          <p:cNvPr id="5" name="Footer Placeholder 4"/>
          <p:cNvSpPr>
            <a:spLocks noGrp="1"/>
          </p:cNvSpPr>
          <p:nvPr>
            <p:ph type="ftr" sz="quarter" idx="11"/>
          </p:nvPr>
        </p:nvSpPr>
        <p:spPr/>
        <p:txBody>
          <a:bodyPr/>
          <a:lstStyle/>
          <a:p>
            <a:r>
              <a:rPr lang="en-US" smtClean="0"/>
              <a:t>Cheuk-Ping Wong &amp; Sawaiz Syed (GSU)</a:t>
            </a:r>
            <a:endParaRPr lang="en-US"/>
          </a:p>
        </p:txBody>
      </p:sp>
      <p:sp>
        <p:nvSpPr>
          <p:cNvPr id="6" name="Slide Number Placeholder 5"/>
          <p:cNvSpPr>
            <a:spLocks noGrp="1"/>
          </p:cNvSpPr>
          <p:nvPr>
            <p:ph type="sldNum" sz="quarter" idx="12"/>
          </p:nvPr>
        </p:nvSpPr>
        <p:spPr/>
        <p:txBody>
          <a:bodyPr/>
          <a:lstStyle/>
          <a:p>
            <a:fld id="{C64F28B0-E87C-2C4E-8191-107DAFE0325D}" type="slidenum">
              <a:rPr lang="en-US" smtClean="0"/>
              <a:t>9</a:t>
            </a:fld>
            <a:endParaRPr lang="en-US"/>
          </a:p>
        </p:txBody>
      </p:sp>
    </p:spTree>
    <p:extLst>
      <p:ext uri="{BB962C8B-B14F-4D97-AF65-F5344CB8AC3E}">
        <p14:creationId xmlns:p14="http://schemas.microsoft.com/office/powerpoint/2010/main" val="326912105"/>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136</TotalTime>
  <Words>443</Words>
  <Application>Microsoft Macintosh PowerPoint</Application>
  <PresentationFormat>On-screen Show (4:3)</PresentationFormat>
  <Paragraphs>86</Paragraphs>
  <Slides>10</Slides>
  <Notes>2</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Calibri</vt:lpstr>
      <vt:lpstr>Wingdings</vt:lpstr>
      <vt:lpstr>Arial</vt:lpstr>
      <vt:lpstr>Default Theme</vt:lpstr>
      <vt:lpstr>Modular RICH Detector Design Using Autodesk</vt:lpstr>
      <vt:lpstr>Modular RICH Detector in GEMC</vt:lpstr>
      <vt:lpstr>Modular RICH Detector Design Using Autodesk</vt:lpstr>
      <vt:lpstr>Modular RICH Detector Design Using Autodesk</vt:lpstr>
      <vt:lpstr>Modular RICH Detector Design Using Autodesk</vt:lpstr>
      <vt:lpstr>Modular RICH Detector Design Using Autodesk</vt:lpstr>
      <vt:lpstr>Dimensions of Fresnel Lens and Hamamatsu H12700A module</vt:lpstr>
      <vt:lpstr>Summary</vt:lpstr>
      <vt:lpstr>PowerPoint Presentation</vt:lpstr>
      <vt:lpstr>Typical Cherenkov Ring Radius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3D Design of Modular RICH detector using Auto Desk</dc:title>
  <dc:creator>Cheuk-Ping Wong</dc:creator>
  <cp:lastModifiedBy>Cheuk-Ping Wong</cp:lastModifiedBy>
  <cp:revision>23</cp:revision>
  <dcterms:created xsi:type="dcterms:W3CDTF">2015-10-19T03:45:51Z</dcterms:created>
  <dcterms:modified xsi:type="dcterms:W3CDTF">2015-10-19T14:13:32Z</dcterms:modified>
</cp:coreProperties>
</file>