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59" r:id="rId2"/>
    <p:sldId id="262" r:id="rId3"/>
    <p:sldId id="290" r:id="rId4"/>
    <p:sldId id="295" r:id="rId5"/>
    <p:sldId id="268" r:id="rId6"/>
    <p:sldId id="277" r:id="rId7"/>
    <p:sldId id="336" r:id="rId8"/>
    <p:sldId id="296" r:id="rId9"/>
    <p:sldId id="269" r:id="rId10"/>
    <p:sldId id="271" r:id="rId11"/>
    <p:sldId id="286" r:id="rId12"/>
    <p:sldId id="304" r:id="rId13"/>
    <p:sldId id="319" r:id="rId14"/>
    <p:sldId id="297" r:id="rId15"/>
    <p:sldId id="263" r:id="rId16"/>
    <p:sldId id="307" r:id="rId17"/>
    <p:sldId id="322" r:id="rId18"/>
    <p:sldId id="298" r:id="rId19"/>
    <p:sldId id="331" r:id="rId20"/>
    <p:sldId id="279" r:id="rId21"/>
    <p:sldId id="306" r:id="rId22"/>
    <p:sldId id="291" r:id="rId23"/>
    <p:sldId id="293" r:id="rId24"/>
    <p:sldId id="292" r:id="rId25"/>
    <p:sldId id="283" r:id="rId26"/>
    <p:sldId id="301" r:id="rId27"/>
    <p:sldId id="300" r:id="rId28"/>
    <p:sldId id="278" r:id="rId29"/>
    <p:sldId id="280" r:id="rId30"/>
    <p:sldId id="310" r:id="rId31"/>
    <p:sldId id="274" r:id="rId32"/>
    <p:sldId id="328" r:id="rId33"/>
    <p:sldId id="311" r:id="rId34"/>
    <p:sldId id="339" r:id="rId35"/>
    <p:sldId id="329" r:id="rId36"/>
    <p:sldId id="312" r:id="rId37"/>
    <p:sldId id="338" r:id="rId38"/>
    <p:sldId id="332" r:id="rId39"/>
    <p:sldId id="323" r:id="rId40"/>
    <p:sldId id="325" r:id="rId41"/>
    <p:sldId id="324" r:id="rId42"/>
    <p:sldId id="326" r:id="rId43"/>
    <p:sldId id="327" r:id="rId44"/>
    <p:sldId id="337" r:id="rId45"/>
    <p:sldId id="330" r:id="rId46"/>
    <p:sldId id="313" r:id="rId47"/>
    <p:sldId id="314" r:id="rId48"/>
    <p:sldId id="317" r:id="rId49"/>
    <p:sldId id="318" r:id="rId50"/>
    <p:sldId id="315" r:id="rId51"/>
    <p:sldId id="316" r:id="rId52"/>
    <p:sldId id="320" r:id="rId53"/>
    <p:sldId id="321" r:id="rId54"/>
    <p:sldId id="335"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40EE"/>
    <a:srgbClr val="CC00CC"/>
    <a:srgbClr val="B0B33D"/>
    <a:srgbClr val="0A00D0"/>
    <a:srgbClr val="00F0F0"/>
    <a:srgbClr val="FFCC00"/>
    <a:srgbClr val="CC6600"/>
    <a:srgbClr val="4DD350"/>
    <a:srgbClr val="44DC56"/>
    <a:srgbClr val="0000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8" d="100"/>
          <a:sy n="58" d="100"/>
        </p:scale>
        <p:origin x="-984"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2.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2EB711-3C2C-4BF5-8F10-050770EDF597}" type="datetimeFigureOut">
              <a:rPr lang="en-US" smtClean="0"/>
              <a:pPr/>
              <a:t>11/2/2020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64DD6F-09C1-4D0E-AE89-68F135381EC6}" type="slidenum">
              <a:rPr lang="en-US" smtClean="0"/>
              <a:pPr/>
              <a:t>‹#›</a:t>
            </a:fld>
            <a:endParaRPr lang="en-US"/>
          </a:p>
        </p:txBody>
      </p:sp>
    </p:spTree>
    <p:extLst>
      <p:ext uri="{BB962C8B-B14F-4D97-AF65-F5344CB8AC3E}">
        <p14:creationId xmlns:p14="http://schemas.microsoft.com/office/powerpoint/2010/main" val="750505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1</a:t>
            </a:fld>
            <a:endParaRPr lang="en-US"/>
          </a:p>
        </p:txBody>
      </p:sp>
    </p:spTree>
    <p:extLst>
      <p:ext uri="{BB962C8B-B14F-4D97-AF65-F5344CB8AC3E}">
        <p14:creationId xmlns:p14="http://schemas.microsoft.com/office/powerpoint/2010/main" val="2427384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10</a:t>
            </a:fld>
            <a:endParaRPr lang="en-US"/>
          </a:p>
        </p:txBody>
      </p:sp>
    </p:spTree>
    <p:extLst>
      <p:ext uri="{BB962C8B-B14F-4D97-AF65-F5344CB8AC3E}">
        <p14:creationId xmlns:p14="http://schemas.microsoft.com/office/powerpoint/2010/main" val="2866216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11</a:t>
            </a:fld>
            <a:endParaRPr lang="en-US"/>
          </a:p>
        </p:txBody>
      </p:sp>
    </p:spTree>
    <p:extLst>
      <p:ext uri="{BB962C8B-B14F-4D97-AF65-F5344CB8AC3E}">
        <p14:creationId xmlns:p14="http://schemas.microsoft.com/office/powerpoint/2010/main" val="1601465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12</a:t>
            </a:fld>
            <a:endParaRPr lang="en-US"/>
          </a:p>
        </p:txBody>
      </p:sp>
    </p:spTree>
    <p:extLst>
      <p:ext uri="{BB962C8B-B14F-4D97-AF65-F5344CB8AC3E}">
        <p14:creationId xmlns:p14="http://schemas.microsoft.com/office/powerpoint/2010/main" val="2640658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13</a:t>
            </a:fld>
            <a:endParaRPr lang="en-US"/>
          </a:p>
        </p:txBody>
      </p:sp>
    </p:spTree>
    <p:extLst>
      <p:ext uri="{BB962C8B-B14F-4D97-AF65-F5344CB8AC3E}">
        <p14:creationId xmlns:p14="http://schemas.microsoft.com/office/powerpoint/2010/main" val="1164294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14</a:t>
            </a:fld>
            <a:endParaRPr lang="en-US"/>
          </a:p>
        </p:txBody>
      </p:sp>
    </p:spTree>
    <p:extLst>
      <p:ext uri="{BB962C8B-B14F-4D97-AF65-F5344CB8AC3E}">
        <p14:creationId xmlns:p14="http://schemas.microsoft.com/office/powerpoint/2010/main" val="107186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15</a:t>
            </a:fld>
            <a:endParaRPr lang="en-US"/>
          </a:p>
        </p:txBody>
      </p:sp>
    </p:spTree>
    <p:extLst>
      <p:ext uri="{BB962C8B-B14F-4D97-AF65-F5344CB8AC3E}">
        <p14:creationId xmlns:p14="http://schemas.microsoft.com/office/powerpoint/2010/main" val="4214075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16</a:t>
            </a:fld>
            <a:endParaRPr lang="en-US"/>
          </a:p>
        </p:txBody>
      </p:sp>
    </p:spTree>
    <p:extLst>
      <p:ext uri="{BB962C8B-B14F-4D97-AF65-F5344CB8AC3E}">
        <p14:creationId xmlns:p14="http://schemas.microsoft.com/office/powerpoint/2010/main" val="1702032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17</a:t>
            </a:fld>
            <a:endParaRPr lang="en-US"/>
          </a:p>
        </p:txBody>
      </p:sp>
    </p:spTree>
    <p:extLst>
      <p:ext uri="{BB962C8B-B14F-4D97-AF65-F5344CB8AC3E}">
        <p14:creationId xmlns:p14="http://schemas.microsoft.com/office/powerpoint/2010/main" val="107186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18</a:t>
            </a:fld>
            <a:endParaRPr lang="en-US"/>
          </a:p>
        </p:txBody>
      </p:sp>
    </p:spTree>
    <p:extLst>
      <p:ext uri="{BB962C8B-B14F-4D97-AF65-F5344CB8AC3E}">
        <p14:creationId xmlns:p14="http://schemas.microsoft.com/office/powerpoint/2010/main" val="3124935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19</a:t>
            </a:fld>
            <a:endParaRPr lang="en-US"/>
          </a:p>
        </p:txBody>
      </p:sp>
    </p:spTree>
    <p:extLst>
      <p:ext uri="{BB962C8B-B14F-4D97-AF65-F5344CB8AC3E}">
        <p14:creationId xmlns:p14="http://schemas.microsoft.com/office/powerpoint/2010/main" val="10718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2</a:t>
            </a:fld>
            <a:endParaRPr lang="en-US"/>
          </a:p>
        </p:txBody>
      </p:sp>
    </p:spTree>
    <p:extLst>
      <p:ext uri="{BB962C8B-B14F-4D97-AF65-F5344CB8AC3E}">
        <p14:creationId xmlns:p14="http://schemas.microsoft.com/office/powerpoint/2010/main" val="1929398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64DD6F-09C1-4D0E-AE89-68F135381EC6}" type="slidenum">
              <a:rPr lang="en-US" smtClean="0"/>
              <a:pPr/>
              <a:t>20</a:t>
            </a:fld>
            <a:endParaRPr lang="en-US"/>
          </a:p>
        </p:txBody>
      </p:sp>
    </p:spTree>
    <p:extLst>
      <p:ext uri="{BB962C8B-B14F-4D97-AF65-F5344CB8AC3E}">
        <p14:creationId xmlns:p14="http://schemas.microsoft.com/office/powerpoint/2010/main" val="3210572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21</a:t>
            </a:fld>
            <a:endParaRPr lang="en-US"/>
          </a:p>
        </p:txBody>
      </p:sp>
    </p:spTree>
    <p:extLst>
      <p:ext uri="{BB962C8B-B14F-4D97-AF65-F5344CB8AC3E}">
        <p14:creationId xmlns:p14="http://schemas.microsoft.com/office/powerpoint/2010/main" val="2275189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22</a:t>
            </a:fld>
            <a:endParaRPr lang="en-US"/>
          </a:p>
        </p:txBody>
      </p:sp>
    </p:spTree>
    <p:extLst>
      <p:ext uri="{BB962C8B-B14F-4D97-AF65-F5344CB8AC3E}">
        <p14:creationId xmlns:p14="http://schemas.microsoft.com/office/powerpoint/2010/main" val="4035696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23</a:t>
            </a:fld>
            <a:endParaRPr lang="en-US"/>
          </a:p>
        </p:txBody>
      </p:sp>
    </p:spTree>
    <p:extLst>
      <p:ext uri="{BB962C8B-B14F-4D97-AF65-F5344CB8AC3E}">
        <p14:creationId xmlns:p14="http://schemas.microsoft.com/office/powerpoint/2010/main" val="120512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24</a:t>
            </a:fld>
            <a:endParaRPr lang="en-US"/>
          </a:p>
        </p:txBody>
      </p:sp>
    </p:spTree>
    <p:extLst>
      <p:ext uri="{BB962C8B-B14F-4D97-AF65-F5344CB8AC3E}">
        <p14:creationId xmlns:p14="http://schemas.microsoft.com/office/powerpoint/2010/main" val="123964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25</a:t>
            </a:fld>
            <a:endParaRPr lang="en-US"/>
          </a:p>
        </p:txBody>
      </p:sp>
    </p:spTree>
    <p:extLst>
      <p:ext uri="{BB962C8B-B14F-4D97-AF65-F5344CB8AC3E}">
        <p14:creationId xmlns:p14="http://schemas.microsoft.com/office/powerpoint/2010/main" val="3769189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26</a:t>
            </a:fld>
            <a:endParaRPr lang="en-US"/>
          </a:p>
        </p:txBody>
      </p:sp>
    </p:spTree>
    <p:extLst>
      <p:ext uri="{BB962C8B-B14F-4D97-AF65-F5344CB8AC3E}">
        <p14:creationId xmlns:p14="http://schemas.microsoft.com/office/powerpoint/2010/main" val="590423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27</a:t>
            </a:fld>
            <a:endParaRPr lang="en-US"/>
          </a:p>
        </p:txBody>
      </p:sp>
    </p:spTree>
    <p:extLst>
      <p:ext uri="{BB962C8B-B14F-4D97-AF65-F5344CB8AC3E}">
        <p14:creationId xmlns:p14="http://schemas.microsoft.com/office/powerpoint/2010/main" val="2932229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28</a:t>
            </a:fld>
            <a:endParaRPr lang="en-US"/>
          </a:p>
        </p:txBody>
      </p:sp>
    </p:spTree>
    <p:extLst>
      <p:ext uri="{BB962C8B-B14F-4D97-AF65-F5344CB8AC3E}">
        <p14:creationId xmlns:p14="http://schemas.microsoft.com/office/powerpoint/2010/main" val="2282537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29</a:t>
            </a:fld>
            <a:endParaRPr lang="en-US"/>
          </a:p>
        </p:txBody>
      </p:sp>
    </p:spTree>
    <p:extLst>
      <p:ext uri="{BB962C8B-B14F-4D97-AF65-F5344CB8AC3E}">
        <p14:creationId xmlns:p14="http://schemas.microsoft.com/office/powerpoint/2010/main" val="116604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3</a:t>
            </a:fld>
            <a:endParaRPr lang="en-US"/>
          </a:p>
        </p:txBody>
      </p:sp>
    </p:spTree>
    <p:extLst>
      <p:ext uri="{BB962C8B-B14F-4D97-AF65-F5344CB8AC3E}">
        <p14:creationId xmlns:p14="http://schemas.microsoft.com/office/powerpoint/2010/main" val="2010423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30</a:t>
            </a:fld>
            <a:endParaRPr lang="en-US"/>
          </a:p>
        </p:txBody>
      </p:sp>
    </p:spTree>
    <p:extLst>
      <p:ext uri="{BB962C8B-B14F-4D97-AF65-F5344CB8AC3E}">
        <p14:creationId xmlns:p14="http://schemas.microsoft.com/office/powerpoint/2010/main" val="2762480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31</a:t>
            </a:fld>
            <a:endParaRPr lang="en-US"/>
          </a:p>
        </p:txBody>
      </p:sp>
    </p:spTree>
    <p:extLst>
      <p:ext uri="{BB962C8B-B14F-4D97-AF65-F5344CB8AC3E}">
        <p14:creationId xmlns:p14="http://schemas.microsoft.com/office/powerpoint/2010/main" val="3048267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32</a:t>
            </a:fld>
            <a:endParaRPr lang="en-US"/>
          </a:p>
        </p:txBody>
      </p:sp>
    </p:spTree>
    <p:extLst>
      <p:ext uri="{BB962C8B-B14F-4D97-AF65-F5344CB8AC3E}">
        <p14:creationId xmlns:p14="http://schemas.microsoft.com/office/powerpoint/2010/main" val="2762480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33</a:t>
            </a:fld>
            <a:endParaRPr lang="en-US"/>
          </a:p>
        </p:txBody>
      </p:sp>
    </p:spTree>
    <p:extLst>
      <p:ext uri="{BB962C8B-B14F-4D97-AF65-F5344CB8AC3E}">
        <p14:creationId xmlns:p14="http://schemas.microsoft.com/office/powerpoint/2010/main" val="125944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34</a:t>
            </a:fld>
            <a:endParaRPr lang="en-US"/>
          </a:p>
        </p:txBody>
      </p:sp>
    </p:spTree>
    <p:extLst>
      <p:ext uri="{BB962C8B-B14F-4D97-AF65-F5344CB8AC3E}">
        <p14:creationId xmlns:p14="http://schemas.microsoft.com/office/powerpoint/2010/main" val="125944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35</a:t>
            </a:fld>
            <a:endParaRPr lang="en-US"/>
          </a:p>
        </p:txBody>
      </p:sp>
    </p:spTree>
    <p:extLst>
      <p:ext uri="{BB962C8B-B14F-4D97-AF65-F5344CB8AC3E}">
        <p14:creationId xmlns:p14="http://schemas.microsoft.com/office/powerpoint/2010/main" val="27624804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36</a:t>
            </a:fld>
            <a:endParaRPr lang="en-US"/>
          </a:p>
        </p:txBody>
      </p:sp>
    </p:spTree>
    <p:extLst>
      <p:ext uri="{BB962C8B-B14F-4D97-AF65-F5344CB8AC3E}">
        <p14:creationId xmlns:p14="http://schemas.microsoft.com/office/powerpoint/2010/main" val="8142818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37</a:t>
            </a:fld>
            <a:endParaRPr lang="en-US"/>
          </a:p>
        </p:txBody>
      </p:sp>
    </p:spTree>
    <p:extLst>
      <p:ext uri="{BB962C8B-B14F-4D97-AF65-F5344CB8AC3E}">
        <p14:creationId xmlns:p14="http://schemas.microsoft.com/office/powerpoint/2010/main" val="8142818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38</a:t>
            </a:fld>
            <a:endParaRPr lang="en-US"/>
          </a:p>
        </p:txBody>
      </p:sp>
    </p:spTree>
    <p:extLst>
      <p:ext uri="{BB962C8B-B14F-4D97-AF65-F5344CB8AC3E}">
        <p14:creationId xmlns:p14="http://schemas.microsoft.com/office/powerpoint/2010/main" val="8142818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39</a:t>
            </a:fld>
            <a:endParaRPr lang="en-US"/>
          </a:p>
        </p:txBody>
      </p:sp>
    </p:spTree>
    <p:extLst>
      <p:ext uri="{BB962C8B-B14F-4D97-AF65-F5344CB8AC3E}">
        <p14:creationId xmlns:p14="http://schemas.microsoft.com/office/powerpoint/2010/main" val="814281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4</a:t>
            </a:fld>
            <a:endParaRPr lang="en-US"/>
          </a:p>
        </p:txBody>
      </p:sp>
    </p:spTree>
    <p:extLst>
      <p:ext uri="{BB962C8B-B14F-4D97-AF65-F5344CB8AC3E}">
        <p14:creationId xmlns:p14="http://schemas.microsoft.com/office/powerpoint/2010/main" val="12410697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40</a:t>
            </a:fld>
            <a:endParaRPr lang="en-US"/>
          </a:p>
        </p:txBody>
      </p:sp>
    </p:spTree>
    <p:extLst>
      <p:ext uri="{BB962C8B-B14F-4D97-AF65-F5344CB8AC3E}">
        <p14:creationId xmlns:p14="http://schemas.microsoft.com/office/powerpoint/2010/main" val="8142818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41</a:t>
            </a:fld>
            <a:endParaRPr lang="en-US"/>
          </a:p>
        </p:txBody>
      </p:sp>
    </p:spTree>
    <p:extLst>
      <p:ext uri="{BB962C8B-B14F-4D97-AF65-F5344CB8AC3E}">
        <p14:creationId xmlns:p14="http://schemas.microsoft.com/office/powerpoint/2010/main" val="8142818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42</a:t>
            </a:fld>
            <a:endParaRPr lang="en-US"/>
          </a:p>
        </p:txBody>
      </p:sp>
    </p:spTree>
    <p:extLst>
      <p:ext uri="{BB962C8B-B14F-4D97-AF65-F5344CB8AC3E}">
        <p14:creationId xmlns:p14="http://schemas.microsoft.com/office/powerpoint/2010/main" val="8142818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64DD6F-09C1-4D0E-AE89-68F135381EC6}" type="slidenum">
              <a:rPr lang="en-US" smtClean="0"/>
              <a:pPr/>
              <a:t>43</a:t>
            </a:fld>
            <a:endParaRPr lang="en-US"/>
          </a:p>
        </p:txBody>
      </p:sp>
    </p:spTree>
    <p:extLst>
      <p:ext uri="{BB962C8B-B14F-4D97-AF65-F5344CB8AC3E}">
        <p14:creationId xmlns:p14="http://schemas.microsoft.com/office/powerpoint/2010/main" val="8142818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44</a:t>
            </a:fld>
            <a:endParaRPr lang="en-US"/>
          </a:p>
        </p:txBody>
      </p:sp>
    </p:spTree>
    <p:extLst>
      <p:ext uri="{BB962C8B-B14F-4D97-AF65-F5344CB8AC3E}">
        <p14:creationId xmlns:p14="http://schemas.microsoft.com/office/powerpoint/2010/main" val="2565933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45</a:t>
            </a:fld>
            <a:endParaRPr lang="en-US"/>
          </a:p>
        </p:txBody>
      </p:sp>
    </p:spTree>
    <p:extLst>
      <p:ext uri="{BB962C8B-B14F-4D97-AF65-F5344CB8AC3E}">
        <p14:creationId xmlns:p14="http://schemas.microsoft.com/office/powerpoint/2010/main" val="27624804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46</a:t>
            </a:fld>
            <a:endParaRPr lang="en-US"/>
          </a:p>
        </p:txBody>
      </p:sp>
    </p:spTree>
    <p:extLst>
      <p:ext uri="{BB962C8B-B14F-4D97-AF65-F5344CB8AC3E}">
        <p14:creationId xmlns:p14="http://schemas.microsoft.com/office/powerpoint/2010/main" val="14886039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47</a:t>
            </a:fld>
            <a:endParaRPr lang="en-US"/>
          </a:p>
        </p:txBody>
      </p:sp>
    </p:spTree>
    <p:extLst>
      <p:ext uri="{BB962C8B-B14F-4D97-AF65-F5344CB8AC3E}">
        <p14:creationId xmlns:p14="http://schemas.microsoft.com/office/powerpoint/2010/main" val="18985871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48</a:t>
            </a:fld>
            <a:endParaRPr lang="en-US"/>
          </a:p>
        </p:txBody>
      </p:sp>
    </p:spTree>
    <p:extLst>
      <p:ext uri="{BB962C8B-B14F-4D97-AF65-F5344CB8AC3E}">
        <p14:creationId xmlns:p14="http://schemas.microsoft.com/office/powerpoint/2010/main" val="11781191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49</a:t>
            </a:fld>
            <a:endParaRPr lang="en-US"/>
          </a:p>
        </p:txBody>
      </p:sp>
    </p:spTree>
    <p:extLst>
      <p:ext uri="{BB962C8B-B14F-4D97-AF65-F5344CB8AC3E}">
        <p14:creationId xmlns:p14="http://schemas.microsoft.com/office/powerpoint/2010/main" val="2206426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5</a:t>
            </a:fld>
            <a:endParaRPr lang="en-US"/>
          </a:p>
        </p:txBody>
      </p:sp>
    </p:spTree>
    <p:extLst>
      <p:ext uri="{BB962C8B-B14F-4D97-AF65-F5344CB8AC3E}">
        <p14:creationId xmlns:p14="http://schemas.microsoft.com/office/powerpoint/2010/main" val="14884935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50</a:t>
            </a:fld>
            <a:endParaRPr lang="en-US"/>
          </a:p>
        </p:txBody>
      </p:sp>
    </p:spTree>
    <p:extLst>
      <p:ext uri="{BB962C8B-B14F-4D97-AF65-F5344CB8AC3E}">
        <p14:creationId xmlns:p14="http://schemas.microsoft.com/office/powerpoint/2010/main" val="1895777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51</a:t>
            </a:fld>
            <a:endParaRPr lang="en-US"/>
          </a:p>
        </p:txBody>
      </p:sp>
    </p:spTree>
    <p:extLst>
      <p:ext uri="{BB962C8B-B14F-4D97-AF65-F5344CB8AC3E}">
        <p14:creationId xmlns:p14="http://schemas.microsoft.com/office/powerpoint/2010/main" val="30064118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52</a:t>
            </a:fld>
            <a:endParaRPr lang="en-US"/>
          </a:p>
        </p:txBody>
      </p:sp>
    </p:spTree>
    <p:extLst>
      <p:ext uri="{BB962C8B-B14F-4D97-AF65-F5344CB8AC3E}">
        <p14:creationId xmlns:p14="http://schemas.microsoft.com/office/powerpoint/2010/main" val="1385842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53</a:t>
            </a:fld>
            <a:endParaRPr lang="en-US"/>
          </a:p>
        </p:txBody>
      </p:sp>
    </p:spTree>
    <p:extLst>
      <p:ext uri="{BB962C8B-B14F-4D97-AF65-F5344CB8AC3E}">
        <p14:creationId xmlns:p14="http://schemas.microsoft.com/office/powerpoint/2010/main" val="2565933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54</a:t>
            </a:fld>
            <a:endParaRPr lang="en-US"/>
          </a:p>
        </p:txBody>
      </p:sp>
    </p:spTree>
    <p:extLst>
      <p:ext uri="{BB962C8B-B14F-4D97-AF65-F5344CB8AC3E}">
        <p14:creationId xmlns:p14="http://schemas.microsoft.com/office/powerpoint/2010/main" val="256593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6</a:t>
            </a:fld>
            <a:endParaRPr lang="en-US"/>
          </a:p>
        </p:txBody>
      </p:sp>
    </p:spTree>
    <p:extLst>
      <p:ext uri="{BB962C8B-B14F-4D97-AF65-F5344CB8AC3E}">
        <p14:creationId xmlns:p14="http://schemas.microsoft.com/office/powerpoint/2010/main" val="2647728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7</a:t>
            </a:fld>
            <a:endParaRPr lang="en-US"/>
          </a:p>
        </p:txBody>
      </p:sp>
    </p:spTree>
    <p:extLst>
      <p:ext uri="{BB962C8B-B14F-4D97-AF65-F5344CB8AC3E}">
        <p14:creationId xmlns:p14="http://schemas.microsoft.com/office/powerpoint/2010/main" val="2647728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8</a:t>
            </a:fld>
            <a:endParaRPr lang="en-US"/>
          </a:p>
        </p:txBody>
      </p:sp>
    </p:spTree>
    <p:extLst>
      <p:ext uri="{BB962C8B-B14F-4D97-AF65-F5344CB8AC3E}">
        <p14:creationId xmlns:p14="http://schemas.microsoft.com/office/powerpoint/2010/main" val="1909195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4DD6F-09C1-4D0E-AE89-68F135381EC6}" type="slidenum">
              <a:rPr lang="en-US" smtClean="0"/>
              <a:pPr/>
              <a:t>9</a:t>
            </a:fld>
            <a:endParaRPr lang="en-US"/>
          </a:p>
        </p:txBody>
      </p:sp>
    </p:spTree>
    <p:extLst>
      <p:ext uri="{BB962C8B-B14F-4D97-AF65-F5344CB8AC3E}">
        <p14:creationId xmlns:p14="http://schemas.microsoft.com/office/powerpoint/2010/main" val="4193189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7464EA-E47E-43B6-86EA-10ADB6CD3A6E}" type="datetime1">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85E44-AF0C-F640-B9AE-488F490A76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97CE2-971C-42FA-A30E-990D72B43EF0}" type="datetime1">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85E44-AF0C-F640-B9AE-488F490A76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16299-3525-40E9-BC7B-52D48EE91A6F}" type="datetime1">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85E44-AF0C-F640-B9AE-488F490A76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3E3285-5EAE-47B3-90BF-099008E3F929}" type="datetime1">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85E44-AF0C-F640-B9AE-488F490A76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115C04-9E0D-4197-BE3C-F8AC0095EF0E}" type="datetime1">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85E44-AF0C-F640-B9AE-488F490A76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C49AD2-FEE2-4071-8C2E-4D0AABF2D1D5}" type="datetime1">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85E44-AF0C-F640-B9AE-488F490A76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0FA824-9FF3-493D-BFA0-F3376E989F18}" type="datetime1">
              <a:rPr lang="en-US" smtClean="0"/>
              <a:pPr/>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685E44-AF0C-F640-B9AE-488F490A76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B7800E-B5FA-4085-A386-EAFD5325F9CE}" type="datetime1">
              <a:rPr lang="en-US" smtClean="0"/>
              <a:pPr/>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685E44-AF0C-F640-B9AE-488F490A76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169059-28DA-4286-9E0C-1861942F989C}" type="datetime1">
              <a:rPr lang="en-US" smtClean="0"/>
              <a:pPr/>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685E44-AF0C-F640-B9AE-488F490A76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38C34D-BAB2-482C-98F3-742DF83C8087}" type="datetime1">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85E44-AF0C-F640-B9AE-488F490A76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285C30-B43C-4DB8-9A94-D89449FA68CB}" type="datetime1">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85E44-AF0C-F640-B9AE-488F490A76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11D6D-8ED8-4847-BB04-5F6F47AB40C7}" type="datetime1">
              <a:rPr lang="en-US" smtClean="0"/>
              <a:pPr/>
              <a:t>11/2/2020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85E44-AF0C-F640-B9AE-488F490A76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magboltz.web.cern.ch/magboltz/"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hyperlink" Target="http://www.lxcat.ne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8.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5.png"/><Relationship Id="rId11" Type="http://schemas.openxmlformats.org/officeDocument/2006/relationships/image" Target="../media/image18.wmf"/><Relationship Id="rId5" Type="http://schemas.openxmlformats.org/officeDocument/2006/relationships/image" Target="../media/image150.png"/><Relationship Id="rId10" Type="http://schemas.openxmlformats.org/officeDocument/2006/relationships/oleObject" Target="../embeddings/oleObject5.bin"/><Relationship Id="rId4" Type="http://schemas.openxmlformats.org/officeDocument/2006/relationships/image" Target="../media/image19.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hyperlink" Target="http://www.lxcat.net/" TargetMode="Externa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hyperlink" Target="http://www.lxcat.ne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hyperlink" Target="http://www.lxcat.ne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44.wmf"/><Relationship Id="rId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34.xml"/><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46.wmf"/><Relationship Id="rId4"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nist.gov/srd/refprop"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0.png"/><Relationship Id="rId5" Type="http://schemas.openxmlformats.org/officeDocument/2006/relationships/image" Target="../media/image49.wmf"/><Relationship Id="rId4"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3.bin"/><Relationship Id="rId5" Type="http://schemas.openxmlformats.org/officeDocument/2006/relationships/image" Target="../media/image49.wmf"/><Relationship Id="rId4" Type="http://schemas.openxmlformats.org/officeDocument/2006/relationships/oleObject" Target="../embeddings/oleObject12.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39.xml"/><Relationship Id="rId7"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5.bin"/><Relationship Id="rId11" Type="http://schemas.openxmlformats.org/officeDocument/2006/relationships/image" Target="../media/image55.wmf"/><Relationship Id="rId5" Type="http://schemas.openxmlformats.org/officeDocument/2006/relationships/image" Target="../media/image52.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54.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7.png"/><Relationship Id="rId5" Type="http://schemas.openxmlformats.org/officeDocument/2006/relationships/image" Target="../media/image56.wmf"/><Relationship Id="rId4" Type="http://schemas.openxmlformats.org/officeDocument/2006/relationships/oleObject" Target="../embeddings/oleObject18.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58.wmf"/><Relationship Id="rId4" Type="http://schemas.openxmlformats.org/officeDocument/2006/relationships/oleObject" Target="../embeddings/oleObject19.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59.wmf"/><Relationship Id="rId4" Type="http://schemas.openxmlformats.org/officeDocument/2006/relationships/oleObject" Target="../embeddings/oleObject20.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1.png"/><Relationship Id="rId5" Type="http://schemas.openxmlformats.org/officeDocument/2006/relationships/image" Target="../media/image60.wmf"/><Relationship Id="rId4" Type="http://schemas.openxmlformats.org/officeDocument/2006/relationships/oleObject" Target="../embeddings/oleObject21.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63.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3.bin"/><Relationship Id="rId5" Type="http://schemas.openxmlformats.org/officeDocument/2006/relationships/image" Target="../media/image62.emf"/><Relationship Id="rId4" Type="http://schemas.openxmlformats.org/officeDocument/2006/relationships/oleObject" Target="../embeddings/oleObject22.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63.e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25.bin"/><Relationship Id="rId5" Type="http://schemas.openxmlformats.org/officeDocument/2006/relationships/image" Target="../media/image62.emf"/><Relationship Id="rId4" Type="http://schemas.openxmlformats.org/officeDocument/2006/relationships/oleObject" Target="../embeddings/oleObject24.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6.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1.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Electron Attachment in </a:t>
            </a:r>
            <a:r>
              <a:rPr lang="en-US" dirty="0" err="1" smtClean="0"/>
              <a:t>LAr</a:t>
            </a:r>
            <a:endParaRPr lang="en-US" dirty="0"/>
          </a:p>
        </p:txBody>
      </p:sp>
      <p:sp>
        <p:nvSpPr>
          <p:cNvPr id="3" name="Subtitle 2"/>
          <p:cNvSpPr>
            <a:spLocks noGrp="1"/>
          </p:cNvSpPr>
          <p:nvPr>
            <p:ph type="subTitle" idx="1"/>
          </p:nvPr>
        </p:nvSpPr>
        <p:spPr/>
        <p:txBody>
          <a:bodyPr/>
          <a:lstStyle/>
          <a:p>
            <a:r>
              <a:rPr lang="en-US" dirty="0" smtClean="0"/>
              <a:t>Craig Thorn</a:t>
            </a:r>
          </a:p>
          <a:p>
            <a:r>
              <a:rPr lang="en-US" sz="2400" dirty="0" smtClean="0"/>
              <a:t>6/7/2020</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93388" y="3820689"/>
            <a:ext cx="8259210" cy="1997772"/>
            <a:chOff x="593388" y="4112081"/>
            <a:chExt cx="8259210" cy="1997772"/>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820" y="4142859"/>
              <a:ext cx="7898860" cy="1936850"/>
            </a:xfrm>
            <a:prstGeom prst="rect">
              <a:avLst/>
            </a:prstGeom>
          </p:spPr>
        </p:pic>
        <p:sp>
          <p:nvSpPr>
            <p:cNvPr id="7" name="TextBox 6"/>
            <p:cNvSpPr txBox="1"/>
            <p:nvPr/>
          </p:nvSpPr>
          <p:spPr>
            <a:xfrm>
              <a:off x="3018460" y="5463522"/>
              <a:ext cx="5281479" cy="646331"/>
            </a:xfrm>
            <a:prstGeom prst="rect">
              <a:avLst/>
            </a:prstGeom>
            <a:noFill/>
          </p:spPr>
          <p:txBody>
            <a:bodyPr wrap="square" rtlCol="0">
              <a:spAutoFit/>
            </a:bodyPr>
            <a:lstStyle/>
            <a:p>
              <a:r>
                <a:rPr lang="en-US" dirty="0" smtClean="0"/>
                <a:t>The measured transverse diffusion gives the electron temperature through the Einstein relation.</a:t>
              </a:r>
              <a:endParaRPr lang="en-US" dirty="0"/>
            </a:p>
          </p:txBody>
        </p:sp>
        <p:sp>
          <p:nvSpPr>
            <p:cNvPr id="5" name="Rectangle 4"/>
            <p:cNvSpPr/>
            <p:nvPr/>
          </p:nvSpPr>
          <p:spPr>
            <a:xfrm>
              <a:off x="593388" y="4112081"/>
              <a:ext cx="8259210" cy="2489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stCxn id="7" idx="1"/>
            </p:cNvCxnSpPr>
            <p:nvPr/>
          </p:nvCxnSpPr>
          <p:spPr>
            <a:xfrm flipH="1">
              <a:off x="2270927" y="5786688"/>
              <a:ext cx="747533" cy="0"/>
            </a:xfrm>
            <a:prstGeom prst="straightConnector1">
              <a:avLst/>
            </a:prstGeom>
            <a:ln w="190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457200" y="151482"/>
            <a:ext cx="8229600" cy="671208"/>
          </a:xfrm>
        </p:spPr>
        <p:txBody>
          <a:bodyPr>
            <a:normAutofit fontScale="90000"/>
          </a:bodyPr>
          <a:lstStyle/>
          <a:p>
            <a:r>
              <a:rPr lang="en-US" dirty="0" smtClean="0"/>
              <a:t>Electron Energy Distribution Functions</a:t>
            </a:r>
            <a:endParaRPr lang="en-US" dirty="0"/>
          </a:p>
        </p:txBody>
      </p:sp>
      <p:sp>
        <p:nvSpPr>
          <p:cNvPr id="4" name="TextBox 3"/>
          <p:cNvSpPr txBox="1"/>
          <p:nvPr/>
        </p:nvSpPr>
        <p:spPr>
          <a:xfrm>
            <a:off x="593388" y="842136"/>
            <a:ext cx="7898860" cy="3262432"/>
          </a:xfrm>
          <a:prstGeom prst="rect">
            <a:avLst/>
          </a:prstGeom>
          <a:noFill/>
        </p:spPr>
        <p:txBody>
          <a:bodyPr wrap="square" rtlCol="0">
            <a:spAutoFit/>
          </a:bodyPr>
          <a:lstStyle/>
          <a:p>
            <a:r>
              <a:rPr lang="en-US" dirty="0" smtClean="0"/>
              <a:t>When the electrons are in thermal equilibrium with the atoms  the EEDF, </a:t>
            </a:r>
            <a:r>
              <a:rPr lang="en-US" i="1" dirty="0" smtClean="0">
                <a:latin typeface="Symbol" panose="05050102010706020507" pitchFamily="18" charset="2"/>
              </a:rPr>
              <a:t>r</a:t>
            </a:r>
            <a:r>
              <a:rPr lang="en-US" i="1" dirty="0" smtClean="0">
                <a:latin typeface="Times New Roman" panose="02020603050405020304" pitchFamily="18" charset="0"/>
              </a:rPr>
              <a:t>E(E),</a:t>
            </a:r>
            <a:r>
              <a:rPr lang="en-US" dirty="0" smtClean="0"/>
              <a:t> is given by the Maxwell distribution.</a:t>
            </a:r>
          </a:p>
          <a:p>
            <a:r>
              <a:rPr lang="en-US" dirty="0" smtClean="0"/>
              <a:t>In the presence of an applied external field,  the electrons are heated by collisions, and the EEDF is obtained as the solution of the Maxwell-Boltzmann equation using the actual atomic scattering cross sections, </a:t>
            </a:r>
            <a:r>
              <a:rPr lang="en-US" i="1" dirty="0" smtClean="0">
                <a:latin typeface="Symbol" panose="05050102010706020507" pitchFamily="18" charset="2"/>
                <a:cs typeface="Times New Roman" panose="02020603050405020304" pitchFamily="18" charset="0"/>
              </a:rPr>
              <a:t>s</a:t>
            </a:r>
            <a:r>
              <a:rPr lang="en-US" i="1" dirty="0" smtClean="0">
                <a:latin typeface="Times New Roman" panose="02020603050405020304" pitchFamily="18" charset="0"/>
                <a:cs typeface="Times New Roman" panose="02020603050405020304" pitchFamily="18" charset="0"/>
              </a:rPr>
              <a:t>(E)</a:t>
            </a:r>
            <a:r>
              <a:rPr lang="en-US" dirty="0" smtClean="0"/>
              <a:t>, for electron scattering in </a:t>
            </a:r>
            <a:r>
              <a:rPr lang="en-US" dirty="0" err="1" smtClean="0"/>
              <a:t>LAr</a:t>
            </a:r>
            <a:r>
              <a:rPr lang="en-US" dirty="0" smtClean="0"/>
              <a:t>.</a:t>
            </a:r>
          </a:p>
          <a:p>
            <a:r>
              <a:rPr lang="en-US" dirty="0" smtClean="0"/>
              <a:t>For gasses, the solution can be obtained from the computer program </a:t>
            </a:r>
            <a:r>
              <a:rPr lang="en-US" dirty="0" err="1" smtClean="0"/>
              <a:t>MagBoltz</a:t>
            </a:r>
            <a:r>
              <a:rPr lang="en-US" dirty="0" smtClean="0"/>
              <a:t> </a:t>
            </a:r>
            <a:r>
              <a:rPr lang="en-US" dirty="0"/>
              <a:t>– see </a:t>
            </a:r>
            <a:r>
              <a:rPr lang="en-US" dirty="0">
                <a:hlinkClick r:id="rId4"/>
              </a:rPr>
              <a:t>http://magboltz.web.cern.ch/magboltz</a:t>
            </a:r>
            <a:r>
              <a:rPr lang="en-US" dirty="0" smtClean="0">
                <a:hlinkClick r:id="rId4"/>
              </a:rPr>
              <a:t>/</a:t>
            </a:r>
            <a:endParaRPr lang="en-US" dirty="0" smtClean="0"/>
          </a:p>
          <a:p>
            <a:r>
              <a:rPr lang="en-US" dirty="0" smtClean="0"/>
              <a:t>For liquids there is additional coherent scattering from atomic correlations in the liquid.  Re-writing </a:t>
            </a:r>
            <a:r>
              <a:rPr lang="en-US" dirty="0" err="1"/>
              <a:t>MagBoltz</a:t>
            </a:r>
            <a:r>
              <a:rPr lang="en-US" dirty="0"/>
              <a:t> </a:t>
            </a:r>
            <a:r>
              <a:rPr lang="en-US" dirty="0" smtClean="0"/>
              <a:t>for liquids is not trivial.</a:t>
            </a:r>
          </a:p>
          <a:p>
            <a:endParaRPr lang="en-US" sz="800" dirty="0"/>
          </a:p>
          <a:p>
            <a:r>
              <a:rPr lang="en-US" dirty="0" smtClean="0"/>
              <a:t>As simple-minded substitute, we use the Maxwell distribution with a field-dependent electron energy </a:t>
            </a:r>
            <a:endParaRPr lang="en-US" dirty="0"/>
          </a:p>
        </p:txBody>
      </p:sp>
      <p:sp>
        <p:nvSpPr>
          <p:cNvPr id="3" name="Slide Number Placeholder 2"/>
          <p:cNvSpPr>
            <a:spLocks noGrp="1"/>
          </p:cNvSpPr>
          <p:nvPr>
            <p:ph type="sldNum" sz="quarter" idx="12"/>
          </p:nvPr>
        </p:nvSpPr>
        <p:spPr/>
        <p:txBody>
          <a:bodyPr/>
          <a:lstStyle/>
          <a:p>
            <a:fld id="{86685E44-AF0C-F640-B9AE-488F490A762E}" type="slidenum">
              <a:rPr lang="en-US" smtClean="0"/>
              <a:pPr/>
              <a:t>10</a:t>
            </a:fld>
            <a:endParaRPr lang="en-US"/>
          </a:p>
        </p:txBody>
      </p:sp>
      <p:sp>
        <p:nvSpPr>
          <p:cNvPr id="16" name="Rectangle 15"/>
          <p:cNvSpPr/>
          <p:nvPr/>
        </p:nvSpPr>
        <p:spPr>
          <a:xfrm>
            <a:off x="688843" y="5849037"/>
            <a:ext cx="7997957" cy="738664"/>
          </a:xfrm>
          <a:prstGeom prst="rect">
            <a:avLst/>
          </a:prstGeom>
        </p:spPr>
        <p:txBody>
          <a:bodyPr wrap="square">
            <a:spAutoFit/>
          </a:bodyPr>
          <a:lstStyle/>
          <a:p>
            <a:pPr marL="91440"/>
            <a:r>
              <a:rPr lang="en-US" sz="1400" dirty="0" smtClean="0"/>
              <a:t>See </a:t>
            </a:r>
            <a:r>
              <a:rPr lang="en-US" sz="1400" dirty="0" err="1" smtClean="0"/>
              <a:t>Bakale</a:t>
            </a:r>
            <a:r>
              <a:rPr lang="en-US" sz="1400" dirty="0"/>
              <a:t>, et al., J. Phys. Chem. 80 (1976) </a:t>
            </a:r>
            <a:r>
              <a:rPr lang="en-US" sz="1400" dirty="0" smtClean="0"/>
              <a:t>2556 for a more rigorous, but still semi-empirical approach, </a:t>
            </a:r>
          </a:p>
          <a:p>
            <a:pPr marL="91440"/>
            <a:r>
              <a:rPr lang="en-US" sz="1400" dirty="0"/>
              <a:t>a</a:t>
            </a:r>
            <a:r>
              <a:rPr lang="en-US" sz="1400" dirty="0" smtClean="0"/>
              <a:t>nd </a:t>
            </a:r>
            <a:r>
              <a:rPr lang="en-US" sz="1400" dirty="0" err="1" smtClean="0"/>
              <a:t>Atrazhev</a:t>
            </a:r>
            <a:r>
              <a:rPr lang="en-US" sz="1400" dirty="0" smtClean="0"/>
              <a:t> and </a:t>
            </a:r>
            <a:r>
              <a:rPr lang="en-US" sz="1400" dirty="0" err="1" smtClean="0"/>
              <a:t>Timoshkin</a:t>
            </a:r>
            <a:r>
              <a:rPr lang="en-US" sz="1400" dirty="0"/>
              <a:t>, </a:t>
            </a:r>
            <a:r>
              <a:rPr lang="en-US" sz="1400" dirty="0" smtClean="0"/>
              <a:t>IEEE </a:t>
            </a:r>
            <a:r>
              <a:rPr lang="en-US" sz="1400" dirty="0"/>
              <a:t>Trans. Dielectrics and Electrical Insulation 5 (1998) </a:t>
            </a:r>
            <a:r>
              <a:rPr lang="en-US" sz="1400" dirty="0" smtClean="0"/>
              <a:t>450 for the solution of the </a:t>
            </a:r>
            <a:r>
              <a:rPr lang="en-US" sz="1400" dirty="0" err="1" smtClean="0"/>
              <a:t>Boltzman</a:t>
            </a:r>
            <a:r>
              <a:rPr lang="en-US" sz="1400" dirty="0" smtClean="0"/>
              <a:t> equation in liquid, including coherent scattering.</a:t>
            </a:r>
            <a:endParaRPr lang="en-US" sz="1400" dirty="0"/>
          </a:p>
        </p:txBody>
      </p:sp>
    </p:spTree>
    <p:extLst>
      <p:ext uri="{BB962C8B-B14F-4D97-AF65-F5344CB8AC3E}">
        <p14:creationId xmlns:p14="http://schemas.microsoft.com/office/powerpoint/2010/main" val="3354305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499" y="274638"/>
            <a:ext cx="8541099" cy="1143000"/>
          </a:xfrm>
        </p:spPr>
        <p:txBody>
          <a:bodyPr>
            <a:normAutofit fontScale="90000"/>
          </a:bodyPr>
          <a:lstStyle/>
          <a:p>
            <a:r>
              <a:rPr lang="en-US" dirty="0" smtClean="0"/>
              <a:t>Transverse Diffusion of Electrons in </a:t>
            </a:r>
            <a:r>
              <a:rPr lang="en-US" dirty="0" err="1" smtClean="0"/>
              <a:t>LAr</a:t>
            </a:r>
            <a:r>
              <a:rPr lang="en-US" dirty="0" smtClean="0"/>
              <a:t/>
            </a:r>
            <a:br>
              <a:rPr lang="en-US" dirty="0" smtClean="0"/>
            </a:br>
            <a:r>
              <a:rPr lang="en-US" sz="3111" i="1" dirty="0" smtClean="0"/>
              <a:t>Transverse diffusion measures the electron temperature.</a:t>
            </a:r>
            <a:endParaRPr lang="en-US" sz="3111" i="1" dirty="0"/>
          </a:p>
        </p:txBody>
      </p:sp>
      <p:sp>
        <p:nvSpPr>
          <p:cNvPr id="4" name="Slide Number Placeholder 3"/>
          <p:cNvSpPr>
            <a:spLocks noGrp="1"/>
          </p:cNvSpPr>
          <p:nvPr>
            <p:ph type="sldNum" sz="quarter" idx="12"/>
          </p:nvPr>
        </p:nvSpPr>
        <p:spPr/>
        <p:txBody>
          <a:bodyPr/>
          <a:lstStyle/>
          <a:p>
            <a:fld id="{86685E44-AF0C-F640-B9AE-488F490A762E}" type="slidenum">
              <a:rPr lang="en-US" smtClean="0"/>
              <a:pPr/>
              <a:t>11</a:t>
            </a:fld>
            <a:endParaRPr lang="en-US"/>
          </a:p>
        </p:txBody>
      </p:sp>
      <p:grpSp>
        <p:nvGrpSpPr>
          <p:cNvPr id="3" name="Group 2"/>
          <p:cNvGrpSpPr/>
          <p:nvPr/>
        </p:nvGrpSpPr>
        <p:grpSpPr>
          <a:xfrm>
            <a:off x="311499" y="2211430"/>
            <a:ext cx="8583974" cy="4273877"/>
            <a:chOff x="311499" y="1417638"/>
            <a:chExt cx="8583974" cy="4273877"/>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217" y="1417638"/>
              <a:ext cx="4257256" cy="425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499" y="1417638"/>
              <a:ext cx="4210956" cy="427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763675" y="1417638"/>
            <a:ext cx="7345345" cy="646331"/>
          </a:xfrm>
          <a:prstGeom prst="rect">
            <a:avLst/>
          </a:prstGeom>
        </p:spPr>
        <p:txBody>
          <a:bodyPr wrap="square">
            <a:spAutoFit/>
          </a:bodyPr>
          <a:lstStyle/>
          <a:p>
            <a:r>
              <a:rPr lang="en-US" dirty="0"/>
              <a:t>V. M. </a:t>
            </a:r>
            <a:r>
              <a:rPr lang="en-US" dirty="0" err="1"/>
              <a:t>Atrazhev</a:t>
            </a:r>
            <a:r>
              <a:rPr lang="en-US" dirty="0"/>
              <a:t> </a:t>
            </a:r>
            <a:r>
              <a:rPr lang="en-US" dirty="0" smtClean="0"/>
              <a:t>and I</a:t>
            </a:r>
            <a:r>
              <a:rPr lang="en-US" dirty="0"/>
              <a:t>. V. </a:t>
            </a:r>
            <a:r>
              <a:rPr lang="en-US" dirty="0" err="1" smtClean="0"/>
              <a:t>Timoshkin</a:t>
            </a:r>
            <a:r>
              <a:rPr lang="en-US" dirty="0" smtClean="0"/>
              <a:t>, </a:t>
            </a:r>
            <a:r>
              <a:rPr lang="en-US" i="1" dirty="0"/>
              <a:t>Transport of Electrons in Atomic Liquids </a:t>
            </a:r>
            <a:r>
              <a:rPr lang="en-US" i="1" dirty="0" smtClean="0"/>
              <a:t>in High </a:t>
            </a:r>
            <a:r>
              <a:rPr lang="en-US" i="1" dirty="0"/>
              <a:t>Electric </a:t>
            </a:r>
            <a:r>
              <a:rPr lang="en-US" i="1" dirty="0" smtClean="0"/>
              <a:t>Fields</a:t>
            </a:r>
            <a:r>
              <a:rPr lang="en-US" dirty="0" smtClean="0"/>
              <a:t>, IEEE Trans. </a:t>
            </a:r>
            <a:r>
              <a:rPr lang="en-US" dirty="0" err="1" smtClean="0"/>
              <a:t>Dielec</a:t>
            </a:r>
            <a:r>
              <a:rPr lang="en-US" dirty="0" smtClean="0"/>
              <a:t>. Elect. </a:t>
            </a:r>
            <a:r>
              <a:rPr lang="en-US" dirty="0" err="1" smtClean="0"/>
              <a:t>Insul</a:t>
            </a:r>
            <a:r>
              <a:rPr lang="en-US" dirty="0" smtClean="0"/>
              <a:t>. </a:t>
            </a:r>
            <a:r>
              <a:rPr lang="en-US" b="1" dirty="0" smtClean="0"/>
              <a:t>5</a:t>
            </a:r>
            <a:r>
              <a:rPr lang="en-US" dirty="0" smtClean="0"/>
              <a:t> (1998) 450.</a:t>
            </a:r>
            <a:endParaRPr lang="en-US" dirty="0"/>
          </a:p>
        </p:txBody>
      </p:sp>
    </p:spTree>
    <p:extLst>
      <p:ext uri="{BB962C8B-B14F-4D97-AF65-F5344CB8AC3E}">
        <p14:creationId xmlns:p14="http://schemas.microsoft.com/office/powerpoint/2010/main" val="399105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499" y="274638"/>
            <a:ext cx="8541099" cy="1143000"/>
          </a:xfrm>
        </p:spPr>
        <p:txBody>
          <a:bodyPr>
            <a:normAutofit fontScale="90000"/>
          </a:bodyPr>
          <a:lstStyle/>
          <a:p>
            <a:r>
              <a:rPr lang="en-US" sz="3600" dirty="0" smtClean="0"/>
              <a:t>Measured Transverse Diffusion of Electrons in </a:t>
            </a:r>
            <a:r>
              <a:rPr lang="en-US" sz="3600" dirty="0" err="1" smtClean="0"/>
              <a:t>LAr</a:t>
            </a:r>
            <a:r>
              <a:rPr lang="en-US" sz="3600" dirty="0" smtClean="0"/>
              <a:t/>
            </a:r>
            <a:br>
              <a:rPr lang="en-US" sz="3600" dirty="0" smtClean="0"/>
            </a:br>
            <a:r>
              <a:rPr lang="en-US" sz="2700" i="1" dirty="0" smtClean="0"/>
              <a:t>Measurements are consistent </a:t>
            </a:r>
            <a:r>
              <a:rPr lang="en-US" sz="2700" i="1" dirty="0"/>
              <a:t>with </a:t>
            </a:r>
            <a:r>
              <a:rPr lang="en-US" sz="2700" i="1" dirty="0" err="1" smtClean="0"/>
              <a:t>Atrazhev</a:t>
            </a:r>
            <a:r>
              <a:rPr lang="en-US" sz="2700" i="1" dirty="0" smtClean="0"/>
              <a:t> calculation</a:t>
            </a:r>
            <a:endParaRPr lang="en-US" sz="2700"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11" y="1556427"/>
            <a:ext cx="8017763" cy="4708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6685E44-AF0C-F640-B9AE-488F490A762E}" type="slidenum">
              <a:rPr lang="en-US" smtClean="0"/>
              <a:pPr/>
              <a:t>12</a:t>
            </a:fld>
            <a:endParaRPr lang="en-US"/>
          </a:p>
        </p:txBody>
      </p:sp>
      <p:cxnSp>
        <p:nvCxnSpPr>
          <p:cNvPr id="5" name="Straight Arrow Connector 4"/>
          <p:cNvCxnSpPr/>
          <p:nvPr/>
        </p:nvCxnSpPr>
        <p:spPr>
          <a:xfrm flipH="1">
            <a:off x="7948246" y="1145512"/>
            <a:ext cx="738554" cy="136657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068826" y="1145512"/>
            <a:ext cx="61797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1717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1317" y="1500299"/>
            <a:ext cx="4386298" cy="2843784"/>
          </a:xfrm>
          <a:prstGeom prst="rect">
            <a:avLst/>
          </a:prstGeom>
        </p:spPr>
      </p:pic>
      <p:sp>
        <p:nvSpPr>
          <p:cNvPr id="2" name="Title 1"/>
          <p:cNvSpPr>
            <a:spLocks noGrp="1"/>
          </p:cNvSpPr>
          <p:nvPr>
            <p:ph type="title"/>
          </p:nvPr>
        </p:nvSpPr>
        <p:spPr>
          <a:xfrm>
            <a:off x="633047" y="4773127"/>
            <a:ext cx="3798277" cy="703226"/>
          </a:xfrm>
        </p:spPr>
        <p:txBody>
          <a:bodyPr>
            <a:noAutofit/>
          </a:bodyPr>
          <a:lstStyle/>
          <a:p>
            <a:r>
              <a:rPr lang="en-US" sz="2400" dirty="0" smtClean="0"/>
              <a:t>Zero Field Attachment Rate</a:t>
            </a:r>
            <a:br>
              <a:rPr lang="en-US" sz="2400" dirty="0" smtClean="0"/>
            </a:br>
            <a:r>
              <a:rPr lang="en-US" sz="1600" dirty="0" smtClean="0"/>
              <a:t>(analogue of zero field mobility)</a:t>
            </a:r>
            <a:endParaRPr lang="en-US" sz="1600" dirty="0"/>
          </a:p>
        </p:txBody>
      </p:sp>
      <p:sp>
        <p:nvSpPr>
          <p:cNvPr id="4" name="Slide Number Placeholder 3"/>
          <p:cNvSpPr>
            <a:spLocks noGrp="1"/>
          </p:cNvSpPr>
          <p:nvPr>
            <p:ph type="sldNum" sz="quarter" idx="12"/>
          </p:nvPr>
        </p:nvSpPr>
        <p:spPr>
          <a:xfrm>
            <a:off x="6553200" y="6380810"/>
            <a:ext cx="2005262" cy="340665"/>
          </a:xfrm>
        </p:spPr>
        <p:txBody>
          <a:bodyPr/>
          <a:lstStyle/>
          <a:p>
            <a:fld id="{86685E44-AF0C-F640-B9AE-488F490A762E}" type="slidenum">
              <a:rPr lang="en-US" smtClean="0"/>
              <a:pPr/>
              <a:t>13</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8349" y="6120781"/>
            <a:ext cx="6387301" cy="44444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2860" y="4398114"/>
            <a:ext cx="4415235" cy="1640996"/>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315" y="1498007"/>
            <a:ext cx="4450574" cy="2848368"/>
          </a:xfrm>
          <a:prstGeom prst="rect">
            <a:avLst/>
          </a:prstGeom>
        </p:spPr>
      </p:pic>
      <p:sp>
        <p:nvSpPr>
          <p:cNvPr id="8" name="TextBox 7"/>
          <p:cNvSpPr txBox="1"/>
          <p:nvPr/>
        </p:nvSpPr>
        <p:spPr>
          <a:xfrm>
            <a:off x="572757" y="1276151"/>
            <a:ext cx="3858567" cy="369332"/>
          </a:xfrm>
          <a:prstGeom prst="rect">
            <a:avLst/>
          </a:prstGeom>
          <a:solidFill>
            <a:schemeClr val="bg1"/>
          </a:solidFill>
        </p:spPr>
        <p:txBody>
          <a:bodyPr wrap="square" rtlCol="0">
            <a:spAutoFit/>
          </a:bodyPr>
          <a:lstStyle/>
          <a:p>
            <a:pPr algn="ctr"/>
            <a:r>
              <a:rPr lang="en-US" dirty="0" smtClean="0"/>
              <a:t>Electron Attachment Cross Section</a:t>
            </a:r>
            <a:endParaRPr lang="en-US" dirty="0"/>
          </a:p>
        </p:txBody>
      </p:sp>
      <p:sp>
        <p:nvSpPr>
          <p:cNvPr id="10" name="TextBox 9"/>
          <p:cNvSpPr txBox="1"/>
          <p:nvPr/>
        </p:nvSpPr>
        <p:spPr>
          <a:xfrm>
            <a:off x="4995706" y="1276151"/>
            <a:ext cx="3858567" cy="369332"/>
          </a:xfrm>
          <a:prstGeom prst="rect">
            <a:avLst/>
          </a:prstGeom>
          <a:solidFill>
            <a:schemeClr val="bg1"/>
          </a:solidFill>
        </p:spPr>
        <p:txBody>
          <a:bodyPr wrap="square" rtlCol="0">
            <a:spAutoFit/>
          </a:bodyPr>
          <a:lstStyle/>
          <a:p>
            <a:pPr algn="ctr"/>
            <a:r>
              <a:rPr lang="en-US" dirty="0" smtClean="0"/>
              <a:t>Attachment Rate</a:t>
            </a:r>
            <a:endParaRPr lang="en-US" dirty="0"/>
          </a:p>
        </p:txBody>
      </p:sp>
      <p:cxnSp>
        <p:nvCxnSpPr>
          <p:cNvPr id="11" name="Straight Arrow Connector 10"/>
          <p:cNvCxnSpPr>
            <a:stCxn id="8" idx="3"/>
          </p:cNvCxnSpPr>
          <p:nvPr/>
        </p:nvCxnSpPr>
        <p:spPr>
          <a:xfrm>
            <a:off x="4431324" y="1460817"/>
            <a:ext cx="1406769" cy="0"/>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15" name="Title 1"/>
          <p:cNvSpPr txBox="1">
            <a:spLocks/>
          </p:cNvSpPr>
          <p:nvPr/>
        </p:nvSpPr>
        <p:spPr>
          <a:xfrm>
            <a:off x="457200" y="11387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Folding Cross Sections with Electron Energy Distributions</a:t>
            </a:r>
            <a:endParaRPr lang="en-US" sz="3200" dirty="0"/>
          </a:p>
        </p:txBody>
      </p:sp>
      <p:cxnSp>
        <p:nvCxnSpPr>
          <p:cNvPr id="20" name="Straight Arrow Connector 19"/>
          <p:cNvCxnSpPr/>
          <p:nvPr/>
        </p:nvCxnSpPr>
        <p:spPr>
          <a:xfrm flipV="1">
            <a:off x="5265340" y="4046425"/>
            <a:ext cx="0" cy="35168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4752860" y="4398114"/>
            <a:ext cx="5124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4260501" y="4398114"/>
            <a:ext cx="492359" cy="63611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1953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0366"/>
            <a:ext cx="8229600" cy="1143000"/>
          </a:xfrm>
        </p:spPr>
        <p:txBody>
          <a:bodyPr>
            <a:normAutofit/>
          </a:bodyPr>
          <a:lstStyle/>
          <a:p>
            <a:r>
              <a:rPr lang="en-US" dirty="0" smtClean="0"/>
              <a:t>Electron Attachment Cross Sections </a:t>
            </a:r>
            <a:endParaRPr lang="en-US" dirty="0"/>
          </a:p>
        </p:txBody>
      </p:sp>
      <p:sp>
        <p:nvSpPr>
          <p:cNvPr id="4" name="Slide Number Placeholder 3"/>
          <p:cNvSpPr>
            <a:spLocks noGrp="1"/>
          </p:cNvSpPr>
          <p:nvPr>
            <p:ph type="sldNum" sz="quarter" idx="12"/>
          </p:nvPr>
        </p:nvSpPr>
        <p:spPr/>
        <p:txBody>
          <a:bodyPr/>
          <a:lstStyle/>
          <a:p>
            <a:fld id="{86685E44-AF0C-F640-B9AE-488F490A762E}"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3612285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550"/>
            <a:ext cx="8229600" cy="671208"/>
          </a:xfrm>
        </p:spPr>
        <p:txBody>
          <a:bodyPr>
            <a:normAutofit fontScale="90000"/>
          </a:bodyPr>
          <a:lstStyle/>
          <a:p>
            <a:r>
              <a:rPr lang="en-US" dirty="0" smtClean="0"/>
              <a:t>Attachment Mechanisms</a:t>
            </a:r>
            <a:endParaRPr lang="en-US" dirty="0"/>
          </a:p>
        </p:txBody>
      </p:sp>
      <mc:AlternateContent xmlns:mc="http://schemas.openxmlformats.org/markup-compatibility/2006" xmlns:a14="http://schemas.microsoft.com/office/drawing/2010/main">
        <mc:Choice Requires="a14">
          <p:sp>
            <p:nvSpPr>
              <p:cNvPr id="29" name="TextBox 28"/>
              <p:cNvSpPr txBox="1"/>
              <p:nvPr/>
            </p:nvSpPr>
            <p:spPr>
              <a:xfrm>
                <a:off x="2273594" y="1429966"/>
                <a:ext cx="28037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a:rPr>
                            <m:t>𝑒</m:t>
                          </m:r>
                        </m:e>
                        <m:sup>
                          <m:r>
                            <a:rPr lang="en-US" b="0" i="1" smtClean="0">
                              <a:latin typeface="Cambria Math"/>
                            </a:rPr>
                            <m:t>− </m:t>
                          </m:r>
                        </m:sup>
                      </m:sSup>
                      <m:r>
                        <a:rPr lang="en-US" b="0" i="1" smtClean="0">
                          <a:latin typeface="Cambria Math"/>
                        </a:rPr>
                        <m:t>+</m:t>
                      </m:r>
                      <m:r>
                        <a:rPr lang="en-US" b="0" i="1" smtClean="0">
                          <a:latin typeface="Cambria Math"/>
                        </a:rPr>
                        <m:t>𝑋</m:t>
                      </m:r>
                      <m:r>
                        <a:rPr lang="en-US" b="0" i="1" smtClean="0">
                          <a:latin typeface="Cambria Math"/>
                        </a:rPr>
                        <m:t>→</m:t>
                      </m:r>
                      <m:sSup>
                        <m:sSupPr>
                          <m:ctrlPr>
                            <a:rPr lang="en-US" i="1">
                              <a:latin typeface="Cambria Math"/>
                            </a:rPr>
                          </m:ctrlPr>
                        </m:sSupPr>
                        <m:e>
                          <m:sSubSup>
                            <m:sSubSupPr>
                              <m:ctrlPr>
                                <a:rPr lang="en-US" i="1">
                                  <a:latin typeface="Cambria Math"/>
                                </a:rPr>
                              </m:ctrlPr>
                            </m:sSubSupPr>
                            <m:e>
                              <m:r>
                                <a:rPr lang="en-US" i="1">
                                  <a:latin typeface="Cambria Math"/>
                                </a:rPr>
                                <m:t>𝑋</m:t>
                              </m:r>
                            </m:e>
                            <m:sub/>
                            <m:sup>
                              <m:r>
                                <a:rPr lang="en-US" i="1">
                                  <a:latin typeface="Cambria Math"/>
                                </a:rPr>
                                <m:t>−</m:t>
                              </m:r>
                            </m:sup>
                          </m:sSubSup>
                        </m:e>
                        <m:sup>
                          <m:r>
                            <a:rPr lang="en-US" i="1">
                              <a:latin typeface="Cambria Math"/>
                            </a:rPr>
                            <m:t>∗</m:t>
                          </m:r>
                        </m:sup>
                      </m:sSup>
                      <m:r>
                        <a:rPr lang="en-US" b="0" i="1" smtClean="0">
                          <a:latin typeface="Cambria Math"/>
                        </a:rPr>
                        <m:t>→</m:t>
                      </m:r>
                      <m:sSubSup>
                        <m:sSubSupPr>
                          <m:ctrlPr>
                            <a:rPr lang="en-US" i="1">
                              <a:latin typeface="Cambria Math"/>
                            </a:rPr>
                          </m:ctrlPr>
                        </m:sSubSupPr>
                        <m:e>
                          <m:r>
                            <a:rPr lang="en-US" b="0" i="1" smtClean="0">
                              <a:latin typeface="Cambria Math"/>
                            </a:rPr>
                            <m:t>𝑋</m:t>
                          </m:r>
                        </m:e>
                        <m:sub/>
                        <m:sup>
                          <m:r>
                            <a:rPr lang="en-US" i="1">
                              <a:latin typeface="Cambria Math"/>
                            </a:rPr>
                            <m:t>−</m:t>
                          </m:r>
                        </m:sup>
                      </m:sSubSup>
                      <m:r>
                        <a:rPr lang="en-US" b="0" i="0" smtClean="0">
                          <a:latin typeface="Cambria Math"/>
                        </a:rPr>
                        <m:t>+</m:t>
                      </m:r>
                      <m:r>
                        <m:rPr>
                          <m:sty m:val="p"/>
                        </m:rPr>
                        <a:rPr lang="en-US" b="0" i="0" smtClean="0">
                          <a:latin typeface="Cambria Math"/>
                        </a:rPr>
                        <m:t>h</m:t>
                      </m:r>
                      <m:r>
                        <a:rPr lang="en-US" b="0" i="1" smtClean="0">
                          <a:latin typeface="Cambria Math"/>
                          <a:sym typeface="Symbol"/>
                        </a:rPr>
                        <m:t></m:t>
                      </m:r>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2273594" y="1429966"/>
                <a:ext cx="2803716"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273593" y="2238828"/>
                <a:ext cx="31958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a:rPr>
                            <m:t>𝑒</m:t>
                          </m:r>
                        </m:e>
                        <m:sup>
                          <m:r>
                            <a:rPr lang="en-US" b="0" i="1" smtClean="0">
                              <a:latin typeface="Cambria Math"/>
                            </a:rPr>
                            <m:t>− </m:t>
                          </m:r>
                        </m:sup>
                      </m:sSup>
                      <m:r>
                        <a:rPr lang="en-US" b="0" i="1" smtClean="0">
                          <a:latin typeface="Cambria Math"/>
                        </a:rPr>
                        <m:t>+</m:t>
                      </m:r>
                      <m:r>
                        <a:rPr lang="en-US" b="0" i="1" smtClean="0">
                          <a:latin typeface="Cambria Math"/>
                        </a:rPr>
                        <m:t>𝑋</m:t>
                      </m:r>
                      <m:r>
                        <a:rPr lang="en-US" b="0" i="1" smtClean="0">
                          <a:latin typeface="Cambria Math"/>
                        </a:rPr>
                        <m:t>+</m:t>
                      </m:r>
                      <m:r>
                        <a:rPr lang="en-US" b="0" i="1" smtClean="0">
                          <a:latin typeface="Cambria Math"/>
                        </a:rPr>
                        <m:t>𝑀</m:t>
                      </m:r>
                      <m:r>
                        <a:rPr lang="en-US" b="0" i="1" smtClean="0">
                          <a:latin typeface="Cambria Math"/>
                        </a:rPr>
                        <m:t>→</m:t>
                      </m:r>
                      <m:sSup>
                        <m:sSupPr>
                          <m:ctrlPr>
                            <a:rPr lang="en-US" b="0" i="1" smtClean="0">
                              <a:latin typeface="Cambria Math"/>
                            </a:rPr>
                          </m:ctrlPr>
                        </m:sSupPr>
                        <m:e>
                          <m:r>
                            <a:rPr lang="en-US" b="0" i="1" smtClean="0">
                              <a:latin typeface="Cambria Math"/>
                            </a:rPr>
                            <m:t>𝑋</m:t>
                          </m:r>
                        </m:e>
                        <m:sup>
                          <m:r>
                            <a:rPr lang="en-US" b="0" i="1" smtClean="0">
                              <a:latin typeface="Cambria Math"/>
                            </a:rPr>
                            <m:t>−</m:t>
                          </m:r>
                        </m:sup>
                      </m:sSup>
                      <m:r>
                        <a:rPr lang="en-US" b="0" i="0" smtClean="0">
                          <a:latin typeface="Cambria Math"/>
                        </a:rPr>
                        <m:t>+</m:t>
                      </m:r>
                      <m:r>
                        <a:rPr lang="en-US" b="0" i="1" smtClean="0">
                          <a:latin typeface="Cambria Math"/>
                        </a:rPr>
                        <m:t>𝑀</m:t>
                      </m:r>
                      <m:r>
                        <a:rPr lang="en-US" b="0" i="1" smtClean="0">
                          <a:latin typeface="Cambria Math"/>
                        </a:rPr>
                        <m:t>+</m:t>
                      </m:r>
                      <m:r>
                        <a:rPr lang="en-US" b="0" i="1" smtClean="0">
                          <a:latin typeface="Cambria Math"/>
                        </a:rPr>
                        <m:t>𝑘</m:t>
                      </m:r>
                      <m:r>
                        <a:rPr lang="en-US" b="0" i="1" smtClean="0">
                          <a:latin typeface="Cambria Math"/>
                        </a:rPr>
                        <m:t>.</m:t>
                      </m:r>
                      <m:r>
                        <a:rPr lang="en-US" b="0" i="1" smtClean="0">
                          <a:latin typeface="Cambria Math"/>
                        </a:rPr>
                        <m:t>𝑒</m:t>
                      </m:r>
                      <m:r>
                        <a:rPr lang="en-US" b="0" i="1" smtClean="0">
                          <a:latin typeface="Cambria Math"/>
                        </a:rPr>
                        <m:t>.</m:t>
                      </m:r>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2273593" y="2238828"/>
                <a:ext cx="3195811"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273594" y="3074710"/>
                <a:ext cx="27990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a:rPr>
                            <m:t>𝑒</m:t>
                          </m:r>
                        </m:e>
                        <m:sup>
                          <m:r>
                            <a:rPr lang="en-US" b="0" i="1" smtClean="0">
                              <a:latin typeface="Cambria Math"/>
                            </a:rPr>
                            <m:t>− </m:t>
                          </m:r>
                        </m:sup>
                      </m:sSup>
                      <m:r>
                        <a:rPr lang="en-US" b="0" i="1" smtClean="0">
                          <a:latin typeface="Cambria Math"/>
                        </a:rPr>
                        <m:t>+</m:t>
                      </m:r>
                      <m:r>
                        <a:rPr lang="en-US" b="0" i="1" smtClean="0">
                          <a:latin typeface="Cambria Math"/>
                        </a:rPr>
                        <m:t>𝑋𝑌</m:t>
                      </m:r>
                      <m:r>
                        <a:rPr lang="en-US" b="0" i="1" smtClean="0">
                          <a:latin typeface="Cambria Math"/>
                        </a:rPr>
                        <m:t>→</m:t>
                      </m:r>
                      <m:sSup>
                        <m:sSupPr>
                          <m:ctrlPr>
                            <a:rPr lang="en-US" b="0" i="1" smtClean="0">
                              <a:latin typeface="Cambria Math"/>
                            </a:rPr>
                          </m:ctrlPr>
                        </m:sSupPr>
                        <m:e>
                          <m:r>
                            <a:rPr lang="en-US" b="0" i="1" smtClean="0">
                              <a:latin typeface="Cambria Math"/>
                            </a:rPr>
                            <m:t>𝑋</m:t>
                          </m:r>
                        </m:e>
                        <m:sup>
                          <m:r>
                            <a:rPr lang="en-US" b="0" i="1" smtClean="0">
                              <a:latin typeface="Cambria Math"/>
                            </a:rPr>
                            <m:t>−</m:t>
                          </m:r>
                        </m:sup>
                      </m:sSup>
                      <m:r>
                        <a:rPr lang="en-US" b="0" i="0" smtClean="0">
                          <a:latin typeface="Cambria Math"/>
                        </a:rPr>
                        <m:t>+</m:t>
                      </m:r>
                      <m:r>
                        <a:rPr lang="en-US" b="0" i="1" smtClean="0">
                          <a:latin typeface="Cambria Math"/>
                        </a:rPr>
                        <m:t>𝑌</m:t>
                      </m:r>
                      <m:r>
                        <a:rPr lang="en-US" b="0" i="1" smtClean="0">
                          <a:latin typeface="Cambria Math"/>
                        </a:rPr>
                        <m:t>+</m:t>
                      </m:r>
                      <m:r>
                        <a:rPr lang="en-US" b="0" i="1" smtClean="0">
                          <a:latin typeface="Cambria Math"/>
                        </a:rPr>
                        <m:t>𝑘</m:t>
                      </m:r>
                      <m:r>
                        <a:rPr lang="en-US" b="0" i="1" smtClean="0">
                          <a:latin typeface="Cambria Math"/>
                        </a:rPr>
                        <m:t>.</m:t>
                      </m:r>
                      <m:r>
                        <a:rPr lang="en-US" b="0" i="1" smtClean="0">
                          <a:latin typeface="Cambria Math"/>
                        </a:rPr>
                        <m:t>𝑒</m:t>
                      </m:r>
                      <m:r>
                        <a:rPr lang="en-US" b="0" i="1" smtClean="0">
                          <a:latin typeface="Cambria Math"/>
                        </a:rPr>
                        <m:t>.</m:t>
                      </m:r>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2273594" y="3074710"/>
                <a:ext cx="2799036"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422558" y="4110438"/>
                <a:ext cx="7449412" cy="559833"/>
              </a:xfrm>
              <a:prstGeom prst="rect">
                <a:avLst/>
              </a:prstGeom>
              <a:noFill/>
            </p:spPr>
            <p:txBody>
              <a:bodyPr wrap="none" rtlCol="0">
                <a:spAutoFit/>
              </a:bodyPr>
              <a:lstStyle/>
              <a:p>
                <a14:m>
                  <m:oMath xmlns:m="http://schemas.openxmlformats.org/officeDocument/2006/math">
                    <m:r>
                      <a:rPr lang="en-US" b="0" i="1" smtClean="0">
                        <a:latin typeface="Cambria Math"/>
                      </a:rPr>
                      <m:t>𝑎</m:t>
                    </m:r>
                    <m:r>
                      <a:rPr lang="en-US" b="0" i="1" smtClean="0">
                        <a:latin typeface="Cambria Math"/>
                      </a:rPr>
                      <m:t>→</m:t>
                    </m:r>
                    <m:r>
                      <a:rPr lang="en-US" b="0" i="1" smtClean="0">
                        <a:latin typeface="Cambria Math"/>
                      </a:rPr>
                      <m:t>𝑏</m:t>
                    </m:r>
                    <m:r>
                      <a:rPr lang="en-US" b="0" i="1" smtClean="0">
                        <a:latin typeface="Cambria Math"/>
                      </a:rPr>
                      <m:t>→</m:t>
                    </m:r>
                    <m:r>
                      <a:rPr lang="en-US" b="0" i="1" smtClean="0">
                        <a:latin typeface="Cambria Math"/>
                      </a:rPr>
                      <m:t>𝑐</m:t>
                    </m:r>
                  </m:oMath>
                </a14:m>
                <a:r>
                  <a:rPr lang="en-US" dirty="0" smtClean="0"/>
                  <a:t>    implies     </a:t>
                </a:r>
                <a14:m>
                  <m:oMath xmlns:m="http://schemas.openxmlformats.org/officeDocument/2006/math">
                    <m:f>
                      <m:fPr>
                        <m:ctrlPr>
                          <a:rPr lang="en-US" i="1">
                            <a:latin typeface="Cambria Math"/>
                          </a:rPr>
                        </m:ctrlPr>
                      </m:fPr>
                      <m:num>
                        <m:r>
                          <a:rPr lang="en-US" i="1">
                            <a:latin typeface="Cambria Math"/>
                          </a:rPr>
                          <m:t>1</m:t>
                        </m:r>
                      </m:num>
                      <m:den>
                        <m:r>
                          <a:rPr lang="en-US" b="0" i="1" smtClean="0">
                            <a:latin typeface="Cambria Math"/>
                          </a:rPr>
                          <m:t>𝑘</m:t>
                        </m:r>
                      </m:den>
                    </m:f>
                    <m:r>
                      <a:rPr lang="en-US" i="1">
                        <a:latin typeface="Cambria Math"/>
                      </a:rPr>
                      <m:t>=</m:t>
                    </m:r>
                    <m:f>
                      <m:fPr>
                        <m:ctrlPr>
                          <a:rPr lang="en-US" i="1">
                            <a:latin typeface="Cambria Math"/>
                          </a:rPr>
                        </m:ctrlPr>
                      </m:fPr>
                      <m:num>
                        <m:r>
                          <a:rPr lang="en-US" i="1">
                            <a:latin typeface="Cambria Math"/>
                          </a:rPr>
                          <m:t>1</m:t>
                        </m:r>
                      </m:num>
                      <m:den>
                        <m:sSub>
                          <m:sSubPr>
                            <m:ctrlPr>
                              <a:rPr lang="en-US" i="1">
                                <a:latin typeface="Cambria Math"/>
                              </a:rPr>
                            </m:ctrlPr>
                          </m:sSubPr>
                          <m:e>
                            <m:r>
                              <a:rPr lang="en-US" i="1">
                                <a:latin typeface="Cambria Math"/>
                              </a:rPr>
                              <m:t>𝑘</m:t>
                            </m:r>
                          </m:e>
                          <m:sub>
                            <m:r>
                              <a:rPr lang="en-US" i="1">
                                <a:latin typeface="Cambria Math"/>
                              </a:rPr>
                              <m:t>𝑎𝑏</m:t>
                            </m:r>
                          </m:sub>
                        </m:sSub>
                      </m:den>
                    </m:f>
                    <m:r>
                      <a:rPr lang="en-US" i="1">
                        <a:latin typeface="Cambria Math"/>
                      </a:rPr>
                      <m:t>+</m:t>
                    </m:r>
                    <m:f>
                      <m:fPr>
                        <m:ctrlPr>
                          <a:rPr lang="en-US" i="1">
                            <a:latin typeface="Cambria Math"/>
                          </a:rPr>
                        </m:ctrlPr>
                      </m:fPr>
                      <m:num>
                        <m:r>
                          <a:rPr lang="en-US" i="1">
                            <a:latin typeface="Cambria Math"/>
                          </a:rPr>
                          <m:t>1</m:t>
                        </m:r>
                      </m:num>
                      <m:den>
                        <m:sSub>
                          <m:sSubPr>
                            <m:ctrlPr>
                              <a:rPr lang="en-US" i="1">
                                <a:latin typeface="Cambria Math"/>
                              </a:rPr>
                            </m:ctrlPr>
                          </m:sSubPr>
                          <m:e>
                            <m:r>
                              <a:rPr lang="en-US" i="1">
                                <a:latin typeface="Cambria Math"/>
                              </a:rPr>
                              <m:t>𝑘</m:t>
                            </m:r>
                          </m:e>
                          <m:sub>
                            <m:r>
                              <a:rPr lang="en-US" i="1">
                                <a:latin typeface="Cambria Math"/>
                              </a:rPr>
                              <m:t>𝑏𝑐</m:t>
                            </m:r>
                          </m:sub>
                        </m:sSub>
                      </m:den>
                    </m:f>
                  </m:oMath>
                </a14:m>
                <a:r>
                  <a:rPr lang="en-US" dirty="0" smtClean="0"/>
                  <a:t>    and    </a:t>
                </a:r>
                <a14:m>
                  <m:oMath xmlns:m="http://schemas.openxmlformats.org/officeDocument/2006/math">
                    <m:m>
                      <m:mPr>
                        <m:mcs>
                          <m:mc>
                            <m:mcPr>
                              <m:count m:val="1"/>
                              <m:mcJc m:val="center"/>
                            </m:mcPr>
                          </m:mc>
                        </m:mcs>
                        <m:ctrlPr>
                          <a:rPr lang="en-US" i="1">
                            <a:latin typeface="Cambria Math"/>
                          </a:rPr>
                        </m:ctrlPr>
                      </m:mPr>
                      <m:mr>
                        <m:e>
                          <m:r>
                            <a:rPr lang="en-US" i="1">
                              <a:latin typeface="Cambria Math"/>
                            </a:rPr>
                            <m:t>𝑎</m:t>
                          </m:r>
                          <m:r>
                            <a:rPr lang="en-US" i="1">
                              <a:latin typeface="Cambria Math"/>
                            </a:rPr>
                            <m:t>→</m:t>
                          </m:r>
                          <m:r>
                            <a:rPr lang="en-US" i="1">
                              <a:latin typeface="Cambria Math"/>
                            </a:rPr>
                            <m:t>𝑏</m:t>
                          </m:r>
                        </m:e>
                      </m:mr>
                      <m:mr>
                        <m:e>
                          <m:r>
                            <a:rPr lang="en-US" i="1">
                              <a:latin typeface="Cambria Math"/>
                            </a:rPr>
                            <m:t>𝑎</m:t>
                          </m:r>
                          <m:r>
                            <a:rPr lang="en-US" i="1">
                              <a:latin typeface="Cambria Math"/>
                            </a:rPr>
                            <m:t>→</m:t>
                          </m:r>
                          <m:r>
                            <a:rPr lang="en-US" i="1">
                              <a:latin typeface="Cambria Math"/>
                            </a:rPr>
                            <m:t>𝑐</m:t>
                          </m:r>
                        </m:e>
                      </m:mr>
                    </m:m>
                  </m:oMath>
                </a14:m>
                <a:r>
                  <a:rPr lang="en-US" dirty="0"/>
                  <a:t>    implies    </a:t>
                </a:r>
                <a14:m>
                  <m:oMath xmlns:m="http://schemas.openxmlformats.org/officeDocument/2006/math">
                    <m:r>
                      <a:rPr lang="en-US" i="1">
                        <a:latin typeface="Cambria Math"/>
                      </a:rPr>
                      <m:t>𝑘</m:t>
                    </m:r>
                    <m:r>
                      <a:rPr lang="en-US" i="1">
                        <a:latin typeface="Cambria Math"/>
                      </a:rPr>
                      <m:t>=</m:t>
                    </m:r>
                    <m:sSub>
                      <m:sSubPr>
                        <m:ctrlPr>
                          <a:rPr lang="en-US" i="1">
                            <a:latin typeface="Cambria Math"/>
                          </a:rPr>
                        </m:ctrlPr>
                      </m:sSubPr>
                      <m:e>
                        <m:r>
                          <a:rPr lang="en-US" i="1">
                            <a:latin typeface="Cambria Math"/>
                          </a:rPr>
                          <m:t>𝑘</m:t>
                        </m:r>
                      </m:e>
                      <m:sub>
                        <m:r>
                          <a:rPr lang="en-US" i="1">
                            <a:latin typeface="Cambria Math"/>
                          </a:rPr>
                          <m:t>𝑎𝑏</m:t>
                        </m:r>
                      </m:sub>
                    </m:sSub>
                    <m:r>
                      <a:rPr lang="en-US" i="1">
                        <a:latin typeface="Cambria Math"/>
                      </a:rPr>
                      <m:t>+</m:t>
                    </m:r>
                    <m:sSub>
                      <m:sSubPr>
                        <m:ctrlPr>
                          <a:rPr lang="en-US" i="1">
                            <a:latin typeface="Cambria Math"/>
                          </a:rPr>
                        </m:ctrlPr>
                      </m:sSubPr>
                      <m:e>
                        <m:r>
                          <a:rPr lang="en-US" i="1">
                            <a:latin typeface="Cambria Math"/>
                          </a:rPr>
                          <m:t>𝑘</m:t>
                        </m:r>
                      </m:e>
                      <m:sub>
                        <m:r>
                          <a:rPr lang="en-US" i="1">
                            <a:latin typeface="Cambria Math"/>
                          </a:rPr>
                          <m:t>𝑎𝑐</m:t>
                        </m:r>
                      </m:sub>
                    </m:sSub>
                  </m:oMath>
                </a14:m>
                <a:endParaRPr lang="en-US" dirty="0" smtClean="0"/>
              </a:p>
            </p:txBody>
          </p:sp>
        </mc:Choice>
        <mc:Fallback xmlns="">
          <p:sp>
            <p:nvSpPr>
              <p:cNvPr id="34" name="TextBox 33"/>
              <p:cNvSpPr txBox="1">
                <a:spLocks noRot="1" noChangeAspect="1" noMove="1" noResize="1" noEditPoints="1" noAdjustHandles="1" noChangeArrowheads="1" noChangeShapeType="1" noTextEdit="1"/>
              </p:cNvSpPr>
              <p:nvPr/>
            </p:nvSpPr>
            <p:spPr>
              <a:xfrm>
                <a:off x="1422558" y="4110438"/>
                <a:ext cx="7449412" cy="559833"/>
              </a:xfrm>
              <a:prstGeom prst="rect">
                <a:avLst/>
              </a:prstGeom>
              <a:blipFill rotWithShape="1">
                <a:blip r:embed="rId6"/>
                <a:stretch>
                  <a:fillRect/>
                </a:stretch>
              </a:blipFill>
            </p:spPr>
            <p:txBody>
              <a:bodyPr/>
              <a:lstStyle/>
              <a:p>
                <a:r>
                  <a:rPr lang="en-US">
                    <a:noFill/>
                  </a:rPr>
                  <a:t> </a:t>
                </a:r>
              </a:p>
            </p:txBody>
          </p:sp>
        </mc:Fallback>
      </mc:AlternateContent>
      <p:sp>
        <p:nvSpPr>
          <p:cNvPr id="24" name="TextBox 23"/>
          <p:cNvSpPr txBox="1"/>
          <p:nvPr/>
        </p:nvSpPr>
        <p:spPr>
          <a:xfrm>
            <a:off x="933855" y="758758"/>
            <a:ext cx="7490298" cy="5940088"/>
          </a:xfrm>
          <a:prstGeom prst="rect">
            <a:avLst/>
          </a:prstGeom>
          <a:noFill/>
        </p:spPr>
        <p:txBody>
          <a:bodyPr wrap="square" rtlCol="0">
            <a:spAutoFit/>
          </a:bodyPr>
          <a:lstStyle/>
          <a:p>
            <a:r>
              <a:rPr lang="en-US" sz="2000" b="1" dirty="0" smtClean="0"/>
              <a:t>Single step processes</a:t>
            </a:r>
          </a:p>
          <a:p>
            <a:r>
              <a:rPr lang="en-US" dirty="0" smtClean="0"/>
              <a:t>	</a:t>
            </a:r>
            <a:r>
              <a:rPr lang="en-US" dirty="0"/>
              <a:t>	</a:t>
            </a:r>
            <a:r>
              <a:rPr lang="en-US" dirty="0" smtClean="0"/>
              <a:t>1</a:t>
            </a:r>
            <a:r>
              <a:rPr lang="en-US" b="1" dirty="0" smtClean="0"/>
              <a:t>.  Direct Radiative (resonance) attachment</a:t>
            </a:r>
            <a:endParaRPr lang="en-US" dirty="0"/>
          </a:p>
          <a:p>
            <a:r>
              <a:rPr lang="en-US" dirty="0"/>
              <a:t>	</a:t>
            </a:r>
            <a:endParaRPr lang="en-US" dirty="0" smtClean="0"/>
          </a:p>
          <a:p>
            <a:endParaRPr lang="en-US" dirty="0" smtClean="0"/>
          </a:p>
          <a:p>
            <a:r>
              <a:rPr lang="en-US" dirty="0" smtClean="0"/>
              <a:t>		2.  3-body attachment</a:t>
            </a:r>
          </a:p>
          <a:p>
            <a:endParaRPr lang="en-US" dirty="0" smtClean="0"/>
          </a:p>
          <a:p>
            <a:endParaRPr lang="en-US" dirty="0" smtClean="0"/>
          </a:p>
          <a:p>
            <a:r>
              <a:rPr lang="en-US" dirty="0" smtClean="0"/>
              <a:t>		3.  </a:t>
            </a:r>
            <a:r>
              <a:rPr lang="en-US" b="1" dirty="0" smtClean="0"/>
              <a:t>Dissociative attachment</a:t>
            </a:r>
          </a:p>
          <a:p>
            <a:endParaRPr lang="en-US" dirty="0"/>
          </a:p>
          <a:p>
            <a:endParaRPr lang="en-US" dirty="0" smtClean="0"/>
          </a:p>
          <a:p>
            <a:r>
              <a:rPr lang="en-US" b="1" dirty="0" smtClean="0"/>
              <a:t>Multi-step processes  </a:t>
            </a:r>
            <a:r>
              <a:rPr lang="en-US" dirty="0" smtClean="0"/>
              <a:t>(to keep things simple we do not consider these)</a:t>
            </a:r>
          </a:p>
          <a:p>
            <a:pPr lvl="0"/>
            <a:r>
              <a:rPr lang="en-US" dirty="0" smtClean="0">
                <a:solidFill>
                  <a:prstClr val="black"/>
                </a:solidFill>
              </a:rPr>
              <a:t>	Multiple simultaneous and sequential single step processes</a:t>
            </a:r>
          </a:p>
          <a:p>
            <a:pPr lvl="0"/>
            <a:endParaRPr lang="en-US" dirty="0">
              <a:solidFill>
                <a:prstClr val="black"/>
              </a:solidFill>
            </a:endParaRPr>
          </a:p>
          <a:p>
            <a:pPr lvl="0"/>
            <a:endParaRPr lang="en-US" dirty="0" smtClean="0">
              <a:solidFill>
                <a:prstClr val="black"/>
              </a:solidFill>
            </a:endParaRPr>
          </a:p>
          <a:p>
            <a:pPr lvl="0"/>
            <a:r>
              <a:rPr lang="en-US" dirty="0" smtClean="0">
                <a:solidFill>
                  <a:prstClr val="black"/>
                </a:solidFill>
              </a:rPr>
              <a:t>	See </a:t>
            </a:r>
            <a:r>
              <a:rPr lang="en-US" i="1" dirty="0">
                <a:solidFill>
                  <a:prstClr val="black"/>
                </a:solidFill>
              </a:rPr>
              <a:t>e.g.</a:t>
            </a:r>
            <a:r>
              <a:rPr lang="en-US" dirty="0">
                <a:solidFill>
                  <a:prstClr val="black"/>
                </a:solidFill>
              </a:rPr>
              <a:t> </a:t>
            </a:r>
            <a:r>
              <a:rPr lang="en-US" dirty="0" err="1" smtClean="0">
                <a:solidFill>
                  <a:prstClr val="black"/>
                </a:solidFill>
              </a:rPr>
              <a:t>Christophorou</a:t>
            </a:r>
            <a:r>
              <a:rPr lang="en-US" dirty="0" smtClean="0">
                <a:solidFill>
                  <a:prstClr val="black"/>
                </a:solidFill>
              </a:rPr>
              <a:t>, </a:t>
            </a:r>
            <a:r>
              <a:rPr lang="en-US" dirty="0" err="1">
                <a:solidFill>
                  <a:prstClr val="black"/>
                </a:solidFill>
              </a:rPr>
              <a:t>Chem</a:t>
            </a:r>
            <a:r>
              <a:rPr lang="en-US" dirty="0">
                <a:solidFill>
                  <a:prstClr val="black"/>
                </a:solidFill>
              </a:rPr>
              <a:t> Rev 76 (1976) </a:t>
            </a:r>
            <a:r>
              <a:rPr lang="en-US" dirty="0" smtClean="0">
                <a:solidFill>
                  <a:prstClr val="black"/>
                </a:solidFill>
              </a:rPr>
              <a:t>409.</a:t>
            </a:r>
            <a:endParaRPr lang="en-US" dirty="0">
              <a:solidFill>
                <a:prstClr val="black"/>
              </a:solidFill>
            </a:endParaRPr>
          </a:p>
          <a:p>
            <a:pPr lvl="0"/>
            <a:endParaRPr lang="en-US" dirty="0">
              <a:solidFill>
                <a:prstClr val="black"/>
              </a:solidFill>
            </a:endParaRPr>
          </a:p>
          <a:p>
            <a:r>
              <a:rPr lang="en-US" b="1" dirty="0" smtClean="0"/>
              <a:t>Equilibrium</a:t>
            </a:r>
            <a:endParaRPr lang="en-US" b="1" dirty="0"/>
          </a:p>
          <a:p>
            <a:pPr lvl="0"/>
            <a:r>
              <a:rPr lang="en-US" dirty="0">
                <a:solidFill>
                  <a:prstClr val="black"/>
                </a:solidFill>
              </a:rPr>
              <a:t>	</a:t>
            </a:r>
            <a:r>
              <a:rPr lang="en-US" dirty="0" smtClean="0">
                <a:solidFill>
                  <a:prstClr val="black"/>
                </a:solidFill>
              </a:rPr>
              <a:t>Attachment is in equilibrium with detachment: detailed balance applies</a:t>
            </a:r>
            <a:endParaRPr lang="en-US" dirty="0">
              <a:solidFill>
                <a:prstClr val="black"/>
              </a:solidFill>
            </a:endParaRPr>
          </a:p>
          <a:p>
            <a:endParaRPr lang="en-US" b="1" dirty="0"/>
          </a:p>
          <a:p>
            <a:pPr lvl="0"/>
            <a:endParaRPr lang="en-US" dirty="0">
              <a:solidFill>
                <a:prstClr val="black"/>
              </a:solidFill>
            </a:endParaRPr>
          </a:p>
          <a:p>
            <a:endParaRPr lang="en-US" b="1" dirty="0"/>
          </a:p>
        </p:txBody>
      </p:sp>
      <mc:AlternateContent xmlns:mc="http://schemas.openxmlformats.org/markup-compatibility/2006" xmlns:a14="http://schemas.microsoft.com/office/drawing/2010/main">
        <mc:Choice Requires="a14">
          <p:sp>
            <p:nvSpPr>
              <p:cNvPr id="9" name="TextBox 8"/>
              <p:cNvSpPr txBox="1"/>
              <p:nvPr/>
            </p:nvSpPr>
            <p:spPr>
              <a:xfrm>
                <a:off x="1435246" y="5830465"/>
                <a:ext cx="4023474" cy="570413"/>
              </a:xfrm>
              <a:prstGeom prst="rect">
                <a:avLst/>
              </a:prstGeom>
              <a:noFill/>
            </p:spPr>
            <p:txBody>
              <a:bodyPr wrap="none" rtlCol="0">
                <a:spAutoFit/>
              </a:bodyPr>
              <a:lstStyle/>
              <a:p>
                <a14:m>
                  <m:oMath xmlns:m="http://schemas.openxmlformats.org/officeDocument/2006/math">
                    <m:m>
                      <m:mPr>
                        <m:mcs>
                          <m:mc>
                            <m:mcPr>
                              <m:count m:val="1"/>
                              <m:mcJc m:val="center"/>
                            </m:mcPr>
                          </m:mc>
                        </m:mcs>
                        <m:ctrlPr>
                          <a:rPr lang="en-US" b="0" i="1" smtClean="0">
                            <a:latin typeface="Cambria Math"/>
                          </a:rPr>
                        </m:ctrlPr>
                      </m:mPr>
                      <m:mr>
                        <m:e>
                          <m:r>
                            <m:rPr>
                              <m:brk m:alnAt="7"/>
                            </m:rPr>
                            <a:rPr lang="en-US" b="0" i="1" smtClean="0">
                              <a:latin typeface="Cambria Math"/>
                            </a:rPr>
                            <m:t>𝑎</m:t>
                          </m:r>
                          <m:r>
                            <a:rPr lang="en-US" b="0" i="1" smtClean="0">
                              <a:latin typeface="Cambria Math"/>
                              <a:ea typeface="Cambria Math"/>
                            </a:rPr>
                            <m:t>→</m:t>
                          </m:r>
                          <m:r>
                            <a:rPr lang="en-US" b="0" i="1" smtClean="0">
                              <a:latin typeface="Cambria Math"/>
                              <a:ea typeface="Cambria Math"/>
                            </a:rPr>
                            <m:t>𝑏</m:t>
                          </m:r>
                        </m:e>
                      </m:mr>
                      <m:mr>
                        <m:e>
                          <m:r>
                            <a:rPr lang="en-US" b="0" i="1" smtClean="0">
                              <a:latin typeface="Cambria Math"/>
                            </a:rPr>
                            <m:t>𝑎</m:t>
                          </m:r>
                          <m:r>
                            <a:rPr lang="en-US" b="0" i="1" smtClean="0">
                              <a:latin typeface="Cambria Math"/>
                              <a:ea typeface="Cambria Math"/>
                            </a:rPr>
                            <m:t>←</m:t>
                          </m:r>
                          <m:r>
                            <a:rPr lang="en-US" b="0" i="1" smtClean="0">
                              <a:latin typeface="Cambria Math"/>
                              <a:ea typeface="Cambria Math"/>
                            </a:rPr>
                            <m:t>𝑏</m:t>
                          </m:r>
                        </m:e>
                      </m:mr>
                    </m:m>
                  </m:oMath>
                </a14:m>
                <a:r>
                  <a:rPr lang="en-US" dirty="0" smtClean="0"/>
                  <a:t>    implies    </a:t>
                </a:r>
                <a14:m>
                  <m:oMath xmlns:m="http://schemas.openxmlformats.org/officeDocument/2006/math">
                    <m:f>
                      <m:fPr>
                        <m:ctrlPr>
                          <a:rPr lang="en-US" i="1" smtClean="0">
                            <a:latin typeface="Cambria Math"/>
                          </a:rPr>
                        </m:ctrlPr>
                      </m:fPr>
                      <m:num>
                        <m:sSub>
                          <m:sSubPr>
                            <m:ctrlPr>
                              <a:rPr lang="en-US" i="1" smtClean="0">
                                <a:latin typeface="Cambria Math"/>
                              </a:rPr>
                            </m:ctrlPr>
                          </m:sSubPr>
                          <m:e>
                            <m:r>
                              <a:rPr lang="en-US" b="0" i="1" smtClean="0">
                                <a:latin typeface="Cambria Math"/>
                              </a:rPr>
                              <m:t>𝑘</m:t>
                            </m:r>
                          </m:e>
                          <m:sub>
                            <m:r>
                              <a:rPr lang="en-US" b="0" i="1" smtClean="0">
                                <a:latin typeface="Cambria Math"/>
                              </a:rPr>
                              <m:t>𝑏𝑎</m:t>
                            </m:r>
                          </m:sub>
                        </m:sSub>
                      </m:num>
                      <m:den>
                        <m:sSub>
                          <m:sSubPr>
                            <m:ctrlPr>
                              <a:rPr lang="en-US" i="1">
                                <a:latin typeface="Cambria Math"/>
                              </a:rPr>
                            </m:ctrlPr>
                          </m:sSubPr>
                          <m:e>
                            <m:r>
                              <a:rPr lang="en-US" i="1">
                                <a:latin typeface="Cambria Math"/>
                              </a:rPr>
                              <m:t>𝑘</m:t>
                            </m:r>
                          </m:e>
                          <m:sub>
                            <m:r>
                              <a:rPr lang="en-US" i="1">
                                <a:latin typeface="Cambria Math"/>
                              </a:rPr>
                              <m:t>𝑎</m:t>
                            </m:r>
                            <m:r>
                              <a:rPr lang="en-US" b="0" i="1" smtClean="0">
                                <a:latin typeface="Cambria Math"/>
                              </a:rPr>
                              <m:t>𝑏</m:t>
                            </m:r>
                          </m:sub>
                        </m:sSub>
                      </m:den>
                    </m:f>
                    <m:r>
                      <a:rPr lang="en-US" i="1">
                        <a:latin typeface="Cambria Math"/>
                      </a:rPr>
                      <m:t>=</m:t>
                    </m:r>
                    <m:f>
                      <m:fPr>
                        <m:ctrlPr>
                          <a:rPr lang="en-US" i="1">
                            <a:latin typeface="Cambria Math"/>
                          </a:rPr>
                        </m:ctrlPr>
                      </m:fPr>
                      <m:num>
                        <m:r>
                          <a:rPr lang="en-US" b="0" i="1" smtClean="0">
                            <a:latin typeface="Cambria Math"/>
                          </a:rPr>
                          <m:t>2</m:t>
                        </m:r>
                        <m:sSub>
                          <m:sSubPr>
                            <m:ctrlPr>
                              <a:rPr lang="en-US" b="0" i="1" smtClean="0">
                                <a:latin typeface="Cambria Math"/>
                              </a:rPr>
                            </m:ctrlPr>
                          </m:sSubPr>
                          <m:e>
                            <m:r>
                              <a:rPr lang="en-US" b="0" i="1" smtClean="0">
                                <a:latin typeface="Cambria Math"/>
                              </a:rPr>
                              <m:t>𝑗</m:t>
                            </m:r>
                          </m:e>
                          <m:sub>
                            <m:r>
                              <a:rPr lang="en-US" b="0" i="1" smtClean="0">
                                <a:latin typeface="Cambria Math"/>
                              </a:rPr>
                              <m:t>𝑎</m:t>
                            </m:r>
                          </m:sub>
                        </m:sSub>
                        <m:r>
                          <a:rPr lang="en-US" b="0" i="1" smtClean="0">
                            <a:latin typeface="Cambria Math"/>
                          </a:rPr>
                          <m:t>+1</m:t>
                        </m:r>
                      </m:num>
                      <m:den>
                        <m:r>
                          <a:rPr lang="en-US" i="1">
                            <a:latin typeface="Cambria Math"/>
                          </a:rPr>
                          <m:t>2</m:t>
                        </m:r>
                        <m:sSub>
                          <m:sSubPr>
                            <m:ctrlPr>
                              <a:rPr lang="en-US" i="1">
                                <a:latin typeface="Cambria Math"/>
                              </a:rPr>
                            </m:ctrlPr>
                          </m:sSubPr>
                          <m:e>
                            <m:r>
                              <a:rPr lang="en-US" i="1">
                                <a:latin typeface="Cambria Math"/>
                              </a:rPr>
                              <m:t>𝑗</m:t>
                            </m:r>
                          </m:e>
                          <m:sub>
                            <m:r>
                              <a:rPr lang="en-US" b="0" i="1" smtClean="0">
                                <a:latin typeface="Cambria Math"/>
                              </a:rPr>
                              <m:t>𝑏</m:t>
                            </m:r>
                          </m:sub>
                        </m:sSub>
                        <m:r>
                          <a:rPr lang="en-US" i="1">
                            <a:latin typeface="Cambria Math"/>
                          </a:rPr>
                          <m:t>+1</m:t>
                        </m:r>
                      </m:den>
                    </m:f>
                    <m:r>
                      <a:rPr lang="en-US" b="0" i="1" smtClean="0">
                        <a:latin typeface="Cambria Math"/>
                      </a:rPr>
                      <m:t> </m:t>
                    </m:r>
                    <m:r>
                      <m:rPr>
                        <m:sty m:val="p"/>
                      </m:rPr>
                      <a:rPr lang="en-US" b="0" i="0" smtClean="0">
                        <a:latin typeface="Cambria Math"/>
                      </a:rPr>
                      <m:t>exp</m:t>
                    </m:r>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sym typeface="Symbol"/>
                              </a:rPr>
                              <m:t></m:t>
                            </m:r>
                            <m:r>
                              <a:rPr lang="en-US" b="0" i="1" smtClean="0">
                                <a:latin typeface="Cambria Math"/>
                              </a:rPr>
                              <m:t>𝐸</m:t>
                            </m:r>
                          </m:e>
                          <m:sub>
                            <m:r>
                              <a:rPr lang="en-US" b="0" i="1" smtClean="0">
                                <a:latin typeface="Cambria Math"/>
                              </a:rPr>
                              <m:t>𝑏𝑎</m:t>
                            </m:r>
                          </m:sub>
                        </m:sSub>
                      </m:num>
                      <m:den>
                        <m:sSub>
                          <m:sSubPr>
                            <m:ctrlPr>
                              <a:rPr lang="en-US" b="0" i="1" smtClean="0">
                                <a:latin typeface="Cambria Math"/>
                              </a:rPr>
                            </m:ctrlPr>
                          </m:sSubPr>
                          <m:e>
                            <m:r>
                              <a:rPr lang="en-US" b="0" i="1" smtClean="0">
                                <a:latin typeface="Cambria Math"/>
                              </a:rPr>
                              <m:t>𝑘</m:t>
                            </m:r>
                          </m:e>
                          <m:sub>
                            <m:r>
                              <a:rPr lang="en-US" b="0" i="1" smtClean="0">
                                <a:latin typeface="Cambria Math"/>
                              </a:rPr>
                              <m:t>𝐵</m:t>
                            </m:r>
                          </m:sub>
                        </m:sSub>
                        <m:r>
                          <a:rPr lang="en-US" b="0" i="1" smtClean="0">
                            <a:latin typeface="Cambria Math"/>
                          </a:rPr>
                          <m:t>𝑇</m:t>
                        </m:r>
                      </m:den>
                    </m:f>
                    <m:r>
                      <a:rPr lang="en-US" b="0" i="1" smtClean="0">
                        <a:latin typeface="Cambria Math"/>
                      </a:rPr>
                      <m:t>)</m:t>
                    </m:r>
                  </m:oMath>
                </a14:m>
                <a:endParaRPr lang="en-US" dirty="0" smtClean="0"/>
              </a:p>
            </p:txBody>
          </p:sp>
        </mc:Choice>
        <mc:Fallback xmlns="">
          <p:sp>
            <p:nvSpPr>
              <p:cNvPr id="9" name="TextBox 8"/>
              <p:cNvSpPr txBox="1">
                <a:spLocks noRot="1" noChangeAspect="1" noMove="1" noResize="1" noEditPoints="1" noAdjustHandles="1" noChangeArrowheads="1" noChangeShapeType="1" noTextEdit="1"/>
              </p:cNvSpPr>
              <p:nvPr/>
            </p:nvSpPr>
            <p:spPr>
              <a:xfrm>
                <a:off x="1435246" y="5830465"/>
                <a:ext cx="4023474" cy="570413"/>
              </a:xfrm>
              <a:prstGeom prst="rect">
                <a:avLst/>
              </a:prstGeom>
              <a:blipFill rotWithShape="1">
                <a:blip r:embed="rId7"/>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a:xfrm>
            <a:off x="6553200" y="6286014"/>
            <a:ext cx="2133600" cy="365125"/>
          </a:xfrm>
        </p:spPr>
        <p:txBody>
          <a:bodyPr/>
          <a:lstStyle/>
          <a:p>
            <a:fld id="{86685E44-AF0C-F640-B9AE-488F490A762E}" type="slidenum">
              <a:rPr lang="en-US" smtClean="0"/>
              <a:pPr/>
              <a:t>15</a:t>
            </a:fld>
            <a:endParaRPr lang="en-US"/>
          </a:p>
        </p:txBody>
      </p:sp>
    </p:spTree>
    <p:extLst>
      <p:ext uri="{BB962C8B-B14F-4D97-AF65-F5344CB8AC3E}">
        <p14:creationId xmlns:p14="http://schemas.microsoft.com/office/powerpoint/2010/main" val="1515482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9187"/>
            <a:ext cx="8229600" cy="671208"/>
          </a:xfrm>
        </p:spPr>
        <p:txBody>
          <a:bodyPr>
            <a:normAutofit fontScale="90000"/>
          </a:bodyPr>
          <a:lstStyle/>
          <a:p>
            <a:r>
              <a:rPr lang="en-US" dirty="0" smtClean="0"/>
              <a:t>Attachment Mechanisms</a:t>
            </a:r>
            <a:br>
              <a:rPr lang="en-US" dirty="0" smtClean="0"/>
            </a:br>
            <a:r>
              <a:rPr lang="en-US" sz="3600" dirty="0" smtClean="0"/>
              <a:t>Summary</a:t>
            </a:r>
            <a:endParaRPr lang="en-US" sz="3600" dirty="0"/>
          </a:p>
        </p:txBody>
      </p:sp>
      <p:sp>
        <p:nvSpPr>
          <p:cNvPr id="24" name="TextBox 23"/>
          <p:cNvSpPr txBox="1"/>
          <p:nvPr/>
        </p:nvSpPr>
        <p:spPr>
          <a:xfrm>
            <a:off x="1014242" y="1898941"/>
            <a:ext cx="7490298" cy="4001095"/>
          </a:xfrm>
          <a:prstGeom prst="rect">
            <a:avLst/>
          </a:prstGeom>
          <a:noFill/>
        </p:spPr>
        <p:txBody>
          <a:bodyPr wrap="square" rtlCol="0">
            <a:spAutoFit/>
          </a:bodyPr>
          <a:lstStyle/>
          <a:p>
            <a:r>
              <a:rPr lang="en-US" sz="2000" b="1" dirty="0"/>
              <a:t>W</a:t>
            </a:r>
            <a:r>
              <a:rPr lang="en-US" sz="2000" b="1" dirty="0" smtClean="0"/>
              <a:t>e consider only two processes</a:t>
            </a:r>
          </a:p>
          <a:p>
            <a:pPr marL="800100" lvl="1" indent="-342900">
              <a:buFontTx/>
              <a:buAutoNum type="arabicPeriod"/>
            </a:pPr>
            <a:r>
              <a:rPr lang="en-US" b="1" dirty="0" smtClean="0"/>
              <a:t>Radiative (resonance</a:t>
            </a:r>
            <a:r>
              <a:rPr lang="en-US" b="1" dirty="0"/>
              <a:t>) </a:t>
            </a:r>
            <a:r>
              <a:rPr lang="en-US" b="1" dirty="0" smtClean="0"/>
              <a:t>attachment</a:t>
            </a:r>
          </a:p>
          <a:p>
            <a:pPr marL="800100" lvl="1" indent="-342900">
              <a:buFontTx/>
              <a:buAutoNum type="arabicPeriod"/>
            </a:pPr>
            <a:r>
              <a:rPr lang="en-US" b="1" dirty="0" smtClean="0"/>
              <a:t>Dissociative </a:t>
            </a:r>
            <a:r>
              <a:rPr lang="en-US" b="1" dirty="0"/>
              <a:t>attachment</a:t>
            </a:r>
          </a:p>
          <a:p>
            <a:pPr lvl="1"/>
            <a:endParaRPr lang="en-US" b="1" dirty="0" smtClean="0"/>
          </a:p>
          <a:p>
            <a:pPr lvl="1"/>
            <a:endParaRPr lang="en-US" b="1" dirty="0" smtClean="0"/>
          </a:p>
          <a:p>
            <a:endParaRPr lang="en-US" dirty="0" smtClean="0"/>
          </a:p>
          <a:p>
            <a:pPr marL="342900" indent="-342900">
              <a:buFont typeface="+mj-lt"/>
              <a:buAutoNum type="arabicPeriod"/>
            </a:pPr>
            <a:r>
              <a:rPr lang="en-US" dirty="0" smtClean="0"/>
              <a:t>Direct attachment cross sections are not measured:</a:t>
            </a:r>
          </a:p>
          <a:p>
            <a:pPr marL="800100" lvl="1" indent="-342900">
              <a:buFont typeface="Arial" panose="020B0604020202020204" pitchFamily="34" charset="0"/>
              <a:buChar char="•"/>
            </a:pPr>
            <a:r>
              <a:rPr lang="en-US" dirty="0" smtClean="0"/>
              <a:t>Therefore, we assume a Hauser-</a:t>
            </a:r>
            <a:r>
              <a:rPr lang="en-US" dirty="0" err="1"/>
              <a:t>F</a:t>
            </a:r>
            <a:r>
              <a:rPr lang="en-US" dirty="0" err="1" smtClean="0"/>
              <a:t>eschbach</a:t>
            </a:r>
            <a:r>
              <a:rPr lang="en-US" dirty="0" smtClean="0"/>
              <a:t> type process for radiative attachment, and scale the magnitude to match the measured attachment at low field.</a:t>
            </a:r>
          </a:p>
          <a:p>
            <a:pPr marL="342900" indent="-342900">
              <a:buFont typeface="+mj-lt"/>
              <a:buAutoNum type="arabicPeriod"/>
            </a:pPr>
            <a:endParaRPr lang="en-US" dirty="0"/>
          </a:p>
          <a:p>
            <a:pPr marL="342900" indent="-342900">
              <a:buFont typeface="+mj-lt"/>
              <a:buAutoNum type="arabicPeriod"/>
            </a:pPr>
            <a:r>
              <a:rPr lang="en-US" dirty="0"/>
              <a:t>We take the dissociative </a:t>
            </a:r>
            <a:r>
              <a:rPr lang="en-US" dirty="0" smtClean="0"/>
              <a:t>attachment cross </a:t>
            </a:r>
            <a:r>
              <a:rPr lang="en-US" dirty="0"/>
              <a:t>sections from the literature</a:t>
            </a:r>
            <a:r>
              <a:rPr lang="en-US" dirty="0" smtClean="0"/>
              <a:t>. See</a:t>
            </a:r>
            <a:r>
              <a:rPr lang="en-US" dirty="0">
                <a:hlinkClick r:id="rId3"/>
              </a:rPr>
              <a:t> </a:t>
            </a:r>
            <a:r>
              <a:rPr lang="en-US" dirty="0" smtClean="0">
                <a:hlinkClick r:id="rId3"/>
              </a:rPr>
              <a:t>www.LxCat.net</a:t>
            </a:r>
            <a:r>
              <a:rPr lang="en-US" dirty="0" smtClean="0"/>
              <a:t>. </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18529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0366"/>
            <a:ext cx="8229600" cy="1143000"/>
          </a:xfrm>
        </p:spPr>
        <p:txBody>
          <a:bodyPr>
            <a:normAutofit/>
          </a:bodyPr>
          <a:lstStyle/>
          <a:p>
            <a:r>
              <a:rPr lang="en-US" dirty="0" smtClean="0"/>
              <a:t>Direct Attachment</a:t>
            </a:r>
            <a:endParaRPr lang="en-US" dirty="0"/>
          </a:p>
        </p:txBody>
      </p:sp>
      <p:sp>
        <p:nvSpPr>
          <p:cNvPr id="4" name="Slide Number Placeholder 3"/>
          <p:cNvSpPr>
            <a:spLocks noGrp="1"/>
          </p:cNvSpPr>
          <p:nvPr>
            <p:ph type="sldNum" sz="quarter" idx="12"/>
          </p:nvPr>
        </p:nvSpPr>
        <p:spPr/>
        <p:txBody>
          <a:bodyPr/>
          <a:lstStyle/>
          <a:p>
            <a:fld id="{86685E44-AF0C-F640-B9AE-488F490A762E}"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3198712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102"/>
            <a:ext cx="8229600" cy="671208"/>
          </a:xfrm>
        </p:spPr>
        <p:txBody>
          <a:bodyPr>
            <a:normAutofit fontScale="90000"/>
          </a:bodyPr>
          <a:lstStyle/>
          <a:p>
            <a:r>
              <a:rPr lang="en-US" dirty="0" smtClean="0"/>
              <a:t>Direct Radiative Attachment</a:t>
            </a:r>
            <a:br>
              <a:rPr lang="en-US" dirty="0" smtClean="0"/>
            </a:br>
            <a:r>
              <a:rPr lang="en-US" sz="2700" i="1" dirty="0" smtClean="0"/>
              <a:t>Maximum cross section</a:t>
            </a:r>
            <a:endParaRPr lang="en-US" sz="2700" i="1" dirty="0"/>
          </a:p>
        </p:txBody>
      </p:sp>
      <p:sp>
        <p:nvSpPr>
          <p:cNvPr id="22" name="TextBox 21"/>
          <p:cNvSpPr txBox="1"/>
          <p:nvPr/>
        </p:nvSpPr>
        <p:spPr>
          <a:xfrm>
            <a:off x="476552" y="6359253"/>
            <a:ext cx="7626485" cy="369332"/>
          </a:xfrm>
          <a:prstGeom prst="rect">
            <a:avLst/>
          </a:prstGeom>
          <a:noFill/>
        </p:spPr>
        <p:txBody>
          <a:bodyPr wrap="square" rtlCol="0">
            <a:spAutoFit/>
          </a:bodyPr>
          <a:lstStyle/>
          <a:p>
            <a:r>
              <a:rPr lang="en-US" dirty="0" smtClean="0">
                <a:solidFill>
                  <a:prstClr val="black"/>
                </a:solidFill>
              </a:rPr>
              <a:t>D is the average resonance spacing.</a:t>
            </a:r>
            <a:endParaRPr lang="en-US" dirty="0">
              <a:solidFill>
                <a:prstClr val="black"/>
              </a:solidFill>
            </a:endParaRPr>
          </a:p>
        </p:txBody>
      </p:sp>
      <p:grpSp>
        <p:nvGrpSpPr>
          <p:cNvPr id="7" name="Group 6"/>
          <p:cNvGrpSpPr/>
          <p:nvPr/>
        </p:nvGrpSpPr>
        <p:grpSpPr>
          <a:xfrm>
            <a:off x="435912" y="1038260"/>
            <a:ext cx="8535368" cy="5349026"/>
            <a:chOff x="476552" y="1078900"/>
            <a:chExt cx="8074025" cy="5349026"/>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65" y="2547705"/>
              <a:ext cx="3881336" cy="620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6553" y="1078900"/>
              <a:ext cx="7986476" cy="646331"/>
            </a:xfrm>
            <a:prstGeom prst="rect">
              <a:avLst/>
            </a:prstGeom>
            <a:noFill/>
          </p:spPr>
          <p:txBody>
            <a:bodyPr wrap="square" rtlCol="0">
              <a:spAutoFit/>
            </a:bodyPr>
            <a:lstStyle/>
            <a:p>
              <a:r>
                <a:rPr lang="en-US" dirty="0" smtClean="0">
                  <a:solidFill>
                    <a:prstClr val="black"/>
                  </a:solidFill>
                </a:rPr>
                <a:t>This is a compound state problem: a reaction from state </a:t>
              </a:r>
              <a:r>
                <a:rPr lang="en-US" i="1" dirty="0">
                  <a:solidFill>
                    <a:prstClr val="black"/>
                  </a:solidFill>
                  <a:latin typeface="Times New Roman" panose="02020603050405020304" pitchFamily="18" charset="0"/>
                </a:rPr>
                <a:t>a</a:t>
              </a:r>
              <a:r>
                <a:rPr lang="en-US" dirty="0" smtClean="0">
                  <a:solidFill>
                    <a:prstClr val="black"/>
                  </a:solidFill>
                </a:rPr>
                <a:t> to state </a:t>
              </a:r>
              <a:r>
                <a:rPr lang="en-US" i="1" dirty="0">
                  <a:solidFill>
                    <a:prstClr val="black"/>
                  </a:solidFill>
                  <a:latin typeface="Times New Roman" panose="02020603050405020304" pitchFamily="18" charset="0"/>
                </a:rPr>
                <a:t>b</a:t>
              </a:r>
              <a:r>
                <a:rPr lang="en-US" dirty="0" smtClean="0">
                  <a:solidFill>
                    <a:prstClr val="black"/>
                  </a:solidFill>
                </a:rPr>
                <a:t> through a resonant compound (molecular) state </a:t>
              </a:r>
              <a:r>
                <a:rPr lang="en-US" i="1" dirty="0" smtClean="0">
                  <a:solidFill>
                    <a:prstClr val="black"/>
                  </a:solidFill>
                  <a:latin typeface="Times New Roman" panose="02020603050405020304" pitchFamily="18" charset="0"/>
                </a:rPr>
                <a:t>c</a:t>
              </a:r>
              <a:r>
                <a:rPr lang="en-US" i="1" baseline="30000" dirty="0" smtClean="0">
                  <a:solidFill>
                    <a:prstClr val="black"/>
                  </a:solidFill>
                  <a:latin typeface="Times New Roman" panose="02020603050405020304" pitchFamily="18" charset="0"/>
                </a:rPr>
                <a:t>*</a:t>
              </a:r>
              <a:r>
                <a:rPr lang="en-US" dirty="0" smtClean="0">
                  <a:solidFill>
                    <a:prstClr val="black"/>
                  </a:solidFill>
                </a:rPr>
                <a:t>.</a:t>
              </a:r>
              <a:endParaRPr lang="en-US" dirty="0">
                <a:solidFill>
                  <a:prstClr val="black"/>
                </a:solidFill>
              </a:endParaRPr>
            </a:p>
          </p:txBody>
        </p:sp>
        <mc:AlternateContent xmlns:mc="http://schemas.openxmlformats.org/markup-compatibility/2006" xmlns:a14="http://schemas.microsoft.com/office/drawing/2010/main">
          <mc:Choice Requires="a14">
            <p:sp>
              <p:nvSpPr>
                <p:cNvPr id="5" name="TextBox 4"/>
                <p:cNvSpPr txBox="1"/>
                <p:nvPr/>
              </p:nvSpPr>
              <p:spPr>
                <a:xfrm>
                  <a:off x="2519833" y="1589474"/>
                  <a:ext cx="3429721" cy="7054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𝑎</m:t>
                        </m:r>
                        <m:r>
                          <a:rPr lang="en-US" i="1" smtClean="0">
                            <a:solidFill>
                              <a:prstClr val="black"/>
                            </a:solidFill>
                            <a:latin typeface="Cambria Math"/>
                          </a:rPr>
                          <m:t> →</m:t>
                        </m:r>
                        <m:sSup>
                          <m:sSupPr>
                            <m:ctrlPr>
                              <a:rPr lang="en-US" i="1" smtClean="0">
                                <a:solidFill>
                                  <a:prstClr val="black"/>
                                </a:solidFill>
                                <a:latin typeface="Cambria Math"/>
                              </a:rPr>
                            </m:ctrlPr>
                          </m:sSupPr>
                          <m:e>
                            <m:r>
                              <a:rPr lang="en-US" i="1" smtClean="0">
                                <a:solidFill>
                                  <a:prstClr val="black"/>
                                </a:solidFill>
                                <a:latin typeface="Cambria Math"/>
                              </a:rPr>
                              <m:t>𝑐</m:t>
                            </m:r>
                          </m:e>
                          <m:sup>
                            <m:r>
                              <a:rPr lang="en-US" i="1" smtClean="0">
                                <a:solidFill>
                                  <a:prstClr val="black"/>
                                </a:solidFill>
                                <a:latin typeface="Cambria Math"/>
                              </a:rPr>
                              <m:t>∗</m:t>
                            </m:r>
                          </m:sup>
                        </m:sSup>
                        <m:r>
                          <a:rPr lang="en-US" i="1" smtClean="0">
                            <a:solidFill>
                              <a:prstClr val="black"/>
                            </a:solidFill>
                            <a:latin typeface="Cambria Math"/>
                          </a:rPr>
                          <m:t>→</m:t>
                        </m:r>
                        <m:r>
                          <a:rPr lang="en-US" i="1" smtClean="0">
                            <a:solidFill>
                              <a:prstClr val="black"/>
                            </a:solidFill>
                            <a:latin typeface="Cambria Math"/>
                          </a:rPr>
                          <m:t>𝑏</m:t>
                        </m:r>
                      </m:oMath>
                    </m:oMathPara>
                  </a14:m>
                  <a:endParaRPr lang="en-US" dirty="0" smtClean="0">
                    <a:solidFill>
                      <a:prstClr val="black"/>
                    </a:solidFill>
                  </a:endParaRPr>
                </a:p>
                <a:p>
                  <a:pPr/>
                  <a14:m>
                    <m:oMathPara xmlns:m="http://schemas.openxmlformats.org/officeDocument/2006/math">
                      <m:oMathParaPr>
                        <m:jc m:val="centerGroup"/>
                      </m:oMathParaPr>
                      <m:oMath xmlns:m="http://schemas.openxmlformats.org/officeDocument/2006/math">
                        <m:sSup>
                          <m:sSupPr>
                            <m:ctrlPr>
                              <a:rPr lang="en-US" sz="2000" i="1" smtClean="0">
                                <a:solidFill>
                                  <a:prstClr val="black"/>
                                </a:solidFill>
                                <a:latin typeface="Cambria Math"/>
                              </a:rPr>
                            </m:ctrlPr>
                          </m:sSupPr>
                          <m:e>
                            <m:r>
                              <a:rPr lang="en-US" sz="2000" i="1" smtClean="0">
                                <a:solidFill>
                                  <a:prstClr val="black"/>
                                </a:solidFill>
                                <a:latin typeface="Cambria Math"/>
                              </a:rPr>
                              <m:t>𝑒</m:t>
                            </m:r>
                          </m:e>
                          <m:sup>
                            <m:r>
                              <a:rPr lang="en-US" sz="2000" i="1" smtClean="0">
                                <a:solidFill>
                                  <a:prstClr val="black"/>
                                </a:solidFill>
                                <a:latin typeface="Cambria Math"/>
                              </a:rPr>
                              <m:t>− </m:t>
                            </m:r>
                          </m:sup>
                        </m:sSup>
                        <m:r>
                          <a:rPr lang="en-US" sz="2000" i="1" smtClean="0">
                            <a:solidFill>
                              <a:prstClr val="black"/>
                            </a:solidFill>
                            <a:latin typeface="Cambria Math"/>
                          </a:rPr>
                          <m:t>+</m:t>
                        </m:r>
                        <m:sSub>
                          <m:sSubPr>
                            <m:ctrlPr>
                              <a:rPr lang="en-US" sz="2000" i="1" smtClean="0">
                                <a:solidFill>
                                  <a:prstClr val="black"/>
                                </a:solidFill>
                                <a:latin typeface="Cambria Math"/>
                              </a:rPr>
                            </m:ctrlPr>
                          </m:sSubPr>
                          <m:e>
                            <m:r>
                              <a:rPr lang="en-US" sz="2000" i="1" smtClean="0">
                                <a:solidFill>
                                  <a:prstClr val="black"/>
                                </a:solidFill>
                                <a:latin typeface="Cambria Math"/>
                              </a:rPr>
                              <m:t>𝑂</m:t>
                            </m:r>
                          </m:e>
                          <m:sub>
                            <m:r>
                              <a:rPr lang="en-US" sz="2000" i="1" smtClean="0">
                                <a:solidFill>
                                  <a:prstClr val="black"/>
                                </a:solidFill>
                                <a:latin typeface="Cambria Math"/>
                              </a:rPr>
                              <m:t>2</m:t>
                            </m:r>
                          </m:sub>
                        </m:sSub>
                        <m:r>
                          <a:rPr lang="en-US" sz="2000" i="1">
                            <a:solidFill>
                              <a:prstClr val="black"/>
                            </a:solidFill>
                            <a:latin typeface="Cambria Math"/>
                          </a:rPr>
                          <m:t>→</m:t>
                        </m:r>
                        <m:sSubSup>
                          <m:sSubSupPr>
                            <m:ctrlPr>
                              <a:rPr lang="en-US" sz="2000" b="1" i="1">
                                <a:solidFill>
                                  <a:prstClr val="black"/>
                                </a:solidFill>
                                <a:latin typeface="Cambria Math"/>
                              </a:rPr>
                            </m:ctrlPr>
                          </m:sSubSupPr>
                          <m:e>
                            <m:sSub>
                              <m:sSubPr>
                                <m:ctrlPr>
                                  <a:rPr lang="en-US" sz="2000" b="1" i="1">
                                    <a:solidFill>
                                      <a:prstClr val="black"/>
                                    </a:solidFill>
                                    <a:latin typeface="Cambria Math"/>
                                  </a:rPr>
                                </m:ctrlPr>
                              </m:sSubPr>
                              <m:e>
                                <m:r>
                                  <a:rPr lang="en-US" sz="2000" b="1" i="1">
                                    <a:solidFill>
                                      <a:prstClr val="black"/>
                                    </a:solidFill>
                                    <a:latin typeface="Cambria Math"/>
                                  </a:rPr>
                                  <m:t>𝑶</m:t>
                                </m:r>
                              </m:e>
                              <m:sub>
                                <m:r>
                                  <a:rPr lang="en-US" sz="2000" b="1" i="1">
                                    <a:solidFill>
                                      <a:prstClr val="black"/>
                                    </a:solidFill>
                                    <a:latin typeface="Cambria Math"/>
                                  </a:rPr>
                                  <m:t>𝟐</m:t>
                                </m:r>
                              </m:sub>
                            </m:sSub>
                          </m:e>
                          <m:sub/>
                          <m:sup>
                            <m:r>
                              <a:rPr lang="en-US" sz="2000" b="1" i="1">
                                <a:solidFill>
                                  <a:prstClr val="black"/>
                                </a:solidFill>
                                <a:latin typeface="Cambria Math"/>
                              </a:rPr>
                              <m:t>−</m:t>
                            </m:r>
                            <m:r>
                              <a:rPr lang="en-US" sz="2000" b="1" i="1" smtClean="0">
                                <a:solidFill>
                                  <a:prstClr val="black"/>
                                </a:solidFill>
                                <a:latin typeface="Cambria Math"/>
                              </a:rPr>
                              <m:t>∗</m:t>
                            </m:r>
                          </m:sup>
                        </m:sSubSup>
                        <m:r>
                          <a:rPr lang="en-US" sz="2000" i="1" smtClean="0">
                            <a:solidFill>
                              <a:prstClr val="black"/>
                            </a:solidFill>
                            <a:latin typeface="Cambria Math"/>
                          </a:rPr>
                          <m:t>→</m:t>
                        </m:r>
                        <m:sSubSup>
                          <m:sSubSupPr>
                            <m:ctrlPr>
                              <a:rPr lang="en-US" sz="2000" i="1">
                                <a:solidFill>
                                  <a:prstClr val="black"/>
                                </a:solidFill>
                                <a:latin typeface="Cambria Math"/>
                              </a:rPr>
                            </m:ctrlPr>
                          </m:sSubSupPr>
                          <m:e>
                            <m:sSub>
                              <m:sSubPr>
                                <m:ctrlPr>
                                  <a:rPr lang="en-US" sz="2000" i="1">
                                    <a:solidFill>
                                      <a:prstClr val="black"/>
                                    </a:solidFill>
                                    <a:latin typeface="Cambria Math"/>
                                  </a:rPr>
                                </m:ctrlPr>
                              </m:sSubPr>
                              <m:e>
                                <m:r>
                                  <a:rPr lang="en-US" sz="2000" i="1">
                                    <a:solidFill>
                                      <a:prstClr val="black"/>
                                    </a:solidFill>
                                    <a:latin typeface="Cambria Math"/>
                                  </a:rPr>
                                  <m:t>𝑂</m:t>
                                </m:r>
                              </m:e>
                              <m:sub>
                                <m:r>
                                  <a:rPr lang="en-US" sz="2000" i="1">
                                    <a:solidFill>
                                      <a:prstClr val="black"/>
                                    </a:solidFill>
                                    <a:latin typeface="Cambria Math"/>
                                  </a:rPr>
                                  <m:t>2</m:t>
                                </m:r>
                              </m:sub>
                            </m:sSub>
                          </m:e>
                          <m:sub/>
                          <m:sup>
                            <m:r>
                              <a:rPr lang="en-US" sz="2000" i="1">
                                <a:solidFill>
                                  <a:prstClr val="black"/>
                                </a:solidFill>
                                <a:latin typeface="Cambria Math"/>
                              </a:rPr>
                              <m:t>−</m:t>
                            </m:r>
                          </m:sup>
                        </m:sSubSup>
                        <m:r>
                          <a:rPr lang="en-US" sz="2000" smtClean="0">
                            <a:solidFill>
                              <a:prstClr val="black"/>
                            </a:solidFill>
                            <a:latin typeface="Cambria Math"/>
                          </a:rPr>
                          <m:t>+</m:t>
                        </m:r>
                        <m:r>
                          <m:rPr>
                            <m:sty m:val="p"/>
                          </m:rPr>
                          <a:rPr lang="en-US" sz="2000" smtClean="0">
                            <a:solidFill>
                              <a:prstClr val="black"/>
                            </a:solidFill>
                            <a:latin typeface="Cambria Math"/>
                          </a:rPr>
                          <m:t>h</m:t>
                        </m:r>
                        <m:r>
                          <a:rPr lang="en-US" sz="2000" i="1" smtClean="0">
                            <a:solidFill>
                              <a:prstClr val="black"/>
                            </a:solidFill>
                            <a:latin typeface="Cambria Math"/>
                            <a:sym typeface="Symbol"/>
                          </a:rPr>
                          <m:t></m:t>
                        </m:r>
                      </m:oMath>
                    </m:oMathPara>
                  </a14:m>
                  <a:endParaRPr lang="en-US" dirty="0">
                    <a:solidFill>
                      <a:prstClr val="black"/>
                    </a:solidFill>
                  </a:endParaRPr>
                </a:p>
              </p:txBody>
            </p:sp>
          </mc:Choice>
          <mc:Fallback xmlns:mv="urn:schemas-microsoft-com:mac:vml" xmlns="">
            <p:sp>
              <p:nvSpPr>
                <p:cNvPr id="5" name="TextBox 4"/>
                <p:cNvSpPr txBox="1">
                  <a:spLocks noRot="1" noChangeAspect="1" noMove="1" noResize="1" noEditPoints="1" noAdjustHandles="1" noChangeArrowheads="1" noChangeShapeType="1" noTextEdit="1"/>
                </p:cNvSpPr>
                <p:nvPr/>
              </p:nvSpPr>
              <p:spPr>
                <a:xfrm>
                  <a:off x="2519833" y="1589474"/>
                  <a:ext cx="3429721" cy="705450"/>
                </a:xfrm>
                <a:prstGeom prst="rect">
                  <a:avLst/>
                </a:prstGeom>
                <a:blipFill rotWithShape="1">
                  <a:blip r:embed="rId5"/>
                  <a:stretch>
                    <a:fillRect/>
                  </a:stretch>
                </a:blipFill>
              </p:spPr>
              <p:txBody>
                <a:bodyPr/>
                <a:lstStyle/>
                <a:p>
                  <a:r>
                    <a:rPr lang="en-US">
                      <a:noFill/>
                    </a:rPr>
                    <a:t> </a:t>
                  </a:r>
                </a:p>
              </p:txBody>
            </p:sp>
          </mc:Fallback>
        </mc:AlternateContent>
        <p:grpSp>
          <p:nvGrpSpPr>
            <p:cNvPr id="19" name="Group 18"/>
            <p:cNvGrpSpPr/>
            <p:nvPr/>
          </p:nvGrpSpPr>
          <p:grpSpPr>
            <a:xfrm>
              <a:off x="476553" y="3158052"/>
              <a:ext cx="7986476" cy="1477328"/>
              <a:chOff x="622569" y="3119184"/>
              <a:chExt cx="7402749" cy="1477328"/>
            </a:xfrm>
          </p:grpSpPr>
          <p:sp>
            <p:nvSpPr>
              <p:cNvPr id="9" name="Rectangle 8"/>
              <p:cNvSpPr/>
              <p:nvPr/>
            </p:nvSpPr>
            <p:spPr>
              <a:xfrm>
                <a:off x="622569" y="3119184"/>
                <a:ext cx="7402749" cy="1477328"/>
              </a:xfrm>
              <a:prstGeom prst="rect">
                <a:avLst/>
              </a:prstGeom>
            </p:spPr>
            <p:txBody>
              <a:bodyPr wrap="square">
                <a:spAutoFit/>
              </a:bodyPr>
              <a:lstStyle/>
              <a:p>
                <a:r>
                  <a:rPr lang="en-US" dirty="0">
                    <a:solidFill>
                      <a:prstClr val="black"/>
                    </a:solidFill>
                  </a:rPr>
                  <a:t>where </a:t>
                </a:r>
                <a:r>
                  <a:rPr lang="en-US" i="1" dirty="0">
                    <a:solidFill>
                      <a:prstClr val="black"/>
                    </a:solidFill>
                    <a:latin typeface="Times New Roman" panose="02020603050405020304" pitchFamily="18" charset="0"/>
                  </a:rPr>
                  <a:t>E</a:t>
                </a:r>
                <a:r>
                  <a:rPr lang="en-US" dirty="0">
                    <a:solidFill>
                      <a:prstClr val="black"/>
                    </a:solidFill>
                  </a:rPr>
                  <a:t> is the incident energy, </a:t>
                </a:r>
                <a:r>
                  <a:rPr lang="en-US" dirty="0" smtClean="0">
                    <a:solidFill>
                      <a:prstClr val="black"/>
                    </a:solidFill>
                    <a:sym typeface="Symbol"/>
                  </a:rPr>
                  <a:t></a:t>
                </a:r>
                <a:r>
                  <a:rPr lang="en-US" dirty="0" smtClean="0">
                    <a:solidFill>
                      <a:prstClr val="black"/>
                    </a:solidFill>
                  </a:rPr>
                  <a:t> </a:t>
                </a:r>
                <a:r>
                  <a:rPr lang="en-US" dirty="0">
                    <a:solidFill>
                      <a:prstClr val="black"/>
                    </a:solidFill>
                  </a:rPr>
                  <a:t>is the reduced wavelength in the incident </a:t>
                </a:r>
                <a:r>
                  <a:rPr lang="en-US" dirty="0" smtClean="0">
                    <a:solidFill>
                      <a:prstClr val="black"/>
                    </a:solidFill>
                  </a:rPr>
                  <a:t>channel, </a:t>
                </a:r>
                <a:r>
                  <a:rPr lang="en-US" i="1" dirty="0" err="1" smtClean="0">
                    <a:solidFill>
                      <a:prstClr val="black"/>
                    </a:solidFill>
                    <a:sym typeface="Symbol"/>
                  </a:rPr>
                  <a:t></a:t>
                </a:r>
                <a:r>
                  <a:rPr lang="en-US" i="1" baseline="-25000" dirty="0" err="1" smtClean="0">
                    <a:solidFill>
                      <a:prstClr val="black"/>
                    </a:solidFill>
                    <a:latin typeface="Times New Roman" panose="02020603050405020304" pitchFamily="18" charset="0"/>
                    <a:sym typeface="Symbol"/>
                  </a:rPr>
                  <a:t>a</a:t>
                </a:r>
                <a:r>
                  <a:rPr lang="en-US" i="1" baseline="30000" dirty="0" err="1" smtClean="0">
                    <a:solidFill>
                      <a:prstClr val="black"/>
                    </a:solidFill>
                    <a:latin typeface="Times New Roman" panose="02020603050405020304" pitchFamily="18" charset="0"/>
                    <a:sym typeface="Symbol"/>
                  </a:rPr>
                  <a:t>J</a:t>
                </a:r>
                <a:r>
                  <a:rPr lang="en-US" i="1" baseline="30000" dirty="0" smtClean="0">
                    <a:solidFill>
                      <a:prstClr val="black"/>
                    </a:solidFill>
                    <a:latin typeface="Times New Roman" panose="02020603050405020304" pitchFamily="18" charset="0"/>
                    <a:sym typeface="Symbol"/>
                  </a:rPr>
                  <a:t>  </a:t>
                </a:r>
                <a:r>
                  <a:rPr lang="en-US" dirty="0" smtClean="0">
                    <a:solidFill>
                      <a:prstClr val="black"/>
                    </a:solidFill>
                  </a:rPr>
                  <a:t>is </a:t>
                </a:r>
                <a:r>
                  <a:rPr lang="en-US" dirty="0">
                    <a:solidFill>
                      <a:prstClr val="black"/>
                    </a:solidFill>
                  </a:rPr>
                  <a:t>a statistical factor, </a:t>
                </a:r>
                <a:r>
                  <a:rPr lang="en-US" i="1" dirty="0" smtClean="0">
                    <a:solidFill>
                      <a:prstClr val="black"/>
                    </a:solidFill>
                    <a:sym typeface="Symbol"/>
                  </a:rPr>
                  <a:t></a:t>
                </a:r>
                <a:r>
                  <a:rPr lang="en-US" i="1" baseline="-25000" dirty="0" smtClean="0">
                    <a:solidFill>
                      <a:prstClr val="black"/>
                    </a:solidFill>
                    <a:sym typeface="Symbol"/>
                  </a:rPr>
                  <a:t></a:t>
                </a:r>
                <a:r>
                  <a:rPr lang="en-US" i="1" baseline="-25000" dirty="0" smtClean="0">
                    <a:solidFill>
                      <a:prstClr val="black"/>
                    </a:solidFill>
                    <a:latin typeface="Times New Roman" panose="02020603050405020304" pitchFamily="18" charset="0"/>
                  </a:rPr>
                  <a:t>a</a:t>
                </a:r>
                <a:r>
                  <a:rPr lang="en-US" dirty="0" smtClean="0">
                    <a:solidFill>
                      <a:prstClr val="black"/>
                    </a:solidFill>
                  </a:rPr>
                  <a:t> </a:t>
                </a:r>
                <a:r>
                  <a:rPr lang="en-US" dirty="0">
                    <a:solidFill>
                      <a:prstClr val="black"/>
                    </a:solidFill>
                  </a:rPr>
                  <a:t>and </a:t>
                </a:r>
                <a:r>
                  <a:rPr lang="en-US" i="1" dirty="0" smtClean="0">
                    <a:solidFill>
                      <a:prstClr val="black"/>
                    </a:solidFill>
                    <a:sym typeface="Symbol"/>
                  </a:rPr>
                  <a:t></a:t>
                </a:r>
                <a:r>
                  <a:rPr lang="en-US" i="1" baseline="-25000" dirty="0" smtClean="0">
                    <a:solidFill>
                      <a:prstClr val="black"/>
                    </a:solidFill>
                    <a:sym typeface="Symbol"/>
                  </a:rPr>
                  <a:t></a:t>
                </a:r>
                <a:r>
                  <a:rPr lang="en-US" i="1" baseline="-25000" dirty="0" smtClean="0">
                    <a:solidFill>
                      <a:prstClr val="black"/>
                    </a:solidFill>
                    <a:latin typeface="Times New Roman" panose="02020603050405020304" pitchFamily="18" charset="0"/>
                  </a:rPr>
                  <a:t>b</a:t>
                </a:r>
                <a:r>
                  <a:rPr lang="en-US" dirty="0" smtClean="0">
                    <a:solidFill>
                      <a:prstClr val="black"/>
                    </a:solidFill>
                  </a:rPr>
                  <a:t> </a:t>
                </a:r>
                <a:r>
                  <a:rPr lang="en-US" dirty="0">
                    <a:solidFill>
                      <a:prstClr val="black"/>
                    </a:solidFill>
                  </a:rPr>
                  <a:t>are the partial widths of </a:t>
                </a:r>
                <a:r>
                  <a:rPr lang="en-US" dirty="0" err="1">
                    <a:solidFill>
                      <a:prstClr val="black"/>
                    </a:solidFill>
                  </a:rPr>
                  <a:t>Breit</a:t>
                </a:r>
                <a:r>
                  <a:rPr lang="en-US" dirty="0">
                    <a:solidFill>
                      <a:prstClr val="black"/>
                    </a:solidFill>
                  </a:rPr>
                  <a:t>-Wigner </a:t>
                </a:r>
                <a:r>
                  <a:rPr lang="en-US" dirty="0" smtClean="0">
                    <a:solidFill>
                      <a:prstClr val="black"/>
                    </a:solidFill>
                  </a:rPr>
                  <a:t>resonance </a:t>
                </a:r>
                <a:r>
                  <a:rPr lang="en-US" i="1" dirty="0" smtClean="0">
                    <a:solidFill>
                      <a:prstClr val="black"/>
                    </a:solidFill>
                    <a:sym typeface="Symbol"/>
                  </a:rPr>
                  <a:t></a:t>
                </a:r>
                <a:r>
                  <a:rPr lang="en-US" dirty="0" smtClean="0">
                    <a:solidFill>
                      <a:prstClr val="black"/>
                    </a:solidFill>
                  </a:rPr>
                  <a:t> </a:t>
                </a:r>
                <a:r>
                  <a:rPr lang="en-US" dirty="0">
                    <a:solidFill>
                      <a:prstClr val="black"/>
                    </a:solidFill>
                  </a:rPr>
                  <a:t>in the incident and exit channels, </a:t>
                </a:r>
                <a:r>
                  <a:rPr lang="en-US" i="1" dirty="0" smtClean="0">
                    <a:solidFill>
                      <a:prstClr val="black"/>
                    </a:solidFill>
                    <a:latin typeface="Times New Roman" panose="02020603050405020304" pitchFamily="18" charset="0"/>
                  </a:rPr>
                  <a:t>E</a:t>
                </a:r>
                <a:r>
                  <a:rPr lang="en-US" i="1" baseline="-25000" dirty="0" smtClean="0">
                    <a:solidFill>
                      <a:prstClr val="black"/>
                    </a:solidFill>
                    <a:latin typeface="Times New Roman" panose="02020603050405020304" pitchFamily="18" charset="0"/>
                    <a:sym typeface="Symbol"/>
                  </a:rPr>
                  <a:t></a:t>
                </a:r>
                <a:r>
                  <a:rPr lang="en-US" dirty="0" smtClean="0">
                    <a:solidFill>
                      <a:prstClr val="black"/>
                    </a:solidFill>
                  </a:rPr>
                  <a:t> </a:t>
                </a:r>
                <a:r>
                  <a:rPr lang="en-US" dirty="0">
                    <a:solidFill>
                      <a:prstClr val="black"/>
                    </a:solidFill>
                  </a:rPr>
                  <a:t>is the energy of the resonance and </a:t>
                </a:r>
                <a:r>
                  <a:rPr lang="en-US" i="1" dirty="0" smtClean="0">
                    <a:solidFill>
                      <a:prstClr val="black"/>
                    </a:solidFill>
                    <a:sym typeface="Symbol"/>
                  </a:rPr>
                  <a:t></a:t>
                </a:r>
                <a:r>
                  <a:rPr lang="en-US" i="1" baseline="-25000" dirty="0" smtClean="0">
                    <a:solidFill>
                      <a:prstClr val="black"/>
                    </a:solidFill>
                    <a:sym typeface="Symbol"/>
                  </a:rPr>
                  <a:t></a:t>
                </a:r>
                <a:r>
                  <a:rPr lang="en-US" i="1" baseline="-25000" dirty="0" smtClean="0">
                    <a:solidFill>
                      <a:prstClr val="black"/>
                    </a:solidFill>
                    <a:latin typeface="Times New Roman" panose="02020603050405020304" pitchFamily="18" charset="0"/>
                  </a:rPr>
                  <a:t>  </a:t>
                </a:r>
                <a:r>
                  <a:rPr lang="en-US" dirty="0" smtClean="0">
                    <a:solidFill>
                      <a:prstClr val="black"/>
                    </a:solidFill>
                  </a:rPr>
                  <a:t>is </a:t>
                </a:r>
                <a:r>
                  <a:rPr lang="en-US" dirty="0">
                    <a:solidFill>
                      <a:prstClr val="black"/>
                    </a:solidFill>
                  </a:rPr>
                  <a:t>its </a:t>
                </a:r>
                <a:r>
                  <a:rPr lang="en-US" dirty="0" smtClean="0">
                    <a:solidFill>
                      <a:prstClr val="black"/>
                    </a:solidFill>
                  </a:rPr>
                  <a:t>total width, the sum </a:t>
                </a:r>
                <a:r>
                  <a:rPr lang="en-US" dirty="0">
                    <a:solidFill>
                      <a:prstClr val="black"/>
                    </a:solidFill>
                  </a:rPr>
                  <a:t>of the partial widths in all channels</a:t>
                </a:r>
                <a:r>
                  <a:rPr lang="en-US" dirty="0" smtClean="0">
                    <a:solidFill>
                      <a:prstClr val="black"/>
                    </a:solidFill>
                  </a:rPr>
                  <a:t>.</a:t>
                </a:r>
              </a:p>
              <a:p>
                <a:r>
                  <a:rPr lang="en-US" dirty="0">
                    <a:solidFill>
                      <a:prstClr val="black"/>
                    </a:solidFill>
                  </a:rPr>
                  <a:t>The </a:t>
                </a:r>
                <a:r>
                  <a:rPr lang="en-US" dirty="0" smtClean="0">
                    <a:solidFill>
                      <a:prstClr val="black"/>
                    </a:solidFill>
                  </a:rPr>
                  <a:t>cross </a:t>
                </a:r>
                <a:r>
                  <a:rPr lang="en-US" dirty="0">
                    <a:solidFill>
                      <a:prstClr val="black"/>
                    </a:solidFill>
                  </a:rPr>
                  <a:t>section </a:t>
                </a:r>
                <a:r>
                  <a:rPr lang="en-US" dirty="0" smtClean="0">
                    <a:solidFill>
                      <a:prstClr val="black"/>
                    </a:solidFill>
                  </a:rPr>
                  <a:t>averaged over all resonances is </a:t>
                </a:r>
                <a:r>
                  <a:rPr lang="en-US" dirty="0">
                    <a:solidFill>
                      <a:prstClr val="black"/>
                    </a:solidFill>
                  </a:rPr>
                  <a:t>given by Hauser-</a:t>
                </a:r>
                <a:r>
                  <a:rPr lang="en-US" dirty="0" err="1">
                    <a:solidFill>
                      <a:prstClr val="black"/>
                    </a:solidFill>
                  </a:rPr>
                  <a:t>Feschbach</a:t>
                </a:r>
                <a:r>
                  <a:rPr lang="en-US" dirty="0">
                    <a:solidFill>
                      <a:prstClr val="black"/>
                    </a:solidFill>
                  </a:rPr>
                  <a:t> </a:t>
                </a:r>
                <a:r>
                  <a:rPr lang="en-US" dirty="0" smtClean="0">
                    <a:solidFill>
                      <a:prstClr val="black"/>
                    </a:solidFill>
                  </a:rPr>
                  <a:t>theory:</a:t>
                </a:r>
              </a:p>
            </p:txBody>
          </p:sp>
          <p:cxnSp>
            <p:nvCxnSpPr>
              <p:cNvPr id="11" name="Straight Connector 10"/>
              <p:cNvCxnSpPr/>
              <p:nvPr/>
            </p:nvCxnSpPr>
            <p:spPr>
              <a:xfrm>
                <a:off x="3424150" y="3265583"/>
                <a:ext cx="8754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476553" y="2185628"/>
              <a:ext cx="7402748" cy="369332"/>
            </a:xfrm>
            <a:prstGeom prst="rect">
              <a:avLst/>
            </a:prstGeom>
            <a:noFill/>
          </p:spPr>
          <p:txBody>
            <a:bodyPr wrap="square" rtlCol="0">
              <a:spAutoFit/>
            </a:bodyPr>
            <a:lstStyle/>
            <a:p>
              <a:r>
                <a:rPr lang="en-US" dirty="0" smtClean="0">
                  <a:solidFill>
                    <a:prstClr val="black"/>
                  </a:solidFill>
                </a:rPr>
                <a:t>The cross section through an isolated compound state of spin </a:t>
              </a:r>
              <a:r>
                <a:rPr lang="en-US" i="1" dirty="0">
                  <a:solidFill>
                    <a:prstClr val="black"/>
                  </a:solidFill>
                  <a:latin typeface="Times New Roman" panose="02020603050405020304" pitchFamily="18" charset="0"/>
                </a:rPr>
                <a:t>J</a:t>
              </a:r>
              <a:r>
                <a:rPr lang="en-US" dirty="0" smtClean="0">
                  <a:solidFill>
                    <a:prstClr val="black"/>
                  </a:solidFill>
                </a:rPr>
                <a:t> is</a:t>
              </a:r>
              <a:endParaRPr lang="en-US" dirty="0">
                <a:solidFill>
                  <a:prstClr val="black"/>
                </a:solidFill>
              </a:endParaRP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65" y="4833414"/>
              <a:ext cx="4883353" cy="68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476552" y="5399625"/>
              <a:ext cx="8074025" cy="369332"/>
            </a:xfrm>
            <a:prstGeom prst="rect">
              <a:avLst/>
            </a:prstGeom>
            <a:noFill/>
          </p:spPr>
          <p:txBody>
            <a:bodyPr wrap="square" rtlCol="0">
              <a:spAutoFit/>
            </a:bodyPr>
            <a:lstStyle/>
            <a:p>
              <a:r>
                <a:rPr lang="en-US" dirty="0">
                  <a:solidFill>
                    <a:prstClr val="black"/>
                  </a:solidFill>
                </a:rPr>
                <a:t>C</a:t>
              </a:r>
              <a:r>
                <a:rPr lang="en-US" dirty="0" smtClean="0">
                  <a:solidFill>
                    <a:prstClr val="black"/>
                  </a:solidFill>
                </a:rPr>
                <a:t>hannel transmission coefficients </a:t>
              </a:r>
              <a:r>
                <a:rPr lang="en-US" i="1" dirty="0" smtClean="0">
                  <a:solidFill>
                    <a:prstClr val="black"/>
                  </a:solidFill>
                  <a:latin typeface="Times New Roman" panose="02020603050405020304" pitchFamily="18" charset="0"/>
                  <a:cs typeface="Times New Roman" panose="02020603050405020304" pitchFamily="18" charset="0"/>
                </a:rPr>
                <a:t>T</a:t>
              </a:r>
              <a:r>
                <a:rPr lang="en-US" i="1" baseline="-25000" dirty="0" smtClean="0">
                  <a:solidFill>
                    <a:prstClr val="black"/>
                  </a:solidFill>
                  <a:latin typeface="Times New Roman" panose="02020603050405020304" pitchFamily="18" charset="0"/>
                  <a:cs typeface="Times New Roman" panose="02020603050405020304" pitchFamily="18" charset="0"/>
                </a:rPr>
                <a:t>c</a:t>
              </a:r>
              <a:r>
                <a:rPr lang="en-US" dirty="0" smtClean="0">
                  <a:solidFill>
                    <a:prstClr val="black"/>
                  </a:solidFill>
                </a:rPr>
                <a:t> and width fluctuation parameters </a:t>
              </a:r>
              <a:r>
                <a:rPr lang="en-US" i="1" dirty="0" err="1">
                  <a:solidFill>
                    <a:prstClr val="black"/>
                  </a:solidFill>
                  <a:latin typeface="Times New Roman" panose="02020603050405020304" pitchFamily="18" charset="0"/>
                  <a:cs typeface="Times New Roman" panose="02020603050405020304" pitchFamily="18" charset="0"/>
                </a:rPr>
                <a:t>W</a:t>
              </a:r>
              <a:r>
                <a:rPr lang="en-US" i="1" baseline="-25000" dirty="0" err="1">
                  <a:solidFill>
                    <a:prstClr val="black"/>
                  </a:solidFill>
                  <a:latin typeface="Times New Roman" panose="02020603050405020304" pitchFamily="18" charset="0"/>
                  <a:cs typeface="Times New Roman" panose="02020603050405020304" pitchFamily="18" charset="0"/>
                </a:rPr>
                <a:t>ab</a:t>
              </a:r>
              <a:r>
                <a:rPr lang="en-US" dirty="0" smtClean="0">
                  <a:solidFill>
                    <a:prstClr val="black"/>
                  </a:solidFill>
                </a:rPr>
                <a:t> are given by</a:t>
              </a:r>
              <a:endParaRPr lang="en-US" dirty="0">
                <a:solidFill>
                  <a:prstClr val="black"/>
                </a:solidFill>
              </a:endParaRPr>
            </a:p>
          </p:txBody>
        </p:sp>
        <p:grpSp>
          <p:nvGrpSpPr>
            <p:cNvPr id="21" name="Group 20"/>
            <p:cNvGrpSpPr/>
            <p:nvPr/>
          </p:nvGrpSpPr>
          <p:grpSpPr>
            <a:xfrm>
              <a:off x="476552" y="5789954"/>
              <a:ext cx="4649081" cy="637972"/>
              <a:chOff x="700323" y="5877503"/>
              <a:chExt cx="4649081" cy="637972"/>
            </a:xfrm>
          </p:grpSpPr>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323" y="5895474"/>
                <a:ext cx="1415220" cy="60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603" y="5877503"/>
                <a:ext cx="2605801" cy="637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2188721" y="6011823"/>
                <a:ext cx="538930" cy="369332"/>
              </a:xfrm>
              <a:prstGeom prst="rect">
                <a:avLst/>
              </a:prstGeom>
              <a:noFill/>
            </p:spPr>
            <p:txBody>
              <a:bodyPr wrap="none" rtlCol="0">
                <a:spAutoFit/>
              </a:bodyPr>
              <a:lstStyle/>
              <a:p>
                <a:r>
                  <a:rPr lang="en-US" dirty="0" smtClean="0">
                    <a:solidFill>
                      <a:prstClr val="black"/>
                    </a:solidFill>
                  </a:rPr>
                  <a:t>and</a:t>
                </a:r>
                <a:endParaRPr lang="en-US" dirty="0">
                  <a:solidFill>
                    <a:prstClr val="black"/>
                  </a:solidFill>
                </a:endParaRPr>
              </a:p>
            </p:txBody>
          </p:sp>
        </p:gr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0008" y="2671968"/>
              <a:ext cx="3102609" cy="371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08564" y="2673100"/>
              <a:ext cx="612069" cy="369332"/>
            </a:xfrm>
            <a:prstGeom prst="rect">
              <a:avLst/>
            </a:prstGeom>
            <a:noFill/>
          </p:spPr>
          <p:txBody>
            <a:bodyPr wrap="square" rtlCol="0">
              <a:spAutoFit/>
            </a:bodyPr>
            <a:lstStyle/>
            <a:p>
              <a:r>
                <a:rPr lang="en-US" dirty="0" smtClean="0">
                  <a:solidFill>
                    <a:prstClr val="black"/>
                  </a:solidFill>
                </a:rPr>
                <a:t>and</a:t>
              </a:r>
              <a:endParaRPr lang="en-US" dirty="0">
                <a:solidFill>
                  <a:prstClr val="black"/>
                </a:solidFill>
              </a:endParaRPr>
            </a:p>
          </p:txBody>
        </p:sp>
      </p:grpSp>
      <p:sp>
        <p:nvSpPr>
          <p:cNvPr id="3" name="Slide Number Placeholder 2"/>
          <p:cNvSpPr>
            <a:spLocks noGrp="1"/>
          </p:cNvSpPr>
          <p:nvPr>
            <p:ph type="sldNum" sz="quarter" idx="12"/>
          </p:nvPr>
        </p:nvSpPr>
        <p:spPr/>
        <p:txBody>
          <a:bodyPr/>
          <a:lstStyle/>
          <a:p>
            <a:fld id="{86685E44-AF0C-F640-B9AE-488F490A762E}" type="slidenum">
              <a:rPr lang="en-US" smtClean="0">
                <a:solidFill>
                  <a:prstClr val="black">
                    <a:tint val="75000"/>
                  </a:prstClr>
                </a:solidFill>
              </a:rPr>
              <a:pPr/>
              <a:t>18</a:t>
            </a:fld>
            <a:endParaRPr lang="en-US">
              <a:solidFill>
                <a:prstClr val="black">
                  <a:tint val="75000"/>
                </a:prstClr>
              </a:solidFill>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2394359244"/>
              </p:ext>
            </p:extLst>
          </p:nvPr>
        </p:nvGraphicFramePr>
        <p:xfrm>
          <a:off x="5874252" y="5879095"/>
          <a:ext cx="2559050" cy="546100"/>
        </p:xfrm>
        <a:graphic>
          <a:graphicData uri="http://schemas.openxmlformats.org/presentationml/2006/ole">
            <mc:AlternateContent xmlns:mc="http://schemas.openxmlformats.org/markup-compatibility/2006">
              <mc:Choice xmlns:v="urn:schemas-microsoft-com:vml" Requires="v">
                <p:oleObj spid="_x0000_s12314" name="Equation" r:id="rId10" imgW="2082600" imgH="444240" progId="Equation.DSMT4">
                  <p:embed/>
                </p:oleObj>
              </mc:Choice>
              <mc:Fallback>
                <p:oleObj name="Equation" r:id="rId10" imgW="2082600" imgH="444240" progId="Equation.DSMT4">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74252" y="5879095"/>
                        <a:ext cx="25590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16285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0366"/>
            <a:ext cx="8229600" cy="1143000"/>
          </a:xfrm>
        </p:spPr>
        <p:txBody>
          <a:bodyPr>
            <a:normAutofit fontScale="90000"/>
          </a:bodyPr>
          <a:lstStyle/>
          <a:p>
            <a:r>
              <a:rPr lang="en-US" dirty="0" smtClean="0"/>
              <a:t>Direct Attachment</a:t>
            </a:r>
            <a:br>
              <a:rPr lang="en-US" dirty="0" smtClean="0"/>
            </a:br>
            <a:r>
              <a:rPr lang="en-US" dirty="0" smtClean="0"/>
              <a:t>and</a:t>
            </a:r>
            <a:br>
              <a:rPr lang="en-US" dirty="0" smtClean="0"/>
            </a:br>
            <a:r>
              <a:rPr lang="en-US" dirty="0" smtClean="0"/>
              <a:t>Electron Affinities</a:t>
            </a:r>
            <a:endParaRPr lang="en-US" dirty="0"/>
          </a:p>
        </p:txBody>
      </p:sp>
      <p:sp>
        <p:nvSpPr>
          <p:cNvPr id="4" name="Slide Number Placeholder 3"/>
          <p:cNvSpPr>
            <a:spLocks noGrp="1"/>
          </p:cNvSpPr>
          <p:nvPr>
            <p:ph type="sldNum" sz="quarter" idx="12"/>
          </p:nvPr>
        </p:nvSpPr>
        <p:spPr/>
        <p:txBody>
          <a:bodyPr/>
          <a:lstStyle/>
          <a:p>
            <a:fld id="{86685E44-AF0C-F640-B9AE-488F490A762E}"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3097272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1121" y="944880"/>
            <a:ext cx="6624319" cy="5539978"/>
          </a:xfrm>
          <a:prstGeom prst="rect">
            <a:avLst/>
          </a:prstGeom>
          <a:noFill/>
        </p:spPr>
        <p:txBody>
          <a:bodyPr wrap="square" rtlCol="0">
            <a:spAutoFit/>
          </a:bodyPr>
          <a:lstStyle/>
          <a:p>
            <a:pPr marL="342900" indent="-342900">
              <a:buFontTx/>
              <a:buAutoNum type="arabicPeriod"/>
            </a:pPr>
            <a:r>
              <a:rPr lang="en-US" sz="2700" dirty="0"/>
              <a:t>Units</a:t>
            </a:r>
          </a:p>
          <a:p>
            <a:pPr marL="342900" indent="-342900">
              <a:buFontTx/>
              <a:buAutoNum type="arabicPeriod"/>
            </a:pPr>
            <a:r>
              <a:rPr lang="en-US" sz="2700" dirty="0" smtClean="0"/>
              <a:t>Measured </a:t>
            </a:r>
            <a:r>
              <a:rPr lang="en-US" sz="2700" dirty="0"/>
              <a:t>attachment </a:t>
            </a:r>
            <a:r>
              <a:rPr lang="en-US" sz="2700" dirty="0" smtClean="0"/>
              <a:t>rates</a:t>
            </a:r>
          </a:p>
          <a:p>
            <a:pPr marL="342900" indent="-342900">
              <a:buFontTx/>
              <a:buAutoNum type="arabicPeriod"/>
            </a:pPr>
            <a:r>
              <a:rPr lang="en-US" sz="2700" dirty="0" smtClean="0"/>
              <a:t>Calculating attachment rates</a:t>
            </a:r>
          </a:p>
          <a:p>
            <a:pPr marL="800100" lvl="1" indent="-342900">
              <a:buFont typeface="+mj-lt"/>
              <a:buAutoNum type="alphaLcPeriod"/>
            </a:pPr>
            <a:r>
              <a:rPr lang="en-US" sz="2400" dirty="0" smtClean="0"/>
              <a:t>Maxwell-Boltzmann distribution</a:t>
            </a:r>
          </a:p>
          <a:p>
            <a:pPr marL="800100" lvl="1" indent="-342900">
              <a:buFont typeface="+mj-lt"/>
              <a:buAutoNum type="alphaLcPeriod"/>
            </a:pPr>
            <a:r>
              <a:rPr lang="en-US" sz="2400" dirty="0" smtClean="0"/>
              <a:t>Attachment cross sections</a:t>
            </a:r>
          </a:p>
          <a:p>
            <a:pPr marL="1485900" lvl="2" indent="-571500">
              <a:buFont typeface="+mj-lt"/>
              <a:buAutoNum type="romanLcPeriod"/>
            </a:pPr>
            <a:r>
              <a:rPr lang="en-US" sz="2000" dirty="0" smtClean="0"/>
              <a:t>Direct (radiative) attachment</a:t>
            </a:r>
          </a:p>
          <a:p>
            <a:pPr marL="1485900" lvl="2" indent="-571500">
              <a:buFont typeface="+mj-lt"/>
              <a:buAutoNum type="romanLcPeriod"/>
            </a:pPr>
            <a:r>
              <a:rPr lang="en-US" sz="2000" dirty="0" smtClean="0"/>
              <a:t>Electron affinity and electron attachment</a:t>
            </a:r>
          </a:p>
          <a:p>
            <a:pPr marL="1485900" lvl="2" indent="-571500">
              <a:buFont typeface="+mj-lt"/>
              <a:buAutoNum type="romanLcPeriod"/>
            </a:pPr>
            <a:r>
              <a:rPr lang="en-US" sz="2000" dirty="0" smtClean="0"/>
              <a:t>Dissociative attachment</a:t>
            </a:r>
            <a:endParaRPr lang="en-US" sz="2700" dirty="0"/>
          </a:p>
          <a:p>
            <a:pPr marL="342900" indent="-342900">
              <a:buAutoNum type="arabicPeriod"/>
            </a:pPr>
            <a:r>
              <a:rPr lang="en-US" sz="2700" dirty="0" smtClean="0"/>
              <a:t>Calculated attachment rates</a:t>
            </a:r>
          </a:p>
          <a:p>
            <a:pPr marL="342900" indent="-342900">
              <a:buAutoNum type="arabicPeriod"/>
            </a:pPr>
            <a:r>
              <a:rPr lang="en-US" sz="2700" dirty="0"/>
              <a:t>Electron Attachment to H</a:t>
            </a:r>
            <a:r>
              <a:rPr lang="en-US" sz="2700" baseline="-25000" dirty="0"/>
              <a:t>2</a:t>
            </a:r>
            <a:r>
              <a:rPr lang="en-US" sz="2700" dirty="0"/>
              <a:t>O in </a:t>
            </a:r>
            <a:r>
              <a:rPr lang="en-US" sz="2700" dirty="0" err="1" smtClean="0"/>
              <a:t>LAr</a:t>
            </a:r>
            <a:endParaRPr lang="en-US" sz="2700" dirty="0" smtClean="0"/>
          </a:p>
          <a:p>
            <a:pPr marL="1028700" lvl="1" indent="-571500">
              <a:buFont typeface="+mj-lt"/>
              <a:buAutoNum type="alphaLcPeriod"/>
            </a:pPr>
            <a:r>
              <a:rPr lang="en-US" sz="2400" dirty="0"/>
              <a:t>Henry’s Coefficient for H</a:t>
            </a:r>
            <a:r>
              <a:rPr lang="en-US" sz="2400" baseline="-25000" dirty="0"/>
              <a:t>2</a:t>
            </a:r>
            <a:r>
              <a:rPr lang="en-US" sz="2400" dirty="0"/>
              <a:t>O in </a:t>
            </a:r>
            <a:r>
              <a:rPr lang="en-US" sz="2400" dirty="0" err="1" smtClean="0"/>
              <a:t>LAr</a:t>
            </a:r>
            <a:endParaRPr lang="en-US" sz="2400" dirty="0" smtClean="0"/>
          </a:p>
          <a:p>
            <a:pPr marL="1028700" lvl="1" indent="-571500">
              <a:buFont typeface="+mj-lt"/>
              <a:buAutoNum type="alphaLcPeriod"/>
            </a:pPr>
            <a:r>
              <a:rPr lang="en-US" sz="2400" dirty="0" smtClean="0"/>
              <a:t>Attachment rates from measured lifetimes</a:t>
            </a:r>
          </a:p>
          <a:p>
            <a:pPr marL="1028700" lvl="1" indent="-571500">
              <a:buFont typeface="+mj-lt"/>
              <a:buAutoNum type="alphaLcPeriod"/>
            </a:pPr>
            <a:r>
              <a:rPr lang="en-US" sz="2400" dirty="0"/>
              <a:t>Comparison to Attachment in </a:t>
            </a:r>
            <a:r>
              <a:rPr lang="en-US" sz="2400" dirty="0" err="1"/>
              <a:t>GAr</a:t>
            </a:r>
            <a:r>
              <a:rPr lang="en-US" sz="2400" dirty="0"/>
              <a:t> </a:t>
            </a:r>
            <a:endParaRPr lang="en-US" sz="2400" dirty="0" smtClean="0"/>
          </a:p>
          <a:p>
            <a:pPr marL="342900" indent="-342900">
              <a:buAutoNum type="arabicPeriod"/>
            </a:pPr>
            <a:r>
              <a:rPr lang="en-US" sz="2700" dirty="0" smtClean="0"/>
              <a:t>Summary</a:t>
            </a:r>
          </a:p>
        </p:txBody>
      </p:sp>
      <p:sp>
        <p:nvSpPr>
          <p:cNvPr id="3" name="Title 1"/>
          <p:cNvSpPr>
            <a:spLocks noGrp="1"/>
          </p:cNvSpPr>
          <p:nvPr>
            <p:ph type="ctrTitle"/>
          </p:nvPr>
        </p:nvSpPr>
        <p:spPr>
          <a:xfrm>
            <a:off x="367654" y="1"/>
            <a:ext cx="8500606" cy="904239"/>
          </a:xfrm>
        </p:spPr>
        <p:txBody>
          <a:bodyPr>
            <a:normAutofit fontScale="90000"/>
          </a:bodyPr>
          <a:lstStyle/>
          <a:p>
            <a:r>
              <a:rPr lang="en-US" sz="5400" dirty="0" smtClean="0"/>
              <a:t>Electron Attachment</a:t>
            </a:r>
            <a:endParaRPr lang="en-US" sz="3200" dirty="0"/>
          </a:p>
        </p:txBody>
      </p:sp>
      <p:sp>
        <p:nvSpPr>
          <p:cNvPr id="2" name="Slide Number Placeholder 1"/>
          <p:cNvSpPr>
            <a:spLocks noGrp="1"/>
          </p:cNvSpPr>
          <p:nvPr>
            <p:ph type="sldNum" sz="quarter" idx="12"/>
          </p:nvPr>
        </p:nvSpPr>
        <p:spPr/>
        <p:txBody>
          <a:bodyPr/>
          <a:lstStyle/>
          <a:p>
            <a:fld id="{86685E44-AF0C-F640-B9AE-488F490A762E}" type="slidenum">
              <a:rPr lang="en-US" smtClean="0"/>
              <a:pPr/>
              <a:t>2</a:t>
            </a:fld>
            <a:endParaRPr lang="en-US"/>
          </a:p>
        </p:txBody>
      </p:sp>
    </p:spTree>
    <p:extLst>
      <p:ext uri="{BB962C8B-B14F-4D97-AF65-F5344CB8AC3E}">
        <p14:creationId xmlns:p14="http://schemas.microsoft.com/office/powerpoint/2010/main" val="809430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695"/>
            <a:ext cx="8229600" cy="671208"/>
          </a:xfrm>
        </p:spPr>
        <p:txBody>
          <a:bodyPr>
            <a:noAutofit/>
          </a:bodyPr>
          <a:lstStyle/>
          <a:p>
            <a:r>
              <a:rPr lang="en-US" sz="2800" dirty="0" smtClean="0"/>
              <a:t>Electron Affinities </a:t>
            </a:r>
            <a:r>
              <a:rPr lang="en-US" sz="2800" i="1" dirty="0" smtClean="0"/>
              <a:t>vs</a:t>
            </a:r>
            <a:r>
              <a:rPr lang="en-US" sz="2800" dirty="0" smtClean="0"/>
              <a:t>. Electronegativity</a:t>
            </a:r>
            <a:br>
              <a:rPr lang="en-US" sz="2800" dirty="0" smtClean="0"/>
            </a:br>
            <a:r>
              <a:rPr lang="en-US" sz="2000" i="1" dirty="0" err="1" smtClean="0"/>
              <a:t>Electronegativity</a:t>
            </a:r>
            <a:r>
              <a:rPr lang="en-US" sz="2000" i="1" dirty="0" smtClean="0"/>
              <a:t> is generally defined only for elements.</a:t>
            </a:r>
            <a:br>
              <a:rPr lang="en-US" sz="2000" i="1" dirty="0" smtClean="0"/>
            </a:br>
            <a:r>
              <a:rPr lang="en-US" sz="2000" i="1" dirty="0" smtClean="0"/>
              <a:t>It is measured in several different ways.</a:t>
            </a:r>
            <a:endParaRPr lang="en-US" sz="1800" i="1" baseline="-25000" dirty="0"/>
          </a:p>
        </p:txBody>
      </p:sp>
      <p:sp>
        <p:nvSpPr>
          <p:cNvPr id="5" name="TextBox 4"/>
          <p:cNvSpPr txBox="1"/>
          <p:nvPr/>
        </p:nvSpPr>
        <p:spPr>
          <a:xfrm>
            <a:off x="1240972" y="1199393"/>
            <a:ext cx="6662057" cy="369332"/>
          </a:xfrm>
          <a:prstGeom prst="rect">
            <a:avLst/>
          </a:prstGeom>
          <a:noFill/>
        </p:spPr>
        <p:txBody>
          <a:bodyPr wrap="square" rtlCol="0">
            <a:spAutoFit/>
          </a:bodyPr>
          <a:lstStyle/>
          <a:p>
            <a:pPr algn="ctr"/>
            <a:r>
              <a:rPr lang="en-US" dirty="0" smtClean="0"/>
              <a:t>Electron affinity is the energy of this reaction:</a:t>
            </a:r>
            <a:r>
              <a:rPr lang="en-US" dirty="0" smtClean="0">
                <a:sym typeface="Symbol"/>
              </a:rPr>
              <a:t>  e</a:t>
            </a:r>
            <a:r>
              <a:rPr lang="en-US" baseline="30000" dirty="0" smtClean="0">
                <a:sym typeface="Symbol"/>
              </a:rPr>
              <a:t>-</a:t>
            </a:r>
            <a:r>
              <a:rPr lang="en-US" dirty="0" smtClean="0">
                <a:sym typeface="Symbol"/>
              </a:rPr>
              <a:t> + X  X</a:t>
            </a:r>
            <a:r>
              <a:rPr lang="en-US" baseline="30000" dirty="0" smtClean="0">
                <a:sym typeface="Symbol"/>
              </a:rPr>
              <a:t>-</a:t>
            </a:r>
            <a:r>
              <a:rPr lang="en-US" dirty="0" smtClean="0">
                <a:sym typeface="Symbol"/>
              </a:rPr>
              <a:t> + </a:t>
            </a:r>
            <a:r>
              <a:rPr lang="en-US" dirty="0" smtClean="0">
                <a:latin typeface="Symbol" panose="05050102010706020507" pitchFamily="18" charset="2"/>
                <a:sym typeface="Symbol"/>
              </a:rPr>
              <a:t>D</a:t>
            </a:r>
            <a:r>
              <a:rPr lang="en-US" dirty="0" smtClean="0">
                <a:sym typeface="Symbol"/>
              </a:rPr>
              <a:t>E</a:t>
            </a:r>
            <a:r>
              <a:rPr lang="en-US" baseline="-25000" dirty="0" smtClean="0">
                <a:sym typeface="Symbol"/>
              </a:rPr>
              <a:t>EA</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08" y="2034618"/>
            <a:ext cx="7919839" cy="414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6125" y="1665287"/>
            <a:ext cx="1838965"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Electronegativity:</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61740" y="6179736"/>
            <a:ext cx="8430567" cy="584775"/>
          </a:xfrm>
          <a:prstGeom prst="rect">
            <a:avLst/>
          </a:prstGeom>
          <a:noFill/>
        </p:spPr>
        <p:txBody>
          <a:bodyPr wrap="square" rtlCol="0">
            <a:spAutoFit/>
          </a:bodyPr>
          <a:lstStyle/>
          <a:p>
            <a:r>
              <a:rPr lang="en-US" sz="1600" dirty="0" smtClean="0"/>
              <a:t>Ne, He, F, O, </a:t>
            </a:r>
            <a:r>
              <a:rPr lang="en-US" sz="1600" dirty="0" err="1" smtClean="0"/>
              <a:t>Ar</a:t>
            </a:r>
            <a:r>
              <a:rPr lang="en-US" sz="1600" dirty="0" smtClean="0"/>
              <a:t>, and N are the most electronegative elements (on the Allen scale), in decreasing order.</a:t>
            </a:r>
            <a:endParaRPr lang="en-US" sz="1600" dirty="0"/>
          </a:p>
        </p:txBody>
      </p:sp>
    </p:spTree>
    <p:extLst>
      <p:ext uri="{BB962C8B-B14F-4D97-AF65-F5344CB8AC3E}">
        <p14:creationId xmlns:p14="http://schemas.microsoft.com/office/powerpoint/2010/main" val="3190941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561"/>
            <a:ext cx="8229600" cy="671208"/>
          </a:xfrm>
        </p:spPr>
        <p:txBody>
          <a:bodyPr>
            <a:noAutofit/>
          </a:bodyPr>
          <a:lstStyle/>
          <a:p>
            <a:r>
              <a:rPr lang="en-US" sz="2800" dirty="0" smtClean="0"/>
              <a:t>Electron Affinities and Dissociation Energies</a:t>
            </a:r>
            <a:br>
              <a:rPr lang="en-US" sz="2800" dirty="0" smtClean="0"/>
            </a:br>
            <a:r>
              <a:rPr lang="en-US" sz="2000" i="1" dirty="0"/>
              <a:t>T</a:t>
            </a:r>
            <a:r>
              <a:rPr lang="en-US" sz="2000" i="1" dirty="0" smtClean="0"/>
              <a:t>hey are a proxy for cross sections.</a:t>
            </a:r>
            <a:endParaRPr lang="en-US" sz="1800" i="1" baseline="-25000" dirty="0"/>
          </a:p>
        </p:txBody>
      </p:sp>
      <p:sp>
        <p:nvSpPr>
          <p:cNvPr id="5" name="TextBox 4"/>
          <p:cNvSpPr txBox="1"/>
          <p:nvPr/>
        </p:nvSpPr>
        <p:spPr>
          <a:xfrm>
            <a:off x="4056427" y="1040846"/>
            <a:ext cx="4805463" cy="3323987"/>
          </a:xfrm>
          <a:prstGeom prst="rect">
            <a:avLst/>
          </a:prstGeom>
          <a:noFill/>
        </p:spPr>
        <p:txBody>
          <a:bodyPr wrap="square" rtlCol="0">
            <a:spAutoFit/>
          </a:bodyPr>
          <a:lstStyle/>
          <a:p>
            <a:r>
              <a:rPr lang="en-US" dirty="0" smtClean="0"/>
              <a:t>Electron affinity is the energy of this reaction:</a:t>
            </a:r>
          </a:p>
          <a:p>
            <a:r>
              <a:rPr lang="en-US" dirty="0" smtClean="0">
                <a:sym typeface="Symbol"/>
              </a:rPr>
              <a:t>		        e</a:t>
            </a:r>
            <a:r>
              <a:rPr lang="en-US" baseline="30000" dirty="0" smtClean="0">
                <a:sym typeface="Symbol"/>
              </a:rPr>
              <a:t>-</a:t>
            </a:r>
            <a:r>
              <a:rPr lang="en-US" dirty="0" smtClean="0">
                <a:sym typeface="Symbol"/>
              </a:rPr>
              <a:t> + X  X</a:t>
            </a:r>
            <a:r>
              <a:rPr lang="en-US" baseline="30000" dirty="0">
                <a:sym typeface="Symbol"/>
              </a:rPr>
              <a:t>-</a:t>
            </a:r>
            <a:r>
              <a:rPr lang="en-US" dirty="0" smtClean="0">
                <a:sym typeface="Symbol"/>
              </a:rPr>
              <a:t> + </a:t>
            </a:r>
            <a:r>
              <a:rPr lang="en-US" dirty="0" smtClean="0">
                <a:latin typeface="Symbol" panose="05050102010706020507" pitchFamily="18" charset="2"/>
                <a:sym typeface="Symbol"/>
              </a:rPr>
              <a:t>D</a:t>
            </a:r>
            <a:r>
              <a:rPr lang="en-US" dirty="0" smtClean="0">
                <a:sym typeface="Symbol"/>
              </a:rPr>
              <a:t>E</a:t>
            </a:r>
            <a:r>
              <a:rPr lang="en-US" baseline="-25000" dirty="0" smtClean="0">
                <a:sym typeface="Symbol"/>
              </a:rPr>
              <a:t>EA</a:t>
            </a:r>
          </a:p>
          <a:p>
            <a:endParaRPr lang="en-US" dirty="0">
              <a:sym typeface="Symbol"/>
            </a:endParaRPr>
          </a:p>
          <a:p>
            <a:r>
              <a:rPr lang="en-US" dirty="0" smtClean="0">
                <a:sym typeface="Symbol"/>
              </a:rPr>
              <a:t>Dissociation energy if the energy of this reaction:</a:t>
            </a:r>
          </a:p>
          <a:p>
            <a:r>
              <a:rPr lang="en-US" dirty="0">
                <a:sym typeface="Symbol"/>
              </a:rPr>
              <a:t>		</a:t>
            </a:r>
            <a:r>
              <a:rPr lang="en-US" dirty="0" smtClean="0">
                <a:sym typeface="Symbol"/>
              </a:rPr>
              <a:t>      XY + </a:t>
            </a:r>
            <a:r>
              <a:rPr lang="en-US" dirty="0" smtClean="0">
                <a:latin typeface="Symbol" panose="05050102010706020507" pitchFamily="18" charset="2"/>
                <a:sym typeface="Symbol"/>
              </a:rPr>
              <a:t>D</a:t>
            </a:r>
            <a:r>
              <a:rPr lang="en-US" dirty="0" smtClean="0">
                <a:sym typeface="Symbol"/>
              </a:rPr>
              <a:t>E</a:t>
            </a:r>
            <a:r>
              <a:rPr lang="en-US" baseline="-25000" dirty="0" smtClean="0">
                <a:sym typeface="Symbol"/>
              </a:rPr>
              <a:t>Dissoc</a:t>
            </a:r>
            <a:r>
              <a:rPr lang="en-US" dirty="0" smtClean="0">
                <a:sym typeface="Symbol"/>
              </a:rPr>
              <a:t> </a:t>
            </a:r>
            <a:r>
              <a:rPr lang="en-US" dirty="0">
                <a:sym typeface="Symbol"/>
              </a:rPr>
              <a:t> </a:t>
            </a:r>
            <a:r>
              <a:rPr lang="en-US" dirty="0" smtClean="0">
                <a:sym typeface="Symbol"/>
              </a:rPr>
              <a:t>X +Y</a:t>
            </a:r>
            <a:endParaRPr lang="en-US" dirty="0" smtClean="0"/>
          </a:p>
          <a:p>
            <a:endParaRPr lang="en-US" dirty="0" smtClean="0"/>
          </a:p>
          <a:p>
            <a:r>
              <a:rPr lang="en-US" dirty="0" smtClean="0"/>
              <a:t>For dissociative attachment</a:t>
            </a:r>
          </a:p>
          <a:p>
            <a:r>
              <a:rPr lang="en-US" dirty="0">
                <a:sym typeface="Symbol"/>
              </a:rPr>
              <a:t> 	</a:t>
            </a:r>
            <a:r>
              <a:rPr lang="en-US" dirty="0" smtClean="0">
                <a:sym typeface="Symbol"/>
              </a:rPr>
              <a:t>	    e</a:t>
            </a:r>
            <a:r>
              <a:rPr lang="en-US" baseline="30000" dirty="0" smtClean="0">
                <a:sym typeface="Symbol"/>
              </a:rPr>
              <a:t>-</a:t>
            </a:r>
            <a:r>
              <a:rPr lang="en-US" dirty="0" smtClean="0">
                <a:sym typeface="Symbol"/>
              </a:rPr>
              <a:t> </a:t>
            </a:r>
            <a:r>
              <a:rPr lang="en-US" dirty="0">
                <a:sym typeface="Symbol"/>
              </a:rPr>
              <a:t>+ XY  X</a:t>
            </a:r>
            <a:r>
              <a:rPr lang="en-US" baseline="30000" dirty="0">
                <a:sym typeface="Symbol"/>
              </a:rPr>
              <a:t>-</a:t>
            </a:r>
            <a:r>
              <a:rPr lang="en-US" dirty="0">
                <a:sym typeface="Symbol"/>
              </a:rPr>
              <a:t> +Y + </a:t>
            </a:r>
            <a:r>
              <a:rPr lang="en-US" dirty="0" smtClean="0">
                <a:latin typeface="Symbol" panose="05050102010706020507" pitchFamily="18" charset="2"/>
                <a:sym typeface="Symbol"/>
              </a:rPr>
              <a:t>D</a:t>
            </a:r>
            <a:r>
              <a:rPr lang="en-US" dirty="0" smtClean="0">
                <a:sym typeface="Symbol"/>
              </a:rPr>
              <a:t>E</a:t>
            </a:r>
            <a:r>
              <a:rPr lang="en-US" baseline="-25000" dirty="0" smtClean="0">
                <a:sym typeface="Symbol"/>
              </a:rPr>
              <a:t>Dissoc</a:t>
            </a:r>
            <a:endParaRPr lang="en-US" dirty="0" smtClean="0">
              <a:sym typeface="Symbol"/>
            </a:endParaRPr>
          </a:p>
          <a:p>
            <a:r>
              <a:rPr lang="en-US" dirty="0" smtClean="0">
                <a:sym typeface="Symbol"/>
              </a:rPr>
              <a:t>The threshold energy is</a:t>
            </a:r>
          </a:p>
          <a:p>
            <a:r>
              <a:rPr lang="en-US" dirty="0" smtClean="0">
                <a:sym typeface="Symbol"/>
              </a:rPr>
              <a:t>		        </a:t>
            </a:r>
            <a:r>
              <a:rPr lang="en-US" dirty="0" smtClean="0">
                <a:latin typeface="Symbol" panose="05050102010706020507" pitchFamily="18" charset="2"/>
                <a:sym typeface="Symbol"/>
              </a:rPr>
              <a:t>D</a:t>
            </a:r>
            <a:r>
              <a:rPr lang="en-US" dirty="0" smtClean="0">
                <a:sym typeface="Symbol"/>
              </a:rPr>
              <a:t>E</a:t>
            </a:r>
            <a:r>
              <a:rPr lang="en-US" baseline="-25000" dirty="0" smtClean="0">
                <a:sym typeface="Symbol"/>
              </a:rPr>
              <a:t>Dissoc</a:t>
            </a:r>
            <a:r>
              <a:rPr lang="en-US" dirty="0" smtClean="0">
                <a:sym typeface="Symbol"/>
              </a:rPr>
              <a:t>(XY)- </a:t>
            </a:r>
            <a:r>
              <a:rPr lang="en-US" dirty="0" smtClean="0">
                <a:latin typeface="Symbol" panose="05050102010706020507" pitchFamily="18" charset="2"/>
                <a:sym typeface="Symbol"/>
              </a:rPr>
              <a:t>D</a:t>
            </a:r>
            <a:r>
              <a:rPr lang="en-US" dirty="0" smtClean="0">
                <a:sym typeface="Symbol"/>
              </a:rPr>
              <a:t>E</a:t>
            </a:r>
            <a:r>
              <a:rPr lang="en-US" baseline="-25000" dirty="0" smtClean="0">
                <a:sym typeface="Symbol"/>
              </a:rPr>
              <a:t>EA</a:t>
            </a:r>
            <a:r>
              <a:rPr lang="en-US" dirty="0" smtClean="0">
                <a:sym typeface="Symbol"/>
              </a:rPr>
              <a:t>(X)</a:t>
            </a:r>
            <a:endParaRPr lang="en-US" dirty="0">
              <a:sym typeface="Symbol"/>
            </a:endParaRPr>
          </a:p>
          <a:p>
            <a:endParaRPr lang="en-US" baseline="-25000" dirty="0">
              <a:sym typeface="Symbol"/>
            </a:endParaRPr>
          </a:p>
          <a:p>
            <a:endParaRPr lang="en-US" dirty="0" smtClean="0">
              <a:sym typeface="Symbol"/>
            </a:endParaRPr>
          </a:p>
        </p:txBody>
      </p:sp>
      <p:sp>
        <p:nvSpPr>
          <p:cNvPr id="4" name="Slide Number Placeholder 3"/>
          <p:cNvSpPr>
            <a:spLocks noGrp="1"/>
          </p:cNvSpPr>
          <p:nvPr>
            <p:ph type="sldNum" sz="quarter" idx="12"/>
          </p:nvPr>
        </p:nvSpPr>
        <p:spPr/>
        <p:txBody>
          <a:bodyPr/>
          <a:lstStyle/>
          <a:p>
            <a:fld id="{86685E44-AF0C-F640-B9AE-488F490A762E}" type="slidenum">
              <a:rPr lang="en-US" smtClean="0"/>
              <a:pPr/>
              <a:t>21</a:t>
            </a:fld>
            <a:endParaRPr lang="en-US"/>
          </a:p>
        </p:txBody>
      </p:sp>
      <p:cxnSp>
        <p:nvCxnSpPr>
          <p:cNvPr id="7" name="Straight Arrow Connector 6"/>
          <p:cNvCxnSpPr/>
          <p:nvPr/>
        </p:nvCxnSpPr>
        <p:spPr>
          <a:xfrm>
            <a:off x="133832" y="6244503"/>
            <a:ext cx="22373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33832" y="6046031"/>
            <a:ext cx="22373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33832" y="4865576"/>
            <a:ext cx="22373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056426" y="4899071"/>
            <a:ext cx="4486935" cy="1569660"/>
          </a:xfrm>
          <a:prstGeom prst="rect">
            <a:avLst/>
          </a:prstGeom>
        </p:spPr>
        <p:txBody>
          <a:bodyPr wrap="square">
            <a:spAutoFit/>
          </a:bodyPr>
          <a:lstStyle/>
          <a:p>
            <a:r>
              <a:rPr lang="en-US" sz="1600" dirty="0" smtClean="0"/>
              <a:t>J.C</a:t>
            </a:r>
            <a:r>
              <a:rPr lang="en-US" sz="1600" dirty="0"/>
              <a:t>. </a:t>
            </a:r>
            <a:r>
              <a:rPr lang="en-US" sz="1600" dirty="0" err="1" smtClean="0"/>
              <a:t>Rienstra-Kiracofe</a:t>
            </a:r>
            <a:r>
              <a:rPr lang="en-US" sz="1600" dirty="0"/>
              <a:t>, </a:t>
            </a:r>
            <a:r>
              <a:rPr lang="en-US" sz="1600" i="1" dirty="0"/>
              <a:t>Atomic and Molecular Electron Affinities: Photoelectron Experiments and</a:t>
            </a:r>
          </a:p>
          <a:p>
            <a:r>
              <a:rPr lang="en-US" sz="1600" i="1" dirty="0"/>
              <a:t>Theoretical </a:t>
            </a:r>
            <a:r>
              <a:rPr lang="en-US" sz="1600" i="1" dirty="0" smtClean="0"/>
              <a:t>Computations</a:t>
            </a:r>
            <a:r>
              <a:rPr lang="en-US" sz="1600" dirty="0" smtClean="0"/>
              <a:t>, </a:t>
            </a:r>
            <a:r>
              <a:rPr lang="de-DE" sz="1600" dirty="0"/>
              <a:t>Chem. Rev. </a:t>
            </a:r>
            <a:r>
              <a:rPr lang="de-DE" sz="1600" b="1" dirty="0" smtClean="0"/>
              <a:t>102</a:t>
            </a:r>
            <a:r>
              <a:rPr lang="de-DE" sz="1600" dirty="0" smtClean="0"/>
              <a:t> (2002) 231.</a:t>
            </a:r>
            <a:endParaRPr lang="en-US" sz="1600" dirty="0"/>
          </a:p>
          <a:p>
            <a:r>
              <a:rPr lang="en-US" sz="1600" dirty="0" smtClean="0"/>
              <a:t>G.R</a:t>
            </a:r>
            <a:r>
              <a:rPr lang="en-US" sz="1600" dirty="0"/>
              <a:t>. </a:t>
            </a:r>
            <a:r>
              <a:rPr lang="en-US" sz="1600" dirty="0" err="1"/>
              <a:t>Somayajulu</a:t>
            </a:r>
            <a:r>
              <a:rPr lang="en-US" sz="1600" dirty="0"/>
              <a:t>, </a:t>
            </a:r>
            <a:r>
              <a:rPr lang="en-US" sz="1600" i="1" dirty="0"/>
              <a:t>Dissociation Energies of Diatomic Molecules</a:t>
            </a:r>
            <a:r>
              <a:rPr lang="en-US" sz="1600" dirty="0"/>
              <a:t>, J. Chem. Phys. </a:t>
            </a:r>
            <a:r>
              <a:rPr lang="en-US" sz="1600" b="1" dirty="0"/>
              <a:t>33</a:t>
            </a:r>
            <a:r>
              <a:rPr lang="en-US" sz="1600" dirty="0"/>
              <a:t> (1960) </a:t>
            </a:r>
            <a:r>
              <a:rPr lang="en-US" sz="1600" dirty="0" smtClean="0"/>
              <a:t>1541.</a:t>
            </a:r>
            <a:endParaRPr lang="en-US" sz="1600" dirty="0"/>
          </a:p>
        </p:txBody>
      </p:sp>
      <p:cxnSp>
        <p:nvCxnSpPr>
          <p:cNvPr id="13" name="Straight Arrow Connector 12"/>
          <p:cNvCxnSpPr/>
          <p:nvPr/>
        </p:nvCxnSpPr>
        <p:spPr>
          <a:xfrm>
            <a:off x="133832" y="4274393"/>
            <a:ext cx="22373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33832" y="4651290"/>
            <a:ext cx="22373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33832" y="3860735"/>
            <a:ext cx="22373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084478" y="4103686"/>
            <a:ext cx="4306855" cy="646331"/>
          </a:xfrm>
          <a:prstGeom prst="rect">
            <a:avLst/>
          </a:prstGeom>
          <a:noFill/>
          <a:ln>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n-US" dirty="0" smtClean="0"/>
              <a:t>Similar order to that for attachment rate:</a:t>
            </a:r>
          </a:p>
          <a:p>
            <a:pPr algn="ctr"/>
            <a:r>
              <a:rPr lang="en-US" dirty="0" smtClean="0"/>
              <a:t>SF</a:t>
            </a:r>
            <a:r>
              <a:rPr lang="en-US" baseline="-25000" dirty="0" smtClean="0"/>
              <a:t>6</a:t>
            </a:r>
            <a:r>
              <a:rPr lang="en-US" dirty="0" smtClean="0"/>
              <a:t> &gt; N</a:t>
            </a:r>
            <a:r>
              <a:rPr lang="en-US" baseline="-25000" dirty="0"/>
              <a:t>2</a:t>
            </a:r>
            <a:r>
              <a:rPr lang="en-US" dirty="0" smtClean="0"/>
              <a:t>O ~ O</a:t>
            </a:r>
            <a:r>
              <a:rPr lang="en-US" baseline="-25000" dirty="0"/>
              <a:t>2</a:t>
            </a:r>
            <a:r>
              <a:rPr lang="en-US" dirty="0" smtClean="0"/>
              <a:t> &gt; CO</a:t>
            </a:r>
            <a:r>
              <a:rPr lang="en-US" baseline="-25000" dirty="0"/>
              <a:t>2</a:t>
            </a:r>
            <a:r>
              <a:rPr lang="en-US" dirty="0" smtClean="0"/>
              <a:t> ~ H</a:t>
            </a:r>
            <a:r>
              <a:rPr lang="en-US" baseline="-25000" dirty="0"/>
              <a:t>2</a:t>
            </a:r>
            <a:r>
              <a:rPr lang="en-US" dirty="0" smtClean="0"/>
              <a:t>O &gt; </a:t>
            </a:r>
            <a:r>
              <a:rPr lang="en-US" dirty="0"/>
              <a:t>N</a:t>
            </a:r>
            <a:r>
              <a:rPr lang="en-US" baseline="-25000" dirty="0"/>
              <a:t>2</a:t>
            </a:r>
          </a:p>
        </p:txBody>
      </p:sp>
      <p:graphicFrame>
        <p:nvGraphicFramePr>
          <p:cNvPr id="20" name="object 2"/>
          <p:cNvGraphicFramePr>
            <a:graphicFrameLocks noGrp="1"/>
          </p:cNvGraphicFramePr>
          <p:nvPr>
            <p:extLst>
              <p:ext uri="{D42A27DB-BD31-4B8C-83A1-F6EECF244321}">
                <p14:modId xmlns:p14="http://schemas.microsoft.com/office/powerpoint/2010/main" val="99020160"/>
              </p:ext>
            </p:extLst>
          </p:nvPr>
        </p:nvGraphicFramePr>
        <p:xfrm>
          <a:off x="357568" y="865768"/>
          <a:ext cx="3099065" cy="5899056"/>
        </p:xfrm>
        <a:graphic>
          <a:graphicData uri="http://schemas.openxmlformats.org/drawingml/2006/table">
            <a:tbl>
              <a:tblPr firstRow="1" bandRow="1">
                <a:tableStyleId>{2D5ABB26-0587-4C30-8999-92F81FD0307C}</a:tableStyleId>
              </a:tblPr>
              <a:tblGrid>
                <a:gridCol w="842539"/>
                <a:gridCol w="887466"/>
                <a:gridCol w="1369060"/>
              </a:tblGrid>
              <a:tr h="323374">
                <a:tc>
                  <a:txBody>
                    <a:bodyPr/>
                    <a:lstStyle/>
                    <a:p>
                      <a:pPr marL="34925">
                        <a:lnSpc>
                          <a:spcPct val="100000"/>
                        </a:lnSpc>
                      </a:pPr>
                      <a:r>
                        <a:rPr sz="1300" dirty="0" smtClean="0">
                          <a:latin typeface="Arial"/>
                          <a:cs typeface="Arial"/>
                        </a:rPr>
                        <a:t>Spe</a:t>
                      </a:r>
                      <a:r>
                        <a:rPr sz="1300" spc="-5" dirty="0" smtClean="0">
                          <a:latin typeface="Arial"/>
                          <a:cs typeface="Arial"/>
                        </a:rPr>
                        <a:t>c</a:t>
                      </a:r>
                      <a:r>
                        <a:rPr sz="1300" dirty="0" smtClean="0">
                          <a:latin typeface="Arial"/>
                          <a:cs typeface="Arial"/>
                        </a:rPr>
                        <a:t>ies</a:t>
                      </a:r>
                      <a:endParaRPr sz="1300" dirty="0">
                        <a:latin typeface="Arial"/>
                        <a:cs typeface="Arial"/>
                      </a:endParaRPr>
                    </a:p>
                  </a:txBody>
                  <a:tcPr marL="0" marR="0" marT="0" marB="0">
                    <a:lnB w="10414">
                      <a:solidFill>
                        <a:srgbClr val="000000"/>
                      </a:solidFill>
                      <a:prstDash val="solid"/>
                    </a:lnB>
                  </a:tcPr>
                </a:tc>
                <a:tc>
                  <a:txBody>
                    <a:bodyPr/>
                    <a:lstStyle/>
                    <a:p>
                      <a:pPr marL="137160">
                        <a:lnSpc>
                          <a:spcPct val="100000"/>
                        </a:lnSpc>
                      </a:pPr>
                      <a:r>
                        <a:rPr lang="en-US" sz="1300" spc="0" baseline="0" dirty="0" smtClean="0">
                          <a:latin typeface="Arial"/>
                          <a:cs typeface="Arial"/>
                        </a:rPr>
                        <a:t>E</a:t>
                      </a:r>
                      <a:r>
                        <a:rPr sz="1300" spc="52" baseline="-15873" dirty="0" smtClean="0">
                          <a:latin typeface="Arial"/>
                          <a:cs typeface="Arial"/>
                        </a:rPr>
                        <a:t>A</a:t>
                      </a:r>
                      <a:r>
                        <a:rPr lang="en-US" sz="1300" spc="52" baseline="-15873" dirty="0" smtClean="0">
                          <a:latin typeface="Arial"/>
                          <a:cs typeface="Arial"/>
                        </a:rPr>
                        <a:t> </a:t>
                      </a:r>
                      <a:r>
                        <a:rPr sz="1300" dirty="0" smtClean="0">
                          <a:latin typeface="Arial"/>
                          <a:cs typeface="Arial"/>
                        </a:rPr>
                        <a:t>(eV</a:t>
                      </a:r>
                      <a:r>
                        <a:rPr sz="1300" dirty="0">
                          <a:latin typeface="Arial"/>
                          <a:cs typeface="Arial"/>
                        </a:rPr>
                        <a:t>)</a:t>
                      </a:r>
                    </a:p>
                  </a:txBody>
                  <a:tcPr marL="0" marR="0" marT="0" marB="0">
                    <a:lnB w="10414">
                      <a:solidFill>
                        <a:srgbClr val="000000"/>
                      </a:solidFill>
                      <a:prstDash val="solid"/>
                    </a:lnB>
                  </a:tcPr>
                </a:tc>
                <a:tc>
                  <a:txBody>
                    <a:bodyPr/>
                    <a:lstStyle/>
                    <a:p>
                      <a:pPr marL="134620">
                        <a:lnSpc>
                          <a:spcPct val="100000"/>
                        </a:lnSpc>
                      </a:pPr>
                      <a:r>
                        <a:rPr lang="en-US" sz="1300" dirty="0" err="1" smtClean="0">
                          <a:latin typeface="Arial"/>
                          <a:cs typeface="Arial"/>
                        </a:rPr>
                        <a:t>E</a:t>
                      </a:r>
                      <a:r>
                        <a:rPr lang="en-US" sz="1300" baseline="-25000" dirty="0" err="1" smtClean="0">
                          <a:latin typeface="Arial"/>
                          <a:cs typeface="Arial"/>
                        </a:rPr>
                        <a:t>D</a:t>
                      </a:r>
                      <a:r>
                        <a:rPr sz="1300" baseline="-25000" dirty="0" err="1" smtClean="0">
                          <a:latin typeface="Arial"/>
                          <a:cs typeface="Arial"/>
                        </a:rPr>
                        <a:t>is</a:t>
                      </a:r>
                      <a:r>
                        <a:rPr sz="1300" spc="-5" baseline="-25000" dirty="0" err="1" smtClean="0">
                          <a:latin typeface="Arial"/>
                          <a:cs typeface="Arial"/>
                        </a:rPr>
                        <a:t>s</a:t>
                      </a:r>
                      <a:r>
                        <a:rPr lang="en-US" sz="1300" spc="-5" baseline="-25000" dirty="0" smtClean="0">
                          <a:latin typeface="Arial"/>
                          <a:cs typeface="Arial"/>
                        </a:rPr>
                        <a:t>, </a:t>
                      </a:r>
                      <a:r>
                        <a:rPr lang="en-US" sz="1300" spc="-5" baseline="-25000" dirty="0" err="1" smtClean="0">
                          <a:latin typeface="Arial"/>
                          <a:cs typeface="Arial"/>
                        </a:rPr>
                        <a:t>Mol</a:t>
                      </a:r>
                      <a:r>
                        <a:rPr lang="en-US" sz="1300" kern="1200" spc="0" baseline="0" dirty="0" smtClean="0">
                          <a:solidFill>
                            <a:schemeClr val="tx1"/>
                          </a:solidFill>
                          <a:latin typeface="Arial"/>
                          <a:ea typeface="+mn-ea"/>
                          <a:cs typeface="Arial"/>
                        </a:rPr>
                        <a:t> </a:t>
                      </a:r>
                      <a:r>
                        <a:rPr sz="1300" kern="1200" spc="0" baseline="0" dirty="0" smtClean="0">
                          <a:solidFill>
                            <a:schemeClr val="tx1"/>
                          </a:solidFill>
                          <a:latin typeface="Arial"/>
                          <a:ea typeface="+mn-ea"/>
                          <a:cs typeface="Arial"/>
                        </a:rPr>
                        <a:t>(eV</a:t>
                      </a:r>
                      <a:r>
                        <a:rPr sz="1300" kern="1200" spc="0" baseline="0" dirty="0">
                          <a:solidFill>
                            <a:schemeClr val="tx1"/>
                          </a:solidFill>
                          <a:latin typeface="Arial"/>
                          <a:ea typeface="+mn-ea"/>
                          <a:cs typeface="Arial"/>
                        </a:rPr>
                        <a:t>)</a:t>
                      </a:r>
                    </a:p>
                  </a:txBody>
                  <a:tcPr marL="0" marR="0" marT="0" marB="0">
                    <a:lnB w="10414">
                      <a:solidFill>
                        <a:srgbClr val="000000"/>
                      </a:solidFill>
                      <a:prstDash val="solid"/>
                    </a:lnB>
                  </a:tcPr>
                </a:tc>
              </a:tr>
              <a:tr h="194024">
                <a:tc>
                  <a:txBody>
                    <a:bodyPr/>
                    <a:lstStyle/>
                    <a:p>
                      <a:pPr marL="34925">
                        <a:lnSpc>
                          <a:spcPct val="100000"/>
                        </a:lnSpc>
                      </a:pPr>
                      <a:r>
                        <a:rPr sz="1300" dirty="0">
                          <a:latin typeface="Arial"/>
                          <a:cs typeface="Arial"/>
                        </a:rPr>
                        <a:t>SF</a:t>
                      </a:r>
                      <a:r>
                        <a:rPr sz="1300" baseline="-15873" dirty="0">
                          <a:latin typeface="Arial"/>
                          <a:cs typeface="Arial"/>
                        </a:rPr>
                        <a:t>5</a:t>
                      </a:r>
                      <a:endParaRPr sz="1300" baseline="-15873">
                        <a:latin typeface="Arial"/>
                        <a:cs typeface="Arial"/>
                      </a:endParaRPr>
                    </a:p>
                  </a:txBody>
                  <a:tcPr marL="0" marR="0" marT="0" marB="0">
                    <a:lnT w="10414">
                      <a:solidFill>
                        <a:srgbClr val="000000"/>
                      </a:solidFill>
                      <a:prstDash val="solid"/>
                    </a:lnT>
                  </a:tcPr>
                </a:tc>
                <a:tc>
                  <a:txBody>
                    <a:bodyPr/>
                    <a:lstStyle/>
                    <a:p>
                      <a:pPr marL="137160">
                        <a:lnSpc>
                          <a:spcPct val="100000"/>
                        </a:lnSpc>
                      </a:pPr>
                      <a:r>
                        <a:rPr sz="1300" dirty="0">
                          <a:latin typeface="Arial"/>
                          <a:cs typeface="Arial"/>
                        </a:rPr>
                        <a:t>3.66</a:t>
                      </a:r>
                      <a:endParaRPr sz="1300">
                        <a:latin typeface="Arial"/>
                        <a:cs typeface="Arial"/>
                      </a:endParaRPr>
                    </a:p>
                  </a:txBody>
                  <a:tcPr marL="0" marR="0" marT="0" marB="0">
                    <a:lnT w="10414">
                      <a:solidFill>
                        <a:srgbClr val="000000"/>
                      </a:solidFill>
                      <a:prstDash val="solid"/>
                    </a:lnT>
                  </a:tcPr>
                </a:tc>
                <a:tc>
                  <a:txBody>
                    <a:bodyPr/>
                    <a:lstStyle/>
                    <a:p>
                      <a:endParaRPr sz="1300" dirty="0">
                        <a:latin typeface="Arial"/>
                        <a:cs typeface="Arial"/>
                      </a:endParaRPr>
                    </a:p>
                  </a:txBody>
                  <a:tcPr marL="0" marR="0" marT="0" marB="0">
                    <a:lnT w="10414">
                      <a:solidFill>
                        <a:srgbClr val="000000"/>
                      </a:solidFill>
                      <a:prstDash val="solid"/>
                    </a:lnT>
                  </a:tcPr>
                </a:tc>
              </a:tr>
              <a:tr h="194024">
                <a:tc>
                  <a:txBody>
                    <a:bodyPr/>
                    <a:lstStyle/>
                    <a:p>
                      <a:pPr marL="34925">
                        <a:lnSpc>
                          <a:spcPct val="100000"/>
                        </a:lnSpc>
                      </a:pPr>
                      <a:r>
                        <a:rPr sz="1300" dirty="0">
                          <a:latin typeface="Arial"/>
                          <a:cs typeface="Arial"/>
                        </a:rPr>
                        <a:t>Cl</a:t>
                      </a:r>
                    </a:p>
                  </a:txBody>
                  <a:tcPr marL="0" marR="0" marT="0" marB="0"/>
                </a:tc>
                <a:tc>
                  <a:txBody>
                    <a:bodyPr/>
                    <a:lstStyle/>
                    <a:p>
                      <a:pPr marL="137160">
                        <a:lnSpc>
                          <a:spcPct val="100000"/>
                        </a:lnSpc>
                      </a:pPr>
                      <a:r>
                        <a:rPr sz="1300" dirty="0" smtClean="0">
                          <a:latin typeface="Arial"/>
                          <a:cs typeface="Arial"/>
                        </a:rPr>
                        <a:t>3.61</a:t>
                      </a:r>
                      <a:endParaRPr sz="1300" dirty="0">
                        <a:latin typeface="Arial"/>
                        <a:cs typeface="Arial"/>
                      </a:endParaRPr>
                    </a:p>
                  </a:txBody>
                  <a:tcPr marL="0" marR="0" marT="0" marB="0"/>
                </a:tc>
                <a:tc>
                  <a:txBody>
                    <a:bodyPr/>
                    <a:lstStyle/>
                    <a:p>
                      <a:pPr marL="134620">
                        <a:lnSpc>
                          <a:spcPct val="100000"/>
                        </a:lnSpc>
                      </a:pPr>
                      <a:r>
                        <a:rPr sz="1300" dirty="0">
                          <a:latin typeface="Arial"/>
                          <a:cs typeface="Arial"/>
                        </a:rPr>
                        <a:t>n/a</a:t>
                      </a:r>
                    </a:p>
                  </a:txBody>
                  <a:tcPr marL="0" marR="0" marT="0" marB="0"/>
                </a:tc>
              </a:tr>
              <a:tr h="194024">
                <a:tc>
                  <a:txBody>
                    <a:bodyPr/>
                    <a:lstStyle/>
                    <a:p>
                      <a:pPr marL="34925">
                        <a:lnSpc>
                          <a:spcPct val="100000"/>
                        </a:lnSpc>
                      </a:pPr>
                      <a:r>
                        <a:rPr sz="1300" dirty="0">
                          <a:latin typeface="Arial"/>
                          <a:cs typeface="Arial"/>
                        </a:rPr>
                        <a:t>F</a:t>
                      </a:r>
                    </a:p>
                  </a:txBody>
                  <a:tcPr marL="0" marR="0" marT="0" marB="0"/>
                </a:tc>
                <a:tc>
                  <a:txBody>
                    <a:bodyPr/>
                    <a:lstStyle/>
                    <a:p>
                      <a:pPr marL="137160">
                        <a:lnSpc>
                          <a:spcPct val="100000"/>
                        </a:lnSpc>
                      </a:pPr>
                      <a:r>
                        <a:rPr sz="1300" dirty="0" smtClean="0">
                          <a:latin typeface="Arial"/>
                          <a:cs typeface="Arial"/>
                        </a:rPr>
                        <a:t>3.40</a:t>
                      </a:r>
                      <a:endParaRPr sz="1300" dirty="0">
                        <a:latin typeface="Arial"/>
                        <a:cs typeface="Arial"/>
                      </a:endParaRPr>
                    </a:p>
                  </a:txBody>
                  <a:tcPr marL="0" marR="0" marT="0" marB="0"/>
                </a:tc>
                <a:tc>
                  <a:txBody>
                    <a:bodyPr/>
                    <a:lstStyle/>
                    <a:p>
                      <a:pPr marL="134620">
                        <a:lnSpc>
                          <a:spcPct val="100000"/>
                        </a:lnSpc>
                      </a:pPr>
                      <a:r>
                        <a:rPr sz="1300" dirty="0">
                          <a:latin typeface="Arial"/>
                          <a:cs typeface="Arial"/>
                        </a:rPr>
                        <a:t>n/a</a:t>
                      </a:r>
                      <a:endParaRPr sz="1300">
                        <a:latin typeface="Arial"/>
                        <a:cs typeface="Arial"/>
                      </a:endParaRPr>
                    </a:p>
                  </a:txBody>
                  <a:tcPr marL="0" marR="0" marT="0" marB="0"/>
                </a:tc>
              </a:tr>
              <a:tr h="194024">
                <a:tc>
                  <a:txBody>
                    <a:bodyPr/>
                    <a:lstStyle/>
                    <a:p>
                      <a:pPr marL="34925">
                        <a:lnSpc>
                          <a:spcPct val="100000"/>
                        </a:lnSpc>
                      </a:pPr>
                      <a:r>
                        <a:rPr sz="1300" dirty="0">
                          <a:latin typeface="Arial"/>
                          <a:cs typeface="Arial"/>
                        </a:rPr>
                        <a:t>SF</a:t>
                      </a:r>
                      <a:r>
                        <a:rPr sz="1300" baseline="-15873" dirty="0">
                          <a:latin typeface="Arial"/>
                          <a:cs typeface="Arial"/>
                        </a:rPr>
                        <a:t>3</a:t>
                      </a:r>
                      <a:endParaRPr sz="1300" baseline="-15873">
                        <a:latin typeface="Arial"/>
                        <a:cs typeface="Arial"/>
                      </a:endParaRPr>
                    </a:p>
                  </a:txBody>
                  <a:tcPr marL="0" marR="0" marT="0" marB="0"/>
                </a:tc>
                <a:tc>
                  <a:txBody>
                    <a:bodyPr/>
                    <a:lstStyle/>
                    <a:p>
                      <a:pPr marL="137160">
                        <a:lnSpc>
                          <a:spcPct val="100000"/>
                        </a:lnSpc>
                      </a:pPr>
                      <a:r>
                        <a:rPr sz="1300" dirty="0">
                          <a:latin typeface="Arial"/>
                          <a:cs typeface="Arial"/>
                        </a:rPr>
                        <a:t>3.07</a:t>
                      </a:r>
                      <a:endParaRPr sz="1300">
                        <a:latin typeface="Arial"/>
                        <a:cs typeface="Arial"/>
                      </a:endParaRPr>
                    </a:p>
                  </a:txBody>
                  <a:tcPr marL="0" marR="0" marT="0" marB="0"/>
                </a:tc>
                <a:tc>
                  <a:txBody>
                    <a:bodyPr/>
                    <a:lstStyle/>
                    <a:p>
                      <a:endParaRPr sz="1300">
                        <a:latin typeface="Arial"/>
                        <a:cs typeface="Arial"/>
                      </a:endParaRPr>
                    </a:p>
                  </a:txBody>
                  <a:tcPr marL="0" marR="0" marT="0" marB="0"/>
                </a:tc>
              </a:tr>
              <a:tr h="194024">
                <a:tc>
                  <a:txBody>
                    <a:bodyPr/>
                    <a:lstStyle/>
                    <a:p>
                      <a:pPr marL="34925">
                        <a:lnSpc>
                          <a:spcPct val="100000"/>
                        </a:lnSpc>
                      </a:pPr>
                      <a:r>
                        <a:rPr sz="1300" dirty="0">
                          <a:latin typeface="Arial"/>
                          <a:cs typeface="Arial"/>
                        </a:rPr>
                        <a:t>F</a:t>
                      </a:r>
                      <a:r>
                        <a:rPr sz="1300" baseline="-15873" dirty="0">
                          <a:latin typeface="Arial"/>
                          <a:cs typeface="Arial"/>
                        </a:rPr>
                        <a:t>2</a:t>
                      </a:r>
                      <a:endParaRPr sz="1300" baseline="-15873">
                        <a:latin typeface="Arial"/>
                        <a:cs typeface="Arial"/>
                      </a:endParaRPr>
                    </a:p>
                  </a:txBody>
                  <a:tcPr marL="0" marR="0" marT="0" marB="0"/>
                </a:tc>
                <a:tc>
                  <a:txBody>
                    <a:bodyPr/>
                    <a:lstStyle/>
                    <a:p>
                      <a:pPr marL="137160">
                        <a:lnSpc>
                          <a:spcPct val="100000"/>
                        </a:lnSpc>
                      </a:pPr>
                      <a:r>
                        <a:rPr sz="1300" dirty="0">
                          <a:latin typeface="Arial"/>
                          <a:cs typeface="Arial"/>
                        </a:rPr>
                        <a:t>3.01</a:t>
                      </a:r>
                      <a:endParaRPr sz="1300">
                        <a:latin typeface="Arial"/>
                        <a:cs typeface="Arial"/>
                      </a:endParaRPr>
                    </a:p>
                  </a:txBody>
                  <a:tcPr marL="0" marR="0" marT="0" marB="0"/>
                </a:tc>
                <a:tc>
                  <a:txBody>
                    <a:bodyPr/>
                    <a:lstStyle/>
                    <a:p>
                      <a:pPr marL="134620">
                        <a:lnSpc>
                          <a:spcPct val="100000"/>
                        </a:lnSpc>
                      </a:pPr>
                      <a:r>
                        <a:rPr sz="1300" dirty="0">
                          <a:latin typeface="Arial"/>
                          <a:cs typeface="Arial"/>
                        </a:rPr>
                        <a:t>1.60</a:t>
                      </a:r>
                      <a:endParaRPr sz="1300">
                        <a:latin typeface="Arial"/>
                        <a:cs typeface="Arial"/>
                      </a:endParaRPr>
                    </a:p>
                  </a:txBody>
                  <a:tcPr marL="0" marR="0" marT="0" marB="0"/>
                </a:tc>
              </a:tr>
              <a:tr h="194024">
                <a:tc>
                  <a:txBody>
                    <a:bodyPr/>
                    <a:lstStyle/>
                    <a:p>
                      <a:pPr marL="34925">
                        <a:lnSpc>
                          <a:spcPct val="100000"/>
                        </a:lnSpc>
                      </a:pPr>
                      <a:r>
                        <a:rPr sz="1300" dirty="0">
                          <a:latin typeface="Arial"/>
                          <a:cs typeface="Arial"/>
                        </a:rPr>
                        <a:t>Cl</a:t>
                      </a:r>
                      <a:r>
                        <a:rPr sz="1300" baseline="-15873" dirty="0">
                          <a:latin typeface="Arial"/>
                          <a:cs typeface="Arial"/>
                        </a:rPr>
                        <a:t>2</a:t>
                      </a:r>
                      <a:endParaRPr sz="1300" baseline="-15873">
                        <a:latin typeface="Arial"/>
                        <a:cs typeface="Arial"/>
                      </a:endParaRPr>
                    </a:p>
                  </a:txBody>
                  <a:tcPr marL="0" marR="0" marT="0" marB="0"/>
                </a:tc>
                <a:tc>
                  <a:txBody>
                    <a:bodyPr/>
                    <a:lstStyle/>
                    <a:p>
                      <a:pPr marL="137160">
                        <a:lnSpc>
                          <a:spcPct val="100000"/>
                        </a:lnSpc>
                      </a:pPr>
                      <a:r>
                        <a:rPr sz="1300" dirty="0">
                          <a:latin typeface="Arial"/>
                          <a:cs typeface="Arial"/>
                        </a:rPr>
                        <a:t>2.38</a:t>
                      </a:r>
                      <a:endParaRPr sz="1300">
                        <a:latin typeface="Arial"/>
                        <a:cs typeface="Arial"/>
                      </a:endParaRPr>
                    </a:p>
                  </a:txBody>
                  <a:tcPr marL="0" marR="0" marT="0" marB="0"/>
                </a:tc>
                <a:tc>
                  <a:txBody>
                    <a:bodyPr/>
                    <a:lstStyle/>
                    <a:p>
                      <a:pPr marL="134620">
                        <a:lnSpc>
                          <a:spcPct val="100000"/>
                        </a:lnSpc>
                      </a:pPr>
                      <a:r>
                        <a:rPr sz="1300" dirty="0">
                          <a:latin typeface="Arial"/>
                          <a:cs typeface="Arial"/>
                        </a:rPr>
                        <a:t>2.48</a:t>
                      </a:r>
                      <a:endParaRPr sz="1300">
                        <a:latin typeface="Arial"/>
                        <a:cs typeface="Arial"/>
                      </a:endParaRPr>
                    </a:p>
                  </a:txBody>
                  <a:tcPr marL="0" marR="0" marT="0" marB="0"/>
                </a:tc>
              </a:tr>
              <a:tr h="194024">
                <a:tc>
                  <a:txBody>
                    <a:bodyPr/>
                    <a:lstStyle/>
                    <a:p>
                      <a:pPr marL="34925">
                        <a:lnSpc>
                          <a:spcPct val="100000"/>
                        </a:lnSpc>
                      </a:pPr>
                      <a:r>
                        <a:rPr sz="1300" dirty="0">
                          <a:latin typeface="Arial"/>
                          <a:cs typeface="Arial"/>
                        </a:rPr>
                        <a:t>SF</a:t>
                      </a:r>
                      <a:r>
                        <a:rPr sz="1300" baseline="-15873" dirty="0">
                          <a:latin typeface="Arial"/>
                          <a:cs typeface="Arial"/>
                        </a:rPr>
                        <a:t>4</a:t>
                      </a:r>
                      <a:endParaRPr sz="1300" baseline="-15873">
                        <a:latin typeface="Arial"/>
                        <a:cs typeface="Arial"/>
                      </a:endParaRPr>
                    </a:p>
                  </a:txBody>
                  <a:tcPr marL="0" marR="0" marT="0" marB="0"/>
                </a:tc>
                <a:tc>
                  <a:txBody>
                    <a:bodyPr/>
                    <a:lstStyle/>
                    <a:p>
                      <a:pPr marL="137160">
                        <a:lnSpc>
                          <a:spcPct val="100000"/>
                        </a:lnSpc>
                      </a:pPr>
                      <a:r>
                        <a:rPr sz="1300" dirty="0">
                          <a:latin typeface="Arial"/>
                          <a:cs typeface="Arial"/>
                        </a:rPr>
                        <a:t>2.35</a:t>
                      </a:r>
                      <a:endParaRPr sz="1300">
                        <a:latin typeface="Arial"/>
                        <a:cs typeface="Arial"/>
                      </a:endParaRPr>
                    </a:p>
                  </a:txBody>
                  <a:tcPr marL="0" marR="0" marT="0" marB="0"/>
                </a:tc>
                <a:tc>
                  <a:txBody>
                    <a:bodyPr/>
                    <a:lstStyle/>
                    <a:p>
                      <a:endParaRPr sz="1300">
                        <a:latin typeface="Arial"/>
                        <a:cs typeface="Arial"/>
                      </a:endParaRPr>
                    </a:p>
                  </a:txBody>
                  <a:tcPr marL="0" marR="0" marT="0" marB="0"/>
                </a:tc>
              </a:tr>
              <a:tr h="194024">
                <a:tc>
                  <a:txBody>
                    <a:bodyPr/>
                    <a:lstStyle/>
                    <a:p>
                      <a:pPr marL="34925">
                        <a:lnSpc>
                          <a:spcPct val="100000"/>
                        </a:lnSpc>
                      </a:pPr>
                      <a:r>
                        <a:rPr sz="1300" dirty="0">
                          <a:latin typeface="Arial"/>
                          <a:cs typeface="Arial"/>
                        </a:rPr>
                        <a:t>NO</a:t>
                      </a:r>
                      <a:r>
                        <a:rPr sz="1300" baseline="-15873" dirty="0">
                          <a:latin typeface="Arial"/>
                          <a:cs typeface="Arial"/>
                        </a:rPr>
                        <a:t>2</a:t>
                      </a:r>
                      <a:endParaRPr sz="1300" baseline="-15873">
                        <a:latin typeface="Arial"/>
                        <a:cs typeface="Arial"/>
                      </a:endParaRPr>
                    </a:p>
                  </a:txBody>
                  <a:tcPr marL="0" marR="0" marT="0" marB="0"/>
                </a:tc>
                <a:tc>
                  <a:txBody>
                    <a:bodyPr/>
                    <a:lstStyle/>
                    <a:p>
                      <a:pPr marL="137160">
                        <a:lnSpc>
                          <a:spcPct val="100000"/>
                        </a:lnSpc>
                      </a:pPr>
                      <a:r>
                        <a:rPr sz="1300" dirty="0" smtClean="0">
                          <a:latin typeface="Arial"/>
                          <a:cs typeface="Arial"/>
                        </a:rPr>
                        <a:t>2.27</a:t>
                      </a:r>
                      <a:endParaRPr sz="1300" dirty="0">
                        <a:latin typeface="Arial"/>
                        <a:cs typeface="Arial"/>
                      </a:endParaRPr>
                    </a:p>
                  </a:txBody>
                  <a:tcPr marL="0" marR="0" marT="0" marB="0"/>
                </a:tc>
                <a:tc>
                  <a:txBody>
                    <a:bodyPr/>
                    <a:lstStyle/>
                    <a:p>
                      <a:endParaRPr sz="1300">
                        <a:latin typeface="Arial"/>
                        <a:cs typeface="Arial"/>
                      </a:endParaRPr>
                    </a:p>
                  </a:txBody>
                  <a:tcPr marL="0" marR="0" marT="0" marB="0"/>
                </a:tc>
              </a:tr>
              <a:tr h="194024">
                <a:tc>
                  <a:txBody>
                    <a:bodyPr/>
                    <a:lstStyle/>
                    <a:p>
                      <a:pPr marL="34925">
                        <a:lnSpc>
                          <a:spcPct val="100000"/>
                        </a:lnSpc>
                      </a:pPr>
                      <a:r>
                        <a:rPr sz="1300" dirty="0">
                          <a:latin typeface="Arial"/>
                          <a:cs typeface="Arial"/>
                        </a:rPr>
                        <a:t>O</a:t>
                      </a:r>
                      <a:r>
                        <a:rPr sz="1300" baseline="-15873" dirty="0">
                          <a:latin typeface="Arial"/>
                          <a:cs typeface="Arial"/>
                        </a:rPr>
                        <a:t>3</a:t>
                      </a:r>
                      <a:endParaRPr sz="1300" baseline="-15873">
                        <a:latin typeface="Arial"/>
                        <a:cs typeface="Arial"/>
                      </a:endParaRPr>
                    </a:p>
                  </a:txBody>
                  <a:tcPr marL="0" marR="0" marT="0" marB="0"/>
                </a:tc>
                <a:tc>
                  <a:txBody>
                    <a:bodyPr/>
                    <a:lstStyle/>
                    <a:p>
                      <a:pPr marL="137160">
                        <a:lnSpc>
                          <a:spcPct val="100000"/>
                        </a:lnSpc>
                      </a:pPr>
                      <a:r>
                        <a:rPr sz="1300" dirty="0" smtClean="0">
                          <a:latin typeface="Arial"/>
                          <a:cs typeface="Arial"/>
                        </a:rPr>
                        <a:t>2.10</a:t>
                      </a:r>
                      <a:endParaRPr sz="1300" dirty="0">
                        <a:latin typeface="Arial"/>
                        <a:cs typeface="Arial"/>
                      </a:endParaRPr>
                    </a:p>
                  </a:txBody>
                  <a:tcPr marL="0" marR="0" marT="0" marB="0"/>
                </a:tc>
                <a:tc>
                  <a:txBody>
                    <a:bodyPr/>
                    <a:lstStyle/>
                    <a:p>
                      <a:endParaRPr sz="1300">
                        <a:latin typeface="Arial"/>
                        <a:cs typeface="Arial"/>
                      </a:endParaRPr>
                    </a:p>
                  </a:txBody>
                  <a:tcPr marL="0" marR="0" marT="0" marB="0"/>
                </a:tc>
              </a:tr>
              <a:tr h="194024">
                <a:tc>
                  <a:txBody>
                    <a:bodyPr/>
                    <a:lstStyle/>
                    <a:p>
                      <a:pPr marL="34925">
                        <a:lnSpc>
                          <a:spcPct val="100000"/>
                        </a:lnSpc>
                      </a:pPr>
                      <a:r>
                        <a:rPr sz="1300" dirty="0">
                          <a:latin typeface="Arial"/>
                          <a:cs typeface="Arial"/>
                        </a:rPr>
                        <a:t>OH</a:t>
                      </a:r>
                      <a:endParaRPr sz="1300">
                        <a:latin typeface="Arial"/>
                        <a:cs typeface="Arial"/>
                      </a:endParaRPr>
                    </a:p>
                  </a:txBody>
                  <a:tcPr marL="0" marR="0" marT="0" marB="0"/>
                </a:tc>
                <a:tc>
                  <a:txBody>
                    <a:bodyPr/>
                    <a:lstStyle/>
                    <a:p>
                      <a:pPr marL="137160">
                        <a:lnSpc>
                          <a:spcPct val="100000"/>
                        </a:lnSpc>
                      </a:pPr>
                      <a:r>
                        <a:rPr sz="1300" dirty="0" smtClean="0">
                          <a:latin typeface="Arial"/>
                          <a:cs typeface="Arial"/>
                        </a:rPr>
                        <a:t>1.8</a:t>
                      </a:r>
                      <a:r>
                        <a:rPr lang="en-US" sz="1300" dirty="0" smtClean="0">
                          <a:latin typeface="Arial"/>
                          <a:cs typeface="Arial"/>
                        </a:rPr>
                        <a:t>3</a:t>
                      </a:r>
                      <a:endParaRPr sz="1300" dirty="0">
                        <a:latin typeface="Arial"/>
                        <a:cs typeface="Arial"/>
                      </a:endParaRPr>
                    </a:p>
                  </a:txBody>
                  <a:tcPr marL="0" marR="0" marT="0" marB="0"/>
                </a:tc>
                <a:tc>
                  <a:txBody>
                    <a:bodyPr/>
                    <a:lstStyle/>
                    <a:p>
                      <a:pPr marL="134620">
                        <a:lnSpc>
                          <a:spcPct val="100000"/>
                        </a:lnSpc>
                      </a:pPr>
                      <a:r>
                        <a:rPr sz="1300" dirty="0">
                          <a:latin typeface="Arial"/>
                          <a:cs typeface="Arial"/>
                        </a:rPr>
                        <a:t>4.39</a:t>
                      </a:r>
                      <a:endParaRPr sz="1300">
                        <a:latin typeface="Arial"/>
                        <a:cs typeface="Arial"/>
                      </a:endParaRPr>
                    </a:p>
                  </a:txBody>
                  <a:tcPr marL="0" marR="0" marT="0" marB="0"/>
                </a:tc>
              </a:tr>
              <a:tr h="194024">
                <a:tc>
                  <a:txBody>
                    <a:bodyPr/>
                    <a:lstStyle/>
                    <a:p>
                      <a:pPr marL="34925">
                        <a:lnSpc>
                          <a:spcPct val="100000"/>
                        </a:lnSpc>
                      </a:pPr>
                      <a:r>
                        <a:rPr sz="1300" dirty="0">
                          <a:latin typeface="Arial"/>
                          <a:cs typeface="Arial"/>
                        </a:rPr>
                        <a:t>O</a:t>
                      </a:r>
                      <a:endParaRPr sz="1300">
                        <a:latin typeface="Arial"/>
                        <a:cs typeface="Arial"/>
                      </a:endParaRPr>
                    </a:p>
                  </a:txBody>
                  <a:tcPr marL="0" marR="0" marT="0" marB="0"/>
                </a:tc>
                <a:tc>
                  <a:txBody>
                    <a:bodyPr/>
                    <a:lstStyle/>
                    <a:p>
                      <a:pPr marL="137160">
                        <a:lnSpc>
                          <a:spcPct val="100000"/>
                        </a:lnSpc>
                      </a:pPr>
                      <a:r>
                        <a:rPr sz="1300" dirty="0" smtClean="0">
                          <a:latin typeface="Arial"/>
                          <a:cs typeface="Arial"/>
                        </a:rPr>
                        <a:t>1.46</a:t>
                      </a:r>
                      <a:endParaRPr sz="1300" dirty="0">
                        <a:latin typeface="Arial"/>
                        <a:cs typeface="Arial"/>
                      </a:endParaRPr>
                    </a:p>
                  </a:txBody>
                  <a:tcPr marL="0" marR="0" marT="0" marB="0"/>
                </a:tc>
                <a:tc>
                  <a:txBody>
                    <a:bodyPr/>
                    <a:lstStyle/>
                    <a:p>
                      <a:pPr marL="134620">
                        <a:lnSpc>
                          <a:spcPct val="100000"/>
                        </a:lnSpc>
                      </a:pPr>
                      <a:r>
                        <a:rPr sz="1300" dirty="0">
                          <a:latin typeface="Arial"/>
                          <a:cs typeface="Arial"/>
                        </a:rPr>
                        <a:t>n/a</a:t>
                      </a:r>
                      <a:endParaRPr sz="1300">
                        <a:latin typeface="Arial"/>
                        <a:cs typeface="Arial"/>
                      </a:endParaRPr>
                    </a:p>
                  </a:txBody>
                  <a:tcPr marL="0" marR="0" marT="0" marB="0"/>
                </a:tc>
              </a:tr>
              <a:tr h="194024">
                <a:tc>
                  <a:txBody>
                    <a:bodyPr/>
                    <a:lstStyle/>
                    <a:p>
                      <a:pPr marL="34925">
                        <a:lnSpc>
                          <a:spcPct val="100000"/>
                        </a:lnSpc>
                      </a:pPr>
                      <a:r>
                        <a:rPr sz="1300" dirty="0">
                          <a:latin typeface="Arial"/>
                          <a:cs typeface="Arial"/>
                        </a:rPr>
                        <a:t>SO</a:t>
                      </a:r>
                      <a:endParaRPr sz="1300">
                        <a:latin typeface="Arial"/>
                        <a:cs typeface="Arial"/>
                      </a:endParaRPr>
                    </a:p>
                  </a:txBody>
                  <a:tcPr marL="0" marR="0" marT="0" marB="0"/>
                </a:tc>
                <a:tc>
                  <a:txBody>
                    <a:bodyPr/>
                    <a:lstStyle/>
                    <a:p>
                      <a:pPr marL="137160">
                        <a:lnSpc>
                          <a:spcPct val="100000"/>
                        </a:lnSpc>
                      </a:pPr>
                      <a:r>
                        <a:rPr sz="1300" dirty="0" smtClean="0">
                          <a:latin typeface="Arial"/>
                          <a:cs typeface="Arial"/>
                        </a:rPr>
                        <a:t>1.1</a:t>
                      </a:r>
                      <a:r>
                        <a:rPr lang="en-US" sz="1300" dirty="0" smtClean="0">
                          <a:latin typeface="Arial"/>
                          <a:cs typeface="Arial"/>
                        </a:rPr>
                        <a:t>3</a:t>
                      </a:r>
                      <a:endParaRPr sz="1300" dirty="0">
                        <a:latin typeface="Arial"/>
                        <a:cs typeface="Arial"/>
                      </a:endParaRPr>
                    </a:p>
                  </a:txBody>
                  <a:tcPr marL="0" marR="0" marT="0" marB="0"/>
                </a:tc>
                <a:tc>
                  <a:txBody>
                    <a:bodyPr/>
                    <a:lstStyle/>
                    <a:p>
                      <a:pPr marL="134620">
                        <a:lnSpc>
                          <a:spcPct val="100000"/>
                        </a:lnSpc>
                      </a:pPr>
                      <a:r>
                        <a:rPr sz="1300" dirty="0">
                          <a:latin typeface="Arial"/>
                          <a:cs typeface="Arial"/>
                        </a:rPr>
                        <a:t>5.36</a:t>
                      </a:r>
                      <a:endParaRPr sz="1300">
                        <a:latin typeface="Arial"/>
                        <a:cs typeface="Arial"/>
                      </a:endParaRPr>
                    </a:p>
                  </a:txBody>
                  <a:tcPr marL="0" marR="0" marT="0" marB="0"/>
                </a:tc>
              </a:tr>
              <a:tr h="194024">
                <a:tc>
                  <a:txBody>
                    <a:bodyPr/>
                    <a:lstStyle/>
                    <a:p>
                      <a:pPr marL="34925">
                        <a:lnSpc>
                          <a:spcPct val="100000"/>
                        </a:lnSpc>
                      </a:pPr>
                      <a:r>
                        <a:rPr sz="1300" dirty="0">
                          <a:latin typeface="Arial"/>
                          <a:cs typeface="Arial"/>
                        </a:rPr>
                        <a:t>SO</a:t>
                      </a:r>
                      <a:r>
                        <a:rPr sz="1300" baseline="-15873" dirty="0">
                          <a:latin typeface="Arial"/>
                          <a:cs typeface="Arial"/>
                        </a:rPr>
                        <a:t>2</a:t>
                      </a:r>
                      <a:endParaRPr sz="1300" baseline="-15873">
                        <a:latin typeface="Arial"/>
                        <a:cs typeface="Arial"/>
                      </a:endParaRPr>
                    </a:p>
                  </a:txBody>
                  <a:tcPr marL="0" marR="0" marT="0" marB="0"/>
                </a:tc>
                <a:tc>
                  <a:txBody>
                    <a:bodyPr/>
                    <a:lstStyle/>
                    <a:p>
                      <a:pPr marL="137160">
                        <a:lnSpc>
                          <a:spcPct val="100000"/>
                        </a:lnSpc>
                      </a:pPr>
                      <a:r>
                        <a:rPr sz="1300" dirty="0" smtClean="0">
                          <a:latin typeface="Arial"/>
                          <a:cs typeface="Arial"/>
                        </a:rPr>
                        <a:t>1.1</a:t>
                      </a:r>
                      <a:r>
                        <a:rPr lang="en-US" sz="1300" dirty="0" smtClean="0">
                          <a:latin typeface="Arial"/>
                          <a:cs typeface="Arial"/>
                        </a:rPr>
                        <a:t>1</a:t>
                      </a:r>
                      <a:endParaRPr sz="1300" dirty="0">
                        <a:latin typeface="Arial"/>
                        <a:cs typeface="Arial"/>
                      </a:endParaRPr>
                    </a:p>
                  </a:txBody>
                  <a:tcPr marL="0" marR="0" marT="0" marB="0"/>
                </a:tc>
                <a:tc>
                  <a:txBody>
                    <a:bodyPr/>
                    <a:lstStyle/>
                    <a:p>
                      <a:pPr marL="134620">
                        <a:lnSpc>
                          <a:spcPct val="100000"/>
                        </a:lnSpc>
                      </a:pPr>
                      <a:r>
                        <a:rPr sz="1300" dirty="0">
                          <a:latin typeface="Arial"/>
                          <a:cs typeface="Arial"/>
                        </a:rPr>
                        <a:t>5.67</a:t>
                      </a:r>
                      <a:endParaRPr sz="1300">
                        <a:latin typeface="Arial"/>
                        <a:cs typeface="Arial"/>
                      </a:endParaRPr>
                    </a:p>
                  </a:txBody>
                  <a:tcPr marL="0" marR="0" marT="0" marB="0"/>
                </a:tc>
              </a:tr>
              <a:tr h="194024">
                <a:tc>
                  <a:txBody>
                    <a:bodyPr/>
                    <a:lstStyle/>
                    <a:p>
                      <a:pPr marL="34925">
                        <a:lnSpc>
                          <a:spcPct val="100000"/>
                        </a:lnSpc>
                      </a:pPr>
                      <a:r>
                        <a:rPr sz="1300" dirty="0">
                          <a:latin typeface="Arial"/>
                          <a:cs typeface="Arial"/>
                        </a:rPr>
                        <a:t>SF</a:t>
                      </a:r>
                      <a:r>
                        <a:rPr sz="1300" baseline="-15873" dirty="0">
                          <a:latin typeface="Arial"/>
                          <a:cs typeface="Arial"/>
                        </a:rPr>
                        <a:t>6</a:t>
                      </a:r>
                      <a:endParaRPr sz="1300" baseline="-15873">
                        <a:latin typeface="Arial"/>
                        <a:cs typeface="Arial"/>
                      </a:endParaRPr>
                    </a:p>
                  </a:txBody>
                  <a:tcPr marL="0" marR="0" marT="0" marB="0"/>
                </a:tc>
                <a:tc>
                  <a:txBody>
                    <a:bodyPr/>
                    <a:lstStyle/>
                    <a:p>
                      <a:pPr marL="137160">
                        <a:lnSpc>
                          <a:spcPct val="100000"/>
                        </a:lnSpc>
                      </a:pPr>
                      <a:r>
                        <a:rPr sz="1300" dirty="0">
                          <a:latin typeface="Arial"/>
                          <a:cs typeface="Arial"/>
                        </a:rPr>
                        <a:t>1.07</a:t>
                      </a:r>
                      <a:endParaRPr sz="1300">
                        <a:latin typeface="Arial"/>
                        <a:cs typeface="Arial"/>
                      </a:endParaRPr>
                    </a:p>
                  </a:txBody>
                  <a:tcPr marL="0" marR="0" marT="0" marB="0"/>
                </a:tc>
                <a:tc>
                  <a:txBody>
                    <a:bodyPr/>
                    <a:lstStyle/>
                    <a:p>
                      <a:pPr marL="134620">
                        <a:lnSpc>
                          <a:spcPct val="100000"/>
                        </a:lnSpc>
                      </a:pPr>
                      <a:r>
                        <a:rPr sz="1300" dirty="0">
                          <a:latin typeface="Arial"/>
                          <a:cs typeface="Arial"/>
                        </a:rPr>
                        <a:t>3.38</a:t>
                      </a:r>
                      <a:endParaRPr sz="1300">
                        <a:latin typeface="Arial"/>
                        <a:cs typeface="Arial"/>
                      </a:endParaRPr>
                    </a:p>
                  </a:txBody>
                  <a:tcPr marL="0" marR="0" marT="0" marB="0"/>
                </a:tc>
              </a:tr>
              <a:tr h="194024">
                <a:tc>
                  <a:txBody>
                    <a:bodyPr/>
                    <a:lstStyle/>
                    <a:p>
                      <a:pPr marL="34925">
                        <a:lnSpc>
                          <a:spcPct val="100000"/>
                        </a:lnSpc>
                      </a:pPr>
                      <a:r>
                        <a:rPr sz="1300" dirty="0">
                          <a:latin typeface="Arial"/>
                          <a:cs typeface="Arial"/>
                        </a:rPr>
                        <a:t>H</a:t>
                      </a:r>
                      <a:endParaRPr sz="1300">
                        <a:latin typeface="Arial"/>
                        <a:cs typeface="Arial"/>
                      </a:endParaRPr>
                    </a:p>
                  </a:txBody>
                  <a:tcPr marL="0" marR="0" marT="0" marB="0"/>
                </a:tc>
                <a:tc>
                  <a:txBody>
                    <a:bodyPr/>
                    <a:lstStyle/>
                    <a:p>
                      <a:pPr marL="137160">
                        <a:lnSpc>
                          <a:spcPct val="100000"/>
                        </a:lnSpc>
                      </a:pPr>
                      <a:r>
                        <a:rPr sz="1300" dirty="0" smtClean="0">
                          <a:latin typeface="Arial"/>
                          <a:cs typeface="Arial"/>
                        </a:rPr>
                        <a:t>0.75</a:t>
                      </a:r>
                      <a:endParaRPr sz="1300" dirty="0">
                        <a:latin typeface="Arial"/>
                        <a:cs typeface="Arial"/>
                      </a:endParaRPr>
                    </a:p>
                  </a:txBody>
                  <a:tcPr marL="0" marR="0" marT="0" marB="0"/>
                </a:tc>
                <a:tc>
                  <a:txBody>
                    <a:bodyPr/>
                    <a:lstStyle/>
                    <a:p>
                      <a:pPr marL="134620">
                        <a:lnSpc>
                          <a:spcPct val="100000"/>
                        </a:lnSpc>
                      </a:pPr>
                      <a:r>
                        <a:rPr sz="1300" dirty="0">
                          <a:latin typeface="Arial"/>
                          <a:cs typeface="Arial"/>
                        </a:rPr>
                        <a:t>n/a</a:t>
                      </a:r>
                      <a:endParaRPr sz="1300">
                        <a:latin typeface="Arial"/>
                        <a:cs typeface="Arial"/>
                      </a:endParaRPr>
                    </a:p>
                  </a:txBody>
                  <a:tcPr marL="0" marR="0" marT="0" marB="0"/>
                </a:tc>
              </a:tr>
              <a:tr h="194024">
                <a:tc>
                  <a:txBody>
                    <a:bodyPr/>
                    <a:lstStyle/>
                    <a:p>
                      <a:pPr marL="34925">
                        <a:lnSpc>
                          <a:spcPct val="100000"/>
                        </a:lnSpc>
                      </a:pPr>
                      <a:r>
                        <a:rPr sz="1300" dirty="0">
                          <a:latin typeface="Arial"/>
                          <a:cs typeface="Arial"/>
                        </a:rPr>
                        <a:t>O</a:t>
                      </a:r>
                      <a:r>
                        <a:rPr sz="1300" baseline="-15873" dirty="0">
                          <a:latin typeface="Arial"/>
                          <a:cs typeface="Arial"/>
                        </a:rPr>
                        <a:t>2</a:t>
                      </a:r>
                      <a:endParaRPr sz="1300" baseline="-15873">
                        <a:latin typeface="Arial"/>
                        <a:cs typeface="Arial"/>
                      </a:endParaRPr>
                    </a:p>
                  </a:txBody>
                  <a:tcPr marL="0" marR="0" marT="0" marB="0"/>
                </a:tc>
                <a:tc>
                  <a:txBody>
                    <a:bodyPr/>
                    <a:lstStyle/>
                    <a:p>
                      <a:pPr marL="137160">
                        <a:lnSpc>
                          <a:spcPct val="100000"/>
                        </a:lnSpc>
                      </a:pPr>
                      <a:r>
                        <a:rPr sz="1300" dirty="0" smtClean="0">
                          <a:latin typeface="Arial"/>
                          <a:cs typeface="Arial"/>
                        </a:rPr>
                        <a:t>0.45</a:t>
                      </a:r>
                      <a:endParaRPr sz="1300" dirty="0">
                        <a:latin typeface="Arial"/>
                        <a:cs typeface="Arial"/>
                      </a:endParaRPr>
                    </a:p>
                  </a:txBody>
                  <a:tcPr marL="0" marR="0" marT="0" marB="0"/>
                </a:tc>
                <a:tc>
                  <a:txBody>
                    <a:bodyPr/>
                    <a:lstStyle/>
                    <a:p>
                      <a:pPr marL="134620">
                        <a:lnSpc>
                          <a:spcPct val="100000"/>
                        </a:lnSpc>
                      </a:pPr>
                      <a:r>
                        <a:rPr sz="1300" dirty="0">
                          <a:latin typeface="Arial"/>
                          <a:cs typeface="Arial"/>
                        </a:rPr>
                        <a:t>5.12</a:t>
                      </a:r>
                      <a:endParaRPr sz="1300">
                        <a:latin typeface="Arial"/>
                        <a:cs typeface="Arial"/>
                      </a:endParaRPr>
                    </a:p>
                  </a:txBody>
                  <a:tcPr marL="0" marR="0" marT="0" marB="0"/>
                </a:tc>
              </a:tr>
              <a:tr h="194024">
                <a:tc>
                  <a:txBody>
                    <a:bodyPr/>
                    <a:lstStyle/>
                    <a:p>
                      <a:pPr marL="34925">
                        <a:lnSpc>
                          <a:spcPct val="100000"/>
                        </a:lnSpc>
                      </a:pPr>
                      <a:r>
                        <a:rPr sz="1300" dirty="0">
                          <a:latin typeface="Arial"/>
                          <a:cs typeface="Arial"/>
                        </a:rPr>
                        <a:t>NH</a:t>
                      </a:r>
                      <a:endParaRPr sz="1300">
                        <a:latin typeface="Arial"/>
                        <a:cs typeface="Arial"/>
                      </a:endParaRPr>
                    </a:p>
                  </a:txBody>
                  <a:tcPr marL="0" marR="0" marT="0" marB="0"/>
                </a:tc>
                <a:tc>
                  <a:txBody>
                    <a:bodyPr/>
                    <a:lstStyle/>
                    <a:p>
                      <a:pPr marL="137160">
                        <a:lnSpc>
                          <a:spcPct val="100000"/>
                        </a:lnSpc>
                      </a:pPr>
                      <a:r>
                        <a:rPr sz="1300" dirty="0">
                          <a:latin typeface="Arial"/>
                          <a:cs typeface="Arial"/>
                        </a:rPr>
                        <a:t>0.22</a:t>
                      </a:r>
                      <a:endParaRPr sz="1300">
                        <a:latin typeface="Arial"/>
                        <a:cs typeface="Arial"/>
                      </a:endParaRPr>
                    </a:p>
                  </a:txBody>
                  <a:tcPr marL="0" marR="0" marT="0" marB="0"/>
                </a:tc>
                <a:tc>
                  <a:txBody>
                    <a:bodyPr/>
                    <a:lstStyle/>
                    <a:p>
                      <a:pPr marL="134620">
                        <a:lnSpc>
                          <a:spcPct val="100000"/>
                        </a:lnSpc>
                      </a:pPr>
                      <a:r>
                        <a:rPr sz="1300" dirty="0">
                          <a:latin typeface="Arial"/>
                          <a:cs typeface="Arial"/>
                        </a:rPr>
                        <a:t>3.51</a:t>
                      </a:r>
                      <a:endParaRPr sz="1300">
                        <a:latin typeface="Arial"/>
                        <a:cs typeface="Arial"/>
                      </a:endParaRPr>
                    </a:p>
                  </a:txBody>
                  <a:tcPr marL="0" marR="0" marT="0" marB="0"/>
                </a:tc>
              </a:tr>
              <a:tr h="194024">
                <a:tc>
                  <a:txBody>
                    <a:bodyPr/>
                    <a:lstStyle/>
                    <a:p>
                      <a:pPr marL="34925">
                        <a:lnSpc>
                          <a:spcPct val="100000"/>
                        </a:lnSpc>
                      </a:pPr>
                      <a:r>
                        <a:rPr sz="1300" dirty="0">
                          <a:latin typeface="Arial"/>
                          <a:cs typeface="Arial"/>
                        </a:rPr>
                        <a:t>N</a:t>
                      </a:r>
                      <a:r>
                        <a:rPr sz="1300" spc="52" baseline="-15873" dirty="0">
                          <a:latin typeface="Arial"/>
                          <a:cs typeface="Arial"/>
                        </a:rPr>
                        <a:t>2</a:t>
                      </a:r>
                      <a:r>
                        <a:rPr sz="1300" dirty="0">
                          <a:latin typeface="Arial"/>
                          <a:cs typeface="Arial"/>
                        </a:rPr>
                        <a:t>O</a:t>
                      </a:r>
                      <a:endParaRPr sz="1300">
                        <a:latin typeface="Arial"/>
                        <a:cs typeface="Arial"/>
                      </a:endParaRPr>
                    </a:p>
                  </a:txBody>
                  <a:tcPr marL="0" marR="0" marT="0" marB="0"/>
                </a:tc>
                <a:tc>
                  <a:txBody>
                    <a:bodyPr/>
                    <a:lstStyle/>
                    <a:p>
                      <a:pPr marL="137160">
                        <a:lnSpc>
                          <a:spcPct val="100000"/>
                        </a:lnSpc>
                      </a:pPr>
                      <a:r>
                        <a:rPr sz="1300" dirty="0">
                          <a:latin typeface="Arial"/>
                          <a:cs typeface="Arial"/>
                        </a:rPr>
                        <a:t>0.22</a:t>
                      </a:r>
                      <a:endParaRPr sz="1300">
                        <a:latin typeface="Arial"/>
                        <a:cs typeface="Arial"/>
                      </a:endParaRPr>
                    </a:p>
                  </a:txBody>
                  <a:tcPr marL="0" marR="0" marT="0" marB="0"/>
                </a:tc>
                <a:tc>
                  <a:txBody>
                    <a:bodyPr/>
                    <a:lstStyle/>
                    <a:p>
                      <a:pPr marL="134620">
                        <a:lnSpc>
                          <a:spcPct val="100000"/>
                        </a:lnSpc>
                      </a:pPr>
                      <a:r>
                        <a:rPr sz="1300" dirty="0">
                          <a:latin typeface="Arial"/>
                          <a:cs typeface="Arial"/>
                        </a:rPr>
                        <a:t>1.71</a:t>
                      </a:r>
                      <a:endParaRPr sz="1300">
                        <a:latin typeface="Arial"/>
                        <a:cs typeface="Arial"/>
                      </a:endParaRPr>
                    </a:p>
                  </a:txBody>
                  <a:tcPr marL="0" marR="0" marT="0" marB="0"/>
                </a:tc>
              </a:tr>
              <a:tr h="194024">
                <a:tc>
                  <a:txBody>
                    <a:bodyPr/>
                    <a:lstStyle/>
                    <a:p>
                      <a:pPr marL="34925">
                        <a:lnSpc>
                          <a:spcPct val="100000"/>
                        </a:lnSpc>
                      </a:pPr>
                      <a:r>
                        <a:rPr sz="1300" dirty="0">
                          <a:latin typeface="Arial"/>
                          <a:cs typeface="Arial"/>
                        </a:rPr>
                        <a:t>(H</a:t>
                      </a:r>
                      <a:r>
                        <a:rPr sz="1300" spc="52" baseline="-15873" dirty="0">
                          <a:latin typeface="Arial"/>
                          <a:cs typeface="Arial"/>
                        </a:rPr>
                        <a:t>2</a:t>
                      </a:r>
                      <a:r>
                        <a:rPr sz="1300" dirty="0">
                          <a:latin typeface="Arial"/>
                          <a:cs typeface="Arial"/>
                        </a:rPr>
                        <a:t>O)</a:t>
                      </a:r>
                      <a:r>
                        <a:rPr sz="1300" baseline="-15873" dirty="0">
                          <a:latin typeface="Arial"/>
                          <a:cs typeface="Arial"/>
                        </a:rPr>
                        <a:t>2</a:t>
                      </a:r>
                      <a:endParaRPr sz="1300" baseline="-15873">
                        <a:latin typeface="Arial"/>
                        <a:cs typeface="Arial"/>
                      </a:endParaRPr>
                    </a:p>
                  </a:txBody>
                  <a:tcPr marL="0" marR="0" marT="0" marB="0"/>
                </a:tc>
                <a:tc>
                  <a:txBody>
                    <a:bodyPr/>
                    <a:lstStyle/>
                    <a:p>
                      <a:pPr marL="137160">
                        <a:lnSpc>
                          <a:spcPct val="100000"/>
                        </a:lnSpc>
                      </a:pPr>
                      <a:r>
                        <a:rPr sz="1300" dirty="0" smtClean="0">
                          <a:latin typeface="Arial"/>
                          <a:cs typeface="Arial"/>
                        </a:rPr>
                        <a:t>0.0</a:t>
                      </a:r>
                      <a:r>
                        <a:rPr lang="en-US" sz="1300" dirty="0" smtClean="0">
                          <a:latin typeface="Arial"/>
                          <a:cs typeface="Arial"/>
                        </a:rPr>
                        <a:t>3</a:t>
                      </a:r>
                      <a:endParaRPr sz="1300" dirty="0">
                        <a:latin typeface="Arial"/>
                        <a:cs typeface="Arial"/>
                      </a:endParaRPr>
                    </a:p>
                  </a:txBody>
                  <a:tcPr marL="0" marR="0" marT="0" marB="0"/>
                </a:tc>
                <a:tc>
                  <a:txBody>
                    <a:bodyPr/>
                    <a:lstStyle/>
                    <a:p>
                      <a:pPr marL="134620">
                        <a:lnSpc>
                          <a:spcPct val="100000"/>
                        </a:lnSpc>
                      </a:pPr>
                      <a:r>
                        <a:rPr lang="en-US" sz="1300" dirty="0" smtClean="0">
                          <a:latin typeface="Arial"/>
                          <a:cs typeface="Arial"/>
                        </a:rPr>
                        <a:t>3.27, 3.56,</a:t>
                      </a:r>
                      <a:r>
                        <a:rPr lang="en-US" sz="1300" baseline="0" dirty="0" smtClean="0">
                          <a:latin typeface="Arial"/>
                          <a:cs typeface="Arial"/>
                        </a:rPr>
                        <a:t> …</a:t>
                      </a:r>
                      <a:endParaRPr lang="en-US" sz="1300" dirty="0">
                        <a:latin typeface="Arial"/>
                        <a:cs typeface="Arial"/>
                      </a:endParaRPr>
                    </a:p>
                  </a:txBody>
                  <a:tcPr marL="0" marR="0" marT="0" marB="0"/>
                </a:tc>
              </a:tr>
              <a:tr h="194024">
                <a:tc>
                  <a:txBody>
                    <a:bodyPr/>
                    <a:lstStyle/>
                    <a:p>
                      <a:pPr marL="34925">
                        <a:lnSpc>
                          <a:spcPct val="100000"/>
                        </a:lnSpc>
                      </a:pPr>
                      <a:r>
                        <a:rPr sz="1300" dirty="0">
                          <a:latin typeface="Arial"/>
                          <a:cs typeface="Arial"/>
                        </a:rPr>
                        <a:t>NO</a:t>
                      </a:r>
                      <a:endParaRPr sz="1300">
                        <a:latin typeface="Arial"/>
                        <a:cs typeface="Arial"/>
                      </a:endParaRPr>
                    </a:p>
                  </a:txBody>
                  <a:tcPr marL="0" marR="0" marT="0" marB="0"/>
                </a:tc>
                <a:tc>
                  <a:txBody>
                    <a:bodyPr/>
                    <a:lstStyle/>
                    <a:p>
                      <a:pPr marL="137160">
                        <a:lnSpc>
                          <a:spcPct val="100000"/>
                        </a:lnSpc>
                      </a:pPr>
                      <a:r>
                        <a:rPr sz="1300" dirty="0">
                          <a:latin typeface="Arial"/>
                          <a:cs typeface="Arial"/>
                        </a:rPr>
                        <a:t>0.026</a:t>
                      </a:r>
                      <a:endParaRPr sz="1300">
                        <a:latin typeface="Arial"/>
                        <a:cs typeface="Arial"/>
                      </a:endParaRPr>
                    </a:p>
                  </a:txBody>
                  <a:tcPr marL="0" marR="0" marT="0" marB="0"/>
                </a:tc>
                <a:tc>
                  <a:txBody>
                    <a:bodyPr/>
                    <a:lstStyle/>
                    <a:p>
                      <a:pPr marL="134620">
                        <a:lnSpc>
                          <a:spcPct val="100000"/>
                        </a:lnSpc>
                      </a:pPr>
                      <a:r>
                        <a:rPr sz="1300" dirty="0">
                          <a:latin typeface="Arial"/>
                          <a:cs typeface="Arial"/>
                        </a:rPr>
                        <a:t>7.59</a:t>
                      </a:r>
                      <a:endParaRPr sz="1300">
                        <a:latin typeface="Arial"/>
                        <a:cs typeface="Arial"/>
                      </a:endParaRPr>
                    </a:p>
                  </a:txBody>
                  <a:tcPr marL="0" marR="0" marT="0" marB="0"/>
                </a:tc>
              </a:tr>
              <a:tr h="194024">
                <a:tc>
                  <a:txBody>
                    <a:bodyPr/>
                    <a:lstStyle/>
                    <a:p>
                      <a:pPr marL="34925">
                        <a:lnSpc>
                          <a:spcPct val="100000"/>
                        </a:lnSpc>
                      </a:pPr>
                      <a:r>
                        <a:rPr sz="1300" dirty="0">
                          <a:latin typeface="Arial"/>
                          <a:cs typeface="Arial"/>
                        </a:rPr>
                        <a:t>H</a:t>
                      </a:r>
                      <a:r>
                        <a:rPr sz="1300" spc="52" baseline="-15873" dirty="0">
                          <a:latin typeface="Arial"/>
                          <a:cs typeface="Arial"/>
                        </a:rPr>
                        <a:t>2</a:t>
                      </a:r>
                      <a:r>
                        <a:rPr sz="1300" dirty="0">
                          <a:latin typeface="Arial"/>
                          <a:cs typeface="Arial"/>
                        </a:rPr>
                        <a:t>O</a:t>
                      </a:r>
                      <a:endParaRPr sz="1300">
                        <a:latin typeface="Arial"/>
                        <a:cs typeface="Arial"/>
                      </a:endParaRPr>
                    </a:p>
                  </a:txBody>
                  <a:tcPr marL="0" marR="0" marT="0" marB="0"/>
                </a:tc>
                <a:tc>
                  <a:txBody>
                    <a:bodyPr/>
                    <a:lstStyle/>
                    <a:p>
                      <a:pPr marL="137160">
                        <a:lnSpc>
                          <a:spcPct val="100000"/>
                        </a:lnSpc>
                      </a:pPr>
                      <a:r>
                        <a:rPr sz="1300" dirty="0">
                          <a:latin typeface="Arial"/>
                          <a:cs typeface="Arial"/>
                        </a:rPr>
                        <a:t>0</a:t>
                      </a:r>
                      <a:endParaRPr sz="1300">
                        <a:latin typeface="Arial"/>
                        <a:cs typeface="Arial"/>
                      </a:endParaRPr>
                    </a:p>
                  </a:txBody>
                  <a:tcPr marL="0" marR="0" marT="0" marB="0"/>
                </a:tc>
                <a:tc>
                  <a:txBody>
                    <a:bodyPr/>
                    <a:lstStyle/>
                    <a:p>
                      <a:pPr marL="134620">
                        <a:lnSpc>
                          <a:spcPct val="100000"/>
                        </a:lnSpc>
                      </a:pPr>
                      <a:r>
                        <a:rPr lang="en-US" sz="1300" dirty="0" smtClean="0">
                          <a:latin typeface="Arial"/>
                          <a:cs typeface="Arial"/>
                        </a:rPr>
                        <a:t>3.27, 3.56,</a:t>
                      </a:r>
                      <a:r>
                        <a:rPr lang="en-US" sz="1300" baseline="0" dirty="0" smtClean="0">
                          <a:latin typeface="Arial"/>
                          <a:cs typeface="Arial"/>
                        </a:rPr>
                        <a:t> …</a:t>
                      </a:r>
                      <a:endParaRPr sz="1300" dirty="0">
                        <a:latin typeface="Arial"/>
                        <a:cs typeface="Arial"/>
                      </a:endParaRPr>
                    </a:p>
                  </a:txBody>
                  <a:tcPr marL="0" marR="0" marT="0" marB="0"/>
                </a:tc>
              </a:tr>
              <a:tr h="194024">
                <a:tc>
                  <a:txBody>
                    <a:bodyPr/>
                    <a:lstStyle/>
                    <a:p>
                      <a:pPr marL="34925">
                        <a:lnSpc>
                          <a:spcPct val="100000"/>
                        </a:lnSpc>
                      </a:pPr>
                      <a:r>
                        <a:rPr sz="1300" dirty="0">
                          <a:latin typeface="Arial"/>
                          <a:cs typeface="Arial"/>
                        </a:rPr>
                        <a:t>NH</a:t>
                      </a:r>
                      <a:r>
                        <a:rPr sz="1300" baseline="-15873" dirty="0">
                          <a:latin typeface="Arial"/>
                          <a:cs typeface="Arial"/>
                        </a:rPr>
                        <a:t>2</a:t>
                      </a:r>
                      <a:endParaRPr sz="1300" baseline="-15873">
                        <a:latin typeface="Arial"/>
                        <a:cs typeface="Arial"/>
                      </a:endParaRPr>
                    </a:p>
                  </a:txBody>
                  <a:tcPr marL="0" marR="0" marT="0" marB="0"/>
                </a:tc>
                <a:tc>
                  <a:txBody>
                    <a:bodyPr/>
                    <a:lstStyle/>
                    <a:p>
                      <a:pPr marL="137160">
                        <a:lnSpc>
                          <a:spcPct val="100000"/>
                        </a:lnSpc>
                      </a:pPr>
                      <a:r>
                        <a:rPr sz="1300" dirty="0">
                          <a:latin typeface="Arial"/>
                          <a:cs typeface="Arial"/>
                        </a:rPr>
                        <a:t>0</a:t>
                      </a:r>
                      <a:endParaRPr sz="1300">
                        <a:latin typeface="Arial"/>
                        <a:cs typeface="Arial"/>
                      </a:endParaRPr>
                    </a:p>
                  </a:txBody>
                  <a:tcPr marL="0" marR="0" marT="0" marB="0"/>
                </a:tc>
                <a:tc>
                  <a:txBody>
                    <a:bodyPr/>
                    <a:lstStyle/>
                    <a:p>
                      <a:pPr marL="134620">
                        <a:lnSpc>
                          <a:spcPct val="100000"/>
                        </a:lnSpc>
                      </a:pPr>
                      <a:r>
                        <a:rPr sz="1300" dirty="0">
                          <a:latin typeface="Arial"/>
                          <a:cs typeface="Arial"/>
                        </a:rPr>
                        <a:t>4.23</a:t>
                      </a:r>
                      <a:endParaRPr sz="1300">
                        <a:latin typeface="Arial"/>
                        <a:cs typeface="Arial"/>
                      </a:endParaRPr>
                    </a:p>
                  </a:txBody>
                  <a:tcPr marL="0" marR="0" marT="0" marB="0"/>
                </a:tc>
              </a:tr>
              <a:tr h="194024">
                <a:tc>
                  <a:txBody>
                    <a:bodyPr/>
                    <a:lstStyle/>
                    <a:p>
                      <a:pPr marL="34925">
                        <a:lnSpc>
                          <a:spcPct val="100000"/>
                        </a:lnSpc>
                      </a:pPr>
                      <a:r>
                        <a:rPr sz="1300" dirty="0">
                          <a:latin typeface="Arial"/>
                          <a:cs typeface="Arial"/>
                        </a:rPr>
                        <a:t>NH</a:t>
                      </a:r>
                      <a:r>
                        <a:rPr sz="1300" baseline="-15873" dirty="0">
                          <a:latin typeface="Arial"/>
                          <a:cs typeface="Arial"/>
                        </a:rPr>
                        <a:t>3</a:t>
                      </a:r>
                      <a:endParaRPr sz="1300" baseline="-15873">
                        <a:latin typeface="Arial"/>
                        <a:cs typeface="Arial"/>
                      </a:endParaRPr>
                    </a:p>
                  </a:txBody>
                  <a:tcPr marL="0" marR="0" marT="0" marB="0"/>
                </a:tc>
                <a:tc>
                  <a:txBody>
                    <a:bodyPr/>
                    <a:lstStyle/>
                    <a:p>
                      <a:pPr marL="137160">
                        <a:lnSpc>
                          <a:spcPct val="100000"/>
                        </a:lnSpc>
                      </a:pPr>
                      <a:r>
                        <a:rPr sz="1300" dirty="0">
                          <a:latin typeface="Arial"/>
                          <a:cs typeface="Arial"/>
                        </a:rPr>
                        <a:t>0</a:t>
                      </a:r>
                    </a:p>
                  </a:txBody>
                  <a:tcPr marL="0" marR="0" marT="0" marB="0"/>
                </a:tc>
                <a:tc>
                  <a:txBody>
                    <a:bodyPr/>
                    <a:lstStyle/>
                    <a:p>
                      <a:pPr marL="134620">
                        <a:lnSpc>
                          <a:spcPct val="100000"/>
                        </a:lnSpc>
                      </a:pPr>
                      <a:r>
                        <a:rPr sz="1300" dirty="0">
                          <a:latin typeface="Arial"/>
                          <a:cs typeface="Arial"/>
                        </a:rPr>
                        <a:t>4.66</a:t>
                      </a:r>
                      <a:endParaRPr sz="1300">
                        <a:latin typeface="Arial"/>
                        <a:cs typeface="Arial"/>
                      </a:endParaRPr>
                    </a:p>
                  </a:txBody>
                  <a:tcPr marL="0" marR="0" marT="0" marB="0"/>
                </a:tc>
              </a:tr>
              <a:tr h="194024">
                <a:tc>
                  <a:txBody>
                    <a:bodyPr/>
                    <a:lstStyle/>
                    <a:p>
                      <a:pPr marL="34925">
                        <a:lnSpc>
                          <a:spcPct val="100000"/>
                        </a:lnSpc>
                      </a:pPr>
                      <a:r>
                        <a:rPr sz="1300" dirty="0">
                          <a:latin typeface="Arial"/>
                          <a:cs typeface="Arial"/>
                        </a:rPr>
                        <a:t>N</a:t>
                      </a:r>
                      <a:endParaRPr sz="1300">
                        <a:latin typeface="Arial"/>
                        <a:cs typeface="Arial"/>
                      </a:endParaRPr>
                    </a:p>
                  </a:txBody>
                  <a:tcPr marL="0" marR="0" marT="0" marB="0"/>
                </a:tc>
                <a:tc>
                  <a:txBody>
                    <a:bodyPr/>
                    <a:lstStyle/>
                    <a:p>
                      <a:pPr marL="137160">
                        <a:lnSpc>
                          <a:spcPct val="100000"/>
                        </a:lnSpc>
                      </a:pPr>
                      <a:r>
                        <a:rPr sz="1300" dirty="0">
                          <a:latin typeface="Arial"/>
                          <a:cs typeface="Arial"/>
                        </a:rPr>
                        <a:t>-0.07</a:t>
                      </a:r>
                      <a:endParaRPr sz="1300">
                        <a:latin typeface="Arial"/>
                        <a:cs typeface="Arial"/>
                      </a:endParaRPr>
                    </a:p>
                  </a:txBody>
                  <a:tcPr marL="0" marR="0" marT="0" marB="0"/>
                </a:tc>
                <a:tc>
                  <a:txBody>
                    <a:bodyPr/>
                    <a:lstStyle/>
                    <a:p>
                      <a:pPr marL="134620">
                        <a:lnSpc>
                          <a:spcPct val="100000"/>
                        </a:lnSpc>
                      </a:pPr>
                      <a:r>
                        <a:rPr sz="1300" dirty="0">
                          <a:latin typeface="Arial"/>
                          <a:cs typeface="Arial"/>
                        </a:rPr>
                        <a:t>n/a</a:t>
                      </a:r>
                      <a:endParaRPr sz="1300">
                        <a:latin typeface="Arial"/>
                        <a:cs typeface="Arial"/>
                      </a:endParaRPr>
                    </a:p>
                  </a:txBody>
                  <a:tcPr marL="0" marR="0" marT="0" marB="0"/>
                </a:tc>
              </a:tr>
              <a:tr h="194024">
                <a:tc>
                  <a:txBody>
                    <a:bodyPr/>
                    <a:lstStyle/>
                    <a:p>
                      <a:pPr marL="34925">
                        <a:lnSpc>
                          <a:spcPct val="100000"/>
                        </a:lnSpc>
                      </a:pPr>
                      <a:r>
                        <a:rPr sz="1300" dirty="0">
                          <a:latin typeface="Arial"/>
                          <a:cs typeface="Arial"/>
                        </a:rPr>
                        <a:t>CO</a:t>
                      </a:r>
                      <a:r>
                        <a:rPr sz="1300" baseline="-15873" dirty="0">
                          <a:latin typeface="Arial"/>
                          <a:cs typeface="Arial"/>
                        </a:rPr>
                        <a:t>2</a:t>
                      </a:r>
                      <a:endParaRPr sz="1300" baseline="-15873">
                        <a:latin typeface="Arial"/>
                        <a:cs typeface="Arial"/>
                      </a:endParaRPr>
                    </a:p>
                  </a:txBody>
                  <a:tcPr marL="0" marR="0" marT="0" marB="0"/>
                </a:tc>
                <a:tc>
                  <a:txBody>
                    <a:bodyPr/>
                    <a:lstStyle/>
                    <a:p>
                      <a:pPr marL="137160">
                        <a:lnSpc>
                          <a:spcPct val="100000"/>
                        </a:lnSpc>
                      </a:pPr>
                      <a:r>
                        <a:rPr sz="1300" dirty="0">
                          <a:latin typeface="Arial"/>
                          <a:cs typeface="Arial"/>
                        </a:rPr>
                        <a:t>-0.6</a:t>
                      </a:r>
                      <a:endParaRPr sz="1300">
                        <a:latin typeface="Arial"/>
                        <a:cs typeface="Arial"/>
                      </a:endParaRPr>
                    </a:p>
                  </a:txBody>
                  <a:tcPr marL="0" marR="0" marT="0" marB="0"/>
                </a:tc>
                <a:tc>
                  <a:txBody>
                    <a:bodyPr/>
                    <a:lstStyle/>
                    <a:p>
                      <a:pPr marL="134620">
                        <a:lnSpc>
                          <a:spcPct val="100000"/>
                        </a:lnSpc>
                      </a:pPr>
                      <a:r>
                        <a:rPr sz="1300" dirty="0">
                          <a:latin typeface="Arial"/>
                          <a:cs typeface="Arial"/>
                        </a:rPr>
                        <a:t>5.45</a:t>
                      </a:r>
                      <a:endParaRPr sz="1300">
                        <a:latin typeface="Arial"/>
                        <a:cs typeface="Arial"/>
                      </a:endParaRPr>
                    </a:p>
                  </a:txBody>
                  <a:tcPr marL="0" marR="0" marT="0" marB="0"/>
                </a:tc>
              </a:tr>
              <a:tr h="194024">
                <a:tc>
                  <a:txBody>
                    <a:bodyPr/>
                    <a:lstStyle/>
                    <a:p>
                      <a:pPr marL="34925">
                        <a:lnSpc>
                          <a:spcPct val="100000"/>
                        </a:lnSpc>
                      </a:pPr>
                      <a:r>
                        <a:rPr sz="1300" dirty="0">
                          <a:latin typeface="Arial"/>
                          <a:cs typeface="Arial"/>
                        </a:rPr>
                        <a:t>N</a:t>
                      </a:r>
                      <a:r>
                        <a:rPr sz="1300" baseline="-15873" dirty="0">
                          <a:latin typeface="Arial"/>
                          <a:cs typeface="Arial"/>
                        </a:rPr>
                        <a:t>2</a:t>
                      </a:r>
                      <a:endParaRPr sz="1300" baseline="-15873">
                        <a:latin typeface="Arial"/>
                        <a:cs typeface="Arial"/>
                      </a:endParaRPr>
                    </a:p>
                  </a:txBody>
                  <a:tcPr marL="0" marR="0" marT="0" marB="0"/>
                </a:tc>
                <a:tc>
                  <a:txBody>
                    <a:bodyPr/>
                    <a:lstStyle/>
                    <a:p>
                      <a:pPr marL="137160">
                        <a:lnSpc>
                          <a:spcPct val="100000"/>
                        </a:lnSpc>
                      </a:pPr>
                      <a:r>
                        <a:rPr sz="1300" dirty="0">
                          <a:latin typeface="Arial"/>
                          <a:cs typeface="Arial"/>
                        </a:rPr>
                        <a:t>-1.6</a:t>
                      </a:r>
                      <a:endParaRPr sz="1300">
                        <a:latin typeface="Arial"/>
                        <a:cs typeface="Arial"/>
                      </a:endParaRPr>
                    </a:p>
                  </a:txBody>
                  <a:tcPr marL="0" marR="0" marT="0" marB="0"/>
                </a:tc>
                <a:tc>
                  <a:txBody>
                    <a:bodyPr/>
                    <a:lstStyle/>
                    <a:p>
                      <a:pPr marL="134620">
                        <a:lnSpc>
                          <a:spcPct val="100000"/>
                        </a:lnSpc>
                      </a:pPr>
                      <a:r>
                        <a:rPr sz="1300" dirty="0">
                          <a:latin typeface="Arial"/>
                          <a:cs typeface="Arial"/>
                        </a:rPr>
                        <a:t>9.76</a:t>
                      </a:r>
                      <a:endParaRPr sz="1300">
                        <a:latin typeface="Arial"/>
                        <a:cs typeface="Arial"/>
                      </a:endParaRPr>
                    </a:p>
                  </a:txBody>
                  <a:tcPr marL="0" marR="0" marT="0" marB="0"/>
                </a:tc>
              </a:tr>
              <a:tr h="194024">
                <a:tc>
                  <a:txBody>
                    <a:bodyPr/>
                    <a:lstStyle/>
                    <a:p>
                      <a:pPr marL="34925">
                        <a:lnSpc>
                          <a:spcPct val="100000"/>
                        </a:lnSpc>
                      </a:pPr>
                      <a:r>
                        <a:rPr sz="1300" dirty="0">
                          <a:latin typeface="Arial"/>
                          <a:cs typeface="Arial"/>
                        </a:rPr>
                        <a:t>CO</a:t>
                      </a:r>
                      <a:endParaRPr sz="1300">
                        <a:latin typeface="Arial"/>
                        <a:cs typeface="Arial"/>
                      </a:endParaRPr>
                    </a:p>
                  </a:txBody>
                  <a:tcPr marL="0" marR="0" marT="0" marB="0"/>
                </a:tc>
                <a:tc>
                  <a:txBody>
                    <a:bodyPr/>
                    <a:lstStyle/>
                    <a:p>
                      <a:pPr marL="137160">
                        <a:lnSpc>
                          <a:spcPct val="100000"/>
                        </a:lnSpc>
                      </a:pPr>
                      <a:r>
                        <a:rPr sz="1300" dirty="0">
                          <a:latin typeface="Arial"/>
                          <a:cs typeface="Arial"/>
                        </a:rPr>
                        <a:t>-1.8</a:t>
                      </a:r>
                      <a:endParaRPr sz="1300">
                        <a:latin typeface="Arial"/>
                        <a:cs typeface="Arial"/>
                      </a:endParaRPr>
                    </a:p>
                  </a:txBody>
                  <a:tcPr marL="0" marR="0" marT="0" marB="0"/>
                </a:tc>
                <a:tc>
                  <a:txBody>
                    <a:bodyPr/>
                    <a:lstStyle/>
                    <a:p>
                      <a:pPr marL="134620">
                        <a:lnSpc>
                          <a:spcPct val="100000"/>
                        </a:lnSpc>
                      </a:pPr>
                      <a:r>
                        <a:rPr sz="1300" dirty="0">
                          <a:latin typeface="Arial"/>
                          <a:cs typeface="Arial"/>
                        </a:rPr>
                        <a:t>11.10</a:t>
                      </a:r>
                      <a:endParaRPr sz="1300">
                        <a:latin typeface="Arial"/>
                        <a:cs typeface="Arial"/>
                      </a:endParaRPr>
                    </a:p>
                  </a:txBody>
                  <a:tcPr marL="0" marR="0" marT="0" marB="0"/>
                </a:tc>
              </a:tr>
              <a:tr h="226442">
                <a:tc>
                  <a:txBody>
                    <a:bodyPr/>
                    <a:lstStyle/>
                    <a:p>
                      <a:pPr marL="34925">
                        <a:lnSpc>
                          <a:spcPct val="100000"/>
                        </a:lnSpc>
                      </a:pPr>
                      <a:r>
                        <a:rPr sz="1300" dirty="0">
                          <a:latin typeface="Arial"/>
                          <a:cs typeface="Arial"/>
                        </a:rPr>
                        <a:t>H</a:t>
                      </a:r>
                      <a:r>
                        <a:rPr sz="1300" baseline="-15873" dirty="0">
                          <a:latin typeface="Arial"/>
                          <a:cs typeface="Arial"/>
                        </a:rPr>
                        <a:t>2</a:t>
                      </a:r>
                      <a:endParaRPr sz="1300" baseline="-15873">
                        <a:latin typeface="Arial"/>
                        <a:cs typeface="Arial"/>
                      </a:endParaRPr>
                    </a:p>
                  </a:txBody>
                  <a:tcPr marL="0" marR="0" marT="0" marB="0"/>
                </a:tc>
                <a:tc>
                  <a:txBody>
                    <a:bodyPr/>
                    <a:lstStyle/>
                    <a:p>
                      <a:pPr marL="137160">
                        <a:lnSpc>
                          <a:spcPct val="100000"/>
                        </a:lnSpc>
                      </a:pPr>
                      <a:r>
                        <a:rPr sz="1300" dirty="0">
                          <a:latin typeface="Arial"/>
                          <a:cs typeface="Arial"/>
                        </a:rPr>
                        <a:t>-2.5</a:t>
                      </a:r>
                      <a:endParaRPr sz="1300">
                        <a:latin typeface="Arial"/>
                        <a:cs typeface="Arial"/>
                      </a:endParaRPr>
                    </a:p>
                  </a:txBody>
                  <a:tcPr marL="0" marR="0" marT="0" marB="0"/>
                </a:tc>
                <a:tc>
                  <a:txBody>
                    <a:bodyPr/>
                    <a:lstStyle/>
                    <a:p>
                      <a:pPr marL="134620">
                        <a:lnSpc>
                          <a:spcPct val="100000"/>
                        </a:lnSpc>
                      </a:pPr>
                      <a:r>
                        <a:rPr sz="1300" dirty="0">
                          <a:latin typeface="Arial"/>
                          <a:cs typeface="Arial"/>
                        </a:rPr>
                        <a:t>4.48</a:t>
                      </a:r>
                    </a:p>
                  </a:txBody>
                  <a:tcPr marL="0" marR="0" marT="0" marB="0"/>
                </a:tc>
              </a:tr>
            </a:tbl>
          </a:graphicData>
        </a:graphic>
      </p:graphicFrame>
      <p:cxnSp>
        <p:nvCxnSpPr>
          <p:cNvPr id="21" name="Straight Arrow Connector 20"/>
          <p:cNvCxnSpPr/>
          <p:nvPr/>
        </p:nvCxnSpPr>
        <p:spPr>
          <a:xfrm>
            <a:off x="145560" y="5249080"/>
            <a:ext cx="22373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45560" y="4865576"/>
            <a:ext cx="0" cy="383504"/>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8168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01" y="262654"/>
            <a:ext cx="8646051" cy="671208"/>
          </a:xfrm>
        </p:spPr>
        <p:txBody>
          <a:bodyPr>
            <a:noAutofit/>
          </a:bodyPr>
          <a:lstStyle/>
          <a:p>
            <a:r>
              <a:rPr lang="en-US" sz="2800" dirty="0" smtClean="0"/>
              <a:t>Comments on the Electron Affinities of </a:t>
            </a:r>
            <a:r>
              <a:rPr lang="en-US" sz="2800" dirty="0">
                <a:solidFill>
                  <a:srgbClr val="000000"/>
                </a:solidFill>
              </a:rPr>
              <a:t>N</a:t>
            </a:r>
            <a:r>
              <a:rPr lang="en-US" sz="2800" baseline="-25000" dirty="0">
                <a:solidFill>
                  <a:srgbClr val="000000"/>
                </a:solidFill>
              </a:rPr>
              <a:t>2</a:t>
            </a:r>
            <a:r>
              <a:rPr lang="en-US" sz="2800" dirty="0">
                <a:solidFill>
                  <a:srgbClr val="000000"/>
                </a:solidFill>
              </a:rPr>
              <a:t>, </a:t>
            </a:r>
            <a:r>
              <a:rPr lang="en-US" sz="2800" dirty="0" smtClean="0">
                <a:solidFill>
                  <a:srgbClr val="000000"/>
                </a:solidFill>
              </a:rPr>
              <a:t>H</a:t>
            </a:r>
            <a:r>
              <a:rPr lang="en-US" sz="2800" baseline="-25000" dirty="0" smtClean="0">
                <a:solidFill>
                  <a:srgbClr val="000000"/>
                </a:solidFill>
              </a:rPr>
              <a:t>2</a:t>
            </a:r>
            <a:r>
              <a:rPr lang="en-US" sz="2800" dirty="0" smtClean="0">
                <a:solidFill>
                  <a:srgbClr val="000000"/>
                </a:solidFill>
              </a:rPr>
              <a:t>O, and CO</a:t>
            </a:r>
            <a:r>
              <a:rPr lang="en-US" sz="2800" baseline="-25000" dirty="0" smtClean="0">
                <a:solidFill>
                  <a:srgbClr val="000000"/>
                </a:solidFill>
              </a:rPr>
              <a:t>2</a:t>
            </a:r>
            <a:endParaRPr lang="en-US" sz="2800" dirty="0"/>
          </a:p>
        </p:txBody>
      </p:sp>
      <p:sp>
        <p:nvSpPr>
          <p:cNvPr id="5" name="TextBox 4"/>
          <p:cNvSpPr txBox="1"/>
          <p:nvPr/>
        </p:nvSpPr>
        <p:spPr>
          <a:xfrm>
            <a:off x="389106" y="1031142"/>
            <a:ext cx="8385243" cy="2308324"/>
          </a:xfrm>
          <a:prstGeom prst="rect">
            <a:avLst/>
          </a:prstGeom>
          <a:noFill/>
        </p:spPr>
        <p:txBody>
          <a:bodyPr wrap="square" rtlCol="0">
            <a:spAutoFit/>
          </a:bodyPr>
          <a:lstStyle/>
          <a:p>
            <a:pPr marR="46350"/>
            <a:r>
              <a:rPr lang="en-US" dirty="0" smtClean="0">
                <a:solidFill>
                  <a:srgbClr val="000000"/>
                </a:solidFill>
                <a:latin typeface="Times New Roman"/>
              </a:rPr>
              <a:t>“While </a:t>
            </a:r>
            <a:r>
              <a:rPr lang="en-US" dirty="0">
                <a:solidFill>
                  <a:srgbClr val="000000"/>
                </a:solidFill>
                <a:latin typeface="Times New Roman"/>
              </a:rPr>
              <a:t>every atom and molecule has an IP, </a:t>
            </a:r>
            <a:r>
              <a:rPr lang="en-US" dirty="0" smtClean="0">
                <a:solidFill>
                  <a:srgbClr val="000000"/>
                </a:solidFill>
                <a:latin typeface="Times New Roman"/>
              </a:rPr>
              <a:t>they need </a:t>
            </a:r>
            <a:r>
              <a:rPr lang="en-US" dirty="0">
                <a:solidFill>
                  <a:srgbClr val="000000"/>
                </a:solidFill>
                <a:latin typeface="Times New Roman"/>
              </a:rPr>
              <a:t>not have an EA. There is a large class </a:t>
            </a:r>
            <a:r>
              <a:rPr lang="en-US" dirty="0" smtClean="0">
                <a:solidFill>
                  <a:srgbClr val="000000"/>
                </a:solidFill>
                <a:latin typeface="Times New Roman"/>
              </a:rPr>
              <a:t>of anions</a:t>
            </a:r>
            <a:r>
              <a:rPr lang="en-US" dirty="0">
                <a:solidFill>
                  <a:srgbClr val="000000"/>
                </a:solidFill>
                <a:latin typeface="Times New Roman"/>
              </a:rPr>
              <a:t> </a:t>
            </a:r>
            <a:r>
              <a:rPr lang="en-US" dirty="0" smtClean="0">
                <a:solidFill>
                  <a:srgbClr val="000000"/>
                </a:solidFill>
                <a:latin typeface="Times New Roman"/>
              </a:rPr>
              <a:t>which </a:t>
            </a:r>
            <a:r>
              <a:rPr lang="en-US" dirty="0">
                <a:solidFill>
                  <a:srgbClr val="000000"/>
                </a:solidFill>
                <a:latin typeface="Times New Roman"/>
              </a:rPr>
              <a:t>are not bound species. Many common </a:t>
            </a:r>
            <a:r>
              <a:rPr lang="en-US" dirty="0" smtClean="0">
                <a:solidFill>
                  <a:srgbClr val="000000"/>
                </a:solidFill>
                <a:latin typeface="Times New Roman"/>
              </a:rPr>
              <a:t>molecules such </a:t>
            </a:r>
            <a:r>
              <a:rPr lang="en-US" dirty="0">
                <a:solidFill>
                  <a:srgbClr val="000000"/>
                </a:solidFill>
                <a:latin typeface="Times New Roman"/>
              </a:rPr>
              <a:t>as N</a:t>
            </a:r>
            <a:r>
              <a:rPr lang="en-US" baseline="-25000" dirty="0">
                <a:solidFill>
                  <a:srgbClr val="000000"/>
                </a:solidFill>
                <a:latin typeface="Times New Roman"/>
              </a:rPr>
              <a:t>2</a:t>
            </a:r>
            <a:r>
              <a:rPr lang="en-US" dirty="0">
                <a:solidFill>
                  <a:srgbClr val="000000"/>
                </a:solidFill>
                <a:latin typeface="Times New Roman"/>
              </a:rPr>
              <a:t>, H</a:t>
            </a:r>
            <a:r>
              <a:rPr lang="en-US" baseline="-25000" dirty="0">
                <a:solidFill>
                  <a:srgbClr val="000000"/>
                </a:solidFill>
                <a:latin typeface="Times New Roman"/>
              </a:rPr>
              <a:t>2</a:t>
            </a:r>
            <a:r>
              <a:rPr lang="en-US" dirty="0">
                <a:solidFill>
                  <a:srgbClr val="000000"/>
                </a:solidFill>
                <a:latin typeface="Times New Roman"/>
              </a:rPr>
              <a:t>O, and C</a:t>
            </a:r>
            <a:r>
              <a:rPr lang="en-US" baseline="-25000" dirty="0">
                <a:solidFill>
                  <a:srgbClr val="000000"/>
                </a:solidFill>
                <a:latin typeface="Times New Roman"/>
              </a:rPr>
              <a:t>6</a:t>
            </a:r>
            <a:r>
              <a:rPr lang="en-US" dirty="0">
                <a:solidFill>
                  <a:srgbClr val="000000"/>
                </a:solidFill>
                <a:latin typeface="Times New Roman"/>
              </a:rPr>
              <a:t>H</a:t>
            </a:r>
            <a:r>
              <a:rPr lang="en-US" baseline="-25000" dirty="0">
                <a:solidFill>
                  <a:srgbClr val="000000"/>
                </a:solidFill>
                <a:latin typeface="Times New Roman"/>
              </a:rPr>
              <a:t>6</a:t>
            </a:r>
            <a:r>
              <a:rPr lang="en-US" dirty="0">
                <a:solidFill>
                  <a:srgbClr val="000000"/>
                </a:solidFill>
                <a:latin typeface="Times New Roman"/>
              </a:rPr>
              <a:t> do not form </a:t>
            </a:r>
            <a:r>
              <a:rPr lang="en-US" dirty="0" smtClean="0">
                <a:solidFill>
                  <a:srgbClr val="000000"/>
                </a:solidFill>
                <a:latin typeface="Times New Roman"/>
              </a:rPr>
              <a:t>stable anions</a:t>
            </a:r>
            <a:r>
              <a:rPr lang="en-US" dirty="0">
                <a:solidFill>
                  <a:srgbClr val="000000"/>
                </a:solidFill>
                <a:latin typeface="Times New Roman"/>
              </a:rPr>
              <a:t>. In the gas phase H</a:t>
            </a:r>
            <a:r>
              <a:rPr lang="en-US" baseline="-25000" dirty="0">
                <a:solidFill>
                  <a:srgbClr val="000000"/>
                </a:solidFill>
                <a:latin typeface="Times New Roman"/>
              </a:rPr>
              <a:t>2</a:t>
            </a:r>
            <a:r>
              <a:rPr lang="en-US" dirty="0">
                <a:solidFill>
                  <a:srgbClr val="000000"/>
                </a:solidFill>
                <a:latin typeface="Times New Roman"/>
              </a:rPr>
              <a:t>O</a:t>
            </a:r>
            <a:r>
              <a:rPr lang="en-US" baseline="30000" dirty="0">
                <a:solidFill>
                  <a:srgbClr val="000000"/>
                </a:solidFill>
                <a:latin typeface="Times New Roman"/>
              </a:rPr>
              <a:t>-</a:t>
            </a:r>
            <a:r>
              <a:rPr lang="en-US" dirty="0">
                <a:solidFill>
                  <a:srgbClr val="000000"/>
                </a:solidFill>
                <a:latin typeface="Times New Roman"/>
              </a:rPr>
              <a:t> decays to H</a:t>
            </a:r>
            <a:r>
              <a:rPr lang="en-US" baseline="-25000" dirty="0">
                <a:solidFill>
                  <a:srgbClr val="000000"/>
                </a:solidFill>
                <a:latin typeface="Times New Roman"/>
              </a:rPr>
              <a:t>2</a:t>
            </a:r>
            <a:r>
              <a:rPr lang="en-US" dirty="0">
                <a:solidFill>
                  <a:srgbClr val="000000"/>
                </a:solidFill>
                <a:latin typeface="Times New Roman"/>
              </a:rPr>
              <a:t>O plus </a:t>
            </a:r>
            <a:r>
              <a:rPr lang="en-US" dirty="0" smtClean="0">
                <a:solidFill>
                  <a:srgbClr val="000000"/>
                </a:solidFill>
                <a:latin typeface="Times New Roman"/>
              </a:rPr>
              <a:t>a free </a:t>
            </a:r>
            <a:r>
              <a:rPr lang="en-US" dirty="0">
                <a:solidFill>
                  <a:srgbClr val="000000"/>
                </a:solidFill>
                <a:latin typeface="Times New Roman"/>
              </a:rPr>
              <a:t>electron and C</a:t>
            </a:r>
            <a:r>
              <a:rPr lang="en-US" baseline="-25000" dirty="0">
                <a:solidFill>
                  <a:srgbClr val="000000"/>
                </a:solidFill>
                <a:latin typeface="Times New Roman"/>
              </a:rPr>
              <a:t>6</a:t>
            </a:r>
            <a:r>
              <a:rPr lang="en-US" dirty="0">
                <a:solidFill>
                  <a:srgbClr val="000000"/>
                </a:solidFill>
                <a:latin typeface="Times New Roman"/>
              </a:rPr>
              <a:t>H</a:t>
            </a:r>
            <a:r>
              <a:rPr lang="en-US" baseline="-25000" dirty="0">
                <a:solidFill>
                  <a:srgbClr val="000000"/>
                </a:solidFill>
                <a:latin typeface="Times New Roman"/>
              </a:rPr>
              <a:t>6 </a:t>
            </a:r>
            <a:r>
              <a:rPr lang="en-US" baseline="30000" dirty="0" smtClean="0">
                <a:solidFill>
                  <a:srgbClr val="000000"/>
                </a:solidFill>
                <a:latin typeface="Times New Roman"/>
              </a:rPr>
              <a:t>-</a:t>
            </a:r>
            <a:r>
              <a:rPr lang="en-US" dirty="0" smtClean="0">
                <a:solidFill>
                  <a:srgbClr val="000000"/>
                </a:solidFill>
                <a:latin typeface="Times New Roman"/>
              </a:rPr>
              <a:t> </a:t>
            </a:r>
            <a:r>
              <a:rPr lang="en-US" dirty="0">
                <a:solidFill>
                  <a:srgbClr val="000000"/>
                </a:solidFill>
                <a:latin typeface="Times New Roman"/>
              </a:rPr>
              <a:t>is not stable with respect </a:t>
            </a:r>
            <a:r>
              <a:rPr lang="en-US" dirty="0" smtClean="0">
                <a:solidFill>
                  <a:srgbClr val="000000"/>
                </a:solidFill>
                <a:latin typeface="Times New Roman"/>
              </a:rPr>
              <a:t>to benzene </a:t>
            </a:r>
            <a:r>
              <a:rPr lang="en-US" dirty="0">
                <a:solidFill>
                  <a:srgbClr val="000000"/>
                </a:solidFill>
                <a:latin typeface="Times New Roman"/>
              </a:rPr>
              <a:t>and e</a:t>
            </a:r>
            <a:r>
              <a:rPr lang="en-US" baseline="30000" dirty="0">
                <a:solidFill>
                  <a:srgbClr val="000000"/>
                </a:solidFill>
                <a:latin typeface="Times New Roman"/>
              </a:rPr>
              <a:t>-</a:t>
            </a:r>
            <a:r>
              <a:rPr lang="en-US" dirty="0">
                <a:solidFill>
                  <a:srgbClr val="000000"/>
                </a:solidFill>
                <a:latin typeface="Times New Roman"/>
              </a:rPr>
              <a:t>. The carbon dioxide </a:t>
            </a:r>
            <a:r>
              <a:rPr lang="en-US" dirty="0" smtClean="0">
                <a:solidFill>
                  <a:srgbClr val="000000"/>
                </a:solidFill>
                <a:latin typeface="Times New Roman"/>
              </a:rPr>
              <a:t>anion is metastable for </a:t>
            </a:r>
            <a:r>
              <a:rPr lang="en-US" dirty="0">
                <a:solidFill>
                  <a:srgbClr val="000000"/>
                </a:solidFill>
                <a:latin typeface="Times New Roman"/>
              </a:rPr>
              <a:t>roughly 100 </a:t>
            </a:r>
            <a:r>
              <a:rPr lang="en-US" dirty="0" smtClean="0">
                <a:solidFill>
                  <a:srgbClr val="000000"/>
                </a:solidFill>
                <a:latin typeface="Times New Roman"/>
                <a:sym typeface="Symbol"/>
              </a:rPr>
              <a:t></a:t>
            </a:r>
            <a:r>
              <a:rPr lang="en-US" dirty="0" smtClean="0">
                <a:solidFill>
                  <a:srgbClr val="000000"/>
                </a:solidFill>
                <a:latin typeface="Times New Roman"/>
              </a:rPr>
              <a:t>s </a:t>
            </a:r>
            <a:r>
              <a:rPr lang="en-US" dirty="0">
                <a:solidFill>
                  <a:srgbClr val="000000"/>
                </a:solidFill>
                <a:latin typeface="Times New Roman"/>
              </a:rPr>
              <a:t>before it </a:t>
            </a:r>
            <a:r>
              <a:rPr lang="en-US" dirty="0" smtClean="0">
                <a:solidFill>
                  <a:srgbClr val="000000"/>
                </a:solidFill>
                <a:latin typeface="Times New Roman"/>
              </a:rPr>
              <a:t>disintegrates: CO</a:t>
            </a:r>
            <a:r>
              <a:rPr lang="en-US" baseline="-25000" dirty="0" smtClean="0">
                <a:solidFill>
                  <a:srgbClr val="000000"/>
                </a:solidFill>
                <a:latin typeface="Times New Roman"/>
              </a:rPr>
              <a:t>2</a:t>
            </a:r>
            <a:r>
              <a:rPr lang="en-US" dirty="0" smtClean="0">
                <a:solidFill>
                  <a:srgbClr val="000000"/>
                </a:solidFill>
                <a:latin typeface="Times New Roman"/>
                <a:sym typeface="Symbol"/>
              </a:rPr>
              <a:t></a:t>
            </a:r>
            <a:r>
              <a:rPr lang="en-US" dirty="0" smtClean="0">
                <a:solidFill>
                  <a:srgbClr val="000000"/>
                </a:solidFill>
                <a:latin typeface="Times New Roman"/>
              </a:rPr>
              <a:t>CO</a:t>
            </a:r>
            <a:r>
              <a:rPr lang="en-US" baseline="-25000" dirty="0">
                <a:solidFill>
                  <a:srgbClr val="000000"/>
                </a:solidFill>
                <a:latin typeface="Times New Roman"/>
              </a:rPr>
              <a:t>2</a:t>
            </a:r>
            <a:r>
              <a:rPr lang="en-US" dirty="0" smtClean="0">
                <a:solidFill>
                  <a:srgbClr val="000000"/>
                </a:solidFill>
                <a:latin typeface="Times New Roman"/>
              </a:rPr>
              <a:t> </a:t>
            </a:r>
            <a:r>
              <a:rPr lang="en-US" dirty="0">
                <a:solidFill>
                  <a:srgbClr val="000000"/>
                </a:solidFill>
                <a:latin typeface="Times New Roman"/>
              </a:rPr>
              <a:t>+ e</a:t>
            </a:r>
            <a:r>
              <a:rPr lang="en-US" baseline="30000" dirty="0">
                <a:solidFill>
                  <a:srgbClr val="000000"/>
                </a:solidFill>
                <a:latin typeface="Times New Roman"/>
              </a:rPr>
              <a:t>-</a:t>
            </a:r>
            <a:r>
              <a:rPr lang="en-US" dirty="0">
                <a:solidFill>
                  <a:srgbClr val="000000"/>
                </a:solidFill>
                <a:latin typeface="Times New Roman"/>
              </a:rPr>
              <a:t>. Generally, radicals, such as </a:t>
            </a:r>
            <a:r>
              <a:rPr lang="en-US" dirty="0" smtClean="0">
                <a:solidFill>
                  <a:srgbClr val="000000"/>
                </a:solidFill>
                <a:latin typeface="Times New Roman"/>
              </a:rPr>
              <a:t>OH, CH</a:t>
            </a:r>
            <a:r>
              <a:rPr lang="en-US" baseline="-25000" dirty="0" smtClean="0">
                <a:solidFill>
                  <a:srgbClr val="000000"/>
                </a:solidFill>
                <a:latin typeface="Times New Roman"/>
              </a:rPr>
              <a:t>3</a:t>
            </a:r>
            <a:r>
              <a:rPr lang="en-US" dirty="0">
                <a:solidFill>
                  <a:srgbClr val="000000"/>
                </a:solidFill>
                <a:latin typeface="Times New Roman"/>
              </a:rPr>
              <a:t>, or </a:t>
            </a:r>
            <a:r>
              <a:rPr lang="en-US" dirty="0" smtClean="0">
                <a:solidFill>
                  <a:srgbClr val="000000"/>
                </a:solidFill>
                <a:latin typeface="Times New Roman"/>
              </a:rPr>
              <a:t>CH</a:t>
            </a:r>
            <a:r>
              <a:rPr lang="en-US" baseline="-25000" dirty="0" smtClean="0">
                <a:solidFill>
                  <a:srgbClr val="000000"/>
                </a:solidFill>
                <a:latin typeface="Times New Roman"/>
              </a:rPr>
              <a:t>2</a:t>
            </a:r>
            <a:r>
              <a:rPr lang="en-US" dirty="0" smtClean="0">
                <a:solidFill>
                  <a:srgbClr val="000000"/>
                </a:solidFill>
                <a:latin typeface="Times New Roman"/>
              </a:rPr>
              <a:t>=CH</a:t>
            </a:r>
            <a:r>
              <a:rPr lang="en-US" dirty="0">
                <a:solidFill>
                  <a:srgbClr val="000000"/>
                </a:solidFill>
                <a:latin typeface="Times New Roman"/>
              </a:rPr>
              <a:t>, bind an electron into their “</a:t>
            </a:r>
            <a:r>
              <a:rPr lang="en-US" dirty="0" smtClean="0">
                <a:solidFill>
                  <a:srgbClr val="000000"/>
                </a:solidFill>
                <a:latin typeface="Times New Roman"/>
              </a:rPr>
              <a:t>half-filled molecular </a:t>
            </a:r>
            <a:r>
              <a:rPr lang="en-US" dirty="0">
                <a:solidFill>
                  <a:srgbClr val="000000"/>
                </a:solidFill>
                <a:latin typeface="Times New Roman"/>
              </a:rPr>
              <a:t>orbital” and form stable anions. </a:t>
            </a:r>
            <a:r>
              <a:rPr lang="en-US" dirty="0" smtClean="0">
                <a:solidFill>
                  <a:srgbClr val="000000"/>
                </a:solidFill>
                <a:latin typeface="Times New Roman"/>
              </a:rPr>
              <a:t>In contrast</a:t>
            </a:r>
            <a:r>
              <a:rPr lang="en-US" dirty="0">
                <a:solidFill>
                  <a:srgbClr val="000000"/>
                </a:solidFill>
                <a:latin typeface="Times New Roman"/>
              </a:rPr>
              <a:t>, many closed-shell species, such as N</a:t>
            </a:r>
            <a:r>
              <a:rPr lang="en-US" baseline="-25000" dirty="0">
                <a:solidFill>
                  <a:srgbClr val="000000"/>
                </a:solidFill>
                <a:latin typeface="Times New Roman"/>
              </a:rPr>
              <a:t>2</a:t>
            </a:r>
            <a:r>
              <a:rPr lang="en-US" dirty="0">
                <a:solidFill>
                  <a:srgbClr val="000000"/>
                </a:solidFill>
                <a:latin typeface="Times New Roman"/>
              </a:rPr>
              <a:t>, H</a:t>
            </a:r>
            <a:r>
              <a:rPr lang="en-US" baseline="-25000" dirty="0">
                <a:solidFill>
                  <a:srgbClr val="000000"/>
                </a:solidFill>
                <a:latin typeface="Times New Roman"/>
              </a:rPr>
              <a:t>2</a:t>
            </a:r>
            <a:r>
              <a:rPr lang="en-US" dirty="0">
                <a:solidFill>
                  <a:srgbClr val="000000"/>
                </a:solidFill>
                <a:latin typeface="Times New Roman"/>
              </a:rPr>
              <a:t>O, and </a:t>
            </a:r>
            <a:r>
              <a:rPr lang="en-US" dirty="0" smtClean="0">
                <a:solidFill>
                  <a:srgbClr val="000000"/>
                </a:solidFill>
                <a:latin typeface="Times New Roman"/>
              </a:rPr>
              <a:t>C</a:t>
            </a:r>
            <a:r>
              <a:rPr lang="en-US" baseline="-25000" dirty="0" smtClean="0">
                <a:solidFill>
                  <a:srgbClr val="000000"/>
                </a:solidFill>
                <a:latin typeface="Times New Roman"/>
              </a:rPr>
              <a:t>6</a:t>
            </a:r>
            <a:r>
              <a:rPr lang="en-US" dirty="0" smtClean="0">
                <a:solidFill>
                  <a:srgbClr val="000000"/>
                </a:solidFill>
                <a:latin typeface="Times New Roman"/>
              </a:rPr>
              <a:t>H</a:t>
            </a:r>
            <a:r>
              <a:rPr lang="en-US" baseline="-25000" dirty="0" smtClean="0">
                <a:solidFill>
                  <a:srgbClr val="000000"/>
                </a:solidFill>
                <a:latin typeface="Times New Roman"/>
              </a:rPr>
              <a:t>6</a:t>
            </a:r>
            <a:r>
              <a:rPr lang="en-US" dirty="0" smtClean="0">
                <a:solidFill>
                  <a:srgbClr val="000000"/>
                </a:solidFill>
                <a:latin typeface="Times New Roman"/>
              </a:rPr>
              <a:t>, </a:t>
            </a:r>
            <a:r>
              <a:rPr lang="en-US" dirty="0">
                <a:solidFill>
                  <a:srgbClr val="000000"/>
                </a:solidFill>
                <a:latin typeface="Times New Roman"/>
              </a:rPr>
              <a:t>have filled valences and do not bind </a:t>
            </a:r>
            <a:r>
              <a:rPr lang="en-US" dirty="0" smtClean="0">
                <a:solidFill>
                  <a:srgbClr val="000000"/>
                </a:solidFill>
                <a:latin typeface="Times New Roman"/>
              </a:rPr>
              <a:t>an electron.”</a:t>
            </a:r>
            <a:endParaRPr lang="en-US" dirty="0">
              <a:solidFill>
                <a:srgbClr val="000000"/>
              </a:solidFill>
              <a:latin typeface="Times New Roman"/>
            </a:endParaRPr>
          </a:p>
        </p:txBody>
      </p:sp>
      <p:sp>
        <p:nvSpPr>
          <p:cNvPr id="4" name="Slide Number Placeholder 3"/>
          <p:cNvSpPr>
            <a:spLocks noGrp="1"/>
          </p:cNvSpPr>
          <p:nvPr>
            <p:ph type="sldNum" sz="quarter" idx="12"/>
          </p:nvPr>
        </p:nvSpPr>
        <p:spPr/>
        <p:txBody>
          <a:bodyPr/>
          <a:lstStyle/>
          <a:p>
            <a:fld id="{86685E44-AF0C-F640-B9AE-488F490A762E}" type="slidenum">
              <a:rPr lang="en-US" smtClean="0"/>
              <a:pPr/>
              <a:t>22</a:t>
            </a:fld>
            <a:endParaRPr lang="en-US"/>
          </a:p>
        </p:txBody>
      </p:sp>
      <p:sp>
        <p:nvSpPr>
          <p:cNvPr id="6" name="Rectangle 5"/>
          <p:cNvSpPr/>
          <p:nvPr/>
        </p:nvSpPr>
        <p:spPr>
          <a:xfrm>
            <a:off x="3570050" y="3339466"/>
            <a:ext cx="4572000" cy="1077218"/>
          </a:xfrm>
          <a:prstGeom prst="rect">
            <a:avLst/>
          </a:prstGeom>
        </p:spPr>
        <p:txBody>
          <a:bodyPr>
            <a:spAutoFit/>
          </a:bodyPr>
          <a:lstStyle/>
          <a:p>
            <a:r>
              <a:rPr lang="en-US" sz="1600" dirty="0" smtClean="0"/>
              <a:t>J.C</a:t>
            </a:r>
            <a:r>
              <a:rPr lang="en-US" sz="1600" dirty="0"/>
              <a:t>. </a:t>
            </a:r>
            <a:r>
              <a:rPr lang="en-US" sz="1600" dirty="0" err="1" smtClean="0"/>
              <a:t>Rienstra-Kiracofe</a:t>
            </a:r>
            <a:r>
              <a:rPr lang="en-US" sz="1600" dirty="0"/>
              <a:t>, </a:t>
            </a:r>
            <a:r>
              <a:rPr lang="en-US" sz="1600" i="1" dirty="0" smtClean="0"/>
              <a:t>et al</a:t>
            </a:r>
            <a:r>
              <a:rPr lang="en-US" sz="1600" dirty="0" smtClean="0"/>
              <a:t>., </a:t>
            </a:r>
            <a:r>
              <a:rPr lang="en-US" sz="1600" i="1" dirty="0" smtClean="0"/>
              <a:t>Atomic </a:t>
            </a:r>
            <a:r>
              <a:rPr lang="en-US" sz="1600" i="1" dirty="0"/>
              <a:t>and Molecular Electron Affinities: Photoelectron Experiments and</a:t>
            </a:r>
          </a:p>
          <a:p>
            <a:r>
              <a:rPr lang="en-US" sz="1600" i="1" dirty="0"/>
              <a:t>Theoretical </a:t>
            </a:r>
            <a:r>
              <a:rPr lang="en-US" sz="1600" i="1" dirty="0" smtClean="0"/>
              <a:t>Computations</a:t>
            </a:r>
            <a:r>
              <a:rPr lang="en-US" sz="1600" dirty="0" smtClean="0"/>
              <a:t>, </a:t>
            </a:r>
            <a:r>
              <a:rPr lang="de-DE" sz="1600" dirty="0"/>
              <a:t>Chem. Rev. </a:t>
            </a:r>
            <a:r>
              <a:rPr lang="de-DE" sz="1600" b="1" dirty="0" smtClean="0"/>
              <a:t>102</a:t>
            </a:r>
            <a:r>
              <a:rPr lang="de-DE" sz="1600" dirty="0" smtClean="0"/>
              <a:t> (2002) 231.</a:t>
            </a:r>
            <a:endParaRPr lang="en-US" sz="1600" dirty="0"/>
          </a:p>
        </p:txBody>
      </p:sp>
      <p:sp>
        <p:nvSpPr>
          <p:cNvPr id="18" name="TextBox 17"/>
          <p:cNvSpPr txBox="1"/>
          <p:nvPr/>
        </p:nvSpPr>
        <p:spPr>
          <a:xfrm>
            <a:off x="466725" y="6175751"/>
            <a:ext cx="7943850" cy="430887"/>
          </a:xfrm>
          <a:prstGeom prst="rect">
            <a:avLst/>
          </a:prstGeom>
          <a:noFill/>
        </p:spPr>
        <p:txBody>
          <a:bodyPr wrap="square" rtlCol="0">
            <a:spAutoFit/>
          </a:bodyPr>
          <a:lstStyle/>
          <a:p>
            <a:r>
              <a:rPr lang="en-US" sz="2200" dirty="0" smtClean="0"/>
              <a:t>Therefore, we have EA = 0 for the H</a:t>
            </a:r>
            <a:r>
              <a:rPr lang="en-US" sz="2200" baseline="-25000" dirty="0" smtClean="0"/>
              <a:t>2</a:t>
            </a:r>
            <a:r>
              <a:rPr lang="en-US" sz="2200" dirty="0" smtClean="0"/>
              <a:t>O molecule in the above table.</a:t>
            </a:r>
            <a:endParaRPr lang="en-US" sz="2200" dirty="0"/>
          </a:p>
        </p:txBody>
      </p:sp>
      <p:sp>
        <p:nvSpPr>
          <p:cNvPr id="19" name="Rectangle 18"/>
          <p:cNvSpPr/>
          <p:nvPr/>
        </p:nvSpPr>
        <p:spPr>
          <a:xfrm>
            <a:off x="3570050" y="5352862"/>
            <a:ext cx="4840525" cy="830997"/>
          </a:xfrm>
          <a:prstGeom prst="rect">
            <a:avLst/>
          </a:prstGeom>
        </p:spPr>
        <p:txBody>
          <a:bodyPr wrap="square">
            <a:spAutoFit/>
          </a:bodyPr>
          <a:lstStyle/>
          <a:p>
            <a:r>
              <a:rPr lang="en-US" sz="1600" dirty="0"/>
              <a:t>D.M. </a:t>
            </a:r>
            <a:r>
              <a:rPr lang="en-US" sz="1600" dirty="0" err="1" smtClean="0"/>
              <a:t>Chipman</a:t>
            </a:r>
            <a:r>
              <a:rPr lang="en-US" sz="1600" dirty="0"/>
              <a:t>, </a:t>
            </a:r>
            <a:r>
              <a:rPr lang="en-US" sz="1600" i="1" dirty="0"/>
              <a:t>Effect of Molecular Geometry on the Electron Affinity of </a:t>
            </a:r>
            <a:r>
              <a:rPr lang="en-US" sz="1600" i="1" dirty="0" smtClean="0"/>
              <a:t>Water</a:t>
            </a:r>
            <a:r>
              <a:rPr lang="en-US" sz="1600" dirty="0" smtClean="0"/>
              <a:t>, J. Phys. Chem. </a:t>
            </a:r>
            <a:r>
              <a:rPr lang="en-US" sz="1600" b="1" dirty="0" smtClean="0"/>
              <a:t>82</a:t>
            </a:r>
            <a:r>
              <a:rPr lang="en-US" sz="1600" dirty="0"/>
              <a:t> </a:t>
            </a:r>
            <a:r>
              <a:rPr lang="en-US" sz="1600" dirty="0" smtClean="0"/>
              <a:t>(1978) 1080.</a:t>
            </a:r>
            <a:endParaRPr lang="en-US" sz="1600" dirty="0"/>
          </a:p>
        </p:txBody>
      </p:sp>
      <p:sp>
        <p:nvSpPr>
          <p:cNvPr id="20" name="Rectangle 19"/>
          <p:cNvSpPr/>
          <p:nvPr/>
        </p:nvSpPr>
        <p:spPr>
          <a:xfrm>
            <a:off x="389105" y="4429532"/>
            <a:ext cx="8385244" cy="923330"/>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calculated binding energy of the excess electron is so small in </a:t>
            </a:r>
            <a:r>
              <a:rPr lang="en-US" dirty="0" smtClean="0">
                <a:latin typeface="Times New Roman" panose="02020603050405020304" pitchFamily="18" charset="0"/>
                <a:cs typeface="Times New Roman" panose="02020603050405020304" pitchFamily="18" charset="0"/>
              </a:rPr>
              <a:t>the Franck-Condon </a:t>
            </a:r>
            <a:r>
              <a:rPr lang="en-US" dirty="0">
                <a:latin typeface="Times New Roman" panose="02020603050405020304" pitchFamily="18" charset="0"/>
                <a:cs typeface="Times New Roman" panose="02020603050405020304" pitchFamily="18" charset="0"/>
              </a:rPr>
              <a:t>region (a maximum of about eV) that calculations not invoking the Born-Oppenheimer</a:t>
            </a:r>
          </a:p>
          <a:p>
            <a:r>
              <a:rPr lang="en-US" dirty="0">
                <a:latin typeface="Times New Roman" panose="02020603050405020304" pitchFamily="18" charset="0"/>
                <a:cs typeface="Times New Roman" panose="02020603050405020304" pitchFamily="18" charset="0"/>
              </a:rPr>
              <a:t>approximation would be required to determine whether </a:t>
            </a:r>
            <a:r>
              <a:rPr lang="en-US" dirty="0" smtClean="0">
                <a:latin typeface="Times New Roman" panose="02020603050405020304" pitchFamily="18" charset="0"/>
                <a:cs typeface="Times New Roman" panose="02020603050405020304" pitchFamily="18" charset="0"/>
              </a:rPr>
              <a:t>H</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O</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truly a stable species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7583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685E44-AF0C-F640-B9AE-488F490A762E}" type="slidenum">
              <a:rPr lang="en-US" smtClean="0"/>
              <a:pPr/>
              <a:t>23</a:t>
            </a:fld>
            <a:endParaRPr lang="en-US"/>
          </a:p>
        </p:txBody>
      </p:sp>
      <p:sp>
        <p:nvSpPr>
          <p:cNvPr id="3" name="Rectangle 2"/>
          <p:cNvSpPr/>
          <p:nvPr/>
        </p:nvSpPr>
        <p:spPr>
          <a:xfrm>
            <a:off x="457200" y="4790874"/>
            <a:ext cx="8317149" cy="1815882"/>
          </a:xfrm>
          <a:prstGeom prst="rect">
            <a:avLst/>
          </a:prstGeom>
        </p:spPr>
        <p:txBody>
          <a:bodyPr wrap="square">
            <a:spAutoFit/>
          </a:bodyPr>
          <a:lstStyle/>
          <a:p>
            <a:r>
              <a:rPr lang="en-US" sz="1600" dirty="0" smtClean="0"/>
              <a:t>See:</a:t>
            </a:r>
          </a:p>
          <a:p>
            <a:r>
              <a:rPr lang="en-US" sz="1600" dirty="0" smtClean="0"/>
              <a:t>1. </a:t>
            </a:r>
            <a:r>
              <a:rPr lang="en-US" sz="1600" dirty="0"/>
              <a:t>H.M. Lee</a:t>
            </a:r>
            <a:r>
              <a:rPr lang="en-US" sz="1600" i="1" dirty="0"/>
              <a:t>, et al</a:t>
            </a:r>
            <a:r>
              <a:rPr lang="en-US" sz="1600" dirty="0"/>
              <a:t>., </a:t>
            </a:r>
            <a:r>
              <a:rPr lang="en-US" sz="1600" i="1" dirty="0"/>
              <a:t>Origin of the magic numbers of water clusters with an excess electron</a:t>
            </a:r>
            <a:r>
              <a:rPr lang="en-US" sz="1600" dirty="0"/>
              <a:t>, J. Chem. Phys. </a:t>
            </a:r>
            <a:r>
              <a:rPr lang="en-US" sz="1600" b="1" dirty="0"/>
              <a:t>122</a:t>
            </a:r>
            <a:r>
              <a:rPr lang="en-US" sz="1600" dirty="0"/>
              <a:t> (2005) 044309.</a:t>
            </a:r>
          </a:p>
          <a:p>
            <a:r>
              <a:rPr lang="en-US" sz="1600" dirty="0" smtClean="0"/>
              <a:t>2. Y.  </a:t>
            </a:r>
            <a:r>
              <a:rPr lang="en-US" sz="1600" dirty="0" err="1" smtClean="0"/>
              <a:t>Bouteiller</a:t>
            </a:r>
            <a:r>
              <a:rPr lang="en-US" sz="1600" dirty="0" smtClean="0"/>
              <a:t>, </a:t>
            </a:r>
            <a:r>
              <a:rPr lang="en-US" sz="1600" i="1" dirty="0" smtClean="0"/>
              <a:t>et al</a:t>
            </a:r>
            <a:r>
              <a:rPr lang="en-US" sz="1600" dirty="0" smtClean="0"/>
              <a:t>., </a:t>
            </a:r>
            <a:r>
              <a:rPr lang="en-US" sz="1600" i="1" dirty="0"/>
              <a:t>Structure and intermolecular motions of </a:t>
            </a:r>
            <a:r>
              <a:rPr lang="en-US" sz="1600" i="1" dirty="0" smtClean="0"/>
              <a:t>the water </a:t>
            </a:r>
            <a:r>
              <a:rPr lang="en-US" sz="1600" i="1" dirty="0"/>
              <a:t>dimer </a:t>
            </a:r>
            <a:r>
              <a:rPr lang="en-US" sz="1600" i="1" dirty="0" smtClean="0"/>
              <a:t>anion</a:t>
            </a:r>
            <a:r>
              <a:rPr lang="en-US" sz="1600" dirty="0" smtClean="0"/>
              <a:t>, J</a:t>
            </a:r>
            <a:r>
              <a:rPr lang="en-US" sz="1600" dirty="0"/>
              <a:t>. Chem. Phys. </a:t>
            </a:r>
            <a:r>
              <a:rPr lang="en-US" sz="1600" b="1" dirty="0" smtClean="0"/>
              <a:t>105</a:t>
            </a:r>
            <a:r>
              <a:rPr lang="en-US" sz="1600" dirty="0" smtClean="0"/>
              <a:t> (1996)  </a:t>
            </a:r>
            <a:r>
              <a:rPr lang="en-US" sz="1600" dirty="0"/>
              <a:t>6420</a:t>
            </a:r>
            <a:r>
              <a:rPr lang="en-US" sz="1600" dirty="0" smtClean="0"/>
              <a:t>.</a:t>
            </a:r>
          </a:p>
          <a:p>
            <a:r>
              <a:rPr lang="en-US" sz="1600" dirty="0" smtClean="0"/>
              <a:t>3. </a:t>
            </a:r>
            <a:r>
              <a:rPr lang="en-US" sz="1600" dirty="0"/>
              <a:t>A.P. </a:t>
            </a:r>
            <a:r>
              <a:rPr lang="en-US" sz="1600" dirty="0" err="1"/>
              <a:t>Gaiduk</a:t>
            </a:r>
            <a:r>
              <a:rPr lang="en-US" sz="1600" dirty="0"/>
              <a:t>, </a:t>
            </a:r>
            <a:r>
              <a:rPr lang="en-US" sz="1600" i="1" dirty="0"/>
              <a:t>et al</a:t>
            </a:r>
            <a:r>
              <a:rPr lang="en-US" sz="1600" dirty="0"/>
              <a:t>., </a:t>
            </a:r>
            <a:r>
              <a:rPr lang="en-US" sz="1600" i="1" dirty="0"/>
              <a:t>Electron affinity of liquid water</a:t>
            </a:r>
            <a:r>
              <a:rPr lang="en-US" sz="1600" dirty="0"/>
              <a:t>, Nature Communications  9 (2018) 247.</a:t>
            </a:r>
          </a:p>
          <a:p>
            <a:endParaRPr lang="en-US" sz="1600" dirty="0"/>
          </a:p>
        </p:txBody>
      </p:sp>
      <p:sp>
        <p:nvSpPr>
          <p:cNvPr id="12" name="TextBox 11"/>
          <p:cNvSpPr txBox="1"/>
          <p:nvPr/>
        </p:nvSpPr>
        <p:spPr>
          <a:xfrm>
            <a:off x="457200" y="1208556"/>
            <a:ext cx="8317149" cy="1015663"/>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However</a:t>
            </a:r>
            <a:r>
              <a:rPr lang="en-US" dirty="0" smtClean="0">
                <a:latin typeface="Times New Roman" panose="02020603050405020304" pitchFamily="18" charset="0"/>
                <a:cs typeface="Times New Roman" panose="02020603050405020304" pitchFamily="18" charset="0"/>
              </a:rPr>
              <a:t>, in the condensed phases of H</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O (water and ice) clusters of molecules </a:t>
            </a:r>
            <a:r>
              <a:rPr lang="en-US" b="1" i="1" dirty="0" smtClean="0">
                <a:latin typeface="Times New Roman" panose="02020603050405020304" pitchFamily="18" charset="0"/>
                <a:cs typeface="Times New Roman" panose="02020603050405020304" pitchFamily="18" charset="0"/>
              </a:rPr>
              <a:t>do</a:t>
            </a:r>
            <a:r>
              <a:rPr lang="en-US" dirty="0" smtClean="0">
                <a:latin typeface="Times New Roman" panose="02020603050405020304" pitchFamily="18" charset="0"/>
                <a:cs typeface="Times New Roman" panose="02020603050405020304" pitchFamily="18" charset="0"/>
              </a:rPr>
              <a:t> attach electrons to form stable anions, such as (H</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O)</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with an electron affinity of </a:t>
            </a:r>
            <a:r>
              <a:rPr lang="en-US" dirty="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0±4 </a:t>
            </a:r>
            <a:r>
              <a:rPr lang="en-US" dirty="0" err="1" smtClean="0">
                <a:latin typeface="Times New Roman" panose="02020603050405020304" pitchFamily="18" charset="0"/>
                <a:cs typeface="Times New Roman" panose="02020603050405020304" pitchFamily="18" charset="0"/>
              </a:rPr>
              <a:t>meV</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0" name="Title 1"/>
          <p:cNvSpPr>
            <a:spLocks noGrp="1"/>
          </p:cNvSpPr>
          <p:nvPr>
            <p:ph type="title"/>
          </p:nvPr>
        </p:nvSpPr>
        <p:spPr>
          <a:xfrm>
            <a:off x="457200" y="138446"/>
            <a:ext cx="8229600" cy="1143000"/>
          </a:xfrm>
        </p:spPr>
        <p:txBody>
          <a:bodyPr>
            <a:noAutofit/>
          </a:bodyPr>
          <a:lstStyle/>
          <a:p>
            <a:r>
              <a:rPr lang="en-US" sz="2800" dirty="0" smtClean="0"/>
              <a:t>Further Comments on the Electron Affinities of </a:t>
            </a:r>
            <a:r>
              <a:rPr lang="en-US" sz="2800" dirty="0" smtClean="0">
                <a:solidFill>
                  <a:srgbClr val="000000"/>
                </a:solidFill>
              </a:rPr>
              <a:t>H</a:t>
            </a:r>
            <a:r>
              <a:rPr lang="en-US" sz="2800" baseline="-25000" dirty="0" smtClean="0">
                <a:solidFill>
                  <a:srgbClr val="000000"/>
                </a:solidFill>
              </a:rPr>
              <a:t>2</a:t>
            </a:r>
            <a:r>
              <a:rPr lang="en-US" sz="2800" dirty="0" smtClean="0">
                <a:solidFill>
                  <a:srgbClr val="000000"/>
                </a:solidFill>
              </a:rPr>
              <a:t>O</a:t>
            </a:r>
            <a:r>
              <a:rPr lang="en-US" sz="2800" baseline="-25000" dirty="0" smtClean="0">
                <a:solidFill>
                  <a:srgbClr val="000000"/>
                </a:solidFill>
              </a:rPr>
              <a:t/>
            </a:r>
            <a:br>
              <a:rPr lang="en-US" sz="2800" baseline="-25000" dirty="0" smtClean="0">
                <a:solidFill>
                  <a:srgbClr val="000000"/>
                </a:solidFill>
              </a:rPr>
            </a:br>
            <a:r>
              <a:rPr lang="en-US" sz="2800" dirty="0" smtClean="0">
                <a:solidFill>
                  <a:srgbClr val="000000"/>
                </a:solidFill>
              </a:rPr>
              <a:t>Part 1</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300849"/>
            <a:ext cx="3206314" cy="2253991"/>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605" y="2344872"/>
            <a:ext cx="4995743" cy="192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76663" y="4381670"/>
            <a:ext cx="801941" cy="307777"/>
          </a:xfrm>
          <a:prstGeom prst="rect">
            <a:avLst/>
          </a:prstGeom>
          <a:noFill/>
        </p:spPr>
        <p:txBody>
          <a:bodyPr wrap="square" rtlCol="0">
            <a:spAutoFit/>
          </a:bodyPr>
          <a:lstStyle/>
          <a:p>
            <a:r>
              <a:rPr lang="en-US" sz="1400" dirty="0" smtClean="0"/>
              <a:t>Ref 1</a:t>
            </a:r>
            <a:endParaRPr lang="en-US" sz="1400" dirty="0"/>
          </a:p>
        </p:txBody>
      </p:sp>
      <p:sp>
        <p:nvSpPr>
          <p:cNvPr id="13" name="TextBox 12"/>
          <p:cNvSpPr txBox="1"/>
          <p:nvPr/>
        </p:nvSpPr>
        <p:spPr>
          <a:xfrm>
            <a:off x="7884859" y="4467196"/>
            <a:ext cx="801941" cy="307777"/>
          </a:xfrm>
          <a:prstGeom prst="rect">
            <a:avLst/>
          </a:prstGeom>
          <a:noFill/>
        </p:spPr>
        <p:txBody>
          <a:bodyPr wrap="square" rtlCol="0">
            <a:spAutoFit/>
          </a:bodyPr>
          <a:lstStyle/>
          <a:p>
            <a:r>
              <a:rPr lang="en-US" sz="1400" dirty="0" smtClean="0"/>
              <a:t>Ref 2</a:t>
            </a:r>
            <a:endParaRPr lang="en-US" sz="1400" dirty="0"/>
          </a:p>
        </p:txBody>
      </p:sp>
      <p:sp>
        <p:nvSpPr>
          <p:cNvPr id="7" name="TextBox 6"/>
          <p:cNvSpPr txBox="1"/>
          <p:nvPr/>
        </p:nvSpPr>
        <p:spPr>
          <a:xfrm>
            <a:off x="2237146" y="3587262"/>
            <a:ext cx="948182" cy="400110"/>
          </a:xfrm>
          <a:prstGeom prst="rect">
            <a:avLst/>
          </a:prstGeom>
          <a:noFill/>
        </p:spPr>
        <p:txBody>
          <a:bodyPr wrap="square" rtlCol="0">
            <a:spAutoFit/>
          </a:bodyPr>
          <a:lstStyle/>
          <a:p>
            <a:pPr algn="ctr"/>
            <a:r>
              <a:rPr lang="en-US" sz="2000" dirty="0">
                <a:solidFill>
                  <a:prstClr val="black"/>
                </a:solidFill>
                <a:latin typeface="Times New Roman" panose="02020603050405020304" pitchFamily="18" charset="0"/>
                <a:cs typeface="Times New Roman" panose="02020603050405020304" pitchFamily="18" charset="0"/>
              </a:rPr>
              <a:t>(</a:t>
            </a:r>
            <a:r>
              <a:rPr lang="en-US" sz="2000" dirty="0" smtClean="0">
                <a:solidFill>
                  <a:prstClr val="black"/>
                </a:solidFill>
                <a:latin typeface="Times New Roman" panose="02020603050405020304" pitchFamily="18" charset="0"/>
                <a:cs typeface="Times New Roman" panose="02020603050405020304" pitchFamily="18" charset="0"/>
              </a:rPr>
              <a:t>H</a:t>
            </a:r>
            <a:r>
              <a:rPr lang="en-US" sz="2000" baseline="-25000" dirty="0" smtClean="0">
                <a:solidFill>
                  <a:prstClr val="black"/>
                </a:solidFill>
                <a:latin typeface="Times New Roman" panose="02020603050405020304" pitchFamily="18" charset="0"/>
                <a:cs typeface="Times New Roman" panose="02020603050405020304" pitchFamily="18" charset="0"/>
              </a:rPr>
              <a:t>2</a:t>
            </a:r>
            <a:r>
              <a:rPr lang="en-US" sz="2000" dirty="0" smtClean="0">
                <a:solidFill>
                  <a:prstClr val="black"/>
                </a:solidFill>
                <a:latin typeface="Times New Roman" panose="02020603050405020304" pitchFamily="18" charset="0"/>
                <a:cs typeface="Times New Roman" panose="02020603050405020304" pitchFamily="18" charset="0"/>
              </a:rPr>
              <a:t>O)</a:t>
            </a:r>
            <a:r>
              <a:rPr lang="en-US" sz="2000" baseline="-25000" dirty="0" smtClean="0">
                <a:solidFill>
                  <a:prstClr val="black"/>
                </a:solidFill>
                <a:latin typeface="Times New Roman" panose="02020603050405020304" pitchFamily="18" charset="0"/>
                <a:cs typeface="Times New Roman" panose="02020603050405020304" pitchFamily="18" charset="0"/>
              </a:rPr>
              <a:t>n</a:t>
            </a:r>
            <a:r>
              <a:rPr lang="en-US" sz="2000" baseline="30000" dirty="0" smtClean="0">
                <a:solidFill>
                  <a:prstClr val="black"/>
                </a:solidFill>
                <a:latin typeface="Times New Roman" panose="02020603050405020304" pitchFamily="18" charset="0"/>
                <a:cs typeface="Times New Roman" panose="02020603050405020304" pitchFamily="18" charset="0"/>
              </a:rPr>
              <a:t>-</a:t>
            </a:r>
            <a:r>
              <a:rPr lang="en-US" sz="2000" dirty="0" smtClean="0">
                <a:solidFill>
                  <a:prstClr val="black"/>
                </a:solidFill>
                <a:latin typeface="Times New Roman" panose="02020603050405020304" pitchFamily="18" charset="0"/>
                <a:cs typeface="Times New Roman" panose="02020603050405020304" pitchFamily="18" charset="0"/>
              </a:rPr>
              <a:t> </a:t>
            </a:r>
            <a:endParaRPr lang="en-US" sz="2000" dirty="0"/>
          </a:p>
        </p:txBody>
      </p:sp>
    </p:spTree>
    <p:extLst>
      <p:ext uri="{BB962C8B-B14F-4D97-AF65-F5344CB8AC3E}">
        <p14:creationId xmlns:p14="http://schemas.microsoft.com/office/powerpoint/2010/main" val="381472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685E44-AF0C-F640-B9AE-488F490A762E}" type="slidenum">
              <a:rPr lang="en-US" smtClean="0"/>
              <a:pPr/>
              <a:t>24</a:t>
            </a:fld>
            <a:endParaRPr lang="en-US"/>
          </a:p>
        </p:txBody>
      </p:sp>
      <p:sp>
        <p:nvSpPr>
          <p:cNvPr id="10" name="Title 1"/>
          <p:cNvSpPr>
            <a:spLocks noGrp="1"/>
          </p:cNvSpPr>
          <p:nvPr>
            <p:ph type="title"/>
          </p:nvPr>
        </p:nvSpPr>
        <p:spPr>
          <a:xfrm>
            <a:off x="457200" y="78158"/>
            <a:ext cx="8229600" cy="1143000"/>
          </a:xfrm>
        </p:spPr>
        <p:txBody>
          <a:bodyPr>
            <a:noAutofit/>
          </a:bodyPr>
          <a:lstStyle/>
          <a:p>
            <a:r>
              <a:rPr lang="en-US" sz="2800" dirty="0" smtClean="0"/>
              <a:t>Further Comment on the Electron Affinities of </a:t>
            </a:r>
            <a:r>
              <a:rPr lang="en-US" sz="2800" dirty="0" smtClean="0">
                <a:solidFill>
                  <a:srgbClr val="000000"/>
                </a:solidFill>
              </a:rPr>
              <a:t>H</a:t>
            </a:r>
            <a:r>
              <a:rPr lang="en-US" sz="2800" baseline="-25000" dirty="0" smtClean="0">
                <a:solidFill>
                  <a:srgbClr val="000000"/>
                </a:solidFill>
              </a:rPr>
              <a:t>2</a:t>
            </a:r>
            <a:r>
              <a:rPr lang="en-US" sz="2800" dirty="0" smtClean="0">
                <a:solidFill>
                  <a:srgbClr val="000000"/>
                </a:solidFill>
              </a:rPr>
              <a:t>O</a:t>
            </a:r>
            <a:r>
              <a:rPr lang="en-US" sz="2800" baseline="-25000" dirty="0" smtClean="0">
                <a:solidFill>
                  <a:srgbClr val="000000"/>
                </a:solidFill>
              </a:rPr>
              <a:t/>
            </a:r>
            <a:br>
              <a:rPr lang="en-US" sz="2800" baseline="-25000" dirty="0" smtClean="0">
                <a:solidFill>
                  <a:srgbClr val="000000"/>
                </a:solidFill>
              </a:rPr>
            </a:br>
            <a:r>
              <a:rPr lang="en-US" sz="2800" dirty="0" smtClean="0">
                <a:solidFill>
                  <a:srgbClr val="000000"/>
                </a:solidFill>
              </a:rPr>
              <a:t>Part 2</a:t>
            </a:r>
            <a:endParaRPr lang="en-US" sz="2800" dirty="0"/>
          </a:p>
        </p:txBody>
      </p:sp>
      <p:grpSp>
        <p:nvGrpSpPr>
          <p:cNvPr id="2" name="Group 1"/>
          <p:cNvGrpSpPr/>
          <p:nvPr/>
        </p:nvGrpSpPr>
        <p:grpSpPr>
          <a:xfrm>
            <a:off x="389105" y="2940542"/>
            <a:ext cx="8385243" cy="3486147"/>
            <a:chOff x="389106" y="1169644"/>
            <a:chExt cx="8385243" cy="3486147"/>
          </a:xfrm>
        </p:grpSpPr>
        <p:sp>
          <p:nvSpPr>
            <p:cNvPr id="3" name="Rectangle 2"/>
            <p:cNvSpPr/>
            <p:nvPr/>
          </p:nvSpPr>
          <p:spPr>
            <a:xfrm>
              <a:off x="3571898" y="2230311"/>
              <a:ext cx="5150576" cy="830997"/>
            </a:xfrm>
            <a:prstGeom prst="rect">
              <a:avLst/>
            </a:prstGeom>
          </p:spPr>
          <p:txBody>
            <a:bodyPr wrap="square">
              <a:spAutoFit/>
            </a:bodyPr>
            <a:lstStyle/>
            <a:p>
              <a:r>
                <a:rPr lang="en-US" sz="1600" dirty="0" smtClean="0"/>
                <a:t>See M</a:t>
              </a:r>
              <a:r>
                <a:rPr lang="en-US" sz="1600" dirty="0"/>
                <a:t>.-K. Tsai</a:t>
              </a:r>
              <a:r>
                <a:rPr lang="en-US" sz="1600" dirty="0" smtClean="0"/>
                <a:t>, et al., </a:t>
              </a:r>
              <a:r>
                <a:rPr lang="en-US" sz="1600" i="1" dirty="0" smtClean="0"/>
                <a:t>Electron </a:t>
              </a:r>
              <a:r>
                <a:rPr lang="en-US" sz="1600" i="1" dirty="0"/>
                <a:t>Attachment to (H</a:t>
              </a:r>
              <a:r>
                <a:rPr lang="en-US" sz="1600" i="1" baseline="-25000" dirty="0"/>
                <a:t>2</a:t>
              </a:r>
              <a:r>
                <a:rPr lang="en-US" sz="1600" i="1" dirty="0"/>
                <a:t>O)</a:t>
              </a:r>
              <a:r>
                <a:rPr lang="en-US" sz="1600" i="1" baseline="-25000" dirty="0"/>
                <a:t>2</a:t>
              </a:r>
              <a:r>
                <a:rPr lang="en-US" sz="1600" i="1" dirty="0"/>
                <a:t>Ar</a:t>
              </a:r>
              <a:r>
                <a:rPr lang="en-US" sz="1600" i="1" baseline="-25000" dirty="0"/>
                <a:t>n</a:t>
              </a:r>
              <a:r>
                <a:rPr lang="en-US" sz="1600" i="1" dirty="0"/>
                <a:t> </a:t>
              </a:r>
              <a:r>
                <a:rPr lang="en-US" sz="1600" i="1" dirty="0" smtClean="0"/>
                <a:t>Clusters</a:t>
              </a:r>
              <a:r>
                <a:rPr lang="en-US" sz="1600" dirty="0"/>
                <a:t>, </a:t>
              </a:r>
              <a:r>
                <a:rPr lang="en-US" sz="1600" dirty="0" smtClean="0"/>
                <a:t>J Phys </a:t>
              </a:r>
              <a:r>
                <a:rPr lang="en-US" sz="1600" dirty="0" err="1" smtClean="0"/>
                <a:t>Chem</a:t>
              </a:r>
              <a:r>
                <a:rPr lang="en-US" sz="1600" dirty="0" smtClean="0"/>
                <a:t> A108 (2004) 2912.</a:t>
              </a:r>
              <a:endParaRPr lang="en-US" sz="1600" dirty="0"/>
            </a:p>
            <a:p>
              <a:endParaRPr lang="en-US" sz="1600" dirty="0"/>
            </a:p>
          </p:txBody>
        </p:sp>
        <p:sp>
          <p:nvSpPr>
            <p:cNvPr id="12" name="TextBox 11"/>
            <p:cNvSpPr txBox="1"/>
            <p:nvPr/>
          </p:nvSpPr>
          <p:spPr>
            <a:xfrm>
              <a:off x="389106" y="1169644"/>
              <a:ext cx="8385243" cy="1015663"/>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In addition</a:t>
              </a:r>
              <a:r>
                <a:rPr lang="en-US" dirty="0" smtClean="0">
                  <a:latin typeface="Times New Roman" panose="02020603050405020304" pitchFamily="18" charset="0"/>
                  <a:cs typeface="Times New Roman" panose="02020603050405020304" pitchFamily="18" charset="0"/>
                </a:rPr>
                <a:t>, it has also been observed that stable anions are formed by water dimers bound with multiple </a:t>
              </a:r>
              <a:r>
                <a:rPr lang="en-US" dirty="0" err="1" smtClean="0">
                  <a:latin typeface="Times New Roman" panose="02020603050405020304" pitchFamily="18" charset="0"/>
                  <a:cs typeface="Times New Roman" panose="02020603050405020304" pitchFamily="18" charset="0"/>
                </a:rPr>
                <a:t>Ar</a:t>
              </a:r>
              <a:r>
                <a:rPr lang="en-US" dirty="0" smtClean="0">
                  <a:latin typeface="Times New Roman" panose="02020603050405020304" pitchFamily="18" charset="0"/>
                  <a:cs typeface="Times New Roman" panose="02020603050405020304" pitchFamily="18" charset="0"/>
                </a:rPr>
                <a:t> atoms, as (H</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O)</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Ar</a:t>
              </a:r>
              <a:r>
                <a:rPr lang="en-US" baseline="-25000" dirty="0" smtClean="0">
                  <a:latin typeface="Times New Roman" panose="02020603050405020304" pitchFamily="18" charset="0"/>
                  <a:cs typeface="Times New Roman" panose="02020603050405020304" pitchFamily="18" charset="0"/>
                </a:rPr>
                <a:t>n</a:t>
              </a:r>
              <a:r>
                <a:rPr lang="en-US" baseline="300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with n = 1 thru 9 and 11 and 12.  The electron affinities are similar to those for (H</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O)</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when n&lt; 6.</a:t>
              </a:r>
              <a:endParaRPr lang="en-US" dirty="0">
                <a:latin typeface="Times New Roman" panose="02020603050405020304" pitchFamily="18" charset="0"/>
                <a:cs typeface="Times New Roman" panose="02020603050405020304" pitchFamily="18" charset="0"/>
              </a:endParaRPr>
            </a:p>
          </p:txBody>
        </p:sp>
        <p:sp>
          <p:nvSpPr>
            <p:cNvPr id="11" name="Rectangle 10"/>
            <p:cNvSpPr/>
            <p:nvPr/>
          </p:nvSpPr>
          <p:spPr>
            <a:xfrm>
              <a:off x="389106" y="3455462"/>
              <a:ext cx="8385243" cy="1200329"/>
            </a:xfrm>
            <a:prstGeom prst="rect">
              <a:avLst/>
            </a:prstGeom>
          </p:spPr>
          <p:txBody>
            <a:bodyPr wrap="square">
              <a:spAutoFit/>
            </a:bodyPr>
            <a:lstStyle/>
            <a:p>
              <a:r>
                <a:rPr lang="en-US" dirty="0" smtClean="0"/>
                <a:t>It therefore remains a possibility </a:t>
              </a:r>
              <a:r>
                <a:rPr lang="en-US" dirty="0"/>
                <a:t>that </a:t>
              </a:r>
              <a:r>
                <a:rPr lang="en-US" dirty="0" smtClean="0"/>
                <a:t>anions of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H</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O)</a:t>
              </a:r>
              <a:r>
                <a:rPr lang="en-US" baseline="-25000" dirty="0" smtClean="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clusters, with or without multiple bound argon atoms, play a significant role in electron attachment by water in </a:t>
              </a:r>
              <a:r>
                <a:rPr lang="en-US" dirty="0" err="1" smtClean="0">
                  <a:solidFill>
                    <a:prstClr val="black"/>
                  </a:solidFill>
                  <a:latin typeface="Times New Roman" panose="02020603050405020304" pitchFamily="18" charset="0"/>
                  <a:cs typeface="Times New Roman" panose="02020603050405020304" pitchFamily="18" charset="0"/>
                </a:rPr>
                <a:t>LAr</a:t>
              </a:r>
              <a:r>
                <a:rPr lang="en-US" dirty="0" smtClean="0"/>
                <a:t>.  However, since the electron affinities of these species are all  less than 0.05 eV, </a:t>
              </a:r>
              <a:r>
                <a:rPr lang="en-US" dirty="0"/>
                <a:t>we assume that the direct electron attachment cross section is </a:t>
              </a:r>
              <a:r>
                <a:rPr lang="en-US" dirty="0" smtClean="0"/>
                <a:t>small.</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06" y="2139879"/>
              <a:ext cx="2468777" cy="1343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475" y="1088064"/>
            <a:ext cx="3658138" cy="1782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688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463"/>
            <a:ext cx="8229600" cy="1194684"/>
          </a:xfrm>
        </p:spPr>
        <p:txBody>
          <a:bodyPr>
            <a:noAutofit/>
          </a:bodyPr>
          <a:lstStyle/>
          <a:p>
            <a:r>
              <a:rPr lang="en-US" sz="3200" dirty="0" smtClean="0"/>
              <a:t>Observed Correlation between Electron Affinity and Electron Attachment Rate</a:t>
            </a:r>
            <a:r>
              <a:rPr lang="en-US" sz="800" dirty="0" smtClean="0"/>
              <a:t>  </a:t>
            </a:r>
            <a:r>
              <a:rPr lang="en-US" sz="1800" dirty="0" smtClean="0"/>
              <a:t/>
            </a:r>
            <a:br>
              <a:rPr lang="en-US" sz="1800" dirty="0" smtClean="0"/>
            </a:br>
            <a:r>
              <a:rPr lang="en-US" sz="1800" i="1" dirty="0" smtClean="0"/>
              <a:t>High electron affinity is associated with large direct attachment cross section.</a:t>
            </a:r>
            <a:endParaRPr lang="en-US" sz="1800" i="1" baseline="-25000" dirty="0"/>
          </a:p>
        </p:txBody>
      </p:sp>
      <p:sp>
        <p:nvSpPr>
          <p:cNvPr id="3" name="Slide Number Placeholder 2"/>
          <p:cNvSpPr>
            <a:spLocks noGrp="1"/>
          </p:cNvSpPr>
          <p:nvPr>
            <p:ph type="sldNum" sz="quarter" idx="12"/>
          </p:nvPr>
        </p:nvSpPr>
        <p:spPr/>
        <p:txBody>
          <a:bodyPr/>
          <a:lstStyle/>
          <a:p>
            <a:fld id="{86685E44-AF0C-F640-B9AE-488F490A762E}" type="slidenum">
              <a:rPr lang="en-US" smtClean="0"/>
              <a:pPr/>
              <a:t>25</a:t>
            </a:fld>
            <a:endParaRPr lang="en-US"/>
          </a:p>
        </p:txBody>
      </p:sp>
      <p:sp>
        <p:nvSpPr>
          <p:cNvPr id="16" name="TextBox 15"/>
          <p:cNvSpPr txBox="1"/>
          <p:nvPr/>
        </p:nvSpPr>
        <p:spPr>
          <a:xfrm>
            <a:off x="5171594" y="1587646"/>
            <a:ext cx="3681004" cy="1754326"/>
          </a:xfrm>
          <a:prstGeom prst="rect">
            <a:avLst/>
          </a:prstGeom>
          <a:noFill/>
        </p:spPr>
        <p:txBody>
          <a:bodyPr wrap="square" rtlCol="0">
            <a:spAutoFit/>
          </a:bodyPr>
          <a:lstStyle/>
          <a:p>
            <a:r>
              <a:rPr lang="en-US" dirty="0" smtClean="0"/>
              <a:t>Measured attachment rates (at zero field) and measured electron affinities (negative numbers are calculations).  The attachment rate for (H</a:t>
            </a:r>
            <a:r>
              <a:rPr lang="en-US" baseline="-25000" dirty="0" smtClean="0"/>
              <a:t>2</a:t>
            </a:r>
            <a:r>
              <a:rPr lang="en-US" dirty="0" smtClean="0"/>
              <a:t>O)</a:t>
            </a:r>
            <a:r>
              <a:rPr lang="en-US" baseline="-25000" dirty="0" smtClean="0"/>
              <a:t>2</a:t>
            </a:r>
            <a:r>
              <a:rPr lang="en-US" dirty="0" smtClean="0"/>
              <a:t> is found by interpolation to be 1.13 x 10</a:t>
            </a:r>
            <a:r>
              <a:rPr lang="en-US" baseline="30000" dirty="0" smtClean="0"/>
              <a:t>12</a:t>
            </a:r>
            <a:r>
              <a:rPr lang="en-US" dirty="0" smtClean="0"/>
              <a:t> s</a:t>
            </a:r>
            <a:r>
              <a:rPr lang="en-US" baseline="30000" dirty="0"/>
              <a:t>-1</a:t>
            </a:r>
            <a:r>
              <a:rPr lang="en-US"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604" y="3596680"/>
            <a:ext cx="3326984" cy="2196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837" y="1440961"/>
            <a:ext cx="4588344" cy="5189000"/>
          </a:xfrm>
          <a:prstGeom prst="rect">
            <a:avLst/>
          </a:prstGeom>
        </p:spPr>
      </p:pic>
    </p:spTree>
    <p:extLst>
      <p:ext uri="{BB962C8B-B14F-4D97-AF65-F5344CB8AC3E}">
        <p14:creationId xmlns:p14="http://schemas.microsoft.com/office/powerpoint/2010/main" val="32900092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0366"/>
            <a:ext cx="8229600" cy="1143000"/>
          </a:xfrm>
        </p:spPr>
        <p:txBody>
          <a:bodyPr>
            <a:noAutofit/>
          </a:bodyPr>
          <a:lstStyle/>
          <a:p>
            <a:r>
              <a:rPr lang="en-US" sz="4000" dirty="0" smtClean="0"/>
              <a:t>Dissociative Attachment</a:t>
            </a:r>
            <a:br>
              <a:rPr lang="en-US" sz="4000" dirty="0" smtClean="0"/>
            </a:br>
            <a:r>
              <a:rPr lang="en-US" sz="4000" dirty="0" smtClean="0"/>
              <a:t>Cross Sections</a:t>
            </a:r>
            <a:br>
              <a:rPr lang="en-US" sz="4000" dirty="0" smtClean="0"/>
            </a:br>
            <a:r>
              <a:rPr lang="en-US" sz="2800" dirty="0"/>
              <a:t>and</a:t>
            </a:r>
            <a:r>
              <a:rPr lang="en-US" sz="4000" dirty="0" smtClean="0"/>
              <a:t/>
            </a:r>
            <a:br>
              <a:rPr lang="en-US" sz="4000" dirty="0" smtClean="0"/>
            </a:br>
            <a:r>
              <a:rPr lang="en-US" sz="4000" dirty="0"/>
              <a:t>Total Cross </a:t>
            </a:r>
            <a:r>
              <a:rPr lang="en-US" sz="4000" dirty="0" smtClean="0"/>
              <a:t>Section</a:t>
            </a:r>
            <a:r>
              <a:rPr lang="en-US" sz="4000" dirty="0"/>
              <a:t/>
            </a:r>
            <a:br>
              <a:rPr lang="en-US" sz="4000" dirty="0"/>
            </a:br>
            <a:r>
              <a:rPr lang="en-US" sz="4000" dirty="0" smtClean="0"/>
              <a:t>for Calculating </a:t>
            </a:r>
            <a:r>
              <a:rPr lang="en-US" sz="4000" dirty="0"/>
              <a:t>Attachment </a:t>
            </a:r>
            <a:r>
              <a:rPr lang="en-US" sz="4000" dirty="0" smtClean="0"/>
              <a:t>Rate</a:t>
            </a:r>
            <a:endParaRPr lang="en-US" sz="4000" dirty="0"/>
          </a:p>
        </p:txBody>
      </p:sp>
      <p:sp>
        <p:nvSpPr>
          <p:cNvPr id="4" name="Slide Number Placeholder 3"/>
          <p:cNvSpPr>
            <a:spLocks noGrp="1"/>
          </p:cNvSpPr>
          <p:nvPr>
            <p:ph type="sldNum" sz="quarter" idx="12"/>
          </p:nvPr>
        </p:nvSpPr>
        <p:spPr/>
        <p:txBody>
          <a:bodyPr/>
          <a:lstStyle/>
          <a:p>
            <a:fld id="{86685E44-AF0C-F640-B9AE-488F490A762E}"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15948080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463"/>
            <a:ext cx="8229600" cy="1194684"/>
          </a:xfrm>
        </p:spPr>
        <p:txBody>
          <a:bodyPr>
            <a:noAutofit/>
          </a:bodyPr>
          <a:lstStyle/>
          <a:p>
            <a:r>
              <a:rPr lang="en-US" sz="3200" dirty="0" smtClean="0"/>
              <a:t>Measured </a:t>
            </a:r>
            <a:r>
              <a:rPr lang="en-US" sz="3200" dirty="0"/>
              <a:t>Attachment Cross </a:t>
            </a:r>
            <a:r>
              <a:rPr lang="en-US" sz="3200" dirty="0" smtClean="0"/>
              <a:t>Sections for SF</a:t>
            </a:r>
            <a:r>
              <a:rPr lang="en-US" sz="3200" baseline="-25000" dirty="0" smtClean="0"/>
              <a:t>6</a:t>
            </a:r>
            <a:r>
              <a:rPr lang="en-US" sz="1800" dirty="0" smtClean="0"/>
              <a:t/>
            </a:r>
            <a:br>
              <a:rPr lang="en-US" sz="1800" dirty="0" smtClean="0"/>
            </a:br>
            <a:r>
              <a:rPr lang="en-US" sz="800" dirty="0" smtClean="0"/>
              <a:t>  </a:t>
            </a:r>
            <a:r>
              <a:rPr lang="en-US" sz="1800" dirty="0" smtClean="0"/>
              <a:t/>
            </a:r>
            <a:br>
              <a:rPr lang="en-US" sz="1800" dirty="0" smtClean="0"/>
            </a:br>
            <a:r>
              <a:rPr lang="en-US" sz="1800" dirty="0" smtClean="0"/>
              <a:t>high electron affinity is associated with large direct attachment cross section</a:t>
            </a:r>
            <a:endParaRPr lang="en-US" sz="1800" baseline="-25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1932" y="1630576"/>
            <a:ext cx="4239493" cy="4675221"/>
          </a:xfrm>
          <a:prstGeom prst="rect">
            <a:avLst/>
          </a:prstGeom>
        </p:spPr>
      </p:pic>
      <p:cxnSp>
        <p:nvCxnSpPr>
          <p:cNvPr id="8" name="Straight Arrow Connector 7"/>
          <p:cNvCxnSpPr/>
          <p:nvPr/>
        </p:nvCxnSpPr>
        <p:spPr>
          <a:xfrm flipV="1">
            <a:off x="4631377" y="2256312"/>
            <a:ext cx="2018805" cy="665018"/>
          </a:xfrm>
          <a:prstGeom prst="straightConnector1">
            <a:avLst/>
          </a:prstGeom>
          <a:ln w="19050">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650182" y="2071646"/>
            <a:ext cx="1969065" cy="369332"/>
          </a:xfrm>
          <a:prstGeom prst="rect">
            <a:avLst/>
          </a:prstGeom>
          <a:noFill/>
        </p:spPr>
        <p:txBody>
          <a:bodyPr wrap="none" rtlCol="0">
            <a:spAutoFit/>
          </a:bodyPr>
          <a:lstStyle/>
          <a:p>
            <a:r>
              <a:rPr lang="en-US" dirty="0" smtClean="0"/>
              <a:t>Optical model limit</a:t>
            </a:r>
            <a:endParaRPr lang="en-US" dirty="0"/>
          </a:p>
        </p:txBody>
      </p:sp>
      <p:sp>
        <p:nvSpPr>
          <p:cNvPr id="12" name="TextBox 11"/>
          <p:cNvSpPr txBox="1"/>
          <p:nvPr/>
        </p:nvSpPr>
        <p:spPr>
          <a:xfrm>
            <a:off x="569653" y="2846948"/>
            <a:ext cx="1532279" cy="646331"/>
          </a:xfrm>
          <a:prstGeom prst="rect">
            <a:avLst/>
          </a:prstGeom>
          <a:noFill/>
        </p:spPr>
        <p:txBody>
          <a:bodyPr wrap="none" rtlCol="0">
            <a:spAutoFit/>
          </a:bodyPr>
          <a:lstStyle/>
          <a:p>
            <a:pPr algn="ctr"/>
            <a:r>
              <a:rPr lang="en-US" dirty="0" err="1" smtClean="0"/>
              <a:t>Christophorou</a:t>
            </a:r>
            <a:endParaRPr lang="en-US" dirty="0" smtClean="0"/>
          </a:p>
          <a:p>
            <a:pPr algn="ctr"/>
            <a:r>
              <a:rPr lang="en-US" dirty="0" smtClean="0"/>
              <a:t>Direct</a:t>
            </a:r>
            <a:endParaRPr lang="en-US" dirty="0"/>
          </a:p>
        </p:txBody>
      </p:sp>
      <p:cxnSp>
        <p:nvCxnSpPr>
          <p:cNvPr id="13" name="Straight Arrow Connector 12"/>
          <p:cNvCxnSpPr/>
          <p:nvPr/>
        </p:nvCxnSpPr>
        <p:spPr>
          <a:xfrm flipH="1" flipV="1">
            <a:off x="2101932" y="3206338"/>
            <a:ext cx="2303816" cy="180708"/>
          </a:xfrm>
          <a:prstGeom prst="straightConnector1">
            <a:avLst/>
          </a:prstGeom>
          <a:ln w="19050">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1989479" y="4352814"/>
            <a:ext cx="1784897" cy="219185"/>
          </a:xfrm>
          <a:prstGeom prst="straightConnector1">
            <a:avLst/>
          </a:prstGeom>
          <a:ln w="19050">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068784" y="3871356"/>
            <a:ext cx="2018805" cy="0"/>
          </a:xfrm>
          <a:prstGeom prst="straightConnector1">
            <a:avLst/>
          </a:prstGeom>
          <a:ln w="19050">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35303" y="4248834"/>
            <a:ext cx="1576072" cy="646331"/>
          </a:xfrm>
          <a:prstGeom prst="rect">
            <a:avLst/>
          </a:prstGeom>
          <a:noFill/>
        </p:spPr>
        <p:txBody>
          <a:bodyPr wrap="none" rtlCol="0">
            <a:spAutoFit/>
          </a:bodyPr>
          <a:lstStyle/>
          <a:p>
            <a:pPr algn="ctr"/>
            <a:r>
              <a:rPr lang="en-US" dirty="0" err="1" smtClean="0"/>
              <a:t>Christophorou</a:t>
            </a:r>
            <a:endParaRPr lang="en-US" dirty="0" smtClean="0"/>
          </a:p>
          <a:p>
            <a:pPr algn="ctr"/>
            <a:r>
              <a:rPr lang="en-US" dirty="0" smtClean="0"/>
              <a:t>e</a:t>
            </a:r>
            <a:r>
              <a:rPr lang="en-US" baseline="30000" dirty="0" smtClean="0"/>
              <a:t>-</a:t>
            </a:r>
            <a:r>
              <a:rPr lang="en-US" dirty="0" smtClean="0"/>
              <a:t>+SF</a:t>
            </a:r>
            <a:r>
              <a:rPr lang="en-US" baseline="-25000" dirty="0" smtClean="0"/>
              <a:t>6</a:t>
            </a:r>
            <a:r>
              <a:rPr lang="en-US" dirty="0" smtClean="0">
                <a:sym typeface="Symbol"/>
              </a:rPr>
              <a:t>SF</a:t>
            </a:r>
            <a:r>
              <a:rPr lang="en-US" baseline="-25000" dirty="0">
                <a:sym typeface="Symbol"/>
              </a:rPr>
              <a:t>5</a:t>
            </a:r>
            <a:r>
              <a:rPr lang="en-US" baseline="30000" dirty="0">
                <a:sym typeface="Symbol"/>
              </a:rPr>
              <a:t>-</a:t>
            </a:r>
            <a:r>
              <a:rPr lang="en-US" dirty="0" smtClean="0">
                <a:sym typeface="Symbol"/>
              </a:rPr>
              <a:t>+F</a:t>
            </a:r>
            <a:endParaRPr lang="en-US" dirty="0"/>
          </a:p>
        </p:txBody>
      </p:sp>
      <p:sp>
        <p:nvSpPr>
          <p:cNvPr id="23" name="TextBox 22"/>
          <p:cNvSpPr txBox="1"/>
          <p:nvPr/>
        </p:nvSpPr>
        <p:spPr>
          <a:xfrm>
            <a:off x="7105595" y="3548190"/>
            <a:ext cx="747512" cy="646331"/>
          </a:xfrm>
          <a:prstGeom prst="rect">
            <a:avLst/>
          </a:prstGeom>
          <a:noFill/>
        </p:spPr>
        <p:txBody>
          <a:bodyPr wrap="none" rtlCol="0">
            <a:spAutoFit/>
          </a:bodyPr>
          <a:lstStyle/>
          <a:p>
            <a:pPr algn="ctr"/>
            <a:r>
              <a:rPr lang="en-US" dirty="0" err="1" smtClean="0"/>
              <a:t>LxCat</a:t>
            </a:r>
            <a:endParaRPr lang="en-US" dirty="0" smtClean="0"/>
          </a:p>
          <a:p>
            <a:pPr algn="ctr"/>
            <a:r>
              <a:rPr lang="en-US" dirty="0" smtClean="0"/>
              <a:t>Direct</a:t>
            </a:r>
            <a:endParaRPr lang="en-US" dirty="0"/>
          </a:p>
        </p:txBody>
      </p:sp>
      <p:sp>
        <p:nvSpPr>
          <p:cNvPr id="3" name="Slide Number Placeholder 2"/>
          <p:cNvSpPr>
            <a:spLocks noGrp="1"/>
          </p:cNvSpPr>
          <p:nvPr>
            <p:ph type="sldNum" sz="quarter" idx="12"/>
          </p:nvPr>
        </p:nvSpPr>
        <p:spPr/>
        <p:txBody>
          <a:bodyPr/>
          <a:lstStyle/>
          <a:p>
            <a:fld id="{86685E44-AF0C-F640-B9AE-488F490A762E}" type="slidenum">
              <a:rPr lang="en-US" smtClean="0"/>
              <a:pPr/>
              <a:t>27</a:t>
            </a:fld>
            <a:endParaRPr lang="en-US"/>
          </a:p>
        </p:txBody>
      </p:sp>
      <p:sp>
        <p:nvSpPr>
          <p:cNvPr id="5" name="Rectangle 4"/>
          <p:cNvSpPr/>
          <p:nvPr/>
        </p:nvSpPr>
        <p:spPr>
          <a:xfrm>
            <a:off x="6222239" y="4375385"/>
            <a:ext cx="2452252" cy="584775"/>
          </a:xfrm>
          <a:prstGeom prst="rect">
            <a:avLst/>
          </a:prstGeom>
        </p:spPr>
        <p:txBody>
          <a:bodyPr wrap="square">
            <a:spAutoFit/>
          </a:bodyPr>
          <a:lstStyle/>
          <a:p>
            <a:pPr lvl="0"/>
            <a:r>
              <a:rPr lang="en-US" sz="1600" dirty="0">
                <a:solidFill>
                  <a:prstClr val="black"/>
                </a:solidFill>
              </a:rPr>
              <a:t>Data from </a:t>
            </a:r>
            <a:r>
              <a:rPr lang="en-US" sz="1600" dirty="0">
                <a:solidFill>
                  <a:prstClr val="black"/>
                </a:solidFill>
                <a:hlinkClick r:id="rId5"/>
              </a:rPr>
              <a:t>www.LxCat.net</a:t>
            </a:r>
            <a:r>
              <a:rPr lang="en-US" sz="1600" dirty="0">
                <a:solidFill>
                  <a:prstClr val="black"/>
                </a:solidFill>
              </a:rPr>
              <a:t> downloaded 10/16/2017</a:t>
            </a:r>
          </a:p>
        </p:txBody>
      </p:sp>
      <p:sp>
        <p:nvSpPr>
          <p:cNvPr id="6" name="Rectangle 5"/>
          <p:cNvSpPr/>
          <p:nvPr/>
        </p:nvSpPr>
        <p:spPr>
          <a:xfrm>
            <a:off x="6186320" y="4982357"/>
            <a:ext cx="2896788" cy="1323439"/>
          </a:xfrm>
          <a:prstGeom prst="rect">
            <a:avLst/>
          </a:prstGeom>
        </p:spPr>
        <p:txBody>
          <a:bodyPr wrap="square">
            <a:spAutoFit/>
          </a:bodyPr>
          <a:lstStyle/>
          <a:p>
            <a:r>
              <a:rPr lang="en-US" sz="1600" dirty="0"/>
              <a:t>L. G. </a:t>
            </a:r>
            <a:r>
              <a:rPr lang="en-US" sz="1600" dirty="0" err="1"/>
              <a:t>Christophorou</a:t>
            </a:r>
            <a:r>
              <a:rPr lang="en-US" sz="1600" dirty="0"/>
              <a:t>, </a:t>
            </a:r>
            <a:r>
              <a:rPr lang="en-US" sz="1600" i="1" dirty="0" smtClean="0"/>
              <a:t>et al</a:t>
            </a:r>
            <a:r>
              <a:rPr lang="en-US" sz="1600" dirty="0" smtClean="0"/>
              <a:t>., </a:t>
            </a:r>
            <a:r>
              <a:rPr lang="en-US" sz="1600" i="1" dirty="0"/>
              <a:t>Cross Sections for Electron Attachment Resonances Peaking at </a:t>
            </a:r>
            <a:r>
              <a:rPr lang="en-US" sz="1600" i="1" dirty="0" err="1"/>
              <a:t>Subthermal</a:t>
            </a:r>
            <a:r>
              <a:rPr lang="en-US" sz="1600" i="1" dirty="0"/>
              <a:t> Energies</a:t>
            </a:r>
            <a:r>
              <a:rPr lang="en-US" sz="1600" dirty="0"/>
              <a:t>, </a:t>
            </a:r>
            <a:r>
              <a:rPr lang="en-US" sz="1600" dirty="0" smtClean="0"/>
              <a:t>J. Chem. Phys. </a:t>
            </a:r>
            <a:r>
              <a:rPr lang="en-US" sz="1600" b="1" dirty="0" smtClean="0"/>
              <a:t>54</a:t>
            </a:r>
            <a:r>
              <a:rPr lang="en-US" sz="1600" dirty="0" smtClean="0"/>
              <a:t> (1971) 253.</a:t>
            </a:r>
            <a:endParaRPr lang="en-US" sz="1600" dirty="0"/>
          </a:p>
        </p:txBody>
      </p:sp>
      <p:graphicFrame>
        <p:nvGraphicFramePr>
          <p:cNvPr id="19" name="Object 18"/>
          <p:cNvGraphicFramePr>
            <a:graphicFrameLocks noChangeAspect="1"/>
          </p:cNvGraphicFramePr>
          <p:nvPr>
            <p:extLst>
              <p:ext uri="{D42A27DB-BD31-4B8C-83A1-F6EECF244321}">
                <p14:modId xmlns:p14="http://schemas.microsoft.com/office/powerpoint/2010/main" val="2566839495"/>
              </p:ext>
            </p:extLst>
          </p:nvPr>
        </p:nvGraphicFramePr>
        <p:xfrm>
          <a:off x="106363" y="1854200"/>
          <a:ext cx="2559050" cy="546100"/>
        </p:xfrm>
        <a:graphic>
          <a:graphicData uri="http://schemas.openxmlformats.org/presentationml/2006/ole">
            <mc:AlternateContent xmlns:mc="http://schemas.openxmlformats.org/markup-compatibility/2006">
              <mc:Choice xmlns:v="urn:schemas-microsoft-com:vml" Requires="v">
                <p:oleObj spid="_x0000_s13339" name="Equation" r:id="rId6" imgW="2082600" imgH="444240" progId="Equation.DSMT4">
                  <p:embed/>
                </p:oleObj>
              </mc:Choice>
              <mc:Fallback>
                <p:oleObj name="Equation" r:id="rId6" imgW="2082600" imgH="444240" progId="Equation.DSMT4">
                  <p:embed/>
                  <p:pic>
                    <p:nvPicPr>
                      <p:cNvPr id="0" name=""/>
                      <p:cNvPicPr/>
                      <p:nvPr/>
                    </p:nvPicPr>
                    <p:blipFill>
                      <a:blip r:embed="rId7"/>
                      <a:stretch>
                        <a:fillRect/>
                      </a:stretch>
                    </p:blipFill>
                    <p:spPr>
                      <a:xfrm>
                        <a:off x="106363" y="1854200"/>
                        <a:ext cx="2559050" cy="546100"/>
                      </a:xfrm>
                      <a:prstGeom prst="rect">
                        <a:avLst/>
                      </a:prstGeom>
                    </p:spPr>
                  </p:pic>
                </p:oleObj>
              </mc:Fallback>
            </mc:AlternateContent>
          </a:graphicData>
        </a:graphic>
      </p:graphicFrame>
    </p:spTree>
    <p:extLst>
      <p:ext uri="{BB962C8B-B14F-4D97-AF65-F5344CB8AC3E}">
        <p14:creationId xmlns:p14="http://schemas.microsoft.com/office/powerpoint/2010/main" val="1592017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852"/>
            <a:ext cx="8229600" cy="671208"/>
          </a:xfrm>
        </p:spPr>
        <p:txBody>
          <a:bodyPr>
            <a:noAutofit/>
          </a:bodyPr>
          <a:lstStyle/>
          <a:p>
            <a:r>
              <a:rPr lang="en-US" sz="3200" dirty="0" smtClean="0"/>
              <a:t>Attachment Cross Sections for O</a:t>
            </a:r>
            <a:r>
              <a:rPr lang="en-US" sz="3200" baseline="-25000" dirty="0" smtClean="0"/>
              <a:t>2</a:t>
            </a:r>
            <a:endParaRPr lang="en-US" sz="1800" i="1" baseline="-25000" dirty="0"/>
          </a:p>
        </p:txBody>
      </p:sp>
      <p:sp>
        <p:nvSpPr>
          <p:cNvPr id="18" name="TextBox 17"/>
          <p:cNvSpPr txBox="1"/>
          <p:nvPr/>
        </p:nvSpPr>
        <p:spPr>
          <a:xfrm>
            <a:off x="167449" y="4614699"/>
            <a:ext cx="4842288" cy="1754326"/>
          </a:xfrm>
          <a:prstGeom prst="rect">
            <a:avLst/>
          </a:prstGeom>
          <a:noFill/>
        </p:spPr>
        <p:txBody>
          <a:bodyPr wrap="square" rtlCol="0">
            <a:spAutoFit/>
          </a:bodyPr>
          <a:lstStyle/>
          <a:p>
            <a:pPr marL="342900" indent="-342900">
              <a:buAutoNum type="arabicPeriod"/>
            </a:pPr>
            <a:r>
              <a:rPr lang="en-US" dirty="0" smtClean="0"/>
              <a:t>D.L</a:t>
            </a:r>
            <a:r>
              <a:rPr lang="en-US" dirty="0"/>
              <a:t>. </a:t>
            </a:r>
            <a:r>
              <a:rPr lang="en-US" dirty="0" smtClean="0"/>
              <a:t>McCorkle, L.G</a:t>
            </a:r>
            <a:r>
              <a:rPr lang="en-US" dirty="0"/>
              <a:t>. </a:t>
            </a:r>
            <a:r>
              <a:rPr lang="en-US" dirty="0" err="1"/>
              <a:t>Christophorou</a:t>
            </a:r>
            <a:r>
              <a:rPr lang="en-US" dirty="0"/>
              <a:t>, and V.E. Anderson, </a:t>
            </a:r>
            <a:r>
              <a:rPr lang="en-US" dirty="0" smtClean="0"/>
              <a:t>J</a:t>
            </a:r>
            <a:r>
              <a:rPr lang="en-US" dirty="0"/>
              <a:t>. Phys. B5 (1972) 1211</a:t>
            </a:r>
            <a:r>
              <a:rPr lang="en-US" dirty="0" smtClean="0"/>
              <a:t>.</a:t>
            </a:r>
          </a:p>
          <a:p>
            <a:pPr marL="342900" indent="-342900">
              <a:buAutoNum type="arabicPeriod"/>
            </a:pPr>
            <a:r>
              <a:rPr lang="en-US" dirty="0" smtClean="0"/>
              <a:t>L.G</a:t>
            </a:r>
            <a:r>
              <a:rPr lang="en-US" dirty="0"/>
              <a:t>. </a:t>
            </a:r>
            <a:r>
              <a:rPr lang="en-US" dirty="0" err="1"/>
              <a:t>Christophorou</a:t>
            </a:r>
            <a:r>
              <a:rPr lang="en-US" dirty="0"/>
              <a:t>, D.L. </a:t>
            </a:r>
            <a:r>
              <a:rPr lang="en-US" dirty="0" smtClean="0"/>
              <a:t>McCorkle, </a:t>
            </a:r>
            <a:r>
              <a:rPr lang="en-US" dirty="0"/>
              <a:t>and V.E. Anderson, </a:t>
            </a:r>
            <a:r>
              <a:rPr lang="en-US" dirty="0" smtClean="0"/>
              <a:t>J</a:t>
            </a:r>
            <a:r>
              <a:rPr lang="en-US" dirty="0"/>
              <a:t>. Phys. B4 (1971) 1163. </a:t>
            </a:r>
          </a:p>
          <a:p>
            <a:pPr marL="342900" indent="-342900">
              <a:buAutoNum type="arabicPeriod"/>
            </a:pPr>
            <a:r>
              <a:rPr lang="en-US" dirty="0" err="1"/>
              <a:t>Biagi</a:t>
            </a:r>
            <a:r>
              <a:rPr lang="en-US" dirty="0"/>
              <a:t> (</a:t>
            </a:r>
            <a:r>
              <a:rPr lang="en-US" dirty="0" err="1"/>
              <a:t>Magboltz</a:t>
            </a:r>
            <a:r>
              <a:rPr lang="en-US" dirty="0"/>
              <a:t> versions 8.9 and higher</a:t>
            </a:r>
            <a:r>
              <a:rPr lang="en-US" dirty="0" smtClean="0"/>
              <a:t>) from </a:t>
            </a:r>
            <a:r>
              <a:rPr lang="en-US" dirty="0" smtClean="0">
                <a:hlinkClick r:id="rId3"/>
              </a:rPr>
              <a:t>www.LxCat.net</a:t>
            </a:r>
            <a:r>
              <a:rPr lang="en-US" dirty="0" smtClean="0"/>
              <a:t> downloaded 10/16/2017</a:t>
            </a:r>
            <a:endParaRPr lang="en-US" dirty="0"/>
          </a:p>
        </p:txBody>
      </p:sp>
      <p:grpSp>
        <p:nvGrpSpPr>
          <p:cNvPr id="31" name="Group 30"/>
          <p:cNvGrpSpPr>
            <a:grpSpLocks noChangeAspect="1"/>
          </p:cNvGrpSpPr>
          <p:nvPr/>
        </p:nvGrpSpPr>
        <p:grpSpPr>
          <a:xfrm>
            <a:off x="177096" y="1090171"/>
            <a:ext cx="4886552" cy="3417675"/>
            <a:chOff x="238474" y="1241874"/>
            <a:chExt cx="4753227" cy="3324427"/>
          </a:xfrm>
        </p:grpSpPr>
        <p:grpSp>
          <p:nvGrpSpPr>
            <p:cNvPr id="13" name="Group 12"/>
            <p:cNvGrpSpPr/>
            <p:nvPr/>
          </p:nvGrpSpPr>
          <p:grpSpPr>
            <a:xfrm>
              <a:off x="771896" y="1241874"/>
              <a:ext cx="4023756" cy="401598"/>
              <a:chOff x="771896" y="870259"/>
              <a:chExt cx="4023756" cy="401598"/>
            </a:xfrm>
          </p:grpSpPr>
          <p:sp>
            <p:nvSpPr>
              <p:cNvPr id="8" name="TextBox 7"/>
              <p:cNvSpPr txBox="1"/>
              <p:nvPr/>
            </p:nvSpPr>
            <p:spPr>
              <a:xfrm>
                <a:off x="771896" y="902525"/>
                <a:ext cx="1757548" cy="369332"/>
              </a:xfrm>
              <a:prstGeom prst="rect">
                <a:avLst/>
              </a:prstGeom>
              <a:noFill/>
            </p:spPr>
            <p:txBody>
              <a:bodyPr wrap="square" rtlCol="0">
                <a:spAutoFit/>
              </a:bodyPr>
              <a:lstStyle/>
              <a:p>
                <a:pPr algn="ctr"/>
                <a:r>
                  <a:rPr lang="en-US" dirty="0" smtClean="0"/>
                  <a:t>3-Body</a:t>
                </a:r>
                <a:endParaRPr lang="en-US" dirty="0"/>
              </a:p>
            </p:txBody>
          </p:sp>
          <p:sp>
            <p:nvSpPr>
              <p:cNvPr id="9" name="TextBox 8"/>
              <p:cNvSpPr txBox="1"/>
              <p:nvPr/>
            </p:nvSpPr>
            <p:spPr>
              <a:xfrm>
                <a:off x="3038104" y="870259"/>
                <a:ext cx="1757548" cy="369332"/>
              </a:xfrm>
              <a:prstGeom prst="rect">
                <a:avLst/>
              </a:prstGeom>
              <a:noFill/>
            </p:spPr>
            <p:txBody>
              <a:bodyPr wrap="square" rtlCol="0">
                <a:spAutoFit/>
              </a:bodyPr>
              <a:lstStyle/>
              <a:p>
                <a:pPr algn="ctr"/>
                <a:r>
                  <a:rPr lang="en-US" dirty="0" smtClean="0"/>
                  <a:t>Dissociative</a:t>
                </a:r>
                <a:endParaRPr lang="en-US" dirty="0"/>
              </a:p>
            </p:txBody>
          </p:sp>
        </p:gr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474" y="1619300"/>
              <a:ext cx="4753227" cy="2947001"/>
            </a:xfrm>
            <a:prstGeom prst="rect">
              <a:avLst/>
            </a:prstGeom>
          </p:spPr>
        </p:pic>
        <p:sp>
          <p:nvSpPr>
            <p:cNvPr id="14" name="TextBox 13"/>
            <p:cNvSpPr txBox="1"/>
            <p:nvPr/>
          </p:nvSpPr>
          <p:spPr>
            <a:xfrm>
              <a:off x="1021405" y="3257225"/>
              <a:ext cx="428016" cy="307777"/>
            </a:xfrm>
            <a:prstGeom prst="rect">
              <a:avLst/>
            </a:prstGeom>
            <a:noFill/>
          </p:spPr>
          <p:txBody>
            <a:bodyPr wrap="square" rtlCol="0">
              <a:spAutoFit/>
            </a:bodyPr>
            <a:lstStyle/>
            <a:p>
              <a:r>
                <a:rPr lang="en-US" sz="1400" dirty="0" smtClean="0"/>
                <a:t>[1]</a:t>
              </a:r>
              <a:endParaRPr lang="en-US" sz="1400" dirty="0"/>
            </a:p>
          </p:txBody>
        </p:sp>
        <p:cxnSp>
          <p:nvCxnSpPr>
            <p:cNvPr id="21" name="Straight Arrow Connector 20"/>
            <p:cNvCxnSpPr/>
            <p:nvPr/>
          </p:nvCxnSpPr>
          <p:spPr>
            <a:xfrm flipV="1">
              <a:off x="1235413" y="2752928"/>
              <a:ext cx="214008" cy="486383"/>
            </a:xfrm>
            <a:prstGeom prst="straightConnector1">
              <a:avLst/>
            </a:prstGeom>
            <a:ln w="19050">
              <a:solidFill>
                <a:schemeClr val="tx1"/>
              </a:solidFill>
              <a:tailEnd type="stealth"/>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231257" y="2002361"/>
              <a:ext cx="428016" cy="307777"/>
            </a:xfrm>
            <a:prstGeom prst="rect">
              <a:avLst/>
            </a:prstGeom>
            <a:noFill/>
          </p:spPr>
          <p:txBody>
            <a:bodyPr wrap="square" rtlCol="0">
              <a:spAutoFit/>
            </a:bodyPr>
            <a:lstStyle/>
            <a:p>
              <a:r>
                <a:rPr lang="en-US" sz="1400" dirty="0" smtClean="0"/>
                <a:t>[2]</a:t>
              </a:r>
              <a:endParaRPr lang="en-US" sz="1400" dirty="0"/>
            </a:p>
          </p:txBody>
        </p:sp>
        <p:cxnSp>
          <p:nvCxnSpPr>
            <p:cNvPr id="23" name="Straight Arrow Connector 22"/>
            <p:cNvCxnSpPr/>
            <p:nvPr/>
          </p:nvCxnSpPr>
          <p:spPr>
            <a:xfrm flipH="1">
              <a:off x="3756372" y="2222732"/>
              <a:ext cx="535019" cy="283354"/>
            </a:xfrm>
            <a:prstGeom prst="straightConnector1">
              <a:avLst/>
            </a:prstGeom>
            <a:ln w="19050">
              <a:solidFill>
                <a:schemeClr val="tx1"/>
              </a:solidFill>
              <a:tailEnd type="stealt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435360" y="3110714"/>
              <a:ext cx="428016" cy="307777"/>
            </a:xfrm>
            <a:prstGeom prst="rect">
              <a:avLst/>
            </a:prstGeom>
            <a:noFill/>
          </p:spPr>
          <p:txBody>
            <a:bodyPr wrap="square" rtlCol="0">
              <a:spAutoFit/>
            </a:bodyPr>
            <a:lstStyle/>
            <a:p>
              <a:r>
                <a:rPr lang="en-US" sz="1400" dirty="0" smtClean="0"/>
                <a:t>[3]</a:t>
              </a:r>
              <a:endParaRPr lang="en-US" sz="1400" dirty="0"/>
            </a:p>
          </p:txBody>
        </p:sp>
        <p:cxnSp>
          <p:nvCxnSpPr>
            <p:cNvPr id="27" name="Straight Arrow Connector 26"/>
            <p:cNvCxnSpPr/>
            <p:nvPr/>
          </p:nvCxnSpPr>
          <p:spPr>
            <a:xfrm flipV="1">
              <a:off x="3649368" y="2596689"/>
              <a:ext cx="214008" cy="486383"/>
            </a:xfrm>
            <a:prstGeom prst="straightConnector1">
              <a:avLst/>
            </a:prstGeom>
            <a:ln w="19050">
              <a:solidFill>
                <a:schemeClr val="tx1"/>
              </a:solidFill>
              <a:tailEnd type="stealth"/>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945254" y="2043707"/>
              <a:ext cx="428016" cy="307777"/>
            </a:xfrm>
            <a:prstGeom prst="rect">
              <a:avLst/>
            </a:prstGeom>
            <a:noFill/>
          </p:spPr>
          <p:txBody>
            <a:bodyPr wrap="square" rtlCol="0">
              <a:spAutoFit/>
            </a:bodyPr>
            <a:lstStyle/>
            <a:p>
              <a:r>
                <a:rPr lang="en-US" sz="1400" dirty="0" smtClean="0"/>
                <a:t>[3]</a:t>
              </a:r>
              <a:endParaRPr lang="en-US" sz="1400" dirty="0"/>
            </a:p>
          </p:txBody>
        </p:sp>
        <p:cxnSp>
          <p:nvCxnSpPr>
            <p:cNvPr id="29" name="Straight Arrow Connector 28"/>
            <p:cNvCxnSpPr/>
            <p:nvPr/>
          </p:nvCxnSpPr>
          <p:spPr>
            <a:xfrm flipH="1">
              <a:off x="1470369" y="2264078"/>
              <a:ext cx="535019" cy="283354"/>
            </a:xfrm>
            <a:prstGeom prst="straightConnector1">
              <a:avLst/>
            </a:prstGeom>
            <a:ln w="19050">
              <a:solidFill>
                <a:schemeClr val="tx1"/>
              </a:solidFill>
              <a:tailEnd type="stealth"/>
            </a:ln>
            <a:effectLst/>
          </p:spPr>
          <p:style>
            <a:lnRef idx="2">
              <a:schemeClr val="accent1"/>
            </a:lnRef>
            <a:fillRef idx="0">
              <a:schemeClr val="accent1"/>
            </a:fillRef>
            <a:effectRef idx="1">
              <a:schemeClr val="accent1"/>
            </a:effectRef>
            <a:fontRef idx="minor">
              <a:schemeClr val="tx1"/>
            </a:fontRef>
          </p:style>
        </p:cxnSp>
      </p:grpSp>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6468" y="2030194"/>
            <a:ext cx="3929983" cy="4440881"/>
          </a:xfrm>
          <a:prstGeom prst="rect">
            <a:avLst/>
          </a:prstGeom>
        </p:spPr>
      </p:pic>
      <p:sp>
        <p:nvSpPr>
          <p:cNvPr id="10" name="TextBox 9"/>
          <p:cNvSpPr txBox="1"/>
          <p:nvPr/>
        </p:nvSpPr>
        <p:spPr>
          <a:xfrm>
            <a:off x="5698177" y="852488"/>
            <a:ext cx="3154421" cy="1200329"/>
          </a:xfrm>
          <a:prstGeom prst="rect">
            <a:avLst/>
          </a:prstGeom>
          <a:noFill/>
        </p:spPr>
        <p:txBody>
          <a:bodyPr wrap="square" rtlCol="0">
            <a:spAutoFit/>
          </a:bodyPr>
          <a:lstStyle/>
          <a:p>
            <a:r>
              <a:rPr lang="en-US" dirty="0" smtClean="0"/>
              <a:t>Sum of</a:t>
            </a:r>
          </a:p>
          <a:p>
            <a:pPr marL="342900" indent="-342900">
              <a:buAutoNum type="arabicPeriod"/>
            </a:pPr>
            <a:r>
              <a:rPr lang="en-US" dirty="0" smtClean="0"/>
              <a:t>1.1x10</a:t>
            </a:r>
            <a:r>
              <a:rPr lang="en-US" baseline="30000" dirty="0" smtClean="0"/>
              <a:t>-4</a:t>
            </a:r>
            <a:r>
              <a:rPr lang="en-US" dirty="0" smtClean="0"/>
              <a:t> of Radiative</a:t>
            </a:r>
          </a:p>
          <a:p>
            <a:pPr marL="342900" indent="-342900">
              <a:buAutoNum type="arabicPeriod"/>
            </a:pPr>
            <a:r>
              <a:rPr lang="en-US" dirty="0" smtClean="0"/>
              <a:t>0.02 of 3-Body</a:t>
            </a:r>
          </a:p>
          <a:p>
            <a:pPr marL="342900" indent="-342900">
              <a:buAutoNum type="arabicPeriod"/>
            </a:pPr>
            <a:r>
              <a:rPr lang="en-US" dirty="0" smtClean="0"/>
              <a:t>Single Dissociative Channel</a:t>
            </a:r>
          </a:p>
        </p:txBody>
      </p:sp>
      <p:sp>
        <p:nvSpPr>
          <p:cNvPr id="3" name="Slide Number Placeholder 2"/>
          <p:cNvSpPr>
            <a:spLocks noGrp="1"/>
          </p:cNvSpPr>
          <p:nvPr>
            <p:ph type="sldNum" sz="quarter" idx="12"/>
          </p:nvPr>
        </p:nvSpPr>
        <p:spPr/>
        <p:txBody>
          <a:bodyPr/>
          <a:lstStyle/>
          <a:p>
            <a:fld id="{86685E44-AF0C-F640-B9AE-488F490A762E}" type="slidenum">
              <a:rPr lang="en-US" smtClean="0"/>
              <a:pPr/>
              <a:t>28</a:t>
            </a:fld>
            <a:endParaRPr lang="en-US"/>
          </a:p>
        </p:txBody>
      </p:sp>
    </p:spTree>
    <p:extLst>
      <p:ext uri="{BB962C8B-B14F-4D97-AF65-F5344CB8AC3E}">
        <p14:creationId xmlns:p14="http://schemas.microsoft.com/office/powerpoint/2010/main" val="15526122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852"/>
            <a:ext cx="8229600" cy="671208"/>
          </a:xfrm>
        </p:spPr>
        <p:txBody>
          <a:bodyPr>
            <a:noAutofit/>
          </a:bodyPr>
          <a:lstStyle/>
          <a:p>
            <a:r>
              <a:rPr lang="en-US" sz="3200" dirty="0" smtClean="0"/>
              <a:t>Attachment Cross Sections for H</a:t>
            </a:r>
            <a:r>
              <a:rPr lang="en-US" sz="3200" baseline="-25000" dirty="0" smtClean="0"/>
              <a:t>2</a:t>
            </a:r>
            <a:r>
              <a:rPr lang="en-US" sz="3200" dirty="0" smtClean="0"/>
              <a:t>O: </a:t>
            </a:r>
            <a:br>
              <a:rPr lang="en-US" sz="3200" dirty="0" smtClean="0"/>
            </a:br>
            <a:r>
              <a:rPr lang="en-US" sz="2400" dirty="0" smtClean="0"/>
              <a:t>Dissociation Dominates</a:t>
            </a:r>
            <a:endParaRPr lang="en-US" sz="1400" i="1" dirty="0"/>
          </a:p>
        </p:txBody>
      </p:sp>
      <p:sp>
        <p:nvSpPr>
          <p:cNvPr id="10" name="TextBox 9"/>
          <p:cNvSpPr txBox="1"/>
          <p:nvPr/>
        </p:nvSpPr>
        <p:spPr>
          <a:xfrm>
            <a:off x="5513352" y="980585"/>
            <a:ext cx="2988623" cy="1200329"/>
          </a:xfrm>
          <a:prstGeom prst="rect">
            <a:avLst/>
          </a:prstGeom>
          <a:noFill/>
        </p:spPr>
        <p:txBody>
          <a:bodyPr wrap="square" rtlCol="0">
            <a:spAutoFit/>
          </a:bodyPr>
          <a:lstStyle/>
          <a:p>
            <a:r>
              <a:rPr lang="en-US" dirty="0" smtClean="0"/>
              <a:t>Sum of</a:t>
            </a:r>
          </a:p>
          <a:p>
            <a:pPr marL="342900" indent="-342900">
              <a:buFont typeface="+mj-lt"/>
              <a:buAutoNum type="arabicPeriod"/>
            </a:pPr>
            <a:r>
              <a:rPr lang="en-US" dirty="0" smtClean="0"/>
              <a:t>1.69 x 10</a:t>
            </a:r>
            <a:r>
              <a:rPr lang="en-US" baseline="30000" dirty="0" smtClean="0"/>
              <a:t>-5</a:t>
            </a:r>
            <a:r>
              <a:rPr lang="en-US" dirty="0" smtClean="0"/>
              <a:t> of Radiative</a:t>
            </a:r>
          </a:p>
          <a:p>
            <a:pPr marL="342900" indent="-342900">
              <a:buFont typeface="+mj-lt"/>
              <a:buAutoNum type="arabicPeriod"/>
            </a:pPr>
            <a:r>
              <a:rPr lang="en-US" dirty="0" smtClean="0"/>
              <a:t>All Dissociative Channels</a:t>
            </a:r>
          </a:p>
          <a:p>
            <a:endParaRPr lang="en-US" dirty="0"/>
          </a:p>
        </p:txBody>
      </p:sp>
      <p:sp>
        <p:nvSpPr>
          <p:cNvPr id="39" name="TextBox 38"/>
          <p:cNvSpPr txBox="1"/>
          <p:nvPr/>
        </p:nvSpPr>
        <p:spPr>
          <a:xfrm>
            <a:off x="844062" y="1188362"/>
            <a:ext cx="2898046" cy="923330"/>
          </a:xfrm>
          <a:prstGeom prst="rect">
            <a:avLst/>
          </a:prstGeom>
          <a:noFill/>
        </p:spPr>
        <p:txBody>
          <a:bodyPr wrap="square" rtlCol="0">
            <a:spAutoFit/>
          </a:bodyPr>
          <a:lstStyle/>
          <a:p>
            <a:pPr lvl="0"/>
            <a:r>
              <a:rPr lang="en-US" dirty="0"/>
              <a:t>Dissociative </a:t>
            </a:r>
            <a:r>
              <a:rPr lang="en-US" dirty="0" smtClean="0"/>
              <a:t>channels only</a:t>
            </a:r>
          </a:p>
          <a:p>
            <a:pPr lvl="0"/>
            <a:r>
              <a:rPr lang="en-US" dirty="0" smtClean="0">
                <a:solidFill>
                  <a:prstClr val="black"/>
                </a:solidFill>
              </a:rPr>
              <a:t>Data from </a:t>
            </a:r>
            <a:r>
              <a:rPr lang="en-US" dirty="0">
                <a:solidFill>
                  <a:prstClr val="black"/>
                </a:solidFill>
                <a:hlinkClick r:id="rId3"/>
              </a:rPr>
              <a:t>www.LxCat.net</a:t>
            </a:r>
            <a:r>
              <a:rPr lang="en-US" dirty="0">
                <a:solidFill>
                  <a:prstClr val="black"/>
                </a:solidFill>
              </a:rPr>
              <a:t> downloaded 10/16/2017</a:t>
            </a:r>
          </a:p>
        </p:txBody>
      </p:sp>
      <p:sp>
        <p:nvSpPr>
          <p:cNvPr id="3" name="Slide Number Placeholder 2"/>
          <p:cNvSpPr>
            <a:spLocks noGrp="1"/>
          </p:cNvSpPr>
          <p:nvPr>
            <p:ph type="sldNum" sz="quarter" idx="12"/>
          </p:nvPr>
        </p:nvSpPr>
        <p:spPr/>
        <p:txBody>
          <a:bodyPr/>
          <a:lstStyle/>
          <a:p>
            <a:fld id="{86685E44-AF0C-F640-B9AE-488F490A762E}" type="slidenum">
              <a:rPr lang="en-US" smtClean="0"/>
              <a:pPr/>
              <a:t>29</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747" y="1999622"/>
            <a:ext cx="4731831" cy="432780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2200" y="1966763"/>
            <a:ext cx="4030541" cy="4473901"/>
          </a:xfrm>
          <a:prstGeom prst="rect">
            <a:avLst/>
          </a:prstGeom>
        </p:spPr>
      </p:pic>
    </p:spTree>
    <p:extLst>
      <p:ext uri="{BB962C8B-B14F-4D97-AF65-F5344CB8AC3E}">
        <p14:creationId xmlns:p14="http://schemas.microsoft.com/office/powerpoint/2010/main" val="1947911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367654" y="-237947"/>
            <a:ext cx="8500606" cy="1470025"/>
          </a:xfrm>
        </p:spPr>
        <p:txBody>
          <a:bodyPr>
            <a:normAutofit/>
          </a:bodyPr>
          <a:lstStyle/>
          <a:p>
            <a:r>
              <a:rPr lang="en-US" dirty="0" smtClean="0"/>
              <a:t>Units of Attachment Rate</a:t>
            </a:r>
            <a:endParaRPr lang="en-US" sz="2667" dirty="0"/>
          </a:p>
        </p:txBody>
      </p:sp>
      <p:sp>
        <p:nvSpPr>
          <p:cNvPr id="2" name="Slide Number Placeholder 1"/>
          <p:cNvSpPr>
            <a:spLocks noGrp="1"/>
          </p:cNvSpPr>
          <p:nvPr>
            <p:ph type="sldNum" sz="quarter" idx="12"/>
          </p:nvPr>
        </p:nvSpPr>
        <p:spPr/>
        <p:txBody>
          <a:bodyPr/>
          <a:lstStyle/>
          <a:p>
            <a:fld id="{86685E44-AF0C-F640-B9AE-488F490A762E}" type="slidenum">
              <a:rPr lang="en-US" smtClean="0"/>
              <a:pPr/>
              <a:t>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497" y="1133735"/>
            <a:ext cx="7571082" cy="4467475"/>
          </a:xfrm>
          <a:prstGeom prst="rect">
            <a:avLst/>
          </a:prstGeom>
        </p:spPr>
      </p:pic>
      <p:sp>
        <p:nvSpPr>
          <p:cNvPr id="4" name="TextBox 3"/>
          <p:cNvSpPr txBox="1"/>
          <p:nvPr/>
        </p:nvSpPr>
        <p:spPr>
          <a:xfrm>
            <a:off x="1386672" y="5781016"/>
            <a:ext cx="6039059" cy="923330"/>
          </a:xfrm>
          <a:prstGeom prst="rect">
            <a:avLst/>
          </a:prstGeom>
          <a:noFill/>
        </p:spPr>
        <p:txBody>
          <a:bodyPr wrap="square" rtlCol="0">
            <a:spAutoFit/>
          </a:bodyPr>
          <a:lstStyle/>
          <a:p>
            <a:r>
              <a:rPr lang="en-US" dirty="0" smtClean="0"/>
              <a:t>Notes</a:t>
            </a:r>
          </a:p>
          <a:p>
            <a:pPr marL="342900" indent="-342900">
              <a:buFont typeface="+mj-lt"/>
              <a:buAutoNum type="arabicPeriod"/>
            </a:pPr>
            <a:r>
              <a:rPr lang="en-US" dirty="0" smtClean="0"/>
              <a:t>M</a:t>
            </a:r>
            <a:r>
              <a:rPr lang="en-US" baseline="-25000" dirty="0" smtClean="0"/>
              <a:t>X</a:t>
            </a:r>
            <a:r>
              <a:rPr lang="en-US" dirty="0" smtClean="0"/>
              <a:t> is the molarity of X</a:t>
            </a:r>
            <a:r>
              <a:rPr lang="en-US" dirty="0"/>
              <a:t> (</a:t>
            </a:r>
            <a:r>
              <a:rPr lang="en-US" dirty="0" smtClean="0"/>
              <a:t>mole of X/liter of solution)</a:t>
            </a:r>
          </a:p>
          <a:p>
            <a:pPr marL="342900" indent="-342900">
              <a:buFont typeface="+mj-lt"/>
              <a:buAutoNum type="arabicPeriod"/>
            </a:pPr>
            <a:r>
              <a:rPr lang="en-US" dirty="0" smtClean="0"/>
              <a:t>s</a:t>
            </a:r>
            <a:r>
              <a:rPr lang="en-US" baseline="30000" dirty="0" smtClean="0"/>
              <a:t>-1</a:t>
            </a:r>
            <a:r>
              <a:rPr lang="en-US" dirty="0" smtClean="0"/>
              <a:t>(</a:t>
            </a:r>
            <a:r>
              <a:rPr lang="en-US" dirty="0" err="1" smtClean="0"/>
              <a:t>mole</a:t>
            </a:r>
            <a:r>
              <a:rPr lang="en-US" baseline="-25000" dirty="0" err="1"/>
              <a:t>X</a:t>
            </a:r>
            <a:r>
              <a:rPr lang="en-US" dirty="0" smtClean="0"/>
              <a:t>/</a:t>
            </a:r>
            <a:r>
              <a:rPr lang="en-US" dirty="0" err="1" smtClean="0"/>
              <a:t>mole</a:t>
            </a:r>
            <a:r>
              <a:rPr lang="en-US" baseline="-25000" dirty="0" err="1"/>
              <a:t>Ar</a:t>
            </a:r>
            <a:r>
              <a:rPr lang="en-US" dirty="0" smtClean="0"/>
              <a:t>)</a:t>
            </a:r>
            <a:r>
              <a:rPr lang="en-US" baseline="30000" dirty="0" smtClean="0"/>
              <a:t>-1</a:t>
            </a:r>
            <a:r>
              <a:rPr lang="en-US" dirty="0" smtClean="0"/>
              <a:t> is generally abbreviated to s</a:t>
            </a:r>
            <a:r>
              <a:rPr lang="en-US" baseline="30000" dirty="0" smtClean="0"/>
              <a:t>-1</a:t>
            </a:r>
            <a:endParaRPr lang="en-US" baseline="30000" dirty="0"/>
          </a:p>
        </p:txBody>
      </p:sp>
    </p:spTree>
    <p:extLst>
      <p:ext uri="{BB962C8B-B14F-4D97-AF65-F5344CB8AC3E}">
        <p14:creationId xmlns:p14="http://schemas.microsoft.com/office/powerpoint/2010/main" val="4191974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0366"/>
            <a:ext cx="8229600" cy="1143000"/>
          </a:xfrm>
        </p:spPr>
        <p:txBody>
          <a:bodyPr>
            <a:noAutofit/>
          </a:bodyPr>
          <a:lstStyle/>
          <a:p>
            <a:r>
              <a:rPr lang="en-US" sz="4000" dirty="0" smtClean="0"/>
              <a:t>Calculated Attachment Rates </a:t>
            </a:r>
            <a:endParaRPr lang="en-US" sz="4000" dirty="0"/>
          </a:p>
        </p:txBody>
      </p:sp>
      <p:sp>
        <p:nvSpPr>
          <p:cNvPr id="4" name="Slide Number Placeholder 3"/>
          <p:cNvSpPr>
            <a:spLocks noGrp="1"/>
          </p:cNvSpPr>
          <p:nvPr>
            <p:ph type="sldNum" sz="quarter" idx="12"/>
          </p:nvPr>
        </p:nvSpPr>
        <p:spPr/>
        <p:txBody>
          <a:bodyPr/>
          <a:lstStyle/>
          <a:p>
            <a:fld id="{86685E44-AF0C-F640-B9AE-488F490A762E}"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2116538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798"/>
            <a:ext cx="8229600" cy="671208"/>
          </a:xfrm>
        </p:spPr>
        <p:txBody>
          <a:bodyPr>
            <a:normAutofit fontScale="90000"/>
          </a:bodyPr>
          <a:lstStyle/>
          <a:p>
            <a:r>
              <a:rPr lang="en-US" dirty="0"/>
              <a:t>Calculated </a:t>
            </a:r>
            <a:r>
              <a:rPr lang="en-US" dirty="0" smtClean="0"/>
              <a:t>Attachment Rates</a:t>
            </a:r>
            <a:endParaRPr lang="en-US" dirty="0"/>
          </a:p>
        </p:txBody>
      </p:sp>
      <p:sp>
        <p:nvSpPr>
          <p:cNvPr id="5" name="TextBox 4"/>
          <p:cNvSpPr txBox="1"/>
          <p:nvPr/>
        </p:nvSpPr>
        <p:spPr>
          <a:xfrm>
            <a:off x="4704079" y="2747237"/>
            <a:ext cx="4294005" cy="1754326"/>
          </a:xfrm>
          <a:prstGeom prst="rect">
            <a:avLst/>
          </a:prstGeom>
          <a:noFill/>
        </p:spPr>
        <p:txBody>
          <a:bodyPr wrap="square" rtlCol="0">
            <a:spAutoFit/>
          </a:bodyPr>
          <a:lstStyle/>
          <a:p>
            <a:pPr marL="342900" indent="-342900">
              <a:buAutoNum type="arabicPeriod"/>
            </a:pPr>
            <a:r>
              <a:rPr lang="en-US" dirty="0" smtClean="0"/>
              <a:t>Light gray curves are best fit to </a:t>
            </a:r>
            <a:r>
              <a:rPr lang="en-US" dirty="0" err="1" smtClean="0"/>
              <a:t>Pade</a:t>
            </a:r>
            <a:r>
              <a:rPr lang="en-US" dirty="0" smtClean="0"/>
              <a:t> function constrained to have zero derivative at x=0.</a:t>
            </a:r>
          </a:p>
          <a:p>
            <a:pPr marL="342900" indent="-342900">
              <a:buAutoNum type="arabicPeriod"/>
            </a:pPr>
            <a:r>
              <a:rPr lang="en-US" dirty="0" smtClean="0"/>
              <a:t>Solid and dashed curves are calculated from cross sections and modified Maxwell energy distribution.</a:t>
            </a:r>
          </a:p>
        </p:txBody>
      </p:sp>
      <p:sp>
        <p:nvSpPr>
          <p:cNvPr id="3" name="Slide Number Placeholder 2"/>
          <p:cNvSpPr>
            <a:spLocks noGrp="1"/>
          </p:cNvSpPr>
          <p:nvPr>
            <p:ph type="sldNum" sz="quarter" idx="12"/>
          </p:nvPr>
        </p:nvSpPr>
        <p:spPr/>
        <p:txBody>
          <a:bodyPr/>
          <a:lstStyle/>
          <a:p>
            <a:fld id="{86685E44-AF0C-F640-B9AE-488F490A762E}" type="slidenum">
              <a:rPr lang="en-US" smtClean="0"/>
              <a:pPr/>
              <a:t>31</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30" y="898961"/>
            <a:ext cx="4333400" cy="5822514"/>
          </a:xfrm>
          <a:prstGeom prst="rect">
            <a:avLst/>
          </a:prstGeom>
        </p:spPr>
      </p:pic>
      <p:grpSp>
        <p:nvGrpSpPr>
          <p:cNvPr id="8" name="Group 7"/>
          <p:cNvGrpSpPr>
            <a:grpSpLocks noChangeAspect="1"/>
          </p:cNvGrpSpPr>
          <p:nvPr/>
        </p:nvGrpSpPr>
        <p:grpSpPr>
          <a:xfrm>
            <a:off x="3774332" y="790006"/>
            <a:ext cx="5223753" cy="1114794"/>
            <a:chOff x="3774332" y="937959"/>
            <a:chExt cx="5223753" cy="1013449"/>
          </a:xfrm>
        </p:grpSpPr>
        <p:sp>
          <p:nvSpPr>
            <p:cNvPr id="7" name="Rectangle 6"/>
            <p:cNvSpPr/>
            <p:nvPr/>
          </p:nvSpPr>
          <p:spPr>
            <a:xfrm>
              <a:off x="3774332" y="937959"/>
              <a:ext cx="5223753" cy="101344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1881" y="1037008"/>
              <a:ext cx="5038928" cy="822325"/>
            </a:xfrm>
            <a:prstGeom prst="rect">
              <a:avLst/>
            </a:prstGeom>
            <a:solidFill>
              <a:schemeClr val="bg1"/>
            </a:solidFill>
            <a:ln>
              <a:noFill/>
            </a:ln>
          </p:spPr>
        </p:pic>
      </p:grpSp>
    </p:spTree>
    <p:extLst>
      <p:ext uri="{BB962C8B-B14F-4D97-AF65-F5344CB8AC3E}">
        <p14:creationId xmlns:p14="http://schemas.microsoft.com/office/powerpoint/2010/main" val="591867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0366"/>
            <a:ext cx="8229600" cy="1143000"/>
          </a:xfrm>
        </p:spPr>
        <p:txBody>
          <a:bodyPr>
            <a:noAutofit/>
          </a:bodyPr>
          <a:lstStyle/>
          <a:p>
            <a:r>
              <a:rPr lang="en-US" sz="4000" dirty="0" smtClean="0"/>
              <a:t>Electron Attachment to H</a:t>
            </a:r>
            <a:r>
              <a:rPr lang="en-US" sz="4000" baseline="-25000" dirty="0" smtClean="0"/>
              <a:t>2</a:t>
            </a:r>
            <a:r>
              <a:rPr lang="en-US" sz="4000" dirty="0" smtClean="0"/>
              <a:t>O </a:t>
            </a:r>
            <a:r>
              <a:rPr lang="en-US" sz="4000" dirty="0"/>
              <a:t>in </a:t>
            </a:r>
            <a:r>
              <a:rPr lang="en-US" sz="4000" dirty="0" err="1"/>
              <a:t>LAr</a:t>
            </a:r>
            <a:endParaRPr lang="en-US" sz="4000" dirty="0"/>
          </a:p>
        </p:txBody>
      </p:sp>
      <p:sp>
        <p:nvSpPr>
          <p:cNvPr id="4" name="Slide Number Placeholder 3"/>
          <p:cNvSpPr>
            <a:spLocks noGrp="1"/>
          </p:cNvSpPr>
          <p:nvPr>
            <p:ph type="sldNum" sz="quarter" idx="12"/>
          </p:nvPr>
        </p:nvSpPr>
        <p:spPr/>
        <p:txBody>
          <a:bodyPr/>
          <a:lstStyle/>
          <a:p>
            <a:fld id="{86685E44-AF0C-F640-B9AE-488F490A762E}"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3426583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6685E44-AF0C-F640-B9AE-488F490A762E}" type="slidenum">
              <a:rPr lang="en-US" smtClean="0"/>
              <a:pPr/>
              <a:t>33</a:t>
            </a:fld>
            <a:endParaRPr lang="en-US"/>
          </a:p>
        </p:txBody>
      </p:sp>
      <p:sp>
        <p:nvSpPr>
          <p:cNvPr id="5" name="TextBox 4"/>
          <p:cNvSpPr txBox="1"/>
          <p:nvPr/>
        </p:nvSpPr>
        <p:spPr>
          <a:xfrm>
            <a:off x="330740" y="748351"/>
            <a:ext cx="8501973" cy="56169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200" b="1" dirty="0" smtClean="0"/>
              <a:t>No measured attachment rate </a:t>
            </a:r>
            <a:r>
              <a:rPr lang="en-US" sz="2200" b="1" dirty="0"/>
              <a:t>for </a:t>
            </a:r>
            <a:r>
              <a:rPr lang="en-US" sz="2200" b="1" dirty="0" smtClean="0"/>
              <a:t>H</a:t>
            </a:r>
            <a:r>
              <a:rPr lang="en-US" sz="2200" b="1" baseline="-25000" dirty="0" smtClean="0"/>
              <a:t>2</a:t>
            </a:r>
            <a:r>
              <a:rPr lang="en-US" sz="2200" b="1" dirty="0" smtClean="0"/>
              <a:t>O </a:t>
            </a:r>
            <a:r>
              <a:rPr lang="en-US" sz="2200" b="1" dirty="0"/>
              <a:t>in </a:t>
            </a:r>
            <a:r>
              <a:rPr lang="en-US" sz="2200" b="1" dirty="0" err="1"/>
              <a:t>LAr</a:t>
            </a:r>
            <a:r>
              <a:rPr lang="en-US" sz="2200" b="1" dirty="0"/>
              <a:t> </a:t>
            </a:r>
            <a:r>
              <a:rPr lang="en-US" sz="2200" b="1" dirty="0" smtClean="0"/>
              <a:t>is reported in literature.</a:t>
            </a:r>
          </a:p>
          <a:p>
            <a:pPr marL="285750" indent="-285750">
              <a:lnSpc>
                <a:spcPct val="150000"/>
              </a:lnSpc>
              <a:buFont typeface="Arial" panose="020B0604020202020204" pitchFamily="34" charset="0"/>
              <a:buChar char="•"/>
            </a:pPr>
            <a:r>
              <a:rPr lang="en-US" sz="2000" dirty="0"/>
              <a:t>M</a:t>
            </a:r>
            <a:r>
              <a:rPr lang="en-US" sz="2000" dirty="0" smtClean="0"/>
              <a:t>easurements of electron lifetime in </a:t>
            </a:r>
            <a:r>
              <a:rPr lang="en-US" sz="2000" dirty="0" err="1" smtClean="0"/>
              <a:t>LAr</a:t>
            </a:r>
            <a:r>
              <a:rPr lang="en-US" sz="2000" dirty="0" smtClean="0"/>
              <a:t> </a:t>
            </a:r>
            <a:r>
              <a:rPr lang="en-US" sz="2000" b="1" i="1" dirty="0" smtClean="0"/>
              <a:t>and</a:t>
            </a:r>
            <a:r>
              <a:rPr lang="en-US" sz="2000" dirty="0" smtClean="0"/>
              <a:t> H</a:t>
            </a:r>
            <a:r>
              <a:rPr lang="en-US" sz="2000" baseline="-25000" dirty="0" smtClean="0"/>
              <a:t>2</a:t>
            </a:r>
            <a:r>
              <a:rPr lang="en-US" sz="2000" dirty="0" smtClean="0"/>
              <a:t>O concentration in </a:t>
            </a:r>
            <a:r>
              <a:rPr lang="en-US" sz="2000" b="1" i="1" dirty="0" smtClean="0"/>
              <a:t>gas</a:t>
            </a:r>
            <a:r>
              <a:rPr lang="en-US" sz="2000" dirty="0" smtClean="0"/>
              <a:t> exist</a:t>
            </a:r>
          </a:p>
          <a:p>
            <a:pPr marL="285750" indent="-285750">
              <a:buFont typeface="Arial" panose="020B0604020202020204" pitchFamily="34" charset="0"/>
              <a:buChar char="•"/>
            </a:pPr>
            <a:r>
              <a:rPr lang="en-US" sz="2000" dirty="0" smtClean="0"/>
              <a:t>But to convert lifetime to attachment rate, we must have the concentration in the </a:t>
            </a:r>
            <a:r>
              <a:rPr lang="en-US" sz="2000" b="1" i="1" dirty="0" smtClean="0"/>
              <a:t>liquid</a:t>
            </a:r>
          </a:p>
          <a:p>
            <a:pPr marL="285750" indent="-285750">
              <a:lnSpc>
                <a:spcPct val="150000"/>
              </a:lnSpc>
              <a:buFont typeface="Arial" panose="020B0604020202020204" pitchFamily="34" charset="0"/>
              <a:buChar char="•"/>
            </a:pPr>
            <a:r>
              <a:rPr lang="en-US" sz="2000" dirty="0" smtClean="0"/>
              <a:t>Ratio of an impurity in the gas to that in the liquid is Henry’s coefficient: </a:t>
            </a:r>
          </a:p>
          <a:p>
            <a:pPr marL="285750" indent="-285750">
              <a:lnSpc>
                <a:spcPct val="150000"/>
              </a:lnSpc>
              <a:buFont typeface="Arial" panose="020B0604020202020204" pitchFamily="34" charset="0"/>
              <a:buChar char="•"/>
            </a:pPr>
            <a:endParaRPr lang="en-US" sz="2000" dirty="0" smtClean="0"/>
          </a:p>
          <a:p>
            <a:pPr>
              <a:lnSpc>
                <a:spcPct val="150000"/>
              </a:lnSpc>
            </a:pPr>
            <a:endParaRPr lang="en-US" sz="2000" dirty="0"/>
          </a:p>
          <a:p>
            <a:pPr marL="285750" lvl="0" indent="-285750">
              <a:buFont typeface="Arial" panose="020B0604020202020204" pitchFamily="34" charset="0"/>
              <a:buChar char="•"/>
            </a:pPr>
            <a:r>
              <a:rPr lang="en-US" sz="2000" i="1" dirty="0" smtClean="0">
                <a:solidFill>
                  <a:prstClr val="black"/>
                </a:solidFill>
                <a:latin typeface="Times New Roman" panose="02020603050405020304" pitchFamily="18" charset="0"/>
                <a:cs typeface="Times New Roman" panose="02020603050405020304" pitchFamily="18" charset="0"/>
              </a:rPr>
              <a:t>x</a:t>
            </a:r>
            <a:r>
              <a:rPr lang="en-US" sz="2000" i="1" baseline="-25000" dirty="0" smtClean="0">
                <a:solidFill>
                  <a:prstClr val="black"/>
                </a:solidFill>
                <a:latin typeface="Times New Roman" panose="02020603050405020304" pitchFamily="18" charset="0"/>
                <a:cs typeface="Times New Roman" panose="02020603050405020304" pitchFamily="18" charset="0"/>
              </a:rPr>
              <a:t>i</a:t>
            </a:r>
            <a:r>
              <a:rPr lang="en-US" sz="2000" dirty="0" smtClean="0">
                <a:solidFill>
                  <a:prstClr val="black"/>
                </a:solidFill>
              </a:rPr>
              <a:t> , </a:t>
            </a:r>
            <a:r>
              <a:rPr lang="en-US" sz="2000" i="1" dirty="0" err="1" smtClean="0">
                <a:solidFill>
                  <a:prstClr val="black"/>
                </a:solidFill>
                <a:latin typeface="Times New Roman" panose="02020603050405020304" pitchFamily="18" charset="0"/>
                <a:cs typeface="Times New Roman" panose="02020603050405020304" pitchFamily="18" charset="0"/>
              </a:rPr>
              <a:t>y</a:t>
            </a:r>
            <a:r>
              <a:rPr lang="en-US" sz="2000" i="1" baseline="-25000" dirty="0" err="1" smtClean="0">
                <a:solidFill>
                  <a:prstClr val="black"/>
                </a:solidFill>
                <a:latin typeface="Times New Roman" panose="02020603050405020304" pitchFamily="18" charset="0"/>
                <a:cs typeface="Times New Roman" panose="02020603050405020304" pitchFamily="18" charset="0"/>
              </a:rPr>
              <a:t>i</a:t>
            </a:r>
            <a:r>
              <a:rPr lang="en-US" sz="2000" dirty="0" smtClean="0">
                <a:solidFill>
                  <a:prstClr val="black"/>
                </a:solidFill>
              </a:rPr>
              <a:t> are the concentrations, expressed as mole fractions, of impurity in </a:t>
            </a:r>
            <a:r>
              <a:rPr lang="en-US" sz="2000" dirty="0">
                <a:solidFill>
                  <a:prstClr val="black"/>
                </a:solidFill>
              </a:rPr>
              <a:t>the </a:t>
            </a:r>
            <a:r>
              <a:rPr lang="en-US" sz="2000" dirty="0" smtClean="0">
                <a:solidFill>
                  <a:prstClr val="black"/>
                </a:solidFill>
              </a:rPr>
              <a:t>liquid and gas phases, respectively</a:t>
            </a:r>
          </a:p>
          <a:p>
            <a:pPr marL="285750" lvl="0" indent="-285750">
              <a:lnSpc>
                <a:spcPct val="150000"/>
              </a:lnSpc>
              <a:buFont typeface="Arial" panose="020B0604020202020204" pitchFamily="34" charset="0"/>
              <a:buChar char="•"/>
            </a:pPr>
            <a:r>
              <a:rPr lang="en-US" sz="2000" dirty="0" smtClean="0">
                <a:solidFill>
                  <a:prstClr val="black"/>
                </a:solidFill>
              </a:rPr>
              <a:t>The attachment rate, in terms of the lifetime and </a:t>
            </a:r>
            <a:r>
              <a:rPr lang="en-US" sz="2000" b="1" i="1" dirty="0" smtClean="0">
                <a:solidFill>
                  <a:prstClr val="black"/>
                </a:solidFill>
              </a:rPr>
              <a:t>gas</a:t>
            </a:r>
            <a:r>
              <a:rPr lang="en-US" sz="2000" dirty="0" smtClean="0">
                <a:solidFill>
                  <a:prstClr val="black"/>
                </a:solidFill>
              </a:rPr>
              <a:t> concentration, is:</a:t>
            </a:r>
          </a:p>
          <a:p>
            <a:pPr lvl="0">
              <a:lnSpc>
                <a:spcPct val="150000"/>
              </a:lnSpc>
            </a:pPr>
            <a:endParaRPr lang="en-US" sz="2000" dirty="0">
              <a:solidFill>
                <a:prstClr val="black"/>
              </a:solidFill>
            </a:endParaRPr>
          </a:p>
          <a:p>
            <a:pPr lvl="0">
              <a:lnSpc>
                <a:spcPct val="150000"/>
              </a:lnSpc>
            </a:pPr>
            <a:endParaRPr lang="en-US" sz="2200" b="1" dirty="0" smtClean="0">
              <a:solidFill>
                <a:prstClr val="black"/>
              </a:solidFill>
            </a:endParaRPr>
          </a:p>
          <a:p>
            <a:pPr marL="285750" lvl="0" indent="-285750">
              <a:lnSpc>
                <a:spcPct val="150000"/>
              </a:lnSpc>
              <a:buFont typeface="Arial" panose="020B0604020202020204" pitchFamily="34" charset="0"/>
              <a:buChar char="•"/>
            </a:pPr>
            <a:r>
              <a:rPr lang="en-US" sz="2200" b="1" dirty="0" smtClean="0">
                <a:solidFill>
                  <a:prstClr val="black"/>
                </a:solidFill>
              </a:rPr>
              <a:t>So, what is Henry’s Coefficient for </a:t>
            </a:r>
            <a:r>
              <a:rPr lang="en-US" sz="2200" b="1" dirty="0" smtClean="0"/>
              <a:t>H</a:t>
            </a:r>
            <a:r>
              <a:rPr lang="en-US" sz="2200" b="1" baseline="-25000" dirty="0" smtClean="0"/>
              <a:t>2</a:t>
            </a:r>
            <a:r>
              <a:rPr lang="en-US" sz="2200" b="1" dirty="0" smtClean="0"/>
              <a:t>O?</a:t>
            </a:r>
            <a:endParaRPr lang="en-US" sz="2200" b="1" dirty="0" smtClean="0">
              <a:solidFill>
                <a:prstClr val="black"/>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414846075"/>
              </p:ext>
            </p:extLst>
          </p:nvPr>
        </p:nvGraphicFramePr>
        <p:xfrm>
          <a:off x="1141413" y="2790910"/>
          <a:ext cx="1603375" cy="936625"/>
        </p:xfrm>
        <a:graphic>
          <a:graphicData uri="http://schemas.openxmlformats.org/presentationml/2006/ole">
            <mc:AlternateContent xmlns:mc="http://schemas.openxmlformats.org/markup-compatibility/2006">
              <mc:Choice xmlns:v="urn:schemas-microsoft-com:vml" Requires="v">
                <p:oleObj spid="_x0000_s5220" name="Equation" r:id="rId4" imgW="825480" imgH="482400" progId="Equation.DSMT4">
                  <p:embed/>
                </p:oleObj>
              </mc:Choice>
              <mc:Fallback>
                <p:oleObj name="Equation" r:id="rId4" imgW="825480" imgH="482400" progId="Equation.DSMT4">
                  <p:embed/>
                  <p:pic>
                    <p:nvPicPr>
                      <p:cNvPr id="0" name=""/>
                      <p:cNvPicPr>
                        <a:picLocks noChangeAspect="1" noChangeArrowheads="1"/>
                      </p:cNvPicPr>
                      <p:nvPr/>
                    </p:nvPicPr>
                    <p:blipFill>
                      <a:blip r:embed="rId5"/>
                      <a:srcRect/>
                      <a:stretch>
                        <a:fillRect/>
                      </a:stretch>
                    </p:blipFill>
                    <p:spPr bwMode="auto">
                      <a:xfrm>
                        <a:off x="1141413" y="2790910"/>
                        <a:ext cx="16033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itle 6"/>
          <p:cNvSpPr>
            <a:spLocks noGrp="1"/>
          </p:cNvSpPr>
          <p:nvPr>
            <p:ph type="title"/>
          </p:nvPr>
        </p:nvSpPr>
        <p:spPr>
          <a:xfrm>
            <a:off x="457200" y="-87090"/>
            <a:ext cx="8229600" cy="1143000"/>
          </a:xfrm>
        </p:spPr>
        <p:txBody>
          <a:bodyPr/>
          <a:lstStyle/>
          <a:p>
            <a:r>
              <a:rPr lang="en-US" dirty="0"/>
              <a:t>Attachment Rate for </a:t>
            </a:r>
            <a:r>
              <a:rPr lang="en-US" dirty="0" smtClean="0"/>
              <a:t>H</a:t>
            </a:r>
            <a:r>
              <a:rPr lang="en-US" baseline="-25000" dirty="0" smtClean="0"/>
              <a:t>2</a:t>
            </a:r>
            <a:r>
              <a:rPr lang="en-US" dirty="0" smtClean="0"/>
              <a:t>O in </a:t>
            </a:r>
            <a:r>
              <a:rPr lang="en-US" dirty="0" err="1" smtClean="0"/>
              <a:t>LAr</a:t>
            </a:r>
            <a:endParaRPr lang="en-US" dirty="0"/>
          </a:p>
        </p:txBody>
      </p:sp>
      <p:sp>
        <p:nvSpPr>
          <p:cNvPr id="9" name="TextBox 8"/>
          <p:cNvSpPr txBox="1"/>
          <p:nvPr/>
        </p:nvSpPr>
        <p:spPr>
          <a:xfrm>
            <a:off x="5464002" y="5467340"/>
            <a:ext cx="3368711" cy="923330"/>
          </a:xfrm>
          <a:prstGeom prst="rect">
            <a:avLst/>
          </a:prstGeom>
          <a:noFill/>
          <a:ln>
            <a:solidFill>
              <a:schemeClr val="tx1"/>
            </a:solidFill>
          </a:ln>
        </p:spPr>
        <p:txBody>
          <a:bodyPr wrap="square" rtlCol="0">
            <a:spAutoFit/>
          </a:bodyPr>
          <a:lstStyle/>
          <a:p>
            <a:r>
              <a:rPr lang="en-US" dirty="0" smtClean="0"/>
              <a:t>Conventional notation is:</a:t>
            </a:r>
            <a:endParaRPr lang="en-US" i="1" dirty="0" smtClean="0">
              <a:latin typeface="Times New Roman" panose="02020603050405020304" pitchFamily="18" charset="0"/>
              <a:cs typeface="Times New Roman" panose="02020603050405020304" pitchFamily="18" charset="0"/>
            </a:endParaRPr>
          </a:p>
          <a:p>
            <a:r>
              <a:rPr lang="en-US" i="1" dirty="0" smtClean="0">
                <a:latin typeface="Times New Roman" panose="02020603050405020304" pitchFamily="18" charset="0"/>
                <a:cs typeface="Times New Roman" panose="02020603050405020304" pitchFamily="18" charset="0"/>
              </a:rPr>
              <a:t>x</a:t>
            </a:r>
            <a:r>
              <a:rPr lang="en-US" dirty="0" smtClean="0"/>
              <a:t> denotes mole fraction in liquid</a:t>
            </a:r>
          </a:p>
          <a:p>
            <a:r>
              <a:rPr lang="en-US" i="1" dirty="0" smtClean="0">
                <a:latin typeface="Times New Roman" panose="02020603050405020304" pitchFamily="18" charset="0"/>
              </a:rPr>
              <a:t>y</a:t>
            </a:r>
            <a:r>
              <a:rPr lang="en-US" dirty="0" smtClean="0"/>
              <a:t> denotes mole </a:t>
            </a:r>
            <a:r>
              <a:rPr lang="en-US" dirty="0"/>
              <a:t>fraction in </a:t>
            </a:r>
            <a:r>
              <a:rPr lang="en-US" dirty="0" smtClean="0"/>
              <a:t>gas</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422088730"/>
              </p:ext>
            </p:extLst>
          </p:nvPr>
        </p:nvGraphicFramePr>
        <p:xfrm>
          <a:off x="784225" y="4846320"/>
          <a:ext cx="3662363" cy="952500"/>
        </p:xfrm>
        <a:graphic>
          <a:graphicData uri="http://schemas.openxmlformats.org/presentationml/2006/ole">
            <mc:AlternateContent xmlns:mc="http://schemas.openxmlformats.org/markup-compatibility/2006">
              <mc:Choice xmlns:v="urn:schemas-microsoft-com:vml" Requires="v">
                <p:oleObj spid="_x0000_s5221" name="Equation" r:id="rId6" imgW="1752480" imgH="457200" progId="Equation.DSMT4">
                  <p:embed/>
                </p:oleObj>
              </mc:Choice>
              <mc:Fallback>
                <p:oleObj name="Equation" r:id="rId6" imgW="1752480" imgH="457200" progId="Equation.DSMT4">
                  <p:embed/>
                  <p:pic>
                    <p:nvPicPr>
                      <p:cNvPr id="0" name=""/>
                      <p:cNvPicPr/>
                      <p:nvPr/>
                    </p:nvPicPr>
                    <p:blipFill>
                      <a:blip r:embed="rId7"/>
                      <a:stretch>
                        <a:fillRect/>
                      </a:stretch>
                    </p:blipFill>
                    <p:spPr>
                      <a:xfrm>
                        <a:off x="784225" y="4846320"/>
                        <a:ext cx="3662363" cy="952500"/>
                      </a:xfrm>
                      <a:prstGeom prst="rect">
                        <a:avLst/>
                      </a:prstGeom>
                    </p:spPr>
                  </p:pic>
                </p:oleObj>
              </mc:Fallback>
            </mc:AlternateContent>
          </a:graphicData>
        </a:graphic>
      </p:graphicFrame>
    </p:spTree>
    <p:extLst>
      <p:ext uri="{BB962C8B-B14F-4D97-AF65-F5344CB8AC3E}">
        <p14:creationId xmlns:p14="http://schemas.microsoft.com/office/powerpoint/2010/main" val="7843366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6685E44-AF0C-F640-B9AE-488F490A762E}" type="slidenum">
              <a:rPr lang="en-US" smtClean="0"/>
              <a:pPr/>
              <a:t>34</a:t>
            </a:fld>
            <a:endParaRPr lang="en-US"/>
          </a:p>
        </p:txBody>
      </p:sp>
      <p:sp>
        <p:nvSpPr>
          <p:cNvPr id="5" name="TextBox 4"/>
          <p:cNvSpPr txBox="1"/>
          <p:nvPr/>
        </p:nvSpPr>
        <p:spPr>
          <a:xfrm>
            <a:off x="222069" y="748351"/>
            <a:ext cx="8712925" cy="5847755"/>
          </a:xfrm>
          <a:prstGeom prst="rect">
            <a:avLst/>
          </a:prstGeom>
          <a:noFill/>
        </p:spPr>
        <p:txBody>
          <a:bodyPr wrap="square" rtlCol="0">
            <a:spAutoFit/>
          </a:bodyPr>
          <a:lstStyle/>
          <a:p>
            <a:r>
              <a:rPr lang="en-US" sz="2200" b="1" dirty="0" smtClean="0"/>
              <a:t>We have found the impurity concentration to be non-uniformly </a:t>
            </a:r>
            <a:r>
              <a:rPr lang="en-US" sz="2200" b="1" dirty="0"/>
              <a:t>distributed in the gas </a:t>
            </a:r>
            <a:r>
              <a:rPr lang="en-US" sz="2200" b="1" dirty="0" smtClean="0"/>
              <a:t>volume.</a:t>
            </a:r>
          </a:p>
          <a:p>
            <a:pPr marL="285750" indent="-285750">
              <a:buFont typeface="Arial" panose="020B0604020202020204" pitchFamily="34" charset="0"/>
              <a:buChar char="•"/>
            </a:pPr>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a:p>
            <a:endParaRPr lang="en-US" sz="2000" dirty="0" smtClean="0"/>
          </a:p>
          <a:p>
            <a:pPr lvl="0">
              <a:lnSpc>
                <a:spcPct val="150000"/>
              </a:lnSpc>
            </a:pPr>
            <a:r>
              <a:rPr lang="en-US" sz="2000" dirty="0" smtClean="0">
                <a:solidFill>
                  <a:prstClr val="black"/>
                </a:solidFill>
              </a:rPr>
              <a:t>The </a:t>
            </a:r>
            <a:r>
              <a:rPr lang="en-US" sz="2000" dirty="0">
                <a:solidFill>
                  <a:prstClr val="black"/>
                </a:solidFill>
              </a:rPr>
              <a:t>attachment </a:t>
            </a:r>
            <a:r>
              <a:rPr lang="en-US" sz="2000" dirty="0" smtClean="0">
                <a:solidFill>
                  <a:prstClr val="black"/>
                </a:solidFill>
              </a:rPr>
              <a:t>rate </a:t>
            </a:r>
            <a:r>
              <a:rPr lang="en-US" sz="2000" dirty="0">
                <a:solidFill>
                  <a:prstClr val="black"/>
                </a:solidFill>
              </a:rPr>
              <a:t>in terms of </a:t>
            </a:r>
            <a:r>
              <a:rPr lang="en-US" sz="2000" dirty="0" smtClean="0">
                <a:solidFill>
                  <a:prstClr val="black"/>
                </a:solidFill>
              </a:rPr>
              <a:t>lifetime </a:t>
            </a:r>
            <a:r>
              <a:rPr lang="en-US" sz="2000" dirty="0">
                <a:solidFill>
                  <a:prstClr val="black"/>
                </a:solidFill>
              </a:rPr>
              <a:t>and </a:t>
            </a:r>
            <a:r>
              <a:rPr lang="en-US" sz="2000" b="1" i="1" dirty="0" smtClean="0">
                <a:solidFill>
                  <a:prstClr val="black"/>
                </a:solidFill>
              </a:rPr>
              <a:t>observed gas</a:t>
            </a:r>
            <a:r>
              <a:rPr lang="en-US" sz="2000" dirty="0" smtClean="0">
                <a:solidFill>
                  <a:prstClr val="black"/>
                </a:solidFill>
              </a:rPr>
              <a:t> concentration </a:t>
            </a:r>
            <a:r>
              <a:rPr lang="en-US" sz="2000" dirty="0">
                <a:solidFill>
                  <a:prstClr val="black"/>
                </a:solidFill>
              </a:rPr>
              <a:t>is</a:t>
            </a:r>
            <a:r>
              <a:rPr lang="en-US" sz="2000" dirty="0" smtClean="0">
                <a:solidFill>
                  <a:prstClr val="black"/>
                </a:solidFill>
              </a:rPr>
              <a:t>:</a:t>
            </a:r>
            <a:r>
              <a:rPr lang="en-US" sz="2000" dirty="0" smtClean="0"/>
              <a:t> </a:t>
            </a:r>
          </a:p>
          <a:p>
            <a:pPr marL="285750" indent="-285750">
              <a:lnSpc>
                <a:spcPct val="150000"/>
              </a:lnSpc>
              <a:buFont typeface="Arial" panose="020B0604020202020204" pitchFamily="34" charset="0"/>
              <a:buChar char="•"/>
            </a:pPr>
            <a:endParaRPr lang="en-US" sz="2000" dirty="0" smtClean="0"/>
          </a:p>
          <a:p>
            <a:pPr>
              <a:lnSpc>
                <a:spcPct val="150000"/>
              </a:lnSpc>
            </a:pPr>
            <a:endParaRPr lang="en-US" sz="2000"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1326956572"/>
              </p:ext>
            </p:extLst>
          </p:nvPr>
        </p:nvGraphicFramePr>
        <p:xfrm>
          <a:off x="1230313" y="4025900"/>
          <a:ext cx="2343150" cy="936625"/>
        </p:xfrm>
        <a:graphic>
          <a:graphicData uri="http://schemas.openxmlformats.org/presentationml/2006/ole">
            <mc:AlternateContent xmlns:mc="http://schemas.openxmlformats.org/markup-compatibility/2006">
              <mc:Choice xmlns:v="urn:schemas-microsoft-com:vml" Requires="v">
                <p:oleObj spid="_x0000_s22546" name="Equation" r:id="rId4" imgW="1206360" imgH="482400" progId="Equation.DSMT4">
                  <p:embed/>
                </p:oleObj>
              </mc:Choice>
              <mc:Fallback>
                <p:oleObj name="Equation" r:id="rId4" imgW="1206360" imgH="482400" progId="Equation.DSMT4">
                  <p:embed/>
                  <p:pic>
                    <p:nvPicPr>
                      <p:cNvPr id="0" name=""/>
                      <p:cNvPicPr>
                        <a:picLocks noChangeAspect="1" noChangeArrowheads="1"/>
                      </p:cNvPicPr>
                      <p:nvPr/>
                    </p:nvPicPr>
                    <p:blipFill>
                      <a:blip r:embed="rId5"/>
                      <a:srcRect/>
                      <a:stretch>
                        <a:fillRect/>
                      </a:stretch>
                    </p:blipFill>
                    <p:spPr bwMode="auto">
                      <a:xfrm>
                        <a:off x="1230313" y="4025900"/>
                        <a:ext cx="23431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itle 6"/>
          <p:cNvSpPr>
            <a:spLocks noGrp="1"/>
          </p:cNvSpPr>
          <p:nvPr>
            <p:ph type="title"/>
          </p:nvPr>
        </p:nvSpPr>
        <p:spPr>
          <a:xfrm>
            <a:off x="457200" y="-87090"/>
            <a:ext cx="8229600" cy="1143000"/>
          </a:xfrm>
        </p:spPr>
        <p:txBody>
          <a:bodyPr>
            <a:normAutofit/>
          </a:bodyPr>
          <a:lstStyle/>
          <a:p>
            <a:r>
              <a:rPr lang="en-US" dirty="0" smtClean="0"/>
              <a:t>Concentrations in the Gas</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772250993"/>
              </p:ext>
            </p:extLst>
          </p:nvPr>
        </p:nvGraphicFramePr>
        <p:xfrm>
          <a:off x="1000125" y="5591175"/>
          <a:ext cx="4991100" cy="1057275"/>
        </p:xfrm>
        <a:graphic>
          <a:graphicData uri="http://schemas.openxmlformats.org/presentationml/2006/ole">
            <mc:AlternateContent xmlns:mc="http://schemas.openxmlformats.org/markup-compatibility/2006">
              <mc:Choice xmlns:v="urn:schemas-microsoft-com:vml" Requires="v">
                <p:oleObj spid="_x0000_s22547" name="Equation" r:id="rId6" imgW="2387520" imgH="507960" progId="Equation.DSMT4">
                  <p:embed/>
                </p:oleObj>
              </mc:Choice>
              <mc:Fallback>
                <p:oleObj name="Equation" r:id="rId6" imgW="2387520" imgH="507960" progId="Equation.DSMT4">
                  <p:embed/>
                  <p:pic>
                    <p:nvPicPr>
                      <p:cNvPr id="0" name=""/>
                      <p:cNvPicPr/>
                      <p:nvPr/>
                    </p:nvPicPr>
                    <p:blipFill>
                      <a:blip r:embed="rId7"/>
                      <a:stretch>
                        <a:fillRect/>
                      </a:stretch>
                    </p:blipFill>
                    <p:spPr>
                      <a:xfrm>
                        <a:off x="1000125" y="5591175"/>
                        <a:ext cx="4991100" cy="1057275"/>
                      </a:xfrm>
                      <a:prstGeom prst="rect">
                        <a:avLst/>
                      </a:prstGeom>
                    </p:spPr>
                  </p:pic>
                </p:oleObj>
              </mc:Fallback>
            </mc:AlternateContent>
          </a:graphicData>
        </a:graphic>
      </p:graphicFrame>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82244" y="1164049"/>
            <a:ext cx="3585359" cy="3995779"/>
          </a:xfrm>
          <a:prstGeom prst="rect">
            <a:avLst/>
          </a:prstGeom>
        </p:spPr>
      </p:pic>
      <p:sp>
        <p:nvSpPr>
          <p:cNvPr id="10" name="TextBox 9"/>
          <p:cNvSpPr txBox="1"/>
          <p:nvPr/>
        </p:nvSpPr>
        <p:spPr>
          <a:xfrm>
            <a:off x="305488" y="1579348"/>
            <a:ext cx="4545875" cy="2246769"/>
          </a:xfrm>
          <a:prstGeom prst="rect">
            <a:avLst/>
          </a:prstGeom>
          <a:noFill/>
        </p:spPr>
        <p:txBody>
          <a:bodyPr wrap="square" rtlCol="0">
            <a:spAutoFit/>
          </a:bodyPr>
          <a:lstStyle/>
          <a:p>
            <a:pPr lvl="0"/>
            <a:r>
              <a:rPr lang="en-US" sz="2000" dirty="0">
                <a:solidFill>
                  <a:prstClr val="black"/>
                </a:solidFill>
              </a:rPr>
              <a:t>The concentration at the liquid surface (which is in equilibrium with the liquid) is not the same as the concentration above. This is </a:t>
            </a:r>
            <a:r>
              <a:rPr lang="en-US" sz="2000" dirty="0" smtClean="0">
                <a:solidFill>
                  <a:prstClr val="black"/>
                </a:solidFill>
              </a:rPr>
              <a:t>caused by the </a:t>
            </a:r>
            <a:r>
              <a:rPr lang="en-US" sz="2000" dirty="0">
                <a:solidFill>
                  <a:prstClr val="black"/>
                </a:solidFill>
              </a:rPr>
              <a:t>flow of evaporation gas away from the </a:t>
            </a:r>
            <a:r>
              <a:rPr lang="en-US" sz="2000" dirty="0" smtClean="0">
                <a:solidFill>
                  <a:prstClr val="black"/>
                </a:solidFill>
              </a:rPr>
              <a:t>surface, against which the impurity must diffuse.  </a:t>
            </a:r>
            <a:r>
              <a:rPr lang="en-US" sz="2000" dirty="0">
                <a:solidFill>
                  <a:prstClr val="black"/>
                </a:solidFill>
              </a:rPr>
              <a:t>We call this the “baffle effect”.</a:t>
            </a:r>
          </a:p>
        </p:txBody>
      </p:sp>
    </p:spTree>
    <p:extLst>
      <p:ext uri="{BB962C8B-B14F-4D97-AF65-F5344CB8AC3E}">
        <p14:creationId xmlns:p14="http://schemas.microsoft.com/office/powerpoint/2010/main" val="1333737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0366"/>
            <a:ext cx="8229600" cy="1143000"/>
          </a:xfrm>
        </p:spPr>
        <p:txBody>
          <a:bodyPr>
            <a:noAutofit/>
          </a:bodyPr>
          <a:lstStyle/>
          <a:p>
            <a:r>
              <a:rPr lang="en-US" sz="4000" dirty="0"/>
              <a:t>Henry’s Coefficient for H</a:t>
            </a:r>
            <a:r>
              <a:rPr lang="en-US" sz="4000" baseline="-25000" dirty="0"/>
              <a:t>2</a:t>
            </a:r>
            <a:r>
              <a:rPr lang="en-US" sz="4000" dirty="0"/>
              <a:t>O in </a:t>
            </a:r>
            <a:r>
              <a:rPr lang="en-US" sz="4000" dirty="0" err="1"/>
              <a:t>LAr</a:t>
            </a:r>
            <a:endParaRPr lang="en-US" sz="4000" dirty="0"/>
          </a:p>
        </p:txBody>
      </p:sp>
      <p:sp>
        <p:nvSpPr>
          <p:cNvPr id="4" name="Slide Number Placeholder 3"/>
          <p:cNvSpPr>
            <a:spLocks noGrp="1"/>
          </p:cNvSpPr>
          <p:nvPr>
            <p:ph type="sldNum" sz="quarter" idx="12"/>
          </p:nvPr>
        </p:nvSpPr>
        <p:spPr/>
        <p:txBody>
          <a:bodyPr/>
          <a:lstStyle/>
          <a:p>
            <a:fld id="{86685E44-AF0C-F640-B9AE-488F490A762E}"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28540563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6685E44-AF0C-F640-B9AE-488F490A762E}" type="slidenum">
              <a:rPr lang="en-US" smtClean="0"/>
              <a:pPr/>
              <a:t>36</a:t>
            </a:fld>
            <a:endParaRPr lang="en-US"/>
          </a:p>
        </p:txBody>
      </p:sp>
      <p:sp>
        <p:nvSpPr>
          <p:cNvPr id="5" name="TextBox 4"/>
          <p:cNvSpPr txBox="1"/>
          <p:nvPr/>
        </p:nvSpPr>
        <p:spPr>
          <a:xfrm>
            <a:off x="330739" y="1154636"/>
            <a:ext cx="8501973" cy="4339650"/>
          </a:xfrm>
          <a:prstGeom prst="rect">
            <a:avLst/>
          </a:prstGeom>
          <a:noFill/>
        </p:spPr>
        <p:txBody>
          <a:bodyPr wrap="square" rtlCol="0">
            <a:spAutoFit/>
          </a:bodyPr>
          <a:lstStyle/>
          <a:p>
            <a:r>
              <a:rPr lang="en-US" sz="2400" b="1" dirty="0" smtClean="0"/>
              <a:t>Here is what we know about Henry’s coefficient </a:t>
            </a:r>
            <a:r>
              <a:rPr lang="en-US" sz="2400" b="1" dirty="0"/>
              <a:t>of H</a:t>
            </a:r>
            <a:r>
              <a:rPr lang="en-US" sz="2400" b="1" baseline="-25000" dirty="0"/>
              <a:t>2</a:t>
            </a:r>
            <a:r>
              <a:rPr lang="en-US" sz="2400" b="1" dirty="0"/>
              <a:t>O </a:t>
            </a:r>
            <a:r>
              <a:rPr lang="en-US" sz="2400" b="1" dirty="0" smtClean="0"/>
              <a:t>in </a:t>
            </a:r>
            <a:r>
              <a:rPr lang="en-US" sz="2400" b="1" dirty="0" err="1" smtClean="0"/>
              <a:t>LAr</a:t>
            </a:r>
            <a:r>
              <a:rPr lang="en-US" sz="2400" b="1" dirty="0"/>
              <a:t>:</a:t>
            </a:r>
          </a:p>
          <a:p>
            <a:pPr marL="800100" lvl="1" indent="-342900">
              <a:buFont typeface="+mj-lt"/>
              <a:buAutoNum type="arabicPeriod"/>
            </a:pPr>
            <a:r>
              <a:rPr lang="en-US" sz="2100" dirty="0" smtClean="0"/>
              <a:t>NIST program REFPROP v8 [1] gives 3x10</a:t>
            </a:r>
            <a:r>
              <a:rPr lang="en-US" sz="2100" baseline="30000" dirty="0" smtClean="0"/>
              <a:t>-9 </a:t>
            </a:r>
            <a:r>
              <a:rPr lang="en-US" sz="2100" dirty="0" smtClean="0"/>
              <a:t>at 90 K , and REFPROP v10 [2] gives 4.1x10</a:t>
            </a:r>
            <a:r>
              <a:rPr lang="en-US" sz="2100" baseline="30000" dirty="0" smtClean="0"/>
              <a:t>-3  </a:t>
            </a:r>
            <a:r>
              <a:rPr lang="en-US" sz="2100" dirty="0" smtClean="0"/>
              <a:t>at </a:t>
            </a:r>
            <a:r>
              <a:rPr lang="en-US" sz="2100" dirty="0"/>
              <a:t>90 </a:t>
            </a:r>
            <a:r>
              <a:rPr lang="en-US" sz="2100" dirty="0" smtClean="0"/>
              <a:t>K.  However, they report the latter value for </a:t>
            </a:r>
            <a:r>
              <a:rPr lang="en-US" sz="2100" dirty="0"/>
              <a:t>H</a:t>
            </a:r>
            <a:r>
              <a:rPr lang="en-US" sz="2100" baseline="-25000" dirty="0"/>
              <a:t>2</a:t>
            </a:r>
            <a:r>
              <a:rPr lang="en-US" sz="2100" dirty="0"/>
              <a:t>O </a:t>
            </a:r>
            <a:r>
              <a:rPr lang="en-US" sz="2100" dirty="0" smtClean="0"/>
              <a:t>concentrations in the liquid of up to 10 ppm, which we believe is well above the actual saturation concentration of </a:t>
            </a:r>
            <a:r>
              <a:rPr lang="en-US" sz="2100" dirty="0"/>
              <a:t>H</a:t>
            </a:r>
            <a:r>
              <a:rPr lang="en-US" sz="2100" baseline="-25000" dirty="0"/>
              <a:t>2</a:t>
            </a:r>
            <a:r>
              <a:rPr lang="en-US" sz="2100" dirty="0"/>
              <a:t>O in </a:t>
            </a:r>
            <a:r>
              <a:rPr lang="en-US" sz="2100" dirty="0" err="1" smtClean="0"/>
              <a:t>LAr</a:t>
            </a:r>
            <a:r>
              <a:rPr lang="en-US" sz="2100" dirty="0" smtClean="0"/>
              <a:t>.</a:t>
            </a:r>
            <a:endParaRPr lang="en-US" sz="2100" dirty="0"/>
          </a:p>
          <a:p>
            <a:pPr marL="800100" lvl="1" indent="-342900">
              <a:buFont typeface="+mj-lt"/>
              <a:buAutoNum type="arabicPeriod"/>
            </a:pPr>
            <a:r>
              <a:rPr lang="en-US" sz="2100" dirty="0" smtClean="0"/>
              <a:t>Andrews, et al.</a:t>
            </a:r>
            <a:r>
              <a:rPr lang="en-US" sz="2100" i="1" dirty="0" smtClean="0"/>
              <a:t> </a:t>
            </a:r>
            <a:r>
              <a:rPr lang="en-US" sz="2100" dirty="0" smtClean="0"/>
              <a:t>[3] report 500 without any explanation; however this is certainty not measured in equilibrium conditions, and, because of the “Baffle effect”, is probably much larger than Henry's coefficient.</a:t>
            </a:r>
            <a:endParaRPr lang="en-US" sz="2100" dirty="0"/>
          </a:p>
          <a:p>
            <a:pPr marL="800100" lvl="1" indent="-342900">
              <a:buFont typeface="+mj-lt"/>
              <a:buAutoNum type="arabicPeriod"/>
            </a:pPr>
            <a:r>
              <a:rPr lang="en-US" sz="2100" dirty="0" smtClean="0"/>
              <a:t>We have observed Henry’s coefficient in </a:t>
            </a:r>
            <a:r>
              <a:rPr lang="en-US" sz="2100" dirty="0" err="1" smtClean="0"/>
              <a:t>LAr</a:t>
            </a:r>
            <a:r>
              <a:rPr lang="en-US" sz="2100" dirty="0" smtClean="0"/>
              <a:t> to be between 1 and 4, although these are probably not true equilibrium measurements either.  In the next slide, we will briefly explain our measurements.  Then, in the following slides, we will comment on the fact that values are unexpectedly large.</a:t>
            </a:r>
          </a:p>
        </p:txBody>
      </p:sp>
      <p:sp>
        <p:nvSpPr>
          <p:cNvPr id="4" name="TextBox 3"/>
          <p:cNvSpPr txBox="1"/>
          <p:nvPr/>
        </p:nvSpPr>
        <p:spPr>
          <a:xfrm>
            <a:off x="457200" y="5580449"/>
            <a:ext cx="8072846" cy="1138773"/>
          </a:xfrm>
          <a:prstGeom prst="rect">
            <a:avLst/>
          </a:prstGeom>
          <a:noFill/>
        </p:spPr>
        <p:txBody>
          <a:bodyPr wrap="square" rtlCol="0">
            <a:spAutoFit/>
          </a:bodyPr>
          <a:lstStyle/>
          <a:p>
            <a:pPr marL="342900" indent="-342900">
              <a:buAutoNum type="arabicPeriod"/>
            </a:pPr>
            <a:r>
              <a:rPr lang="en-US" sz="1700" dirty="0" smtClean="0">
                <a:hlinkClick r:id="rId3"/>
              </a:rPr>
              <a:t>https</a:t>
            </a:r>
            <a:r>
              <a:rPr lang="en-US" sz="1700" dirty="0">
                <a:hlinkClick r:id="rId3"/>
              </a:rPr>
              <a:t>://</a:t>
            </a:r>
            <a:r>
              <a:rPr lang="en-US" sz="1700" dirty="0" smtClean="0">
                <a:hlinkClick r:id="rId3"/>
              </a:rPr>
              <a:t>www.nist.gov/srd/refprop</a:t>
            </a:r>
            <a:endParaRPr lang="en-US" sz="1700" dirty="0" smtClean="0"/>
          </a:p>
          <a:p>
            <a:pPr marL="342900" indent="-342900">
              <a:buAutoNum type="arabicPeriod"/>
            </a:pPr>
            <a:r>
              <a:rPr lang="en-US" sz="1700" dirty="0" smtClean="0"/>
              <a:t>Same source as above, but v10 uses new mixing parameters </a:t>
            </a:r>
            <a:r>
              <a:rPr lang="en-US" sz="1700" dirty="0"/>
              <a:t>from J. </a:t>
            </a:r>
            <a:r>
              <a:rPr lang="en-US" sz="1700" dirty="0" err="1"/>
              <a:t>Gernert</a:t>
            </a:r>
            <a:r>
              <a:rPr lang="en-US" sz="1700" dirty="0"/>
              <a:t> and R. Span, J. Chem. </a:t>
            </a:r>
            <a:r>
              <a:rPr lang="en-US" sz="1700" dirty="0" err="1"/>
              <a:t>Thermodyn</a:t>
            </a:r>
            <a:r>
              <a:rPr lang="en-US" sz="1700" dirty="0"/>
              <a:t>., </a:t>
            </a:r>
            <a:r>
              <a:rPr lang="en-US" sz="1700" dirty="0" smtClean="0"/>
              <a:t>93 (2016) 274: DOI:10.1016/j.jct.2015.05.015</a:t>
            </a:r>
          </a:p>
          <a:p>
            <a:pPr marL="342900" indent="-342900">
              <a:buAutoNum type="arabicPeriod"/>
            </a:pPr>
            <a:r>
              <a:rPr lang="en-US" sz="1700" dirty="0"/>
              <a:t>R. Andrews, </a:t>
            </a:r>
            <a:r>
              <a:rPr lang="en-US" sz="1700" i="1" dirty="0"/>
              <a:t>et al</a:t>
            </a:r>
            <a:r>
              <a:rPr lang="en-US" sz="1700" dirty="0"/>
              <a:t>., NIM A608 (2009) 251.</a:t>
            </a:r>
          </a:p>
        </p:txBody>
      </p:sp>
      <p:sp>
        <p:nvSpPr>
          <p:cNvPr id="7" name="Title 6"/>
          <p:cNvSpPr>
            <a:spLocks noGrp="1"/>
          </p:cNvSpPr>
          <p:nvPr>
            <p:ph type="title"/>
          </p:nvPr>
        </p:nvSpPr>
        <p:spPr>
          <a:xfrm>
            <a:off x="457200" y="-85090"/>
            <a:ext cx="8229600" cy="1143000"/>
          </a:xfrm>
        </p:spPr>
        <p:txBody>
          <a:bodyPr>
            <a:normAutofit/>
          </a:bodyPr>
          <a:lstStyle/>
          <a:p>
            <a:r>
              <a:rPr lang="en-US" dirty="0" smtClean="0"/>
              <a:t>Henry’s Coefficient </a:t>
            </a:r>
            <a:r>
              <a:rPr lang="en-US" dirty="0"/>
              <a:t>for </a:t>
            </a:r>
            <a:r>
              <a:rPr lang="en-US" dirty="0" smtClean="0"/>
              <a:t>H</a:t>
            </a:r>
            <a:r>
              <a:rPr lang="en-US" baseline="-25000" dirty="0" smtClean="0"/>
              <a:t>2</a:t>
            </a:r>
            <a:r>
              <a:rPr lang="en-US" dirty="0" smtClean="0"/>
              <a:t>O in </a:t>
            </a:r>
            <a:r>
              <a:rPr lang="en-US" dirty="0" err="1" smtClean="0"/>
              <a:t>LAr</a:t>
            </a:r>
            <a:endParaRPr lang="en-US" sz="2700" dirty="0"/>
          </a:p>
        </p:txBody>
      </p:sp>
    </p:spTree>
    <p:extLst>
      <p:ext uri="{BB962C8B-B14F-4D97-AF65-F5344CB8AC3E}">
        <p14:creationId xmlns:p14="http://schemas.microsoft.com/office/powerpoint/2010/main" val="31135276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6685E44-AF0C-F640-B9AE-488F490A762E}" type="slidenum">
              <a:rPr lang="en-US" smtClean="0"/>
              <a:pPr/>
              <a:t>37</a:t>
            </a:fld>
            <a:endParaRPr lang="en-US"/>
          </a:p>
        </p:txBody>
      </p:sp>
      <p:sp>
        <p:nvSpPr>
          <p:cNvPr id="7" name="Title 6"/>
          <p:cNvSpPr>
            <a:spLocks noGrp="1"/>
          </p:cNvSpPr>
          <p:nvPr>
            <p:ph type="title"/>
          </p:nvPr>
        </p:nvSpPr>
        <p:spPr>
          <a:xfrm>
            <a:off x="310393" y="-6185"/>
            <a:ext cx="8548381" cy="1143000"/>
          </a:xfrm>
        </p:spPr>
        <p:txBody>
          <a:bodyPr>
            <a:normAutofit/>
          </a:bodyPr>
          <a:lstStyle/>
          <a:p>
            <a:r>
              <a:rPr lang="en-US" dirty="0" smtClean="0"/>
              <a:t>Henry’s Coefficient </a:t>
            </a:r>
            <a:r>
              <a:rPr lang="en-US" dirty="0"/>
              <a:t>for </a:t>
            </a:r>
            <a:r>
              <a:rPr lang="en-US" dirty="0" smtClean="0"/>
              <a:t>Water in </a:t>
            </a:r>
            <a:r>
              <a:rPr lang="en-US" dirty="0" err="1" smtClean="0"/>
              <a:t>LAr</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261141321"/>
              </p:ext>
            </p:extLst>
          </p:nvPr>
        </p:nvGraphicFramePr>
        <p:xfrm>
          <a:off x="3695700" y="2463800"/>
          <a:ext cx="914400" cy="179388"/>
        </p:xfrm>
        <a:graphic>
          <a:graphicData uri="http://schemas.openxmlformats.org/presentationml/2006/ole">
            <mc:AlternateContent xmlns:mc="http://schemas.openxmlformats.org/markup-compatibility/2006">
              <mc:Choice xmlns:v="urn:schemas-microsoft-com:vml" Requires="v">
                <p:oleObj spid="_x0000_s21515" name="Equation" r:id="rId4" imgW="914400" imgH="179640" progId="Equation.DSMT4">
                  <p:embed/>
                </p:oleObj>
              </mc:Choice>
              <mc:Fallback>
                <p:oleObj name="Equation" r:id="rId4" imgW="914400" imgH="179640" progId="Equation.DSMT4">
                  <p:embed/>
                  <p:pic>
                    <p:nvPicPr>
                      <p:cNvPr id="0" name=""/>
                      <p:cNvPicPr/>
                      <p:nvPr/>
                    </p:nvPicPr>
                    <p:blipFill>
                      <a:blip r:embed="rId5"/>
                      <a:stretch>
                        <a:fillRect/>
                      </a:stretch>
                    </p:blipFill>
                    <p:spPr>
                      <a:xfrm>
                        <a:off x="3695700" y="2463800"/>
                        <a:ext cx="914400" cy="179388"/>
                      </a:xfrm>
                      <a:prstGeom prst="rect">
                        <a:avLst/>
                      </a:prstGeom>
                    </p:spPr>
                  </p:pic>
                </p:oleObj>
              </mc:Fallback>
            </mc:AlternateContent>
          </a:graphicData>
        </a:graphic>
      </p:graphicFrame>
      <p:pic>
        <p:nvPicPr>
          <p:cNvPr id="215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387" y="1136815"/>
            <a:ext cx="5433605" cy="2332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387" y="3598261"/>
            <a:ext cx="2828602" cy="3152395"/>
          </a:xfrm>
          <a:prstGeom prst="rect">
            <a:avLst/>
          </a:prstGeom>
        </p:spPr>
      </p:pic>
    </p:spTree>
    <p:extLst>
      <p:ext uri="{BB962C8B-B14F-4D97-AF65-F5344CB8AC3E}">
        <p14:creationId xmlns:p14="http://schemas.microsoft.com/office/powerpoint/2010/main" val="42922847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6685E44-AF0C-F640-B9AE-488F490A762E}" type="slidenum">
              <a:rPr lang="en-US" smtClean="0"/>
              <a:pPr/>
              <a:t>38</a:t>
            </a:fld>
            <a:endParaRPr lang="en-US"/>
          </a:p>
        </p:txBody>
      </p:sp>
      <p:sp>
        <p:nvSpPr>
          <p:cNvPr id="7" name="Title 6"/>
          <p:cNvSpPr>
            <a:spLocks noGrp="1"/>
          </p:cNvSpPr>
          <p:nvPr>
            <p:ph type="title"/>
          </p:nvPr>
        </p:nvSpPr>
        <p:spPr>
          <a:xfrm>
            <a:off x="310393" y="-6185"/>
            <a:ext cx="8548381" cy="1143000"/>
          </a:xfrm>
        </p:spPr>
        <p:txBody>
          <a:bodyPr>
            <a:normAutofit/>
          </a:bodyPr>
          <a:lstStyle/>
          <a:p>
            <a:r>
              <a:rPr lang="en-US" dirty="0" smtClean="0"/>
              <a:t>Henry’s Coefficient </a:t>
            </a:r>
            <a:r>
              <a:rPr lang="en-US" dirty="0"/>
              <a:t>for </a:t>
            </a:r>
            <a:r>
              <a:rPr lang="en-US" dirty="0" smtClean="0"/>
              <a:t>Water in </a:t>
            </a:r>
            <a:r>
              <a:rPr lang="en-US" dirty="0" err="1" smtClean="0"/>
              <a:t>LAr</a:t>
            </a:r>
            <a:endParaRPr lang="en-US" dirty="0"/>
          </a:p>
        </p:txBody>
      </p:sp>
      <p:sp>
        <p:nvSpPr>
          <p:cNvPr id="16" name="TextBox 15"/>
          <p:cNvSpPr txBox="1"/>
          <p:nvPr/>
        </p:nvSpPr>
        <p:spPr>
          <a:xfrm>
            <a:off x="847287" y="919900"/>
            <a:ext cx="7776595" cy="6247864"/>
          </a:xfrm>
          <a:prstGeom prst="rect">
            <a:avLst/>
          </a:prstGeom>
          <a:noFill/>
        </p:spPr>
        <p:txBody>
          <a:bodyPr wrap="square" rtlCol="0">
            <a:spAutoFit/>
          </a:bodyPr>
          <a:lstStyle/>
          <a:p>
            <a:r>
              <a:rPr lang="en-US" sz="2000" dirty="0" smtClean="0"/>
              <a:t>We have measured Henry’s coefficient for water in </a:t>
            </a:r>
            <a:r>
              <a:rPr lang="en-US" sz="2000" dirty="0" err="1" smtClean="0"/>
              <a:t>LAr</a:t>
            </a:r>
            <a:r>
              <a:rPr lang="en-US" sz="2000" dirty="0" smtClean="0"/>
              <a:t> by two different methods</a:t>
            </a:r>
            <a:r>
              <a:rPr lang="en-US" sz="2000" dirty="0" smtClean="0">
                <a:cs typeface="Times New Roman" panose="02020603050405020304" pitchFamily="18" charset="0"/>
              </a:rPr>
              <a:t>:</a:t>
            </a:r>
          </a:p>
          <a:p>
            <a:pPr marL="457200" indent="-457200">
              <a:buAutoNum type="arabicPeriod"/>
            </a:pPr>
            <a:r>
              <a:rPr lang="en-US" sz="2000" dirty="0" smtClean="0">
                <a:cs typeface="Times New Roman" panose="02020603050405020304" pitchFamily="18" charset="0"/>
              </a:rPr>
              <a:t>By alternately measuring the water concentration in a flow of gas from a tube terminating in the liquid, and a tube terminating in the gas a </a:t>
            </a:r>
            <a:r>
              <a:rPr lang="en-US" sz="2000" dirty="0" err="1" smtClean="0">
                <a:cs typeface="Times New Roman" panose="02020603050405020304" pitchFamily="18" charset="0"/>
              </a:rPr>
              <a:t>fewl</a:t>
            </a:r>
            <a:r>
              <a:rPr lang="en-US" sz="2000" dirty="0" smtClean="0">
                <a:cs typeface="Times New Roman" panose="02020603050405020304" pitchFamily="18" charset="0"/>
              </a:rPr>
              <a:t> inches above the liquid.  This gives a value of 3.5±1.9</a:t>
            </a:r>
          </a:p>
          <a:p>
            <a:pPr marL="457200" indent="-457200">
              <a:buAutoNum type="arabicPeriod"/>
            </a:pPr>
            <a:r>
              <a:rPr lang="en-US" sz="2000" dirty="0" smtClean="0">
                <a:cs typeface="Times New Roman" panose="02020603050405020304" pitchFamily="18" charset="0"/>
              </a:rPr>
              <a:t>By measuring the fractional rate at which the water concentration in the liquid decreases with time as the evaporation gas is purified by a molecular sieve and is re-condensed into the liquid.  Henry’s coefficient is given approximately by</a:t>
            </a:r>
          </a:p>
          <a:p>
            <a:pPr marL="457200" indent="-457200">
              <a:buAutoNum type="arabicPeriod"/>
            </a:pPr>
            <a:endParaRPr lang="en-US" sz="2000" dirty="0">
              <a:cs typeface="Times New Roman" panose="02020603050405020304" pitchFamily="18" charset="0"/>
            </a:endParaRPr>
          </a:p>
          <a:p>
            <a:pPr marL="457200" indent="-457200">
              <a:buAutoNum type="arabicPeriod"/>
            </a:pPr>
            <a:endParaRPr lang="en-US" sz="2000" dirty="0" smtClean="0">
              <a:cs typeface="Times New Roman" panose="02020603050405020304" pitchFamily="18" charset="0"/>
            </a:endParaRPr>
          </a:p>
          <a:p>
            <a:endParaRPr lang="en-US" sz="2000" dirty="0" smtClean="0">
              <a:cs typeface="Times New Roman" panose="02020603050405020304" pitchFamily="18" charset="0"/>
            </a:endParaRPr>
          </a:p>
          <a:p>
            <a:r>
              <a:rPr lang="en-US" sz="2000" dirty="0">
                <a:cs typeface="Times New Roman" panose="02020603050405020304" pitchFamily="18" charset="0"/>
              </a:rPr>
              <a:t>	</a:t>
            </a:r>
            <a:r>
              <a:rPr lang="en-US" sz="2000" dirty="0" smtClean="0">
                <a:cs typeface="Times New Roman" panose="02020603050405020304" pitchFamily="18" charset="0"/>
              </a:rPr>
              <a:t>This gives a value of about 1.0.</a:t>
            </a:r>
          </a:p>
          <a:p>
            <a:r>
              <a:rPr lang="en-US" sz="2000" dirty="0" smtClean="0">
                <a:cs typeface="Times New Roman" panose="02020603050405020304" pitchFamily="18" charset="0"/>
              </a:rPr>
              <a:t>The value determined by the first method is larger because water vapor enters primarily from leaks in the top flange of the cryostat and diffuses downward to the liquid surface against the upward flow of evaporation gas, creating a concentration gradient increasing from the surface to the top flange.  Thus the gas concentration becomes larger than the equilibrium concentration at the surface.</a:t>
            </a:r>
          </a:p>
          <a:p>
            <a:endParaRPr lang="en-US" sz="2000" dirty="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601368769"/>
              </p:ext>
            </p:extLst>
          </p:nvPr>
        </p:nvGraphicFramePr>
        <p:xfrm>
          <a:off x="3695700" y="2463800"/>
          <a:ext cx="914400" cy="179388"/>
        </p:xfrm>
        <a:graphic>
          <a:graphicData uri="http://schemas.openxmlformats.org/presentationml/2006/ole">
            <mc:AlternateContent xmlns:mc="http://schemas.openxmlformats.org/markup-compatibility/2006">
              <mc:Choice xmlns:v="urn:schemas-microsoft-com:vml" Requires="v">
                <p:oleObj spid="_x0000_s14406" name="Equation" r:id="rId4" imgW="914400" imgH="179640" progId="Equation.DSMT4">
                  <p:embed/>
                </p:oleObj>
              </mc:Choice>
              <mc:Fallback>
                <p:oleObj name="Equation" r:id="rId4" imgW="914400" imgH="179640" progId="Equation.DSMT4">
                  <p:embed/>
                  <p:pic>
                    <p:nvPicPr>
                      <p:cNvPr id="0" name=""/>
                      <p:cNvPicPr/>
                      <p:nvPr/>
                    </p:nvPicPr>
                    <p:blipFill>
                      <a:blip r:embed="rId5"/>
                      <a:stretch>
                        <a:fillRect/>
                      </a:stretch>
                    </p:blipFill>
                    <p:spPr>
                      <a:xfrm>
                        <a:off x="3695700" y="2463800"/>
                        <a:ext cx="914400" cy="17938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2131639"/>
              </p:ext>
            </p:extLst>
          </p:nvPr>
        </p:nvGraphicFramePr>
        <p:xfrm>
          <a:off x="1764179" y="3749040"/>
          <a:ext cx="2043281" cy="808331"/>
        </p:xfrm>
        <a:graphic>
          <a:graphicData uri="http://schemas.openxmlformats.org/presentationml/2006/ole">
            <mc:AlternateContent xmlns:mc="http://schemas.openxmlformats.org/markup-compatibility/2006">
              <mc:Choice xmlns:v="urn:schemas-microsoft-com:vml" Requires="v">
                <p:oleObj spid="_x0000_s14407" name="Equation" r:id="rId6" imgW="1155600" imgH="457200" progId="Equation.DSMT4">
                  <p:embed/>
                </p:oleObj>
              </mc:Choice>
              <mc:Fallback>
                <p:oleObj name="Equation" r:id="rId6" imgW="1155600" imgH="457200" progId="Equation.DSMT4">
                  <p:embed/>
                  <p:pic>
                    <p:nvPicPr>
                      <p:cNvPr id="0" name=""/>
                      <p:cNvPicPr/>
                      <p:nvPr/>
                    </p:nvPicPr>
                    <p:blipFill>
                      <a:blip r:embed="rId7"/>
                      <a:stretch>
                        <a:fillRect/>
                      </a:stretch>
                    </p:blipFill>
                    <p:spPr>
                      <a:xfrm>
                        <a:off x="1764179" y="3749040"/>
                        <a:ext cx="2043281" cy="808331"/>
                      </a:xfrm>
                      <a:prstGeom prst="rect">
                        <a:avLst/>
                      </a:prstGeom>
                    </p:spPr>
                  </p:pic>
                </p:oleObj>
              </mc:Fallback>
            </mc:AlternateContent>
          </a:graphicData>
        </a:graphic>
      </p:graphicFrame>
    </p:spTree>
    <p:extLst>
      <p:ext uri="{BB962C8B-B14F-4D97-AF65-F5344CB8AC3E}">
        <p14:creationId xmlns:p14="http://schemas.microsoft.com/office/powerpoint/2010/main" val="32543246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6685E44-AF0C-F640-B9AE-488F490A762E}" type="slidenum">
              <a:rPr lang="en-US" smtClean="0"/>
              <a:pPr/>
              <a:t>39</a:t>
            </a:fld>
            <a:endParaRPr lang="en-US" dirty="0"/>
          </a:p>
        </p:txBody>
      </p:sp>
      <p:sp>
        <p:nvSpPr>
          <p:cNvPr id="7" name="Title 6"/>
          <p:cNvSpPr>
            <a:spLocks noGrp="1"/>
          </p:cNvSpPr>
          <p:nvPr>
            <p:ph type="title"/>
          </p:nvPr>
        </p:nvSpPr>
        <p:spPr>
          <a:xfrm>
            <a:off x="184557" y="63630"/>
            <a:ext cx="8800051" cy="1143000"/>
          </a:xfrm>
        </p:spPr>
        <p:txBody>
          <a:bodyPr>
            <a:normAutofit fontScale="90000"/>
          </a:bodyPr>
          <a:lstStyle/>
          <a:p>
            <a:r>
              <a:rPr lang="en-US" dirty="0" smtClean="0"/>
              <a:t>Henry’s Coefficient </a:t>
            </a:r>
            <a:r>
              <a:rPr lang="en-US" dirty="0"/>
              <a:t>for </a:t>
            </a:r>
            <a:r>
              <a:rPr lang="en-US" dirty="0" smtClean="0"/>
              <a:t>Impurities in </a:t>
            </a:r>
            <a:r>
              <a:rPr lang="en-US" dirty="0" err="1"/>
              <a:t>LAr</a:t>
            </a:r>
            <a:r>
              <a:rPr lang="en-US" dirty="0"/>
              <a:t/>
            </a:r>
            <a:br>
              <a:rPr lang="en-US" dirty="0"/>
            </a:br>
            <a:r>
              <a:rPr lang="en-US" sz="3100" dirty="0"/>
              <a:t>from Dalton’s </a:t>
            </a:r>
            <a:r>
              <a:rPr lang="en-US" sz="3100" dirty="0" smtClean="0"/>
              <a:t>and </a:t>
            </a:r>
            <a:r>
              <a:rPr lang="en-US" sz="3100" dirty="0" err="1" smtClean="0"/>
              <a:t>Raoult’s</a:t>
            </a:r>
            <a:r>
              <a:rPr lang="en-US" sz="3100" dirty="0" smtClean="0"/>
              <a:t> Laws</a:t>
            </a:r>
            <a:endParaRPr lang="en-US" sz="3600" dirty="0"/>
          </a:p>
        </p:txBody>
      </p:sp>
      <p:grpSp>
        <p:nvGrpSpPr>
          <p:cNvPr id="4" name="Group 3"/>
          <p:cNvGrpSpPr/>
          <p:nvPr/>
        </p:nvGrpSpPr>
        <p:grpSpPr>
          <a:xfrm>
            <a:off x="5360273" y="1331249"/>
            <a:ext cx="2030090" cy="955545"/>
            <a:chOff x="889280" y="1290007"/>
            <a:chExt cx="2030090" cy="955545"/>
          </a:xfrm>
        </p:grpSpPr>
        <p:graphicFrame>
          <p:nvGraphicFramePr>
            <p:cNvPr id="2" name="Object 1"/>
            <p:cNvGraphicFramePr>
              <a:graphicFrameLocks noChangeAspect="1"/>
            </p:cNvGraphicFramePr>
            <p:nvPr>
              <p:extLst>
                <p:ext uri="{D42A27DB-BD31-4B8C-83A1-F6EECF244321}">
                  <p14:modId xmlns:p14="http://schemas.microsoft.com/office/powerpoint/2010/main" val="1606710993"/>
                </p:ext>
              </p:extLst>
            </p:nvPr>
          </p:nvGraphicFramePr>
          <p:xfrm>
            <a:off x="1032404" y="1829627"/>
            <a:ext cx="1206500" cy="415925"/>
          </p:xfrm>
          <a:graphic>
            <a:graphicData uri="http://schemas.openxmlformats.org/presentationml/2006/ole">
              <mc:AlternateContent xmlns:mc="http://schemas.openxmlformats.org/markup-compatibility/2006">
                <mc:Choice xmlns:v="urn:schemas-microsoft-com:vml" Requires="v">
                  <p:oleObj spid="_x0000_s7366" name="Equation" r:id="rId4" imgW="698400" imgH="241200" progId="Equation.DSMT4">
                    <p:embed/>
                  </p:oleObj>
                </mc:Choice>
                <mc:Fallback>
                  <p:oleObj name="Equation" r:id="rId4" imgW="698400" imgH="241200" progId="Equation.DSMT4">
                    <p:embed/>
                    <p:pic>
                      <p:nvPicPr>
                        <p:cNvPr id="0" name=""/>
                        <p:cNvPicPr/>
                        <p:nvPr/>
                      </p:nvPicPr>
                      <p:blipFill>
                        <a:blip r:embed="rId5"/>
                        <a:stretch>
                          <a:fillRect/>
                        </a:stretch>
                      </p:blipFill>
                      <p:spPr>
                        <a:xfrm>
                          <a:off x="1032404" y="1829627"/>
                          <a:ext cx="1206500" cy="415925"/>
                        </a:xfrm>
                        <a:prstGeom prst="rect">
                          <a:avLst/>
                        </a:prstGeom>
                      </p:spPr>
                    </p:pic>
                  </p:oleObj>
                </mc:Fallback>
              </mc:AlternateContent>
            </a:graphicData>
          </a:graphic>
        </p:graphicFrame>
        <p:sp>
          <p:nvSpPr>
            <p:cNvPr id="6" name="Rectangle 5"/>
            <p:cNvSpPr/>
            <p:nvPr/>
          </p:nvSpPr>
          <p:spPr>
            <a:xfrm>
              <a:off x="889280" y="1290007"/>
              <a:ext cx="2030090" cy="461665"/>
            </a:xfrm>
            <a:prstGeom prst="rect">
              <a:avLst/>
            </a:prstGeom>
          </p:spPr>
          <p:txBody>
            <a:bodyPr wrap="square">
              <a:spAutoFit/>
            </a:bodyPr>
            <a:lstStyle/>
            <a:p>
              <a:r>
                <a:rPr lang="en-US" sz="2400" dirty="0" err="1" smtClean="0"/>
                <a:t>Raoult’s</a:t>
              </a:r>
              <a:r>
                <a:rPr lang="en-US" sz="2400" dirty="0" smtClean="0"/>
                <a:t> Law is</a:t>
              </a:r>
              <a:endParaRPr lang="en-US" sz="2400" dirty="0"/>
            </a:p>
          </p:txBody>
        </p:sp>
      </p:grpSp>
      <p:graphicFrame>
        <p:nvGraphicFramePr>
          <p:cNvPr id="8" name="Object 7"/>
          <p:cNvGraphicFramePr>
            <a:graphicFrameLocks noChangeAspect="1"/>
          </p:cNvGraphicFramePr>
          <p:nvPr>
            <p:extLst>
              <p:ext uri="{D42A27DB-BD31-4B8C-83A1-F6EECF244321}">
                <p14:modId xmlns:p14="http://schemas.microsoft.com/office/powerpoint/2010/main" val="2256702563"/>
              </p:ext>
            </p:extLst>
          </p:nvPr>
        </p:nvGraphicFramePr>
        <p:xfrm>
          <a:off x="1300163" y="3014663"/>
          <a:ext cx="2060575" cy="833437"/>
        </p:xfrm>
        <a:graphic>
          <a:graphicData uri="http://schemas.openxmlformats.org/presentationml/2006/ole">
            <mc:AlternateContent xmlns:mc="http://schemas.openxmlformats.org/markup-compatibility/2006">
              <mc:Choice xmlns:v="urn:schemas-microsoft-com:vml" Requires="v">
                <p:oleObj spid="_x0000_s7367" name="Equation" r:id="rId6" imgW="1193760" imgH="482400" progId="Equation.DSMT4">
                  <p:embed/>
                </p:oleObj>
              </mc:Choice>
              <mc:Fallback>
                <p:oleObj name="Equation" r:id="rId6" imgW="1193760" imgH="482400" progId="Equation.DSMT4">
                  <p:embed/>
                  <p:pic>
                    <p:nvPicPr>
                      <p:cNvPr id="0" name=""/>
                      <p:cNvPicPr/>
                      <p:nvPr/>
                    </p:nvPicPr>
                    <p:blipFill>
                      <a:blip r:embed="rId7"/>
                      <a:stretch>
                        <a:fillRect/>
                      </a:stretch>
                    </p:blipFill>
                    <p:spPr>
                      <a:xfrm>
                        <a:off x="1300163" y="3014663"/>
                        <a:ext cx="2060575" cy="833437"/>
                      </a:xfrm>
                      <a:prstGeom prst="rect">
                        <a:avLst/>
                      </a:prstGeom>
                    </p:spPr>
                  </p:pic>
                </p:oleObj>
              </mc:Fallback>
            </mc:AlternateContent>
          </a:graphicData>
        </a:graphic>
      </p:graphicFrame>
      <p:sp>
        <p:nvSpPr>
          <p:cNvPr id="9" name="Rectangle 8"/>
          <p:cNvSpPr/>
          <p:nvPr/>
        </p:nvSpPr>
        <p:spPr>
          <a:xfrm>
            <a:off x="889278" y="2552477"/>
            <a:ext cx="8023610" cy="461665"/>
          </a:xfrm>
          <a:prstGeom prst="rect">
            <a:avLst/>
          </a:prstGeom>
        </p:spPr>
        <p:txBody>
          <a:bodyPr wrap="square">
            <a:spAutoFit/>
          </a:bodyPr>
          <a:lstStyle/>
          <a:p>
            <a:r>
              <a:rPr lang="en-US" sz="2400" dirty="0" smtClean="0"/>
              <a:t>Therefore, for the gas phase of a two component (Z in </a:t>
            </a:r>
            <a:r>
              <a:rPr lang="en-US" sz="2400" dirty="0" err="1" smtClean="0"/>
              <a:t>LAr</a:t>
            </a:r>
            <a:r>
              <a:rPr lang="en-US" sz="2400" dirty="0" smtClean="0"/>
              <a:t>)</a:t>
            </a:r>
            <a:endParaRPr lang="en-US" sz="2400" dirty="0"/>
          </a:p>
        </p:txBody>
      </p:sp>
      <p:graphicFrame>
        <p:nvGraphicFramePr>
          <p:cNvPr id="10" name="Object 9"/>
          <p:cNvGraphicFramePr>
            <a:graphicFrameLocks noChangeAspect="1"/>
          </p:cNvGraphicFramePr>
          <p:nvPr>
            <p:extLst>
              <p:ext uri="{D42A27DB-BD31-4B8C-83A1-F6EECF244321}">
                <p14:modId xmlns:p14="http://schemas.microsoft.com/office/powerpoint/2010/main" val="1006762008"/>
              </p:ext>
            </p:extLst>
          </p:nvPr>
        </p:nvGraphicFramePr>
        <p:xfrm>
          <a:off x="1300163" y="4403725"/>
          <a:ext cx="4059237" cy="2089150"/>
        </p:xfrm>
        <a:graphic>
          <a:graphicData uri="http://schemas.openxmlformats.org/presentationml/2006/ole">
            <mc:AlternateContent xmlns:mc="http://schemas.openxmlformats.org/markup-compatibility/2006">
              <mc:Choice xmlns:v="urn:schemas-microsoft-com:vml" Requires="v">
                <p:oleObj spid="_x0000_s7368" name="Equation" r:id="rId8" imgW="2666880" imgH="1371600" progId="Equation.DSMT4">
                  <p:embed/>
                </p:oleObj>
              </mc:Choice>
              <mc:Fallback>
                <p:oleObj name="Equation" r:id="rId8" imgW="2666880" imgH="1371600" progId="Equation.DSMT4">
                  <p:embed/>
                  <p:pic>
                    <p:nvPicPr>
                      <p:cNvPr id="0" name=""/>
                      <p:cNvPicPr/>
                      <p:nvPr/>
                    </p:nvPicPr>
                    <p:blipFill>
                      <a:blip r:embed="rId9"/>
                      <a:stretch>
                        <a:fillRect/>
                      </a:stretch>
                    </p:blipFill>
                    <p:spPr>
                      <a:xfrm>
                        <a:off x="1300163" y="4403725"/>
                        <a:ext cx="4059237" cy="2089150"/>
                      </a:xfrm>
                      <a:prstGeom prst="rect">
                        <a:avLst/>
                      </a:prstGeom>
                    </p:spPr>
                  </p:pic>
                </p:oleObj>
              </mc:Fallback>
            </mc:AlternateContent>
          </a:graphicData>
        </a:graphic>
      </p:graphicFrame>
      <p:sp>
        <p:nvSpPr>
          <p:cNvPr id="11" name="Rectangle 10"/>
          <p:cNvSpPr/>
          <p:nvPr/>
        </p:nvSpPr>
        <p:spPr>
          <a:xfrm>
            <a:off x="889279" y="3979294"/>
            <a:ext cx="7340321" cy="461665"/>
          </a:xfrm>
          <a:prstGeom prst="rect">
            <a:avLst/>
          </a:prstGeom>
        </p:spPr>
        <p:txBody>
          <a:bodyPr wrap="square">
            <a:spAutoFit/>
          </a:bodyPr>
          <a:lstStyle/>
          <a:p>
            <a:r>
              <a:rPr lang="en-US" sz="2400" dirty="0" smtClean="0"/>
              <a:t>And Henry’s coefficient is</a:t>
            </a:r>
            <a:endParaRPr lang="en-US" sz="2400" dirty="0"/>
          </a:p>
        </p:txBody>
      </p:sp>
      <p:sp>
        <p:nvSpPr>
          <p:cNvPr id="13" name="TextBox 12"/>
          <p:cNvSpPr txBox="1"/>
          <p:nvPr/>
        </p:nvSpPr>
        <p:spPr>
          <a:xfrm>
            <a:off x="5461279" y="3064819"/>
            <a:ext cx="2647741" cy="923330"/>
          </a:xfrm>
          <a:prstGeom prst="rect">
            <a:avLst/>
          </a:prstGeom>
          <a:noFill/>
          <a:ln>
            <a:solidFill>
              <a:schemeClr val="tx1"/>
            </a:solidFill>
          </a:ln>
        </p:spPr>
        <p:txBody>
          <a:bodyPr wrap="square" rtlCol="0">
            <a:spAutoFit/>
          </a:bodyPr>
          <a:lstStyle/>
          <a:p>
            <a:pPr algn="ctr"/>
            <a:r>
              <a:rPr lang="en-US" i="1" dirty="0" smtClean="0">
                <a:latin typeface="Times New Roman" panose="02020603050405020304" pitchFamily="18" charset="0"/>
                <a:cs typeface="Times New Roman" panose="02020603050405020304" pitchFamily="18" charset="0"/>
              </a:rPr>
              <a:t>x</a:t>
            </a:r>
            <a:r>
              <a:rPr lang="en-US" dirty="0" smtClean="0"/>
              <a:t> is mole fraction in liquid</a:t>
            </a:r>
          </a:p>
          <a:p>
            <a:pPr algn="ctr"/>
            <a:r>
              <a:rPr lang="en-US" i="1" dirty="0" smtClean="0">
                <a:latin typeface="Times New Roman" panose="02020603050405020304" pitchFamily="18" charset="0"/>
              </a:rPr>
              <a:t>y</a:t>
            </a:r>
            <a:r>
              <a:rPr lang="en-US" dirty="0" smtClean="0"/>
              <a:t> </a:t>
            </a:r>
            <a:r>
              <a:rPr lang="en-US" dirty="0"/>
              <a:t>is mole fraction in </a:t>
            </a:r>
            <a:r>
              <a:rPr lang="en-US" dirty="0" smtClean="0"/>
              <a:t>gas</a:t>
            </a:r>
          </a:p>
          <a:p>
            <a:pPr algn="ctr"/>
            <a:r>
              <a:rPr lang="en-US" i="1" dirty="0" smtClean="0">
                <a:latin typeface="Times New Roman" panose="02020603050405020304" pitchFamily="18" charset="0"/>
                <a:cs typeface="Times New Roman" panose="02020603050405020304" pitchFamily="18" charset="0"/>
              </a:rPr>
              <a:t>x</a:t>
            </a:r>
            <a:r>
              <a:rPr lang="en-US" i="1" baseline="-25000" dirty="0" smtClean="0">
                <a:latin typeface="Times New Roman" panose="02020603050405020304" pitchFamily="18" charset="0"/>
                <a:cs typeface="Times New Roman" panose="02020603050405020304" pitchFamily="18" charset="0"/>
              </a:rPr>
              <a:t>1</a:t>
            </a:r>
            <a:r>
              <a:rPr lang="en-US" i="1" dirty="0" smtClean="0">
                <a:latin typeface="Times New Roman" panose="02020603050405020304" pitchFamily="18" charset="0"/>
                <a:cs typeface="Times New Roman" panose="02020603050405020304" pitchFamily="18" charset="0"/>
              </a:rPr>
              <a:t>=1-x</a:t>
            </a:r>
            <a:r>
              <a:rPr lang="en-US" i="1" baseline="-25000" dirty="0">
                <a:latin typeface="Times New Roman" panose="02020603050405020304" pitchFamily="18" charset="0"/>
                <a:cs typeface="Times New Roman" panose="02020603050405020304" pitchFamily="18" charset="0"/>
              </a:rPr>
              <a:t>2</a:t>
            </a:r>
            <a:endParaRPr lang="en-US" baseline="-25000" dirty="0"/>
          </a:p>
        </p:txBody>
      </p:sp>
      <p:grpSp>
        <p:nvGrpSpPr>
          <p:cNvPr id="14" name="Group 13"/>
          <p:cNvGrpSpPr/>
          <p:nvPr/>
        </p:nvGrpSpPr>
        <p:grpSpPr>
          <a:xfrm>
            <a:off x="1392620" y="1248318"/>
            <a:ext cx="2030090" cy="1121406"/>
            <a:chOff x="889280" y="1290007"/>
            <a:chExt cx="2030090" cy="1121406"/>
          </a:xfrm>
        </p:grpSpPr>
        <p:graphicFrame>
          <p:nvGraphicFramePr>
            <p:cNvPr id="15" name="Object 14"/>
            <p:cNvGraphicFramePr>
              <a:graphicFrameLocks noChangeAspect="1"/>
            </p:cNvGraphicFramePr>
            <p:nvPr>
              <p:extLst>
                <p:ext uri="{D42A27DB-BD31-4B8C-83A1-F6EECF244321}">
                  <p14:modId xmlns:p14="http://schemas.microsoft.com/office/powerpoint/2010/main" val="1227574665"/>
                </p:ext>
              </p:extLst>
            </p:nvPr>
          </p:nvGraphicFramePr>
          <p:xfrm>
            <a:off x="1041970" y="1665288"/>
            <a:ext cx="1338262" cy="746125"/>
          </p:xfrm>
          <a:graphic>
            <a:graphicData uri="http://schemas.openxmlformats.org/presentationml/2006/ole">
              <mc:AlternateContent xmlns:mc="http://schemas.openxmlformats.org/markup-compatibility/2006">
                <mc:Choice xmlns:v="urn:schemas-microsoft-com:vml" Requires="v">
                  <p:oleObj spid="_x0000_s7369" name="Equation" r:id="rId10" imgW="774360" imgH="431640" progId="Equation.DSMT4">
                    <p:embed/>
                  </p:oleObj>
                </mc:Choice>
                <mc:Fallback>
                  <p:oleObj name="Equation" r:id="rId10" imgW="774360" imgH="431640" progId="Equation.DSMT4">
                    <p:embed/>
                    <p:pic>
                      <p:nvPicPr>
                        <p:cNvPr id="0" name=""/>
                        <p:cNvPicPr/>
                        <p:nvPr/>
                      </p:nvPicPr>
                      <p:blipFill>
                        <a:blip r:embed="rId11"/>
                        <a:stretch>
                          <a:fillRect/>
                        </a:stretch>
                      </p:blipFill>
                      <p:spPr>
                        <a:xfrm>
                          <a:off x="1041970" y="1665288"/>
                          <a:ext cx="1338262" cy="746125"/>
                        </a:xfrm>
                        <a:prstGeom prst="rect">
                          <a:avLst/>
                        </a:prstGeom>
                      </p:spPr>
                    </p:pic>
                  </p:oleObj>
                </mc:Fallback>
              </mc:AlternateContent>
            </a:graphicData>
          </a:graphic>
        </p:graphicFrame>
        <p:sp>
          <p:nvSpPr>
            <p:cNvPr id="16" name="Rectangle 15"/>
            <p:cNvSpPr/>
            <p:nvPr/>
          </p:nvSpPr>
          <p:spPr>
            <a:xfrm>
              <a:off x="889280" y="1290007"/>
              <a:ext cx="2030090" cy="461665"/>
            </a:xfrm>
            <a:prstGeom prst="rect">
              <a:avLst/>
            </a:prstGeom>
          </p:spPr>
          <p:txBody>
            <a:bodyPr wrap="square">
              <a:spAutoFit/>
            </a:bodyPr>
            <a:lstStyle/>
            <a:p>
              <a:r>
                <a:rPr lang="en-US" sz="2400" dirty="0" smtClean="0"/>
                <a:t>Dalton’s Law is</a:t>
              </a:r>
              <a:endParaRPr lang="en-US" sz="2400" dirty="0"/>
            </a:p>
          </p:txBody>
        </p:sp>
      </p:grpSp>
      <p:sp>
        <p:nvSpPr>
          <p:cNvPr id="5" name="TextBox 4"/>
          <p:cNvSpPr txBox="1"/>
          <p:nvPr/>
        </p:nvSpPr>
        <p:spPr>
          <a:xfrm>
            <a:off x="5806995" y="4434568"/>
            <a:ext cx="2998649" cy="2031325"/>
          </a:xfrm>
          <a:prstGeom prst="rect">
            <a:avLst/>
          </a:prstGeom>
          <a:noFill/>
        </p:spPr>
        <p:txBody>
          <a:bodyPr wrap="square" rtlCol="0">
            <a:spAutoFit/>
          </a:bodyPr>
          <a:lstStyle/>
          <a:p>
            <a:r>
              <a:rPr lang="en-US" dirty="0" smtClean="0"/>
              <a:t>This is the result for an </a:t>
            </a:r>
            <a:r>
              <a:rPr lang="en-US" b="1" dirty="0" smtClean="0"/>
              <a:t>Ideal Solution</a:t>
            </a:r>
            <a:r>
              <a:rPr lang="en-US" dirty="0" smtClean="0"/>
              <a:t>, in which both components in both phases behave as ideal gases, and there is no heat of mixing (that, never the less, condense).</a:t>
            </a:r>
            <a:endParaRPr lang="en-US" dirty="0"/>
          </a:p>
        </p:txBody>
      </p:sp>
      <p:cxnSp>
        <p:nvCxnSpPr>
          <p:cNvPr id="18" name="Straight Arrow Connector 17"/>
          <p:cNvCxnSpPr>
            <a:stCxn id="5" idx="1"/>
          </p:cNvCxnSpPr>
          <p:nvPr/>
        </p:nvCxnSpPr>
        <p:spPr>
          <a:xfrm flipH="1">
            <a:off x="5359400" y="5450231"/>
            <a:ext cx="447595" cy="53111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1764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0366"/>
            <a:ext cx="8229600" cy="1143000"/>
          </a:xfrm>
        </p:spPr>
        <p:txBody>
          <a:bodyPr>
            <a:normAutofit fontScale="90000"/>
          </a:bodyPr>
          <a:lstStyle/>
          <a:p>
            <a:r>
              <a:rPr lang="en-US" dirty="0" smtClean="0"/>
              <a:t>Values for Electron Attachment</a:t>
            </a:r>
            <a:br>
              <a:rPr lang="en-US" dirty="0" smtClean="0"/>
            </a:br>
            <a:r>
              <a:rPr lang="en-US" dirty="0" smtClean="0"/>
              <a:t>to Impurities in </a:t>
            </a:r>
            <a:r>
              <a:rPr lang="en-US" dirty="0" err="1" smtClean="0"/>
              <a:t>LAr</a:t>
            </a:r>
            <a:r>
              <a:rPr lang="en-US" dirty="0"/>
              <a:t/>
            </a:r>
            <a:br>
              <a:rPr lang="en-US" dirty="0"/>
            </a:br>
            <a:r>
              <a:rPr lang="en-US" dirty="0" smtClean="0"/>
              <a:t>from the Literature</a:t>
            </a:r>
            <a:endParaRPr lang="en-US" dirty="0"/>
          </a:p>
        </p:txBody>
      </p:sp>
      <p:sp>
        <p:nvSpPr>
          <p:cNvPr id="4" name="Slide Number Placeholder 3"/>
          <p:cNvSpPr>
            <a:spLocks noGrp="1"/>
          </p:cNvSpPr>
          <p:nvPr>
            <p:ph type="sldNum" sz="quarter" idx="12"/>
          </p:nvPr>
        </p:nvSpPr>
        <p:spPr/>
        <p:txBody>
          <a:bodyPr/>
          <a:lstStyle/>
          <a:p>
            <a:fld id="{86685E44-AF0C-F640-B9AE-488F490A762E}" type="slidenum">
              <a:rPr lang="en-US" smtClean="0"/>
              <a:pPr/>
              <a:t>4</a:t>
            </a:fld>
            <a:endParaRPr lang="en-US"/>
          </a:p>
        </p:txBody>
      </p:sp>
    </p:spTree>
    <p:extLst>
      <p:ext uri="{BB962C8B-B14F-4D97-AF65-F5344CB8AC3E}">
        <p14:creationId xmlns:p14="http://schemas.microsoft.com/office/powerpoint/2010/main" val="40391099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6685E44-AF0C-F640-B9AE-488F490A762E}" type="slidenum">
              <a:rPr lang="en-US" smtClean="0"/>
              <a:pPr/>
              <a:t>40</a:t>
            </a:fld>
            <a:endParaRPr lang="en-US" dirty="0"/>
          </a:p>
        </p:txBody>
      </p:sp>
      <p:sp>
        <p:nvSpPr>
          <p:cNvPr id="7" name="Title 6"/>
          <p:cNvSpPr>
            <a:spLocks noGrp="1"/>
          </p:cNvSpPr>
          <p:nvPr>
            <p:ph type="title"/>
          </p:nvPr>
        </p:nvSpPr>
        <p:spPr>
          <a:xfrm>
            <a:off x="184557" y="63630"/>
            <a:ext cx="8800051" cy="1143000"/>
          </a:xfrm>
        </p:spPr>
        <p:txBody>
          <a:bodyPr>
            <a:normAutofit fontScale="90000"/>
          </a:bodyPr>
          <a:lstStyle/>
          <a:p>
            <a:r>
              <a:rPr lang="en-US" dirty="0" smtClean="0"/>
              <a:t>Henry’s Coefficient </a:t>
            </a:r>
            <a:r>
              <a:rPr lang="en-US" dirty="0"/>
              <a:t>for </a:t>
            </a:r>
            <a:r>
              <a:rPr lang="en-US" dirty="0" smtClean="0"/>
              <a:t>Impurities in </a:t>
            </a:r>
            <a:r>
              <a:rPr lang="en-US" dirty="0" err="1"/>
              <a:t>LAr</a:t>
            </a:r>
            <a:r>
              <a:rPr lang="en-US" dirty="0"/>
              <a:t/>
            </a:r>
            <a:br>
              <a:rPr lang="en-US" dirty="0"/>
            </a:br>
            <a:r>
              <a:rPr lang="en-US" sz="3100" dirty="0" smtClean="0"/>
              <a:t>for Ideal Solutions</a:t>
            </a:r>
            <a:endParaRPr lang="en-US" sz="3600" dirty="0"/>
          </a:p>
        </p:txBody>
      </p:sp>
      <p:grpSp>
        <p:nvGrpSpPr>
          <p:cNvPr id="17" name="Group 16"/>
          <p:cNvGrpSpPr/>
          <p:nvPr/>
        </p:nvGrpSpPr>
        <p:grpSpPr>
          <a:xfrm>
            <a:off x="1311310" y="1301969"/>
            <a:ext cx="6540784" cy="920750"/>
            <a:chOff x="889279" y="3804009"/>
            <a:chExt cx="5996097" cy="920750"/>
          </a:xfrm>
        </p:grpSpPr>
        <p:graphicFrame>
          <p:nvGraphicFramePr>
            <p:cNvPr id="19" name="Object 18"/>
            <p:cNvGraphicFramePr>
              <a:graphicFrameLocks noChangeAspect="1"/>
            </p:cNvGraphicFramePr>
            <p:nvPr>
              <p:extLst>
                <p:ext uri="{D42A27DB-BD31-4B8C-83A1-F6EECF244321}">
                  <p14:modId xmlns:p14="http://schemas.microsoft.com/office/powerpoint/2010/main" val="167763715"/>
                </p:ext>
              </p:extLst>
            </p:nvPr>
          </p:nvGraphicFramePr>
          <p:xfrm>
            <a:off x="5337563" y="3804009"/>
            <a:ext cx="1547813" cy="920750"/>
          </p:xfrm>
          <a:graphic>
            <a:graphicData uri="http://schemas.openxmlformats.org/presentationml/2006/ole">
              <mc:AlternateContent xmlns:mc="http://schemas.openxmlformats.org/markup-compatibility/2006">
                <mc:Choice xmlns:v="urn:schemas-microsoft-com:vml" Requires="v">
                  <p:oleObj spid="_x0000_s9257" name="Equation" r:id="rId4" imgW="812520" imgH="482400" progId="Equation.DSMT4">
                    <p:embed/>
                  </p:oleObj>
                </mc:Choice>
                <mc:Fallback>
                  <p:oleObj name="Equation" r:id="rId4" imgW="812520" imgH="482400" progId="Equation.DSMT4">
                    <p:embed/>
                    <p:pic>
                      <p:nvPicPr>
                        <p:cNvPr id="0" name=""/>
                        <p:cNvPicPr/>
                        <p:nvPr/>
                      </p:nvPicPr>
                      <p:blipFill>
                        <a:blip r:embed="rId5"/>
                        <a:stretch>
                          <a:fillRect/>
                        </a:stretch>
                      </p:blipFill>
                      <p:spPr>
                        <a:xfrm>
                          <a:off x="5337563" y="3804009"/>
                          <a:ext cx="1547813" cy="920750"/>
                        </a:xfrm>
                        <a:prstGeom prst="rect">
                          <a:avLst/>
                        </a:prstGeom>
                      </p:spPr>
                    </p:pic>
                  </p:oleObj>
                </mc:Fallback>
              </mc:AlternateContent>
            </a:graphicData>
          </a:graphic>
        </p:graphicFrame>
        <p:sp>
          <p:nvSpPr>
            <p:cNvPr id="20" name="Rectangle 19"/>
            <p:cNvSpPr/>
            <p:nvPr/>
          </p:nvSpPr>
          <p:spPr>
            <a:xfrm>
              <a:off x="889279" y="3979294"/>
              <a:ext cx="4938765" cy="461665"/>
            </a:xfrm>
            <a:prstGeom prst="rect">
              <a:avLst/>
            </a:prstGeom>
          </p:spPr>
          <p:txBody>
            <a:bodyPr wrap="square">
              <a:spAutoFit/>
            </a:bodyPr>
            <a:lstStyle/>
            <a:p>
              <a:r>
                <a:rPr lang="en-US" sz="2400" dirty="0" smtClean="0"/>
                <a:t>Henry’s coefficient for Ideal Solution is</a:t>
              </a:r>
              <a:endParaRPr lang="en-US" sz="2400" dirty="0"/>
            </a:p>
          </p:txBody>
        </p:sp>
      </p:gr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9214" y="2409041"/>
            <a:ext cx="5295238" cy="3276190"/>
          </a:xfrm>
          <a:prstGeom prst="rect">
            <a:avLst/>
          </a:prstGeom>
        </p:spPr>
      </p:pic>
    </p:spTree>
    <p:extLst>
      <p:ext uri="{BB962C8B-B14F-4D97-AF65-F5344CB8AC3E}">
        <p14:creationId xmlns:p14="http://schemas.microsoft.com/office/powerpoint/2010/main" val="18425028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6685E44-AF0C-F640-B9AE-488F490A762E}" type="slidenum">
              <a:rPr lang="en-US" smtClean="0"/>
              <a:pPr/>
              <a:t>41</a:t>
            </a:fld>
            <a:endParaRPr lang="en-US"/>
          </a:p>
        </p:txBody>
      </p:sp>
      <p:sp>
        <p:nvSpPr>
          <p:cNvPr id="7" name="Title 6"/>
          <p:cNvSpPr>
            <a:spLocks noGrp="1"/>
          </p:cNvSpPr>
          <p:nvPr>
            <p:ph type="title"/>
          </p:nvPr>
        </p:nvSpPr>
        <p:spPr>
          <a:xfrm>
            <a:off x="457200" y="63630"/>
            <a:ext cx="8229600" cy="1143000"/>
          </a:xfrm>
        </p:spPr>
        <p:txBody>
          <a:bodyPr>
            <a:normAutofit fontScale="90000"/>
          </a:bodyPr>
          <a:lstStyle/>
          <a:p>
            <a:r>
              <a:rPr lang="en-US" dirty="0" smtClean="0"/>
              <a:t>Henry’s Coefficient </a:t>
            </a:r>
            <a:r>
              <a:rPr lang="en-US" dirty="0"/>
              <a:t>for </a:t>
            </a:r>
            <a:r>
              <a:rPr lang="en-US" dirty="0" smtClean="0"/>
              <a:t>H</a:t>
            </a:r>
            <a:r>
              <a:rPr lang="en-US" baseline="-25000" dirty="0" smtClean="0"/>
              <a:t>2</a:t>
            </a:r>
            <a:r>
              <a:rPr lang="en-US" dirty="0" smtClean="0"/>
              <a:t>O in </a:t>
            </a:r>
            <a:r>
              <a:rPr lang="en-US" dirty="0" err="1"/>
              <a:t>LAr</a:t>
            </a:r>
            <a:r>
              <a:rPr lang="en-US" dirty="0"/>
              <a:t/>
            </a:r>
            <a:br>
              <a:rPr lang="en-US" dirty="0"/>
            </a:br>
            <a:r>
              <a:rPr lang="en-US" sz="3100" dirty="0" smtClean="0"/>
              <a:t>for an Ideal Solution</a:t>
            </a:r>
            <a:endParaRPr lang="en-US" sz="3600" dirty="0"/>
          </a:p>
        </p:txBody>
      </p:sp>
      <p:grpSp>
        <p:nvGrpSpPr>
          <p:cNvPr id="4" name="Group 3"/>
          <p:cNvGrpSpPr/>
          <p:nvPr/>
        </p:nvGrpSpPr>
        <p:grpSpPr>
          <a:xfrm>
            <a:off x="1311310" y="1280241"/>
            <a:ext cx="6109978" cy="895881"/>
            <a:chOff x="889279" y="3782281"/>
            <a:chExt cx="6109978" cy="895881"/>
          </a:xfrm>
        </p:grpSpPr>
        <p:graphicFrame>
          <p:nvGraphicFramePr>
            <p:cNvPr id="10" name="Object 9"/>
            <p:cNvGraphicFramePr>
              <a:graphicFrameLocks noChangeAspect="1"/>
            </p:cNvGraphicFramePr>
            <p:nvPr>
              <p:extLst>
                <p:ext uri="{D42A27DB-BD31-4B8C-83A1-F6EECF244321}">
                  <p14:modId xmlns:p14="http://schemas.microsoft.com/office/powerpoint/2010/main" val="567636054"/>
                </p:ext>
              </p:extLst>
            </p:nvPr>
          </p:nvGraphicFramePr>
          <p:xfrm>
            <a:off x="5330655" y="3782281"/>
            <a:ext cx="1668602" cy="895881"/>
          </p:xfrm>
          <a:graphic>
            <a:graphicData uri="http://schemas.openxmlformats.org/presentationml/2006/ole">
              <mc:AlternateContent xmlns:mc="http://schemas.openxmlformats.org/markup-compatibility/2006">
                <mc:Choice xmlns:v="urn:schemas-microsoft-com:vml" Requires="v">
                  <p:oleObj spid="_x0000_s8249" name="Equation" r:id="rId4" imgW="876240" imgH="469800" progId="Equation.DSMT4">
                    <p:embed/>
                  </p:oleObj>
                </mc:Choice>
                <mc:Fallback>
                  <p:oleObj name="Equation" r:id="rId4" imgW="876240" imgH="469800" progId="Equation.DSMT4">
                    <p:embed/>
                    <p:pic>
                      <p:nvPicPr>
                        <p:cNvPr id="0" name=""/>
                        <p:cNvPicPr/>
                        <p:nvPr/>
                      </p:nvPicPr>
                      <p:blipFill>
                        <a:blip r:embed="rId5"/>
                        <a:stretch>
                          <a:fillRect/>
                        </a:stretch>
                      </p:blipFill>
                      <p:spPr>
                        <a:xfrm>
                          <a:off x="5330655" y="3782281"/>
                          <a:ext cx="1668602" cy="895881"/>
                        </a:xfrm>
                        <a:prstGeom prst="rect">
                          <a:avLst/>
                        </a:prstGeom>
                      </p:spPr>
                    </p:pic>
                  </p:oleObj>
                </mc:Fallback>
              </mc:AlternateContent>
            </a:graphicData>
          </a:graphic>
        </p:graphicFrame>
        <p:sp>
          <p:nvSpPr>
            <p:cNvPr id="11" name="Rectangle 10"/>
            <p:cNvSpPr/>
            <p:nvPr/>
          </p:nvSpPr>
          <p:spPr>
            <a:xfrm>
              <a:off x="889279" y="3979294"/>
              <a:ext cx="4938765" cy="461665"/>
            </a:xfrm>
            <a:prstGeom prst="rect">
              <a:avLst/>
            </a:prstGeom>
          </p:spPr>
          <p:txBody>
            <a:bodyPr wrap="square">
              <a:spAutoFit/>
            </a:bodyPr>
            <a:lstStyle/>
            <a:p>
              <a:r>
                <a:rPr lang="en-US" sz="2400" dirty="0" smtClean="0"/>
                <a:t>Henry’s coefficient for H</a:t>
              </a:r>
              <a:r>
                <a:rPr lang="en-US" sz="2400" baseline="-25000" dirty="0" smtClean="0"/>
                <a:t>2</a:t>
              </a:r>
              <a:r>
                <a:rPr lang="en-US" sz="2400" dirty="0" smtClean="0"/>
                <a:t>O in </a:t>
              </a:r>
              <a:r>
                <a:rPr lang="en-US" sz="2400" dirty="0" err="1" smtClean="0"/>
                <a:t>LAr</a:t>
              </a:r>
              <a:r>
                <a:rPr lang="en-US" sz="2400" dirty="0" smtClean="0"/>
                <a:t> is</a:t>
              </a:r>
              <a:endParaRPr lang="en-US" sz="2400" dirty="0"/>
            </a:p>
          </p:txBody>
        </p:sp>
      </p:grpSp>
      <p:sp>
        <p:nvSpPr>
          <p:cNvPr id="5" name="Rectangle 4"/>
          <p:cNvSpPr/>
          <p:nvPr/>
        </p:nvSpPr>
        <p:spPr>
          <a:xfrm>
            <a:off x="381838" y="2204484"/>
            <a:ext cx="8420518" cy="4647426"/>
          </a:xfrm>
          <a:prstGeom prst="rect">
            <a:avLst/>
          </a:prstGeom>
        </p:spPr>
        <p:txBody>
          <a:bodyPr wrap="square">
            <a:spAutoFit/>
          </a:bodyPr>
          <a:lstStyle/>
          <a:p>
            <a:r>
              <a:rPr lang="en-US" dirty="0" smtClean="0"/>
              <a:t>For the vapor pressure of ice, see Rainer </a:t>
            </a:r>
            <a:r>
              <a:rPr lang="en-US" dirty="0" err="1"/>
              <a:t>Feistel</a:t>
            </a:r>
            <a:r>
              <a:rPr lang="en-US" dirty="0"/>
              <a:t>, and Wolfgang Wagner, </a:t>
            </a:r>
            <a:r>
              <a:rPr lang="en-US" i="1" dirty="0"/>
              <a:t>Sublimation pressure and sublimation enthalpy of H</a:t>
            </a:r>
            <a:r>
              <a:rPr lang="en-US" i="1" baseline="-25000" dirty="0"/>
              <a:t>2</a:t>
            </a:r>
            <a:r>
              <a:rPr lang="en-US" i="1" dirty="0"/>
              <a:t>O ice </a:t>
            </a:r>
            <a:r>
              <a:rPr lang="en-US" b="1" i="1" dirty="0" err="1"/>
              <a:t>Ih</a:t>
            </a:r>
            <a:r>
              <a:rPr lang="en-US" i="1" dirty="0"/>
              <a:t> between 0 and 273.16 K</a:t>
            </a:r>
            <a:r>
              <a:rPr lang="en-US" dirty="0"/>
              <a:t>, </a:t>
            </a:r>
            <a:r>
              <a:rPr lang="en-US" dirty="0" err="1"/>
              <a:t>Geochimica</a:t>
            </a:r>
            <a:r>
              <a:rPr lang="en-US" dirty="0"/>
              <a:t> et </a:t>
            </a:r>
            <a:r>
              <a:rPr lang="en-US" dirty="0" err="1"/>
              <a:t>Cosmochimica</a:t>
            </a:r>
            <a:r>
              <a:rPr lang="en-US" dirty="0"/>
              <a:t> </a:t>
            </a:r>
            <a:r>
              <a:rPr lang="en-US" dirty="0" err="1"/>
              <a:t>Acta</a:t>
            </a:r>
            <a:r>
              <a:rPr lang="en-US" dirty="0"/>
              <a:t> </a:t>
            </a:r>
            <a:r>
              <a:rPr lang="en-US" b="1" dirty="0"/>
              <a:t>71</a:t>
            </a:r>
            <a:r>
              <a:rPr lang="en-US" dirty="0"/>
              <a:t> (2007) 36</a:t>
            </a:r>
            <a:r>
              <a:rPr lang="en-US" dirty="0" smtClean="0"/>
              <a:t>.</a:t>
            </a:r>
          </a:p>
          <a:p>
            <a:endParaRPr lang="en-US" dirty="0"/>
          </a:p>
          <a:p>
            <a:r>
              <a:rPr lang="en-US" dirty="0"/>
              <a:t>The range of the </a:t>
            </a:r>
            <a:r>
              <a:rPr lang="en-US" dirty="0" smtClean="0"/>
              <a:t>measured data </a:t>
            </a:r>
            <a:r>
              <a:rPr lang="en-US" dirty="0"/>
              <a:t>set is stated to be </a:t>
            </a:r>
            <a:r>
              <a:rPr lang="en-US" dirty="0" smtClean="0"/>
              <a:t>273.15K  </a:t>
            </a:r>
            <a:r>
              <a:rPr lang="en-US" dirty="0" smtClean="0">
                <a:sym typeface="Symbol Tiger Expert"/>
              </a:rPr>
              <a:t></a:t>
            </a:r>
            <a:r>
              <a:rPr lang="en-US" dirty="0" smtClean="0"/>
              <a:t> T </a:t>
            </a:r>
            <a:r>
              <a:rPr lang="en-US" dirty="0">
                <a:sym typeface="Symbol Tiger Expert"/>
              </a:rPr>
              <a:t></a:t>
            </a:r>
            <a:r>
              <a:rPr lang="en-US" dirty="0" smtClean="0"/>
              <a:t> 130K</a:t>
            </a:r>
            <a:r>
              <a:rPr lang="en-US" dirty="0"/>
              <a:t>, corresponding to pressures ranging from  </a:t>
            </a:r>
            <a:r>
              <a:rPr lang="en-US" dirty="0" smtClean="0"/>
              <a:t>6.11x10</a:t>
            </a:r>
            <a:r>
              <a:rPr lang="en-US" baseline="30000" dirty="0" smtClean="0"/>
              <a:t>-3</a:t>
            </a:r>
            <a:r>
              <a:rPr lang="en-US" dirty="0" smtClean="0"/>
              <a:t> bar to </a:t>
            </a:r>
            <a:r>
              <a:rPr lang="en-US" dirty="0"/>
              <a:t>4.78x10</a:t>
            </a:r>
            <a:r>
              <a:rPr lang="en-US" baseline="30000" dirty="0"/>
              <a:t>-13</a:t>
            </a:r>
            <a:r>
              <a:rPr lang="en-US" dirty="0"/>
              <a:t> </a:t>
            </a:r>
            <a:r>
              <a:rPr lang="en-US" dirty="0" smtClean="0"/>
              <a:t>bar.  </a:t>
            </a:r>
            <a:r>
              <a:rPr lang="en-US" dirty="0"/>
              <a:t>There are 216 data points in the set.  Below 130K the sublimation pressure is constrained by thermodynamic relations.  </a:t>
            </a:r>
            <a:endParaRPr lang="en-US" dirty="0" smtClean="0"/>
          </a:p>
          <a:p>
            <a:endParaRPr lang="en-US" dirty="0"/>
          </a:p>
          <a:p>
            <a:r>
              <a:rPr lang="en-US" dirty="0" smtClean="0"/>
              <a:t>From their Table 4, the vapor pressure of ice at 90K is 1.39x10</a:t>
            </a:r>
            <a:r>
              <a:rPr lang="en-US" baseline="30000" dirty="0" smtClean="0"/>
              <a:t>-22</a:t>
            </a:r>
            <a:r>
              <a:rPr lang="en-US" dirty="0" smtClean="0"/>
              <a:t> bar.</a:t>
            </a:r>
          </a:p>
          <a:p>
            <a:r>
              <a:rPr lang="en-US" dirty="0" smtClean="0"/>
              <a:t>The vapor pressure of </a:t>
            </a:r>
            <a:r>
              <a:rPr lang="en-US" dirty="0" err="1" smtClean="0"/>
              <a:t>LAr</a:t>
            </a:r>
            <a:r>
              <a:rPr lang="en-US" dirty="0" smtClean="0"/>
              <a:t> at 90K is 1.33 bar.</a:t>
            </a:r>
          </a:p>
          <a:p>
            <a:r>
              <a:rPr lang="en-US" sz="2000" b="1" dirty="0" smtClean="0"/>
              <a:t>This gives </a:t>
            </a:r>
            <a:r>
              <a:rPr lang="en-US" sz="2000" b="1" dirty="0" err="1" smtClean="0"/>
              <a:t>Hxx</a:t>
            </a:r>
            <a:r>
              <a:rPr lang="en-US" sz="2000" b="1" dirty="0" smtClean="0"/>
              <a:t> = 1.04x10</a:t>
            </a:r>
            <a:r>
              <a:rPr lang="en-US" sz="2000" b="1" baseline="30000" dirty="0" smtClean="0"/>
              <a:t>-22</a:t>
            </a:r>
            <a:r>
              <a:rPr lang="en-US" sz="2000" b="1" dirty="0" smtClean="0"/>
              <a:t>  at 90K</a:t>
            </a:r>
            <a:endParaRPr lang="en-US" sz="2000" b="1" dirty="0"/>
          </a:p>
          <a:p>
            <a:endParaRPr lang="en-US" dirty="0" smtClean="0"/>
          </a:p>
          <a:p>
            <a:pPr marL="285750" indent="-285750">
              <a:buFont typeface="Arial" panose="020B0604020202020204" pitchFamily="34" charset="0"/>
              <a:buChar char="•"/>
            </a:pPr>
            <a:r>
              <a:rPr lang="en-US" sz="2000" dirty="0" smtClean="0"/>
              <a:t>Conclusion: There is a (large) chemical interaction between water and </a:t>
            </a:r>
            <a:r>
              <a:rPr lang="en-US" sz="2000" dirty="0" err="1" smtClean="0"/>
              <a:t>LAr</a:t>
            </a:r>
            <a:r>
              <a:rPr lang="en-US" sz="2000" dirty="0" smtClean="0"/>
              <a:t>.</a:t>
            </a:r>
          </a:p>
          <a:p>
            <a:pPr marL="285750" indent="-285750">
              <a:buFont typeface="Arial" panose="020B0604020202020204" pitchFamily="34" charset="0"/>
              <a:buChar char="•"/>
            </a:pPr>
            <a:r>
              <a:rPr lang="en-US" sz="2000" dirty="0" smtClean="0"/>
              <a:t>This is also true for water vapor in air – absolute humidity </a:t>
            </a:r>
            <a:r>
              <a:rPr lang="en-US" sz="2000" b="1" i="1" dirty="0" smtClean="0"/>
              <a:t>is not</a:t>
            </a:r>
            <a:r>
              <a:rPr lang="en-US" sz="2000" dirty="0" smtClean="0"/>
              <a:t> the vapor pressure of water divided by atmospheric pressure.</a:t>
            </a:r>
            <a:endParaRPr lang="en-US" sz="2000" dirty="0"/>
          </a:p>
        </p:txBody>
      </p:sp>
    </p:spTree>
    <p:extLst>
      <p:ext uri="{BB962C8B-B14F-4D97-AF65-F5344CB8AC3E}">
        <p14:creationId xmlns:p14="http://schemas.microsoft.com/office/powerpoint/2010/main" val="38144753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6685E44-AF0C-F640-B9AE-488F490A762E}" type="slidenum">
              <a:rPr lang="en-US" smtClean="0"/>
              <a:pPr/>
              <a:t>42</a:t>
            </a:fld>
            <a:endParaRPr lang="en-US"/>
          </a:p>
        </p:txBody>
      </p:sp>
      <p:sp>
        <p:nvSpPr>
          <p:cNvPr id="7" name="Title 6"/>
          <p:cNvSpPr>
            <a:spLocks noGrp="1"/>
          </p:cNvSpPr>
          <p:nvPr>
            <p:ph type="title"/>
          </p:nvPr>
        </p:nvSpPr>
        <p:spPr>
          <a:xfrm>
            <a:off x="310393" y="105575"/>
            <a:ext cx="8548381" cy="1143000"/>
          </a:xfrm>
        </p:spPr>
        <p:txBody>
          <a:bodyPr>
            <a:normAutofit fontScale="90000"/>
          </a:bodyPr>
          <a:lstStyle/>
          <a:p>
            <a:r>
              <a:rPr lang="en-US" dirty="0" smtClean="0"/>
              <a:t>Henry’s Coefficient </a:t>
            </a:r>
            <a:r>
              <a:rPr lang="en-US" dirty="0"/>
              <a:t>for a Regular Solution</a:t>
            </a:r>
          </a:p>
        </p:txBody>
      </p:sp>
      <p:grpSp>
        <p:nvGrpSpPr>
          <p:cNvPr id="15" name="Group 14"/>
          <p:cNvGrpSpPr/>
          <p:nvPr/>
        </p:nvGrpSpPr>
        <p:grpSpPr>
          <a:xfrm>
            <a:off x="847288" y="2176263"/>
            <a:ext cx="7516536" cy="3345761"/>
            <a:chOff x="847288" y="1295530"/>
            <a:chExt cx="7516536" cy="3345761"/>
          </a:xfrm>
        </p:grpSpPr>
        <p:grpSp>
          <p:nvGrpSpPr>
            <p:cNvPr id="4" name="Group 3"/>
            <p:cNvGrpSpPr/>
            <p:nvPr/>
          </p:nvGrpSpPr>
          <p:grpSpPr>
            <a:xfrm>
              <a:off x="847288" y="1295530"/>
              <a:ext cx="7256477" cy="2355319"/>
              <a:chOff x="496701" y="3965349"/>
              <a:chExt cx="6228915" cy="2355319"/>
            </a:xfrm>
          </p:grpSpPr>
          <p:graphicFrame>
            <p:nvGraphicFramePr>
              <p:cNvPr id="10" name="Object 9"/>
              <p:cNvGraphicFramePr>
                <a:graphicFrameLocks noChangeAspect="1"/>
              </p:cNvGraphicFramePr>
              <p:nvPr>
                <p:extLst>
                  <p:ext uri="{D42A27DB-BD31-4B8C-83A1-F6EECF244321}">
                    <p14:modId xmlns:p14="http://schemas.microsoft.com/office/powerpoint/2010/main" val="3710178271"/>
                  </p:ext>
                </p:extLst>
              </p:nvPr>
            </p:nvGraphicFramePr>
            <p:xfrm>
              <a:off x="1151997" y="4440960"/>
              <a:ext cx="5244266" cy="1879708"/>
            </p:xfrm>
            <a:graphic>
              <a:graphicData uri="http://schemas.openxmlformats.org/presentationml/2006/ole">
                <mc:AlternateContent xmlns:mc="http://schemas.openxmlformats.org/markup-compatibility/2006">
                  <mc:Choice xmlns:v="urn:schemas-microsoft-com:vml" Requires="v">
                    <p:oleObj spid="_x0000_s10291" name="Equation" r:id="rId4" imgW="3187440" imgH="1143000" progId="Equation.DSMT4">
                      <p:embed/>
                    </p:oleObj>
                  </mc:Choice>
                  <mc:Fallback>
                    <p:oleObj name="Equation" r:id="rId4" imgW="3187440" imgH="1143000" progId="Equation.DSMT4">
                      <p:embed/>
                      <p:pic>
                        <p:nvPicPr>
                          <p:cNvPr id="0" name=""/>
                          <p:cNvPicPr/>
                          <p:nvPr/>
                        </p:nvPicPr>
                        <p:blipFill>
                          <a:blip r:embed="rId5"/>
                          <a:stretch>
                            <a:fillRect/>
                          </a:stretch>
                        </p:blipFill>
                        <p:spPr>
                          <a:xfrm>
                            <a:off x="1151997" y="4440960"/>
                            <a:ext cx="5244266" cy="1879708"/>
                          </a:xfrm>
                          <a:prstGeom prst="rect">
                            <a:avLst/>
                          </a:prstGeom>
                        </p:spPr>
                      </p:pic>
                    </p:oleObj>
                  </mc:Fallback>
                </mc:AlternateContent>
              </a:graphicData>
            </a:graphic>
          </p:graphicFrame>
          <p:sp>
            <p:nvSpPr>
              <p:cNvPr id="11" name="Rectangle 10"/>
              <p:cNvSpPr/>
              <p:nvPr/>
            </p:nvSpPr>
            <p:spPr>
              <a:xfrm>
                <a:off x="496701" y="3965349"/>
                <a:ext cx="6228915" cy="461665"/>
              </a:xfrm>
              <a:prstGeom prst="rect">
                <a:avLst/>
              </a:prstGeom>
            </p:spPr>
            <p:txBody>
              <a:bodyPr wrap="square">
                <a:spAutoFit/>
              </a:bodyPr>
              <a:lstStyle/>
              <a:p>
                <a:r>
                  <a:rPr lang="en-US" sz="2400" dirty="0" smtClean="0"/>
                  <a:t>Henry’s coefficient for impurity 1 in solvent 2 is</a:t>
                </a:r>
                <a:endParaRPr lang="en-US" sz="2400" dirty="0"/>
              </a:p>
            </p:txBody>
          </p:sp>
        </p:grpSp>
        <p:sp>
          <p:nvSpPr>
            <p:cNvPr id="2" name="Rectangle 1"/>
            <p:cNvSpPr/>
            <p:nvPr/>
          </p:nvSpPr>
          <p:spPr>
            <a:xfrm>
              <a:off x="1610686" y="2634143"/>
              <a:ext cx="855677" cy="3020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where</a:t>
              </a:r>
              <a:endParaRPr lang="en-US" dirty="0">
                <a:solidFill>
                  <a:schemeClr val="tx1"/>
                </a:solidFill>
              </a:endParaRPr>
            </a:p>
          </p:txBody>
        </p:sp>
        <p:sp>
          <p:nvSpPr>
            <p:cNvPr id="9" name="Rectangle 8"/>
            <p:cNvSpPr/>
            <p:nvPr/>
          </p:nvSpPr>
          <p:spPr>
            <a:xfrm>
              <a:off x="1610687" y="2652319"/>
              <a:ext cx="974520" cy="3020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where</a:t>
              </a:r>
              <a:endParaRPr lang="en-US" dirty="0">
                <a:solidFill>
                  <a:schemeClr val="tx1"/>
                </a:solidFill>
              </a:endParaRPr>
            </a:p>
          </p:txBody>
        </p:sp>
        <p:sp>
          <p:nvSpPr>
            <p:cNvPr id="12" name="Rectangle 11"/>
            <p:cNvSpPr/>
            <p:nvPr/>
          </p:nvSpPr>
          <p:spPr>
            <a:xfrm>
              <a:off x="3686961" y="3138880"/>
              <a:ext cx="855677" cy="3020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and</a:t>
              </a:r>
              <a:endParaRPr lang="en-US" dirty="0">
                <a:solidFill>
                  <a:schemeClr val="tx1"/>
                </a:solidFill>
              </a:endParaRPr>
            </a:p>
          </p:txBody>
        </p:sp>
        <p:sp>
          <p:nvSpPr>
            <p:cNvPr id="13" name="Rectangle 12"/>
            <p:cNvSpPr/>
            <p:nvPr/>
          </p:nvSpPr>
          <p:spPr>
            <a:xfrm>
              <a:off x="5268285" y="3165444"/>
              <a:ext cx="2038525" cy="3020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molar volume of </a:t>
              </a:r>
              <a:r>
                <a:rPr lang="en-US" i="1" dirty="0" err="1" smtClean="0">
                  <a:solidFill>
                    <a:schemeClr val="tx1"/>
                  </a:solidFill>
                  <a:latin typeface="Times New Roman" panose="02020603050405020304" pitchFamily="18" charset="0"/>
                  <a:cs typeface="Times New Roman" panose="02020603050405020304" pitchFamily="18" charset="0"/>
                </a:rPr>
                <a:t>i</a:t>
              </a:r>
              <a:endParaRPr lang="en-US" i="1"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568742" y="3717961"/>
              <a:ext cx="6795082" cy="923330"/>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c</a:t>
              </a:r>
              <a:r>
                <a:rPr lang="en-US" i="1" baseline="-25000" dirty="0">
                  <a:latin typeface="Times New Roman" panose="02020603050405020304" pitchFamily="18" charset="0"/>
                  <a:cs typeface="Times New Roman" panose="02020603050405020304" pitchFamily="18" charset="0"/>
                </a:rPr>
                <a:t>ii</a:t>
              </a:r>
              <a:r>
                <a:rPr lang="en-US" dirty="0"/>
                <a:t> is the “cohesive energy” of component </a:t>
              </a:r>
              <a:r>
                <a:rPr lang="en-US" i="1" dirty="0" err="1" smtClean="0">
                  <a:latin typeface="Times New Roman" panose="02020603050405020304" pitchFamily="18" charset="0"/>
                  <a:cs typeface="Times New Roman" panose="02020603050405020304" pitchFamily="18" charset="0"/>
                </a:rPr>
                <a:t>i</a:t>
              </a:r>
              <a:r>
                <a:rPr lang="en-US" i="1" dirty="0" smtClean="0">
                  <a:latin typeface="Times New Roman" panose="02020603050405020304" pitchFamily="18" charset="0"/>
                  <a:cs typeface="Times New Roman" panose="02020603050405020304" pitchFamily="18" charset="0"/>
                </a:rPr>
                <a:t>.</a:t>
              </a:r>
            </a:p>
            <a:p>
              <a:r>
                <a:rPr lang="en-US" i="1" dirty="0" smtClean="0">
                  <a:latin typeface="Times New Roman" panose="02020603050405020304" pitchFamily="18" charset="0"/>
                  <a:cs typeface="Times New Roman" panose="02020603050405020304" pitchFamily="18" charset="0"/>
                </a:rPr>
                <a:t>c</a:t>
              </a:r>
              <a:r>
                <a:rPr lang="en-US" i="1" baseline="-25000" dirty="0" smtClean="0">
                  <a:latin typeface="Times New Roman" panose="02020603050405020304" pitchFamily="18" charset="0"/>
                  <a:cs typeface="Times New Roman" panose="02020603050405020304" pitchFamily="18" charset="0"/>
                </a:rPr>
                <a:t>i2</a:t>
              </a:r>
              <a:r>
                <a:rPr lang="en-US" dirty="0" smtClean="0"/>
                <a:t> </a:t>
              </a:r>
              <a:r>
                <a:rPr lang="en-US" dirty="0"/>
                <a:t>=</a:t>
              </a:r>
              <a:r>
                <a:rPr lang="en-US" dirty="0" smtClean="0"/>
                <a:t> (1-</a:t>
              </a:r>
              <a:r>
                <a:rPr lang="en-US" i="1" dirty="0" smtClean="0">
                  <a:latin typeface="Times New Roman" panose="02020603050405020304" pitchFamily="18" charset="0"/>
                </a:rPr>
                <a:t>L</a:t>
              </a:r>
              <a:r>
                <a:rPr lang="en-US" i="1" baseline="-25000" dirty="0" smtClean="0">
                  <a:latin typeface="Times New Roman" panose="02020603050405020304" pitchFamily="18" charset="0"/>
                </a:rPr>
                <a:t>12</a:t>
              </a:r>
              <a:r>
                <a:rPr lang="en-US" dirty="0" smtClean="0"/>
                <a:t> ) (</a:t>
              </a:r>
              <a:r>
                <a:rPr lang="en-US" i="1" dirty="0" smtClean="0">
                  <a:latin typeface="Times New Roman" panose="02020603050405020304" pitchFamily="18" charset="0"/>
                  <a:cs typeface="Times New Roman" panose="02020603050405020304" pitchFamily="18" charset="0"/>
                </a:rPr>
                <a:t>c</a:t>
              </a:r>
              <a:r>
                <a:rPr lang="en-US" i="1" baseline="-25000" dirty="0" smtClean="0">
                  <a:latin typeface="Times New Roman" panose="02020603050405020304" pitchFamily="18" charset="0"/>
                  <a:cs typeface="Times New Roman" panose="02020603050405020304" pitchFamily="18" charset="0"/>
                </a:rPr>
                <a:t>11</a:t>
              </a:r>
              <a:r>
                <a:rPr lang="en-US" dirty="0" smtClean="0"/>
                <a:t> </a:t>
              </a:r>
              <a:r>
                <a:rPr lang="en-US" i="1" dirty="0" smtClean="0">
                  <a:latin typeface="Times New Roman" panose="02020603050405020304" pitchFamily="18" charset="0"/>
                  <a:cs typeface="Times New Roman" panose="02020603050405020304" pitchFamily="18" charset="0"/>
                </a:rPr>
                <a:t>c</a:t>
              </a:r>
              <a:r>
                <a:rPr lang="en-US" i="1" baseline="-25000" dirty="0" smtClean="0">
                  <a:latin typeface="Times New Roman" panose="02020603050405020304" pitchFamily="18" charset="0"/>
                  <a:cs typeface="Times New Roman" panose="02020603050405020304" pitchFamily="18" charset="0"/>
                </a:rPr>
                <a:t>22</a:t>
              </a:r>
              <a:r>
                <a:rPr lang="en-US" dirty="0" smtClean="0"/>
                <a:t> )</a:t>
              </a:r>
              <a:r>
                <a:rPr lang="en-US" baseline="30000" dirty="0" smtClean="0"/>
                <a:t>1/2</a:t>
              </a:r>
              <a:r>
                <a:rPr lang="en-US" dirty="0" smtClean="0"/>
                <a:t> defines </a:t>
              </a:r>
              <a:r>
                <a:rPr lang="en-US" i="1" dirty="0" smtClean="0">
                  <a:latin typeface="Times New Roman" panose="02020603050405020304" pitchFamily="18" charset="0"/>
                </a:rPr>
                <a:t>L</a:t>
              </a:r>
              <a:r>
                <a:rPr lang="en-US" i="1" baseline="-25000" dirty="0" smtClean="0">
                  <a:latin typeface="Times New Roman" panose="02020603050405020304" pitchFamily="18" charset="0"/>
                </a:rPr>
                <a:t>12</a:t>
              </a:r>
              <a:r>
                <a:rPr lang="en-US" dirty="0" smtClean="0"/>
                <a:t>, a parameter that is near zero when solute and solvent are similar.</a:t>
              </a:r>
            </a:p>
          </p:txBody>
        </p:sp>
      </p:grpSp>
      <p:sp>
        <p:nvSpPr>
          <p:cNvPr id="16" name="TextBox 15"/>
          <p:cNvSpPr txBox="1"/>
          <p:nvPr/>
        </p:nvSpPr>
        <p:spPr>
          <a:xfrm>
            <a:off x="847287" y="1275500"/>
            <a:ext cx="7776595" cy="1015663"/>
          </a:xfrm>
          <a:prstGeom prst="rect">
            <a:avLst/>
          </a:prstGeom>
          <a:noFill/>
        </p:spPr>
        <p:txBody>
          <a:bodyPr wrap="square" rtlCol="0">
            <a:spAutoFit/>
          </a:bodyPr>
          <a:lstStyle/>
          <a:p>
            <a:r>
              <a:rPr lang="en-US" sz="2000" dirty="0" smtClean="0"/>
              <a:t>A Regular Solution considers heat of mixing, but requires that the entropy change be that of the ideal solution, namely </a:t>
            </a:r>
            <a:r>
              <a:rPr lang="en-US" sz="2000" i="1" dirty="0" smtClean="0">
                <a:latin typeface="Times New Roman" panose="02020603050405020304" pitchFamily="18" charset="0"/>
                <a:cs typeface="Times New Roman" panose="02020603050405020304" pitchFamily="18" charset="0"/>
              </a:rPr>
              <a:t>–R </a:t>
            </a:r>
            <a:r>
              <a:rPr lang="en-US" sz="2000" i="1" dirty="0">
                <a:latin typeface="Times New Roman" panose="02020603050405020304" pitchFamily="18" charset="0"/>
                <a:cs typeface="Times New Roman" panose="02020603050405020304" pitchFamily="18" charset="0"/>
              </a:rPr>
              <a:t>x</a:t>
            </a:r>
            <a:r>
              <a:rPr lang="en-US" sz="2000" i="1" baseline="-25000" dirty="0">
                <a:latin typeface="Times New Roman" panose="02020603050405020304" pitchFamily="18" charset="0"/>
                <a:cs typeface="Times New Roman" panose="02020603050405020304" pitchFamily="18" charset="0"/>
              </a:rPr>
              <a:t>i</a:t>
            </a:r>
            <a:r>
              <a:rPr lang="en-US" sz="2000" i="1" dirty="0" smtClean="0">
                <a:latin typeface="Times New Roman" panose="02020603050405020304" pitchFamily="18" charset="0"/>
                <a:cs typeface="Times New Roman" panose="02020603050405020304" pitchFamily="18" charset="0"/>
              </a:rPr>
              <a:t> ln(x</a:t>
            </a:r>
            <a:r>
              <a:rPr lang="en-US" sz="2000" i="1" baseline="-25000" dirty="0" smtClean="0">
                <a:latin typeface="Times New Roman" panose="02020603050405020304" pitchFamily="18" charset="0"/>
                <a:cs typeface="Times New Roman" panose="02020603050405020304" pitchFamily="18" charset="0"/>
              </a:rPr>
              <a:t>i</a:t>
            </a:r>
            <a:r>
              <a:rPr lang="en-US" sz="2000" i="1" dirty="0" smtClean="0">
                <a:latin typeface="Times New Roman" panose="02020603050405020304" pitchFamily="18" charset="0"/>
                <a:cs typeface="Times New Roman" panose="02020603050405020304" pitchFamily="18" charset="0"/>
              </a:rPr>
              <a:t>) </a:t>
            </a:r>
            <a:r>
              <a:rPr lang="en-US" sz="2000" dirty="0" smtClean="0">
                <a:cs typeface="Times New Roman" panose="02020603050405020304" pitchFamily="18" charset="0"/>
              </a:rPr>
              <a:t>per mole.</a:t>
            </a:r>
            <a:endParaRPr lang="en-US" sz="2000" dirty="0">
              <a:cs typeface="Times New Roman" panose="02020603050405020304" pitchFamily="18" charset="0"/>
            </a:endParaRPr>
          </a:p>
        </p:txBody>
      </p:sp>
      <p:sp>
        <p:nvSpPr>
          <p:cNvPr id="18" name="TextBox 17"/>
          <p:cNvSpPr txBox="1"/>
          <p:nvPr/>
        </p:nvSpPr>
        <p:spPr>
          <a:xfrm>
            <a:off x="847288" y="5609159"/>
            <a:ext cx="7776594" cy="954107"/>
          </a:xfrm>
          <a:prstGeom prst="rect">
            <a:avLst/>
          </a:prstGeom>
          <a:noFill/>
        </p:spPr>
        <p:txBody>
          <a:bodyPr wrap="square" rtlCol="0">
            <a:spAutoFit/>
          </a:bodyPr>
          <a:lstStyle/>
          <a:p>
            <a:r>
              <a:rPr lang="en-US" sz="1400" dirty="0" smtClean="0"/>
              <a:t>J.H. Hildebrand and R.L. Scott, </a:t>
            </a:r>
            <a:r>
              <a:rPr lang="en-US" sz="1400" u="sng" dirty="0" smtClean="0"/>
              <a:t>Regular  Solutions</a:t>
            </a:r>
            <a:r>
              <a:rPr lang="en-US" sz="1400" dirty="0" smtClean="0"/>
              <a:t>, Prentice Hall, NJ (1962)</a:t>
            </a:r>
          </a:p>
          <a:p>
            <a:r>
              <a:rPr lang="en-US" sz="1400" dirty="0"/>
              <a:t>R.C. Reid, J.M. </a:t>
            </a:r>
            <a:r>
              <a:rPr lang="en-US" sz="1400" dirty="0" err="1"/>
              <a:t>Prausnitz</a:t>
            </a:r>
            <a:r>
              <a:rPr lang="en-US" sz="1400" dirty="0"/>
              <a:t>, and B.E. Poling, </a:t>
            </a:r>
            <a:r>
              <a:rPr lang="en-US" sz="1400" u="sng" dirty="0"/>
              <a:t>The Properties of Gases and Liquids</a:t>
            </a:r>
            <a:r>
              <a:rPr lang="en-US" sz="1400" dirty="0"/>
              <a:t>, </a:t>
            </a:r>
            <a:r>
              <a:rPr lang="en-US" sz="1400" dirty="0" smtClean="0"/>
              <a:t>4</a:t>
            </a:r>
            <a:r>
              <a:rPr lang="en-US" sz="1400" baseline="30000" dirty="0" smtClean="0"/>
              <a:t>th</a:t>
            </a:r>
            <a:r>
              <a:rPr lang="en-US" sz="1400" dirty="0" smtClean="0"/>
              <a:t> </a:t>
            </a:r>
            <a:r>
              <a:rPr lang="en-US" sz="1400" dirty="0"/>
              <a:t>ed., McGraw - Hill, NY (1987</a:t>
            </a:r>
            <a:r>
              <a:rPr lang="en-US" sz="1400" dirty="0" smtClean="0"/>
              <a:t>)</a:t>
            </a:r>
          </a:p>
          <a:p>
            <a:r>
              <a:rPr lang="en-US" sz="1400" dirty="0"/>
              <a:t>E.R. </a:t>
            </a:r>
            <a:r>
              <a:rPr lang="en-US" sz="1400" dirty="0" err="1"/>
              <a:t>Bazua</a:t>
            </a:r>
            <a:r>
              <a:rPr lang="en-US" sz="1400" dirty="0"/>
              <a:t> and J.M. </a:t>
            </a:r>
            <a:r>
              <a:rPr lang="en-US" sz="1400" dirty="0" err="1"/>
              <a:t>Prausnitz</a:t>
            </a:r>
            <a:r>
              <a:rPr lang="en-US" sz="1400" dirty="0"/>
              <a:t>, </a:t>
            </a:r>
            <a:r>
              <a:rPr lang="en-US" sz="1400" i="1" dirty="0"/>
              <a:t>Vapor - liquid equilibria for cryogenic mixtures</a:t>
            </a:r>
            <a:r>
              <a:rPr lang="en-US" sz="1400" dirty="0"/>
              <a:t>, Cryogenics 11 (1971) 114.</a:t>
            </a:r>
            <a:endParaRPr lang="en-US" sz="1400" dirty="0" smtClean="0"/>
          </a:p>
        </p:txBody>
      </p:sp>
    </p:spTree>
    <p:extLst>
      <p:ext uri="{BB962C8B-B14F-4D97-AF65-F5344CB8AC3E}">
        <p14:creationId xmlns:p14="http://schemas.microsoft.com/office/powerpoint/2010/main" val="21106520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6685E44-AF0C-F640-B9AE-488F490A762E}" type="slidenum">
              <a:rPr lang="en-US" smtClean="0"/>
              <a:pPr/>
              <a:t>43</a:t>
            </a:fld>
            <a:endParaRPr lang="en-US" dirty="0"/>
          </a:p>
        </p:txBody>
      </p:sp>
      <p:sp>
        <p:nvSpPr>
          <p:cNvPr id="7" name="Title 6"/>
          <p:cNvSpPr>
            <a:spLocks noGrp="1"/>
          </p:cNvSpPr>
          <p:nvPr>
            <p:ph type="title"/>
          </p:nvPr>
        </p:nvSpPr>
        <p:spPr>
          <a:xfrm>
            <a:off x="171975" y="63630"/>
            <a:ext cx="8800051" cy="1143000"/>
          </a:xfrm>
        </p:spPr>
        <p:txBody>
          <a:bodyPr>
            <a:normAutofit fontScale="90000"/>
          </a:bodyPr>
          <a:lstStyle/>
          <a:p>
            <a:r>
              <a:rPr lang="en-US" dirty="0" smtClean="0"/>
              <a:t>Henry’s Coefficient </a:t>
            </a:r>
            <a:r>
              <a:rPr lang="en-US" dirty="0"/>
              <a:t>for </a:t>
            </a:r>
            <a:r>
              <a:rPr lang="en-US" dirty="0" smtClean="0"/>
              <a:t>Impurities in </a:t>
            </a:r>
            <a:r>
              <a:rPr lang="en-US" dirty="0" err="1"/>
              <a:t>LAr</a:t>
            </a:r>
            <a:r>
              <a:rPr lang="en-US" dirty="0"/>
              <a:t/>
            </a:r>
            <a:br>
              <a:rPr lang="en-US" dirty="0"/>
            </a:br>
            <a:r>
              <a:rPr lang="en-US" sz="3100" dirty="0" smtClean="0"/>
              <a:t>for Regular Solutions</a:t>
            </a:r>
            <a:endParaRPr lang="en-US" sz="3600" dirty="0"/>
          </a:p>
        </p:txBody>
      </p:sp>
      <p:grpSp>
        <p:nvGrpSpPr>
          <p:cNvPr id="4" name="Group 3"/>
          <p:cNvGrpSpPr/>
          <p:nvPr/>
        </p:nvGrpSpPr>
        <p:grpSpPr>
          <a:xfrm>
            <a:off x="1468316" y="1203091"/>
            <a:ext cx="6207368" cy="1294215"/>
            <a:chOff x="984139" y="1203091"/>
            <a:chExt cx="6207368" cy="1294215"/>
          </a:xfrm>
        </p:grpSpPr>
        <p:sp>
          <p:nvSpPr>
            <p:cNvPr id="20" name="Rectangle 19"/>
            <p:cNvSpPr/>
            <p:nvPr/>
          </p:nvSpPr>
          <p:spPr>
            <a:xfrm>
              <a:off x="984139" y="1203091"/>
              <a:ext cx="5387404" cy="461665"/>
            </a:xfrm>
            <a:prstGeom prst="rect">
              <a:avLst/>
            </a:prstGeom>
          </p:spPr>
          <p:txBody>
            <a:bodyPr wrap="square">
              <a:spAutoFit/>
            </a:bodyPr>
            <a:lstStyle/>
            <a:p>
              <a:r>
                <a:rPr lang="en-US" sz="2400" dirty="0" smtClean="0"/>
                <a:t>Henry’s coefficient for Regular Solution is</a:t>
              </a:r>
              <a:endParaRPr lang="en-US" sz="2400" dirty="0"/>
            </a:p>
          </p:txBody>
        </p:sp>
        <p:graphicFrame>
          <p:nvGraphicFramePr>
            <p:cNvPr id="8" name="Object 7"/>
            <p:cNvGraphicFramePr>
              <a:graphicFrameLocks noChangeAspect="1"/>
            </p:cNvGraphicFramePr>
            <p:nvPr>
              <p:extLst>
                <p:ext uri="{D42A27DB-BD31-4B8C-83A1-F6EECF244321}">
                  <p14:modId xmlns:p14="http://schemas.microsoft.com/office/powerpoint/2010/main" val="2419705993"/>
                </p:ext>
              </p:extLst>
            </p:nvPr>
          </p:nvGraphicFramePr>
          <p:xfrm>
            <a:off x="1082807" y="1682919"/>
            <a:ext cx="6108700" cy="814387"/>
          </p:xfrm>
          <a:graphic>
            <a:graphicData uri="http://schemas.openxmlformats.org/presentationml/2006/ole">
              <mc:AlternateContent xmlns:mc="http://schemas.openxmlformats.org/markup-compatibility/2006">
                <mc:Choice xmlns:v="urn:schemas-microsoft-com:vml" Requires="v">
                  <p:oleObj spid="_x0000_s11304" name="Equation" r:id="rId4" imgW="3187440" imgH="495000" progId="Equation.DSMT4">
                    <p:embed/>
                  </p:oleObj>
                </mc:Choice>
                <mc:Fallback>
                  <p:oleObj name="Equation" r:id="rId4" imgW="3187440" imgH="495000" progId="Equation.DSMT4">
                    <p:embed/>
                    <p:pic>
                      <p:nvPicPr>
                        <p:cNvPr id="0" name=""/>
                        <p:cNvPicPr/>
                        <p:nvPr/>
                      </p:nvPicPr>
                      <p:blipFill>
                        <a:blip r:embed="rId5"/>
                        <a:stretch>
                          <a:fillRect/>
                        </a:stretch>
                      </p:blipFill>
                      <p:spPr>
                        <a:xfrm>
                          <a:off x="1082807" y="1682919"/>
                          <a:ext cx="6108700" cy="814387"/>
                        </a:xfrm>
                        <a:prstGeom prst="rect">
                          <a:avLst/>
                        </a:prstGeom>
                      </p:spPr>
                    </p:pic>
                  </p:oleObj>
                </mc:Fallback>
              </mc:AlternateContent>
            </a:graphicData>
          </a:graphic>
        </p:graphicFrame>
      </p:gr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9302" y="2665086"/>
            <a:ext cx="6425397" cy="3911111"/>
          </a:xfrm>
          <a:prstGeom prst="rect">
            <a:avLst/>
          </a:prstGeom>
        </p:spPr>
      </p:pic>
    </p:spTree>
    <p:extLst>
      <p:ext uri="{BB962C8B-B14F-4D97-AF65-F5344CB8AC3E}">
        <p14:creationId xmlns:p14="http://schemas.microsoft.com/office/powerpoint/2010/main" val="24978823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6685E44-AF0C-F640-B9AE-488F490A762E}" type="slidenum">
              <a:rPr lang="en-US" smtClean="0"/>
              <a:pPr/>
              <a:t>44</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39877168"/>
              </p:ext>
            </p:extLst>
          </p:nvPr>
        </p:nvGraphicFramePr>
        <p:xfrm>
          <a:off x="519864" y="185310"/>
          <a:ext cx="4188997" cy="6536165"/>
        </p:xfrm>
        <a:graphic>
          <a:graphicData uri="http://schemas.openxmlformats.org/presentationml/2006/ole">
            <mc:AlternateContent xmlns:mc="http://schemas.openxmlformats.org/markup-compatibility/2006">
              <mc:Choice xmlns:v="urn:schemas-microsoft-com:vml" Requires="v">
                <p:oleObj spid="_x0000_s20486" name="Acrobat Document" r:id="rId4" imgW="4792747" imgH="7482649" progId="Acrobat.Document.11">
                  <p:embed/>
                </p:oleObj>
              </mc:Choice>
              <mc:Fallback>
                <p:oleObj name="Acrobat Document" r:id="rId4" imgW="4792747" imgH="7482649" progId="Acrobat.Document.11">
                  <p:embed/>
                  <p:pic>
                    <p:nvPicPr>
                      <p:cNvPr id="0" name=""/>
                      <p:cNvPicPr/>
                      <p:nvPr/>
                    </p:nvPicPr>
                    <p:blipFill>
                      <a:blip r:embed="rId5"/>
                      <a:stretch>
                        <a:fillRect/>
                      </a:stretch>
                    </p:blipFill>
                    <p:spPr>
                      <a:xfrm>
                        <a:off x="519864" y="185310"/>
                        <a:ext cx="4188997" cy="653616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967661822"/>
              </p:ext>
            </p:extLst>
          </p:nvPr>
        </p:nvGraphicFramePr>
        <p:xfrm>
          <a:off x="5121690" y="185310"/>
          <a:ext cx="2979573" cy="6536166"/>
        </p:xfrm>
        <a:graphic>
          <a:graphicData uri="http://schemas.openxmlformats.org/presentationml/2006/ole">
            <mc:AlternateContent xmlns:mc="http://schemas.openxmlformats.org/markup-compatibility/2006">
              <mc:Choice xmlns:v="urn:schemas-microsoft-com:vml" Requires="v">
                <p:oleObj spid="_x0000_s20487" name="Acrobat Document" r:id="rId6" imgW="4952821" imgH="10873645" progId="Acrobat.Document.11">
                  <p:embed/>
                </p:oleObj>
              </mc:Choice>
              <mc:Fallback>
                <p:oleObj name="Acrobat Document" r:id="rId6" imgW="4952821" imgH="10873645" progId="Acrobat.Document.11">
                  <p:embed/>
                  <p:pic>
                    <p:nvPicPr>
                      <p:cNvPr id="0" name=""/>
                      <p:cNvPicPr/>
                      <p:nvPr/>
                    </p:nvPicPr>
                    <p:blipFill>
                      <a:blip r:embed="rId7"/>
                      <a:stretch>
                        <a:fillRect/>
                      </a:stretch>
                    </p:blipFill>
                    <p:spPr>
                      <a:xfrm>
                        <a:off x="5121690" y="185310"/>
                        <a:ext cx="2979573" cy="6536166"/>
                      </a:xfrm>
                      <a:prstGeom prst="rect">
                        <a:avLst/>
                      </a:prstGeom>
                    </p:spPr>
                  </p:pic>
                </p:oleObj>
              </mc:Fallback>
            </mc:AlternateContent>
          </a:graphicData>
        </a:graphic>
      </p:graphicFrame>
    </p:spTree>
    <p:extLst>
      <p:ext uri="{BB962C8B-B14F-4D97-AF65-F5344CB8AC3E}">
        <p14:creationId xmlns:p14="http://schemas.microsoft.com/office/powerpoint/2010/main" val="3227326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0366"/>
            <a:ext cx="8229600" cy="1143000"/>
          </a:xfrm>
        </p:spPr>
        <p:txBody>
          <a:bodyPr>
            <a:noAutofit/>
          </a:bodyPr>
          <a:lstStyle/>
          <a:p>
            <a:r>
              <a:rPr lang="en-US" sz="4000" dirty="0" smtClean="0"/>
              <a:t>Estimates of Attachment Rate to H</a:t>
            </a:r>
            <a:r>
              <a:rPr lang="en-US" sz="4000" baseline="-25000" dirty="0" smtClean="0"/>
              <a:t>2</a:t>
            </a:r>
            <a:r>
              <a:rPr lang="en-US" sz="4000" dirty="0" smtClean="0"/>
              <a:t>O </a:t>
            </a:r>
            <a:r>
              <a:rPr lang="en-US" sz="4000" dirty="0"/>
              <a:t>in </a:t>
            </a:r>
            <a:r>
              <a:rPr lang="en-US" sz="4000" dirty="0" err="1" smtClean="0"/>
              <a:t>LAr</a:t>
            </a:r>
            <a:r>
              <a:rPr lang="en-US" sz="4000" dirty="0" smtClean="0"/>
              <a:t/>
            </a:r>
            <a:br>
              <a:rPr lang="en-US" sz="4000" dirty="0" smtClean="0"/>
            </a:br>
            <a:r>
              <a:rPr lang="en-US" sz="4000" dirty="0" smtClean="0"/>
              <a:t>from Measured Lifetimes</a:t>
            </a:r>
            <a:endParaRPr lang="en-US" sz="4000" dirty="0"/>
          </a:p>
        </p:txBody>
      </p:sp>
      <p:sp>
        <p:nvSpPr>
          <p:cNvPr id="4" name="Slide Number Placeholder 3"/>
          <p:cNvSpPr>
            <a:spLocks noGrp="1"/>
          </p:cNvSpPr>
          <p:nvPr>
            <p:ph type="sldNum" sz="quarter" idx="12"/>
          </p:nvPr>
        </p:nvSpPr>
        <p:spPr/>
        <p:txBody>
          <a:bodyPr/>
          <a:lstStyle/>
          <a:p>
            <a:fld id="{86685E44-AF0C-F640-B9AE-488F490A762E}"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val="33850309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102"/>
            <a:ext cx="8229600" cy="671208"/>
          </a:xfrm>
        </p:spPr>
        <p:txBody>
          <a:bodyPr>
            <a:normAutofit fontScale="90000"/>
          </a:bodyPr>
          <a:lstStyle/>
          <a:p>
            <a:r>
              <a:rPr lang="en-US" dirty="0" smtClean="0"/>
              <a:t>Estimate of Attachment Rate for H</a:t>
            </a:r>
            <a:r>
              <a:rPr lang="en-US" baseline="-25000" dirty="0" smtClean="0"/>
              <a:t>2</a:t>
            </a:r>
            <a:r>
              <a:rPr lang="en-US" dirty="0" smtClean="0"/>
              <a:t>O</a:t>
            </a:r>
            <a:endParaRPr lang="en-US" sz="2700" i="1" dirty="0"/>
          </a:p>
        </p:txBody>
      </p:sp>
      <p:sp>
        <p:nvSpPr>
          <p:cNvPr id="3" name="Slide Number Placeholder 2"/>
          <p:cNvSpPr>
            <a:spLocks noGrp="1"/>
          </p:cNvSpPr>
          <p:nvPr>
            <p:ph type="sldNum" sz="quarter" idx="12"/>
          </p:nvPr>
        </p:nvSpPr>
        <p:spPr/>
        <p:txBody>
          <a:bodyPr/>
          <a:lstStyle/>
          <a:p>
            <a:fld id="{86685E44-AF0C-F640-B9AE-488F490A762E}" type="slidenum">
              <a:rPr lang="en-US" smtClean="0"/>
              <a:pPr/>
              <a:t>46</a:t>
            </a:fld>
            <a:endParaRPr lang="en-US"/>
          </a:p>
        </p:txBody>
      </p:sp>
      <p:sp>
        <p:nvSpPr>
          <p:cNvPr id="14" name="TextBox 13"/>
          <p:cNvSpPr txBox="1"/>
          <p:nvPr/>
        </p:nvSpPr>
        <p:spPr>
          <a:xfrm>
            <a:off x="2246345" y="761706"/>
            <a:ext cx="4306855" cy="369332"/>
          </a:xfrm>
          <a:prstGeom prst="rect">
            <a:avLst/>
          </a:prstGeom>
          <a:noFill/>
        </p:spPr>
        <p:txBody>
          <a:bodyPr wrap="square" rtlCol="0">
            <a:spAutoFit/>
          </a:bodyPr>
          <a:lstStyle/>
          <a:p>
            <a:pPr marL="91440"/>
            <a:r>
              <a:rPr lang="en-US" dirty="0" smtClean="0"/>
              <a:t>R</a:t>
            </a:r>
            <a:r>
              <a:rPr lang="en-US" dirty="0"/>
              <a:t>. </a:t>
            </a:r>
            <a:r>
              <a:rPr lang="en-US" dirty="0" smtClean="0"/>
              <a:t>Andrews, et al., NIM </a:t>
            </a:r>
            <a:r>
              <a:rPr lang="en-US" dirty="0"/>
              <a:t>A608 (2009) 251</a:t>
            </a:r>
            <a:r>
              <a:rPr lang="en-US" dirty="0" smtClean="0"/>
              <a: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9" y="2143868"/>
            <a:ext cx="4543656" cy="2552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9772" y="2145866"/>
            <a:ext cx="4659472" cy="25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57129" y="4765011"/>
            <a:ext cx="8602044" cy="369332"/>
            <a:chOff x="457200" y="5681873"/>
            <a:chExt cx="8602044" cy="369332"/>
          </a:xfrm>
        </p:grpSpPr>
        <p:sp>
          <p:nvSpPr>
            <p:cNvPr id="9" name="TextBox 8"/>
            <p:cNvSpPr txBox="1"/>
            <p:nvPr/>
          </p:nvSpPr>
          <p:spPr>
            <a:xfrm>
              <a:off x="457200" y="5681873"/>
              <a:ext cx="4144945" cy="369332"/>
            </a:xfrm>
            <a:prstGeom prst="rect">
              <a:avLst/>
            </a:prstGeom>
            <a:noFill/>
          </p:spPr>
          <p:txBody>
            <a:bodyPr wrap="square" rtlCol="0">
              <a:spAutoFit/>
            </a:bodyPr>
            <a:lstStyle/>
            <a:p>
              <a:r>
                <a:rPr lang="en-US" dirty="0" smtClean="0"/>
                <a:t>Estimate k</a:t>
              </a:r>
              <a:r>
                <a:rPr lang="en-US" baseline="-25000" dirty="0" smtClean="0"/>
                <a:t>A</a:t>
              </a:r>
              <a:r>
                <a:rPr lang="en-US" dirty="0" smtClean="0"/>
                <a:t>(H</a:t>
              </a:r>
              <a:r>
                <a:rPr lang="en-US" baseline="-25000" dirty="0" smtClean="0"/>
                <a:t>2</a:t>
              </a:r>
              <a:r>
                <a:rPr lang="en-US" dirty="0" smtClean="0"/>
                <a:t>O) = (4.4±0.7) x 10</a:t>
              </a:r>
              <a:r>
                <a:rPr lang="en-US" baseline="30000" dirty="0" smtClean="0"/>
                <a:t>13  </a:t>
              </a:r>
              <a:r>
                <a:rPr lang="en-US" dirty="0" smtClean="0"/>
                <a:t>s</a:t>
              </a:r>
              <a:r>
                <a:rPr lang="en-US" baseline="30000" dirty="0" smtClean="0"/>
                <a:t>-1</a:t>
              </a:r>
              <a:endParaRPr lang="en-US" baseline="30000" dirty="0"/>
            </a:p>
          </p:txBody>
        </p:sp>
        <p:sp>
          <p:nvSpPr>
            <p:cNvPr id="15" name="TextBox 14"/>
            <p:cNvSpPr txBox="1"/>
            <p:nvPr/>
          </p:nvSpPr>
          <p:spPr>
            <a:xfrm>
              <a:off x="4914299" y="5681873"/>
              <a:ext cx="4144945" cy="369332"/>
            </a:xfrm>
            <a:prstGeom prst="rect">
              <a:avLst/>
            </a:prstGeom>
            <a:noFill/>
          </p:spPr>
          <p:txBody>
            <a:bodyPr wrap="square" rtlCol="0">
              <a:spAutoFit/>
            </a:bodyPr>
            <a:lstStyle/>
            <a:p>
              <a:r>
                <a:rPr lang="en-US" dirty="0" smtClean="0"/>
                <a:t>Estimate k</a:t>
              </a:r>
              <a:r>
                <a:rPr lang="en-US" baseline="-25000" dirty="0"/>
                <a:t>A</a:t>
              </a:r>
              <a:r>
                <a:rPr lang="en-US" dirty="0" smtClean="0"/>
                <a:t>(H</a:t>
              </a:r>
              <a:r>
                <a:rPr lang="en-US" baseline="-25000" dirty="0"/>
                <a:t>2</a:t>
              </a:r>
              <a:r>
                <a:rPr lang="en-US" dirty="0" smtClean="0"/>
                <a:t>O) = (4.9±0.5) x 10</a:t>
              </a:r>
              <a:r>
                <a:rPr lang="en-US" baseline="30000" dirty="0" smtClean="0"/>
                <a:t>13  </a:t>
              </a:r>
              <a:r>
                <a:rPr lang="en-US" dirty="0" smtClean="0"/>
                <a:t>s</a:t>
              </a:r>
              <a:r>
                <a:rPr lang="en-US" baseline="30000" dirty="0" smtClean="0"/>
                <a:t>-1</a:t>
              </a:r>
              <a:endParaRPr lang="en-US" baseline="30000" dirty="0"/>
            </a:p>
          </p:txBody>
        </p:sp>
      </p:grpSp>
      <p:sp>
        <p:nvSpPr>
          <p:cNvPr id="4" name="Rectangle 3"/>
          <p:cNvSpPr/>
          <p:nvPr/>
        </p:nvSpPr>
        <p:spPr>
          <a:xfrm>
            <a:off x="698360" y="1092643"/>
            <a:ext cx="7988439" cy="1138773"/>
          </a:xfrm>
          <a:prstGeom prst="rect">
            <a:avLst/>
          </a:prstGeom>
        </p:spPr>
        <p:txBody>
          <a:bodyPr wrap="square">
            <a:spAutoFit/>
          </a:bodyPr>
          <a:lstStyle/>
          <a:p>
            <a:r>
              <a:rPr lang="en-US" sz="1700" dirty="0" smtClean="0"/>
              <a:t>“The </a:t>
            </a:r>
            <a:r>
              <a:rPr lang="en-US" sz="1700" dirty="0"/>
              <a:t>argon vapor was monitored for </a:t>
            </a:r>
            <a:r>
              <a:rPr lang="en-US" sz="1700" dirty="0" smtClean="0"/>
              <a:t>moisture </a:t>
            </a:r>
            <a:r>
              <a:rPr lang="en-US" sz="1700" dirty="0"/>
              <a:t>because </a:t>
            </a:r>
            <a:r>
              <a:rPr lang="en-US" sz="1700" dirty="0" smtClean="0"/>
              <a:t>the moisture analyzer was not sensitive to concentrations </a:t>
            </a:r>
            <a:r>
              <a:rPr lang="en-US" sz="1700" dirty="0"/>
              <a:t>in </a:t>
            </a:r>
            <a:r>
              <a:rPr lang="en-US" sz="1700" dirty="0" smtClean="0"/>
              <a:t>the liquid.  For example, when using the sintered metal return </a:t>
            </a:r>
            <a:r>
              <a:rPr lang="en-US" sz="1700" dirty="0"/>
              <a:t>and </a:t>
            </a:r>
            <a:r>
              <a:rPr lang="en-US" sz="1700" dirty="0" smtClean="0"/>
              <a:t>operating the internal filter, we estimate the </a:t>
            </a:r>
            <a:r>
              <a:rPr lang="en-US" sz="1700" i="1" dirty="0" smtClean="0"/>
              <a:t>water concentration in the liquid is 1/500 </a:t>
            </a:r>
            <a:r>
              <a:rPr lang="en-US" sz="1700" i="1" dirty="0"/>
              <a:t>of </a:t>
            </a:r>
            <a:r>
              <a:rPr lang="en-US" sz="1700" i="1" dirty="0" smtClean="0"/>
              <a:t>that in the vapor.” </a:t>
            </a:r>
            <a:r>
              <a:rPr lang="en-US" sz="1700" dirty="0" smtClean="0"/>
              <a:t>(italics added)</a:t>
            </a:r>
            <a:endParaRPr lang="en-US" sz="1700" dirty="0"/>
          </a:p>
        </p:txBody>
      </p:sp>
      <p:sp>
        <p:nvSpPr>
          <p:cNvPr id="5" name="TextBox 4"/>
          <p:cNvSpPr txBox="1"/>
          <p:nvPr/>
        </p:nvSpPr>
        <p:spPr>
          <a:xfrm>
            <a:off x="451481" y="5144067"/>
            <a:ext cx="8501973" cy="1754326"/>
          </a:xfrm>
          <a:prstGeom prst="rect">
            <a:avLst/>
          </a:prstGeom>
          <a:noFill/>
        </p:spPr>
        <p:txBody>
          <a:bodyPr wrap="square" rtlCol="0">
            <a:spAutoFit/>
          </a:bodyPr>
          <a:lstStyle/>
          <a:p>
            <a:r>
              <a:rPr lang="en-US" dirty="0" smtClean="0"/>
              <a:t>These measurements of electron lifetime and H</a:t>
            </a:r>
            <a:r>
              <a:rPr lang="en-US" baseline="-25000" dirty="0" smtClean="0"/>
              <a:t>2</a:t>
            </a:r>
            <a:r>
              <a:rPr lang="en-US" dirty="0" smtClean="0"/>
              <a:t>O concentration in the gas, plus the statement that the concentration in the liquid is 500 times smaller, are used to obtain the above estimates of attachment rates.  We assume no contribution of attachment to O</a:t>
            </a:r>
            <a:r>
              <a:rPr lang="en-US" baseline="-25000" dirty="0" smtClean="0"/>
              <a:t>2</a:t>
            </a:r>
            <a:r>
              <a:rPr lang="en-US" dirty="0" smtClean="0"/>
              <a:t>.  The </a:t>
            </a:r>
            <a:r>
              <a:rPr lang="en-US" dirty="0"/>
              <a:t>paper does not specify an electric </a:t>
            </a:r>
            <a:r>
              <a:rPr lang="en-US" dirty="0" smtClean="0"/>
              <a:t>field.  </a:t>
            </a:r>
            <a:r>
              <a:rPr lang="en-US" dirty="0"/>
              <a:t>We </a:t>
            </a:r>
            <a:r>
              <a:rPr lang="en-US" dirty="0" smtClean="0"/>
              <a:t>take the field to be 10 V/cm; the attachment rates at fields below 100 V/cm are relatively constant.</a:t>
            </a:r>
            <a:endParaRPr lang="en-US" dirty="0"/>
          </a:p>
          <a:p>
            <a:endParaRPr lang="en-US" dirty="0"/>
          </a:p>
        </p:txBody>
      </p:sp>
    </p:spTree>
    <p:extLst>
      <p:ext uri="{BB962C8B-B14F-4D97-AF65-F5344CB8AC3E}">
        <p14:creationId xmlns:p14="http://schemas.microsoft.com/office/powerpoint/2010/main" val="23344799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102"/>
            <a:ext cx="8229600" cy="671208"/>
          </a:xfrm>
        </p:spPr>
        <p:txBody>
          <a:bodyPr>
            <a:normAutofit fontScale="90000"/>
          </a:bodyPr>
          <a:lstStyle/>
          <a:p>
            <a:r>
              <a:rPr lang="en-US" dirty="0" smtClean="0"/>
              <a:t>Estimate of Attachment Rate for H</a:t>
            </a:r>
            <a:r>
              <a:rPr lang="en-US" baseline="-25000" dirty="0" smtClean="0"/>
              <a:t>2</a:t>
            </a:r>
            <a:r>
              <a:rPr lang="en-US" dirty="0" smtClean="0"/>
              <a:t>O</a:t>
            </a:r>
            <a:endParaRPr lang="en-US" sz="2700" i="1" dirty="0"/>
          </a:p>
        </p:txBody>
      </p:sp>
      <p:sp>
        <p:nvSpPr>
          <p:cNvPr id="3" name="Slide Number Placeholder 2"/>
          <p:cNvSpPr>
            <a:spLocks noGrp="1"/>
          </p:cNvSpPr>
          <p:nvPr>
            <p:ph type="sldNum" sz="quarter" idx="12"/>
          </p:nvPr>
        </p:nvSpPr>
        <p:spPr/>
        <p:txBody>
          <a:bodyPr/>
          <a:lstStyle/>
          <a:p>
            <a:fld id="{86685E44-AF0C-F640-B9AE-488F490A762E}" type="slidenum">
              <a:rPr lang="en-US" smtClean="0"/>
              <a:pPr/>
              <a:t>47</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27" y="1359765"/>
            <a:ext cx="4265484" cy="302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573" y="1315425"/>
            <a:ext cx="4230012" cy="311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58421" y="858607"/>
            <a:ext cx="6521380" cy="369332"/>
          </a:xfrm>
          <a:prstGeom prst="rect">
            <a:avLst/>
          </a:prstGeom>
        </p:spPr>
        <p:txBody>
          <a:bodyPr wrap="square">
            <a:spAutoFit/>
          </a:bodyPr>
          <a:lstStyle/>
          <a:p>
            <a:pPr marL="91440"/>
            <a:r>
              <a:rPr lang="en-US" dirty="0"/>
              <a:t>B. </a:t>
            </a:r>
            <a:r>
              <a:rPr lang="en-US" dirty="0" err="1"/>
              <a:t>Carls</a:t>
            </a:r>
            <a:r>
              <a:rPr lang="en-US" dirty="0"/>
              <a:t> and M. Zuckerbrot, </a:t>
            </a:r>
            <a:r>
              <a:rPr lang="en-US" dirty="0" err="1"/>
              <a:t>MicroBooNE</a:t>
            </a:r>
            <a:r>
              <a:rPr lang="en-US" dirty="0"/>
              <a:t> </a:t>
            </a:r>
            <a:r>
              <a:rPr lang="en-US" dirty="0" err="1"/>
              <a:t>docDB</a:t>
            </a:r>
            <a:r>
              <a:rPr lang="en-US" dirty="0"/>
              <a:t> 4823, 10/27/2015.</a:t>
            </a:r>
          </a:p>
        </p:txBody>
      </p:sp>
      <p:sp>
        <p:nvSpPr>
          <p:cNvPr id="9" name="TextBox 8"/>
          <p:cNvSpPr txBox="1"/>
          <p:nvPr/>
        </p:nvSpPr>
        <p:spPr>
          <a:xfrm>
            <a:off x="2346638" y="4434779"/>
            <a:ext cx="4144945" cy="369332"/>
          </a:xfrm>
          <a:prstGeom prst="rect">
            <a:avLst/>
          </a:prstGeom>
          <a:noFill/>
        </p:spPr>
        <p:txBody>
          <a:bodyPr wrap="square" rtlCol="0">
            <a:spAutoFit/>
          </a:bodyPr>
          <a:lstStyle/>
          <a:p>
            <a:r>
              <a:rPr lang="en-US" dirty="0" smtClean="0"/>
              <a:t>Estimate k</a:t>
            </a:r>
            <a:r>
              <a:rPr lang="en-US" baseline="-25000" dirty="0" smtClean="0"/>
              <a:t>A</a:t>
            </a:r>
            <a:r>
              <a:rPr lang="en-US" dirty="0" smtClean="0"/>
              <a:t>(H2O) = (6.9±0.3) x 10</a:t>
            </a:r>
            <a:r>
              <a:rPr lang="en-US" baseline="30000" dirty="0" smtClean="0"/>
              <a:t>10  </a:t>
            </a:r>
            <a:r>
              <a:rPr lang="en-US" dirty="0" smtClean="0"/>
              <a:t>s</a:t>
            </a:r>
            <a:r>
              <a:rPr lang="en-US" baseline="30000" dirty="0" smtClean="0"/>
              <a:t>-1</a:t>
            </a:r>
            <a:endParaRPr lang="en-US" baseline="30000" dirty="0"/>
          </a:p>
        </p:txBody>
      </p:sp>
      <p:sp>
        <p:nvSpPr>
          <p:cNvPr id="10" name="TextBox 9"/>
          <p:cNvSpPr txBox="1"/>
          <p:nvPr/>
        </p:nvSpPr>
        <p:spPr>
          <a:xfrm>
            <a:off x="457200" y="4852241"/>
            <a:ext cx="8501973" cy="2031325"/>
          </a:xfrm>
          <a:prstGeom prst="rect">
            <a:avLst/>
          </a:prstGeom>
          <a:noFill/>
        </p:spPr>
        <p:txBody>
          <a:bodyPr wrap="square" rtlCol="0">
            <a:spAutoFit/>
          </a:bodyPr>
          <a:lstStyle/>
          <a:p>
            <a:r>
              <a:rPr lang="en-US" dirty="0" smtClean="0"/>
              <a:t>Estimate is made as in the previous slide, but we use a value of 1 for Henry’s constant.  The factor of 500, used in the Andrews data set, was a result of the specific conditions of that measurement (condenser efficiency and flow rate through the filter), and does not apply here.  The contribution of O</a:t>
            </a:r>
            <a:r>
              <a:rPr lang="en-US" baseline="-25000" dirty="0" smtClean="0"/>
              <a:t>2</a:t>
            </a:r>
            <a:r>
              <a:rPr lang="en-US" dirty="0" smtClean="0"/>
              <a:t> to the measured lifetime is negligible.  The electric </a:t>
            </a:r>
            <a:r>
              <a:rPr lang="en-US" dirty="0"/>
              <a:t>field </a:t>
            </a:r>
            <a:r>
              <a:rPr lang="en-US" dirty="0" smtClean="0"/>
              <a:t>is 32V/cm, as deduced from the drift velocity as indicated by the time shown in Figure 5 of the </a:t>
            </a:r>
            <a:r>
              <a:rPr lang="en-US" dirty="0" err="1" smtClean="0"/>
              <a:t>technote</a:t>
            </a:r>
            <a:r>
              <a:rPr lang="en-US" dirty="0" smtClean="0"/>
              <a:t>  (the public version is in </a:t>
            </a:r>
            <a:r>
              <a:rPr lang="en-US" dirty="0" err="1" smtClean="0"/>
              <a:t>docDB</a:t>
            </a:r>
            <a:r>
              <a:rPr lang="en-US" dirty="0"/>
              <a:t> </a:t>
            </a:r>
            <a:r>
              <a:rPr lang="en-US" dirty="0" smtClean="0"/>
              <a:t>4928-v16).</a:t>
            </a:r>
            <a:endParaRPr lang="en-US" dirty="0"/>
          </a:p>
          <a:p>
            <a:endParaRPr lang="en-US" dirty="0"/>
          </a:p>
        </p:txBody>
      </p:sp>
    </p:spTree>
    <p:extLst>
      <p:ext uri="{BB962C8B-B14F-4D97-AF65-F5344CB8AC3E}">
        <p14:creationId xmlns:p14="http://schemas.microsoft.com/office/powerpoint/2010/main" val="14366428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98960"/>
            <a:ext cx="4435009" cy="5959039"/>
          </a:xfrm>
          <a:prstGeom prst="rect">
            <a:avLst/>
          </a:prstGeom>
        </p:spPr>
      </p:pic>
      <p:sp>
        <p:nvSpPr>
          <p:cNvPr id="2" name="Title 1"/>
          <p:cNvSpPr>
            <a:spLocks noGrp="1"/>
          </p:cNvSpPr>
          <p:nvPr>
            <p:ph type="title"/>
          </p:nvPr>
        </p:nvSpPr>
        <p:spPr>
          <a:xfrm>
            <a:off x="457200" y="118798"/>
            <a:ext cx="8229600" cy="671208"/>
          </a:xfrm>
        </p:spPr>
        <p:txBody>
          <a:bodyPr>
            <a:normAutofit fontScale="90000"/>
          </a:bodyPr>
          <a:lstStyle/>
          <a:p>
            <a:r>
              <a:rPr lang="en-US" dirty="0"/>
              <a:t>Calculated </a:t>
            </a:r>
            <a:r>
              <a:rPr lang="en-US" dirty="0" smtClean="0"/>
              <a:t>Attachment Rates</a:t>
            </a:r>
            <a:endParaRPr lang="en-US" dirty="0"/>
          </a:p>
        </p:txBody>
      </p:sp>
      <p:sp>
        <p:nvSpPr>
          <p:cNvPr id="5" name="TextBox 4"/>
          <p:cNvSpPr txBox="1"/>
          <p:nvPr/>
        </p:nvSpPr>
        <p:spPr>
          <a:xfrm>
            <a:off x="4270549" y="2033829"/>
            <a:ext cx="4727536" cy="4524315"/>
          </a:xfrm>
          <a:prstGeom prst="rect">
            <a:avLst/>
          </a:prstGeom>
          <a:noFill/>
        </p:spPr>
        <p:txBody>
          <a:bodyPr wrap="square" rtlCol="0">
            <a:spAutoFit/>
          </a:bodyPr>
          <a:lstStyle/>
          <a:p>
            <a:pPr marL="342900" indent="-342900">
              <a:buAutoNum type="arabicPeriod"/>
            </a:pPr>
            <a:r>
              <a:rPr lang="en-US" dirty="0" smtClean="0"/>
              <a:t>Light gray curves are best fit to </a:t>
            </a:r>
            <a:r>
              <a:rPr lang="en-US" dirty="0" err="1" smtClean="0"/>
              <a:t>Pade</a:t>
            </a:r>
            <a:r>
              <a:rPr lang="en-US" dirty="0" smtClean="0"/>
              <a:t> function constrained to have zero derivative at x=0.</a:t>
            </a:r>
          </a:p>
          <a:p>
            <a:pPr marL="342900" indent="-342900">
              <a:buAutoNum type="arabicPeriod"/>
            </a:pPr>
            <a:r>
              <a:rPr lang="en-US" dirty="0" smtClean="0"/>
              <a:t>Solid and dashed curves are calculated from cross sections and modified Maxwell energy distribution.</a:t>
            </a:r>
          </a:p>
          <a:p>
            <a:pPr marL="342900" indent="-342900">
              <a:buAutoNum type="arabicPeriod"/>
            </a:pPr>
            <a:r>
              <a:rPr lang="en-US" dirty="0" smtClean="0"/>
              <a:t>For H</a:t>
            </a:r>
            <a:r>
              <a:rPr lang="en-US" baseline="-25000" dirty="0" smtClean="0"/>
              <a:t>2</a:t>
            </a:r>
            <a:r>
              <a:rPr lang="en-US" dirty="0" smtClean="0"/>
              <a:t>O three calculations are shown, each using a different magnitude of the radiative attachment cross section, but the same dissociative </a:t>
            </a:r>
            <a:r>
              <a:rPr lang="en-US" dirty="0"/>
              <a:t>attachment cross section.  </a:t>
            </a:r>
            <a:endParaRPr lang="en-US" dirty="0" smtClean="0"/>
          </a:p>
          <a:p>
            <a:pPr marL="800100" lvl="1" indent="-342900">
              <a:buFont typeface="+mj-lt"/>
              <a:buAutoNum type="alphaLcParenR"/>
            </a:pPr>
            <a:r>
              <a:rPr lang="en-US" dirty="0" smtClean="0"/>
              <a:t>The solid black line matches the low field attachment implied by the measured electron affinity (see slide 25)</a:t>
            </a:r>
          </a:p>
          <a:p>
            <a:pPr marL="800100" lvl="1" indent="-342900">
              <a:buFont typeface="+mj-lt"/>
              <a:buAutoNum type="alphaLcParenR"/>
            </a:pPr>
            <a:r>
              <a:rPr lang="en-US" dirty="0" smtClean="0"/>
              <a:t>The two dashed black lines match the minimum and maximum values implied by our analysis of the </a:t>
            </a:r>
            <a:r>
              <a:rPr lang="en-US" dirty="0" err="1" smtClean="0"/>
              <a:t>Carls</a:t>
            </a:r>
            <a:r>
              <a:rPr lang="en-US" dirty="0" smtClean="0"/>
              <a:t> and the Andrews data, respectively.</a:t>
            </a:r>
            <a:endParaRPr lang="en-US" dirty="0"/>
          </a:p>
        </p:txBody>
      </p:sp>
      <p:sp>
        <p:nvSpPr>
          <p:cNvPr id="3" name="Slide Number Placeholder 2"/>
          <p:cNvSpPr>
            <a:spLocks noGrp="1"/>
          </p:cNvSpPr>
          <p:nvPr>
            <p:ph type="sldNum" sz="quarter" idx="12"/>
          </p:nvPr>
        </p:nvSpPr>
        <p:spPr/>
        <p:txBody>
          <a:bodyPr/>
          <a:lstStyle/>
          <a:p>
            <a:fld id="{86685E44-AF0C-F640-B9AE-488F490A762E}" type="slidenum">
              <a:rPr lang="en-US" smtClean="0"/>
              <a:pPr/>
              <a:t>48</a:t>
            </a:fld>
            <a:endParaRPr lang="en-US"/>
          </a:p>
        </p:txBody>
      </p:sp>
      <p:grpSp>
        <p:nvGrpSpPr>
          <p:cNvPr id="8" name="Group 7"/>
          <p:cNvGrpSpPr>
            <a:grpSpLocks noChangeAspect="1"/>
          </p:cNvGrpSpPr>
          <p:nvPr/>
        </p:nvGrpSpPr>
        <p:grpSpPr>
          <a:xfrm>
            <a:off x="3774332" y="790006"/>
            <a:ext cx="5223753" cy="1114794"/>
            <a:chOff x="3774332" y="937959"/>
            <a:chExt cx="5223753" cy="1013449"/>
          </a:xfrm>
        </p:grpSpPr>
        <p:sp>
          <p:nvSpPr>
            <p:cNvPr id="7" name="Rectangle 6"/>
            <p:cNvSpPr/>
            <p:nvPr/>
          </p:nvSpPr>
          <p:spPr>
            <a:xfrm>
              <a:off x="3774332" y="937959"/>
              <a:ext cx="5223753" cy="101344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1881" y="1037008"/>
              <a:ext cx="5038928" cy="822325"/>
            </a:xfrm>
            <a:prstGeom prst="rect">
              <a:avLst/>
            </a:prstGeom>
            <a:solidFill>
              <a:schemeClr val="bg1"/>
            </a:solidFill>
            <a:ln>
              <a:noFill/>
            </a:ln>
          </p:spPr>
        </p:pic>
      </p:grpSp>
    </p:spTree>
    <p:extLst>
      <p:ext uri="{BB962C8B-B14F-4D97-AF65-F5344CB8AC3E}">
        <p14:creationId xmlns:p14="http://schemas.microsoft.com/office/powerpoint/2010/main" val="1592738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0366"/>
            <a:ext cx="8229600" cy="1143000"/>
          </a:xfrm>
        </p:spPr>
        <p:txBody>
          <a:bodyPr>
            <a:noAutofit/>
          </a:bodyPr>
          <a:lstStyle/>
          <a:p>
            <a:r>
              <a:rPr lang="en-US" sz="4000" dirty="0" smtClean="0"/>
              <a:t>Comparison to Attachment in </a:t>
            </a:r>
            <a:r>
              <a:rPr lang="en-US" sz="4000" dirty="0" err="1" smtClean="0"/>
              <a:t>GAr</a:t>
            </a:r>
            <a:r>
              <a:rPr lang="en-US" sz="4000" dirty="0" smtClean="0"/>
              <a:t> </a:t>
            </a:r>
            <a:endParaRPr lang="en-US" sz="4000" dirty="0"/>
          </a:p>
        </p:txBody>
      </p:sp>
      <p:sp>
        <p:nvSpPr>
          <p:cNvPr id="4" name="Slide Number Placeholder 3"/>
          <p:cNvSpPr>
            <a:spLocks noGrp="1"/>
          </p:cNvSpPr>
          <p:nvPr>
            <p:ph type="sldNum" sz="quarter" idx="12"/>
          </p:nvPr>
        </p:nvSpPr>
        <p:spPr/>
        <p:txBody>
          <a:bodyPr/>
          <a:lstStyle/>
          <a:p>
            <a:fld id="{86685E44-AF0C-F640-B9AE-488F490A762E}"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2809019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205"/>
            <a:ext cx="8229600" cy="671208"/>
          </a:xfrm>
        </p:spPr>
        <p:txBody>
          <a:bodyPr>
            <a:normAutofit fontScale="90000"/>
          </a:bodyPr>
          <a:lstStyle/>
          <a:p>
            <a:r>
              <a:rPr lang="en-US" dirty="0" smtClean="0"/>
              <a:t>Measured Attachment Rates in </a:t>
            </a:r>
            <a:r>
              <a:rPr lang="en-US" dirty="0" err="1" smtClean="0"/>
              <a:t>LAr</a:t>
            </a:r>
            <a:endParaRPr lang="en-US" sz="2700" i="1" dirty="0"/>
          </a:p>
        </p:txBody>
      </p:sp>
      <p:sp>
        <p:nvSpPr>
          <p:cNvPr id="14" name="TextBox 13"/>
          <p:cNvSpPr txBox="1"/>
          <p:nvPr/>
        </p:nvSpPr>
        <p:spPr>
          <a:xfrm>
            <a:off x="4399772" y="1944107"/>
            <a:ext cx="4306855" cy="3708708"/>
          </a:xfrm>
          <a:prstGeom prst="rect">
            <a:avLst/>
          </a:prstGeom>
          <a:noFill/>
        </p:spPr>
        <p:txBody>
          <a:bodyPr wrap="square" rtlCol="0">
            <a:spAutoFit/>
          </a:bodyPr>
          <a:lstStyle/>
          <a:p>
            <a:pPr marL="91440"/>
            <a:r>
              <a:rPr lang="en-US" dirty="0" smtClean="0"/>
              <a:t>SF</a:t>
            </a:r>
            <a:r>
              <a:rPr lang="en-US" baseline="-25000" dirty="0" smtClean="0"/>
              <a:t>6</a:t>
            </a:r>
            <a:r>
              <a:rPr lang="en-US" dirty="0" smtClean="0"/>
              <a:t>: Ref 1</a:t>
            </a:r>
          </a:p>
          <a:p>
            <a:pPr marL="91440"/>
            <a:r>
              <a:rPr lang="en-US" dirty="0" smtClean="0"/>
              <a:t>N</a:t>
            </a:r>
            <a:r>
              <a:rPr lang="en-US" baseline="-25000" dirty="0"/>
              <a:t>2</a:t>
            </a:r>
            <a:r>
              <a:rPr lang="en-US" dirty="0" smtClean="0"/>
              <a:t>O: Ref 1</a:t>
            </a:r>
          </a:p>
          <a:p>
            <a:pPr marL="91440"/>
            <a:r>
              <a:rPr lang="en-US" dirty="0" smtClean="0"/>
              <a:t>O</a:t>
            </a:r>
            <a:r>
              <a:rPr lang="en-US" baseline="-25000" dirty="0"/>
              <a:t>2</a:t>
            </a:r>
            <a:r>
              <a:rPr lang="en-US" dirty="0" smtClean="0"/>
              <a:t>: Ref </a:t>
            </a:r>
            <a:r>
              <a:rPr lang="en-US" b="1" dirty="0" smtClean="0">
                <a:solidFill>
                  <a:srgbClr val="0240EE"/>
                </a:solidFill>
              </a:rPr>
              <a:t>1</a:t>
            </a:r>
            <a:r>
              <a:rPr lang="en-US" dirty="0" smtClean="0"/>
              <a:t>, </a:t>
            </a:r>
            <a:r>
              <a:rPr lang="en-US" b="1" dirty="0" smtClean="0">
                <a:solidFill>
                  <a:srgbClr val="B0B33D"/>
                </a:solidFill>
              </a:rPr>
              <a:t>2</a:t>
            </a:r>
            <a:r>
              <a:rPr lang="en-US" dirty="0" smtClean="0"/>
              <a:t>, </a:t>
            </a:r>
            <a:r>
              <a:rPr lang="en-US" b="1" dirty="0" smtClean="0">
                <a:solidFill>
                  <a:srgbClr val="CC00CC"/>
                </a:solidFill>
              </a:rPr>
              <a:t>3</a:t>
            </a:r>
            <a:r>
              <a:rPr lang="en-US" dirty="0" smtClean="0"/>
              <a:t>, </a:t>
            </a:r>
            <a:r>
              <a:rPr lang="en-US" b="1" dirty="0" smtClean="0">
                <a:solidFill>
                  <a:srgbClr val="00F0F0"/>
                </a:solidFill>
              </a:rPr>
              <a:t>4</a:t>
            </a:r>
            <a:r>
              <a:rPr lang="en-US" dirty="0" smtClean="0"/>
              <a:t>, </a:t>
            </a:r>
            <a:r>
              <a:rPr lang="en-US" b="1" dirty="0" smtClean="0">
                <a:solidFill>
                  <a:srgbClr val="FF0000"/>
                </a:solidFill>
              </a:rPr>
              <a:t>5</a:t>
            </a:r>
          </a:p>
          <a:p>
            <a:pPr marL="91440"/>
            <a:r>
              <a:rPr lang="en-US" dirty="0" smtClean="0"/>
              <a:t>CO</a:t>
            </a:r>
            <a:r>
              <a:rPr lang="en-US" baseline="-25000" dirty="0" smtClean="0"/>
              <a:t>2</a:t>
            </a:r>
            <a:r>
              <a:rPr lang="en-US" dirty="0"/>
              <a:t>: Ref </a:t>
            </a:r>
            <a:r>
              <a:rPr lang="en-US" dirty="0" smtClean="0"/>
              <a:t>2</a:t>
            </a:r>
          </a:p>
          <a:p>
            <a:pPr marL="91440"/>
            <a:r>
              <a:rPr lang="en-US" dirty="0" smtClean="0"/>
              <a:t>N</a:t>
            </a:r>
            <a:r>
              <a:rPr lang="en-US" baseline="-25000" dirty="0" smtClean="0"/>
              <a:t>2</a:t>
            </a:r>
            <a:r>
              <a:rPr lang="en-US" dirty="0" smtClean="0"/>
              <a:t>: Ref 5</a:t>
            </a:r>
          </a:p>
          <a:p>
            <a:pPr marL="91440"/>
            <a:endParaRPr lang="en-US" sz="1100" dirty="0" smtClean="0"/>
          </a:p>
          <a:p>
            <a:pPr marL="365760" indent="-274320">
              <a:buFont typeface="+mj-lt"/>
              <a:buAutoNum type="arabicPeriod"/>
            </a:pPr>
            <a:r>
              <a:rPr lang="en-US" dirty="0" smtClean="0"/>
              <a:t>G</a:t>
            </a:r>
            <a:r>
              <a:rPr lang="en-US" dirty="0"/>
              <a:t>. </a:t>
            </a:r>
            <a:r>
              <a:rPr lang="en-US" dirty="0" err="1" smtClean="0"/>
              <a:t>Bakale</a:t>
            </a:r>
            <a:r>
              <a:rPr lang="en-US" dirty="0" smtClean="0"/>
              <a:t>, et al., </a:t>
            </a:r>
            <a:r>
              <a:rPr lang="en-US" dirty="0"/>
              <a:t>J. Phys. Chem. 80 (1976) 2556.</a:t>
            </a:r>
          </a:p>
          <a:p>
            <a:pPr marL="365760" indent="-274320">
              <a:buFont typeface="+mj-lt"/>
              <a:buAutoNum type="arabicPeriod"/>
            </a:pPr>
            <a:r>
              <a:rPr lang="en-US" dirty="0" smtClean="0"/>
              <a:t>A</a:t>
            </a:r>
            <a:r>
              <a:rPr lang="en-US" dirty="0"/>
              <a:t>. Bettini, et al</a:t>
            </a:r>
            <a:r>
              <a:rPr lang="en-US" dirty="0" smtClean="0"/>
              <a:t>., </a:t>
            </a:r>
            <a:r>
              <a:rPr lang="en-US" dirty="0"/>
              <a:t>NIM A305 (1991) 171</a:t>
            </a:r>
            <a:r>
              <a:rPr lang="en-US" dirty="0" smtClean="0"/>
              <a:t>.</a:t>
            </a:r>
          </a:p>
          <a:p>
            <a:pPr marL="365760" indent="-274320">
              <a:buFont typeface="+mj-lt"/>
              <a:buAutoNum type="arabicPeriod"/>
            </a:pPr>
            <a:r>
              <a:rPr lang="en-US" dirty="0"/>
              <a:t>W. Hofmann, et al., </a:t>
            </a:r>
            <a:r>
              <a:rPr lang="en-US" dirty="0" smtClean="0"/>
              <a:t>NIM </a:t>
            </a:r>
            <a:r>
              <a:rPr lang="en-US" dirty="0"/>
              <a:t>135 (1976) 151</a:t>
            </a:r>
            <a:r>
              <a:rPr lang="en-US" dirty="0" smtClean="0"/>
              <a:t>.</a:t>
            </a:r>
          </a:p>
          <a:p>
            <a:pPr marL="365760" indent="-274320">
              <a:buFont typeface="+mj-lt"/>
              <a:buAutoNum type="arabicPeriod"/>
            </a:pPr>
            <a:r>
              <a:rPr lang="en-US" dirty="0"/>
              <a:t>Adams, et al., </a:t>
            </a:r>
            <a:r>
              <a:rPr lang="en-US" dirty="0" smtClean="0"/>
              <a:t>NIM </a:t>
            </a:r>
            <a:r>
              <a:rPr lang="en-US" dirty="0"/>
              <a:t>A545 (2005) 613</a:t>
            </a:r>
            <a:r>
              <a:rPr lang="en-US" dirty="0" smtClean="0"/>
              <a:t>.</a:t>
            </a:r>
          </a:p>
          <a:p>
            <a:pPr marL="365760" indent="-274320">
              <a:buFont typeface="+mj-lt"/>
              <a:buAutoNum type="arabicPeriod"/>
            </a:pPr>
            <a:r>
              <a:rPr lang="en-US" dirty="0"/>
              <a:t>Biller, et al., NIM A276 (1989) 144</a:t>
            </a:r>
            <a:r>
              <a:rPr lang="en-US" dirty="0" smtClean="0"/>
              <a:t>.</a:t>
            </a:r>
          </a:p>
          <a:p>
            <a:pPr marL="91440"/>
            <a:r>
              <a:rPr lang="en-US" sz="800" dirty="0" smtClean="0"/>
              <a:t> </a:t>
            </a:r>
          </a:p>
          <a:p>
            <a:pPr marL="91440"/>
            <a:r>
              <a:rPr lang="en-US" dirty="0" smtClean="0"/>
              <a:t>Lines are best fit with 1</a:t>
            </a:r>
            <a:r>
              <a:rPr lang="en-US" dirty="0" smtClean="0">
                <a:latin typeface="Symbol" panose="05050102010706020507" pitchFamily="18" charset="2"/>
              </a:rPr>
              <a:t>s</a:t>
            </a:r>
            <a:r>
              <a:rPr lang="en-US" dirty="0" smtClean="0"/>
              <a:t> confidence band.</a:t>
            </a:r>
            <a:endParaRPr lang="en-US" dirty="0"/>
          </a:p>
        </p:txBody>
      </p:sp>
      <p:sp>
        <p:nvSpPr>
          <p:cNvPr id="3" name="Slide Number Placeholder 2"/>
          <p:cNvSpPr>
            <a:spLocks noGrp="1"/>
          </p:cNvSpPr>
          <p:nvPr>
            <p:ph type="sldNum" sz="quarter" idx="12"/>
          </p:nvPr>
        </p:nvSpPr>
        <p:spPr/>
        <p:txBody>
          <a:bodyPr/>
          <a:lstStyle/>
          <a:p>
            <a:fld id="{86685E44-AF0C-F640-B9AE-488F490A762E}" type="slidenum">
              <a:rPr lang="en-US" smtClean="0"/>
              <a:pPr/>
              <a:t>5</a:t>
            </a:fld>
            <a:endParaRPr lang="en-US" dirty="0"/>
          </a:p>
        </p:txBody>
      </p:sp>
      <p:sp>
        <p:nvSpPr>
          <p:cNvPr id="4" name="TextBox 3"/>
          <p:cNvSpPr txBox="1"/>
          <p:nvPr/>
        </p:nvSpPr>
        <p:spPr>
          <a:xfrm>
            <a:off x="4417109" y="5807933"/>
            <a:ext cx="4306855" cy="646331"/>
          </a:xfrm>
          <a:prstGeom prst="rect">
            <a:avLst/>
          </a:prstGeom>
          <a:noFill/>
          <a:ln>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n-US" dirty="0" smtClean="0"/>
              <a:t>Note the order of k</a:t>
            </a:r>
            <a:r>
              <a:rPr lang="en-US" baseline="-25000" dirty="0" smtClean="0"/>
              <a:t>A</a:t>
            </a:r>
            <a:r>
              <a:rPr lang="en-US" dirty="0" smtClean="0"/>
              <a:t> at low field:</a:t>
            </a:r>
          </a:p>
          <a:p>
            <a:pPr algn="ctr"/>
            <a:r>
              <a:rPr lang="en-US" dirty="0" smtClean="0"/>
              <a:t>SF</a:t>
            </a:r>
            <a:r>
              <a:rPr lang="en-US" baseline="-25000" dirty="0" smtClean="0"/>
              <a:t>6</a:t>
            </a:r>
            <a:r>
              <a:rPr lang="en-US" dirty="0" smtClean="0"/>
              <a:t> &gt; N</a:t>
            </a:r>
            <a:r>
              <a:rPr lang="en-US" baseline="-25000" dirty="0"/>
              <a:t>2</a:t>
            </a:r>
            <a:r>
              <a:rPr lang="en-US" dirty="0" smtClean="0"/>
              <a:t>O ~ O</a:t>
            </a:r>
            <a:r>
              <a:rPr lang="en-US" baseline="-25000" dirty="0"/>
              <a:t>2</a:t>
            </a:r>
            <a:r>
              <a:rPr lang="en-US" dirty="0" smtClean="0"/>
              <a:t> &gt; CO</a:t>
            </a:r>
            <a:r>
              <a:rPr lang="en-US" baseline="-25000" dirty="0"/>
              <a:t>2</a:t>
            </a:r>
            <a:r>
              <a:rPr lang="en-US" dirty="0" smtClean="0"/>
              <a:t> &gt; </a:t>
            </a:r>
            <a:r>
              <a:rPr lang="en-US" dirty="0"/>
              <a:t>N</a:t>
            </a:r>
            <a:r>
              <a:rPr lang="en-US" baseline="-25000" dirty="0"/>
              <a:t>2</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561" y="923006"/>
            <a:ext cx="4227096" cy="5833393"/>
          </a:xfrm>
          <a:prstGeom prst="rect">
            <a:avLst/>
          </a:prstGeom>
        </p:spPr>
      </p:pic>
      <p:sp>
        <p:nvSpPr>
          <p:cNvPr id="7" name="Rectangle 6"/>
          <p:cNvSpPr/>
          <p:nvPr/>
        </p:nvSpPr>
        <p:spPr>
          <a:xfrm>
            <a:off x="3878664" y="771615"/>
            <a:ext cx="5014128" cy="98572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794288635"/>
              </p:ext>
            </p:extLst>
          </p:nvPr>
        </p:nvGraphicFramePr>
        <p:xfrm>
          <a:off x="4007484" y="862046"/>
          <a:ext cx="4768403" cy="895292"/>
        </p:xfrm>
        <a:graphic>
          <a:graphicData uri="http://schemas.openxmlformats.org/presentationml/2006/ole">
            <mc:AlternateContent xmlns:mc="http://schemas.openxmlformats.org/markup-compatibility/2006">
              <mc:Choice xmlns:v="urn:schemas-microsoft-com:vml" Requires="v">
                <p:oleObj spid="_x0000_s2189" name="Equation" r:id="rId5" imgW="3111480" imgH="583920" progId="Equation.DSMT4">
                  <p:embed/>
                </p:oleObj>
              </mc:Choice>
              <mc:Fallback>
                <p:oleObj name="Equation" r:id="rId5" imgW="3111480" imgH="583920" progId="Equation.DSMT4">
                  <p:embed/>
                  <p:pic>
                    <p:nvPicPr>
                      <p:cNvPr id="0" name=""/>
                      <p:cNvPicPr/>
                      <p:nvPr/>
                    </p:nvPicPr>
                    <p:blipFill>
                      <a:blip r:embed="rId6"/>
                      <a:stretch>
                        <a:fillRect/>
                      </a:stretch>
                    </p:blipFill>
                    <p:spPr>
                      <a:xfrm>
                        <a:off x="4007484" y="862046"/>
                        <a:ext cx="4768403" cy="895292"/>
                      </a:xfrm>
                      <a:prstGeom prst="rect">
                        <a:avLst/>
                      </a:prstGeom>
                    </p:spPr>
                  </p:pic>
                </p:oleObj>
              </mc:Fallback>
            </mc:AlternateContent>
          </a:graphicData>
        </a:graphic>
      </p:graphicFrame>
    </p:spTree>
    <p:extLst>
      <p:ext uri="{BB962C8B-B14F-4D97-AF65-F5344CB8AC3E}">
        <p14:creationId xmlns:p14="http://schemas.microsoft.com/office/powerpoint/2010/main" val="1852467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102"/>
            <a:ext cx="8229600" cy="1284158"/>
          </a:xfrm>
        </p:spPr>
        <p:txBody>
          <a:bodyPr>
            <a:normAutofit/>
          </a:bodyPr>
          <a:lstStyle/>
          <a:p>
            <a:r>
              <a:rPr lang="en-US" sz="3600" dirty="0" smtClean="0"/>
              <a:t>Electron Attachment to Water in </a:t>
            </a:r>
            <a:r>
              <a:rPr lang="en-US" sz="3600" dirty="0" err="1" smtClean="0"/>
              <a:t>GAr</a:t>
            </a:r>
            <a:r>
              <a:rPr lang="en-US" sz="3600" dirty="0" smtClean="0"/>
              <a:t/>
            </a:r>
            <a:br>
              <a:rPr lang="en-US" sz="3600" dirty="0" smtClean="0"/>
            </a:br>
            <a:r>
              <a:rPr lang="en-US" sz="3600" dirty="0" smtClean="0"/>
              <a:t>is Very </a:t>
            </a:r>
            <a:r>
              <a:rPr lang="en-US" sz="3600" dirty="0"/>
              <a:t>S</a:t>
            </a:r>
            <a:r>
              <a:rPr lang="en-US" sz="3600" dirty="0" smtClean="0"/>
              <a:t>mall</a:t>
            </a:r>
            <a:endParaRPr lang="en-US" sz="2000" i="1" dirty="0"/>
          </a:p>
        </p:txBody>
      </p:sp>
      <p:sp>
        <p:nvSpPr>
          <p:cNvPr id="3" name="Slide Number Placeholder 2"/>
          <p:cNvSpPr>
            <a:spLocks noGrp="1"/>
          </p:cNvSpPr>
          <p:nvPr>
            <p:ph type="sldNum" sz="quarter" idx="12"/>
          </p:nvPr>
        </p:nvSpPr>
        <p:spPr/>
        <p:txBody>
          <a:bodyPr/>
          <a:lstStyle/>
          <a:p>
            <a:fld id="{86685E44-AF0C-F640-B9AE-488F490A762E}" type="slidenum">
              <a:rPr lang="en-US" smtClean="0"/>
              <a:pPr/>
              <a:t>50</a:t>
            </a:fld>
            <a:endParaRPr lang="en-US" dirty="0"/>
          </a:p>
        </p:txBody>
      </p:sp>
      <p:sp>
        <p:nvSpPr>
          <p:cNvPr id="6" name="TextBox 5"/>
          <p:cNvSpPr txBox="1"/>
          <p:nvPr/>
        </p:nvSpPr>
        <p:spPr>
          <a:xfrm>
            <a:off x="457200" y="1459260"/>
            <a:ext cx="8229600" cy="830997"/>
          </a:xfrm>
          <a:prstGeom prst="rect">
            <a:avLst/>
          </a:prstGeom>
          <a:noFill/>
        </p:spPr>
        <p:txBody>
          <a:bodyPr wrap="square" rtlCol="0">
            <a:spAutoFit/>
          </a:bodyPr>
          <a:lstStyle/>
          <a:p>
            <a:r>
              <a:rPr lang="en-US" sz="2400" dirty="0" err="1" smtClean="0"/>
              <a:t>Huk</a:t>
            </a:r>
            <a:r>
              <a:rPr lang="en-US" sz="2400" dirty="0" smtClean="0"/>
              <a:t>, </a:t>
            </a:r>
            <a:r>
              <a:rPr lang="en-US" sz="2400" i="1" dirty="0" smtClean="0"/>
              <a:t>et al</a:t>
            </a:r>
            <a:r>
              <a:rPr lang="en-US" sz="2400" dirty="0" smtClean="0"/>
              <a:t>. have attempted to measure attachment to water </a:t>
            </a:r>
            <a:r>
              <a:rPr lang="en-US" sz="2400" dirty="0"/>
              <a:t>in </a:t>
            </a:r>
            <a:r>
              <a:rPr lang="en-US" sz="2400" dirty="0" err="1"/>
              <a:t>Ar</a:t>
            </a:r>
            <a:r>
              <a:rPr lang="en-US" sz="2400" dirty="0"/>
              <a:t>/CH</a:t>
            </a:r>
            <a:r>
              <a:rPr lang="en-US" sz="2400" baseline="-25000" dirty="0"/>
              <a:t>4</a:t>
            </a:r>
            <a:r>
              <a:rPr lang="en-US" sz="2400" dirty="0"/>
              <a:t> gas mixtures at room temperature, and </a:t>
            </a:r>
            <a:r>
              <a:rPr lang="en-US" sz="2400" dirty="0" smtClean="0"/>
              <a:t>they find that:</a:t>
            </a:r>
          </a:p>
        </p:txBody>
      </p:sp>
      <p:sp>
        <p:nvSpPr>
          <p:cNvPr id="7" name="Rectangle 6"/>
          <p:cNvSpPr/>
          <p:nvPr/>
        </p:nvSpPr>
        <p:spPr>
          <a:xfrm>
            <a:off x="457200" y="6033184"/>
            <a:ext cx="8229600" cy="646331"/>
          </a:xfrm>
          <a:prstGeom prst="rect">
            <a:avLst/>
          </a:prstGeom>
        </p:spPr>
        <p:txBody>
          <a:bodyPr wrap="square">
            <a:spAutoFit/>
          </a:bodyPr>
          <a:lstStyle/>
          <a:p>
            <a:r>
              <a:rPr lang="en-US" dirty="0" smtClean="0"/>
              <a:t>M</a:t>
            </a:r>
            <a:r>
              <a:rPr lang="en-US" dirty="0"/>
              <a:t>. </a:t>
            </a:r>
            <a:r>
              <a:rPr lang="en-US" dirty="0" err="1"/>
              <a:t>Huk</a:t>
            </a:r>
            <a:r>
              <a:rPr lang="en-US" dirty="0"/>
              <a:t>, et al</a:t>
            </a:r>
            <a:r>
              <a:rPr lang="en-US" dirty="0" smtClean="0"/>
              <a:t>., </a:t>
            </a:r>
            <a:r>
              <a:rPr lang="en-US" i="1" dirty="0" smtClean="0"/>
              <a:t>Electron Attachment to Oxygen, Water, and Methanol  in Various Drift Chamber Gas Mixtures</a:t>
            </a:r>
            <a:r>
              <a:rPr lang="en-US" dirty="0" smtClean="0"/>
              <a:t> , NIM </a:t>
            </a:r>
            <a:r>
              <a:rPr lang="en-US" b="1" dirty="0" smtClean="0"/>
              <a:t>A267</a:t>
            </a:r>
            <a:r>
              <a:rPr lang="en-US" dirty="0" smtClean="0"/>
              <a:t> (1988) 107.</a:t>
            </a:r>
            <a:endParaRPr lang="en-US" dirty="0"/>
          </a:p>
        </p:txBody>
      </p:sp>
      <p:sp>
        <p:nvSpPr>
          <p:cNvPr id="4" name="Rectangle 3"/>
          <p:cNvSpPr/>
          <p:nvPr/>
        </p:nvSpPr>
        <p:spPr>
          <a:xfrm>
            <a:off x="457200" y="2408222"/>
            <a:ext cx="8229600" cy="2462213"/>
          </a:xfrm>
          <a:prstGeom prst="rect">
            <a:avLst/>
          </a:prstGeom>
        </p:spPr>
        <p:txBody>
          <a:bodyPr wrap="square">
            <a:spAutoFit/>
          </a:bodyPr>
          <a:lstStyle/>
          <a:p>
            <a:r>
              <a:rPr lang="en-US" sz="2200" dirty="0" smtClean="0">
                <a:latin typeface="Times New Roman" panose="02020603050405020304" pitchFamily="18" charset="0"/>
                <a:cs typeface="Times New Roman" panose="02020603050405020304" pitchFamily="18" charset="0"/>
              </a:rPr>
              <a:t>“In </a:t>
            </a:r>
            <a:r>
              <a:rPr lang="en-US" sz="2200" dirty="0">
                <a:latin typeface="Times New Roman" panose="02020603050405020304" pitchFamily="18" charset="0"/>
                <a:cs typeface="Times New Roman" panose="02020603050405020304" pitchFamily="18" charset="0"/>
              </a:rPr>
              <a:t>all cases the charge attenuation was rather small, and consistent with the one of the ‘zero measurement’, without water or </a:t>
            </a:r>
            <a:r>
              <a:rPr lang="en-US" sz="2200" dirty="0" smtClean="0">
                <a:latin typeface="Times New Roman" panose="02020603050405020304" pitchFamily="18" charset="0"/>
                <a:cs typeface="Times New Roman" panose="02020603050405020304" pitchFamily="18" charset="0"/>
              </a:rPr>
              <a:t>methanol</a:t>
            </a:r>
            <a:r>
              <a:rPr lang="en-US" sz="2200" dirty="0">
                <a:latin typeface="Times New Roman" panose="02020603050405020304" pitchFamily="18" charset="0"/>
                <a:cs typeface="Times New Roman" panose="02020603050405020304" pitchFamily="18" charset="0"/>
              </a:rPr>
              <a:t>.  This negative result can be expressed as an upper limit for the attachment coefficient:</a:t>
            </a:r>
          </a:p>
          <a:p>
            <a:r>
              <a:rPr lang="en-US" sz="2200" i="1" dirty="0">
                <a:latin typeface="Times New Roman" panose="02020603050405020304" pitchFamily="18" charset="0"/>
              </a:rPr>
              <a:t>C</a:t>
            </a:r>
            <a:r>
              <a:rPr lang="en-US" sz="2200" i="1" baseline="-25000" dirty="0">
                <a:latin typeface="Times New Roman" panose="02020603050405020304" pitchFamily="18" charset="0"/>
              </a:rPr>
              <a:t>water</a:t>
            </a:r>
            <a:r>
              <a:rPr lang="en-US" sz="2200" i="1" baseline="-25000" dirty="0" smtClean="0">
                <a:latin typeface="Times New Roman" panose="02020603050405020304" pitchFamily="18" charset="0"/>
              </a:rPr>
              <a:t>, M</a:t>
            </a:r>
            <a:r>
              <a:rPr lang="en-US" sz="2200" i="1" dirty="0" smtClean="0">
                <a:latin typeface="Times New Roman" panose="02020603050405020304" pitchFamily="18" charset="0"/>
              </a:rPr>
              <a:t> </a:t>
            </a:r>
            <a:r>
              <a:rPr lang="en-US" sz="2200" i="1" dirty="0">
                <a:latin typeface="Times New Roman" panose="02020603050405020304" pitchFamily="18" charset="0"/>
              </a:rPr>
              <a:t>&lt; 2 </a:t>
            </a:r>
            <a:r>
              <a:rPr lang="en-US" sz="2200" i="1" dirty="0" smtClean="0">
                <a:latin typeface="Symbol" panose="05050102010706020507" pitchFamily="18" charset="2"/>
              </a:rPr>
              <a:t>m</a:t>
            </a:r>
            <a:r>
              <a:rPr lang="en-US" sz="2200" i="1" dirty="0" smtClean="0">
                <a:latin typeface="Times New Roman" panose="02020603050405020304" pitchFamily="18" charset="0"/>
              </a:rPr>
              <a:t>s</a:t>
            </a:r>
            <a:r>
              <a:rPr lang="en-US" sz="2200" i="1" baseline="30000" dirty="0" smtClean="0">
                <a:latin typeface="Times New Roman" panose="02020603050405020304" pitchFamily="18" charset="0"/>
              </a:rPr>
              <a:t>-1</a:t>
            </a:r>
            <a:r>
              <a:rPr lang="en-US" sz="2200" i="1" dirty="0" smtClean="0">
                <a:latin typeface="Times New Roman" panose="02020603050405020304" pitchFamily="18" charset="0"/>
              </a:rPr>
              <a:t> bar</a:t>
            </a:r>
            <a:r>
              <a:rPr lang="en-US" sz="2200" i="1" baseline="30000" dirty="0" smtClean="0">
                <a:latin typeface="Times New Roman" panose="02020603050405020304" pitchFamily="18" charset="0"/>
              </a:rPr>
              <a:t>-2</a:t>
            </a:r>
            <a:r>
              <a:rPr lang="en-US" sz="2200" dirty="0">
                <a:latin typeface="Times New Roman" panose="02020603050405020304" pitchFamily="18" charset="0"/>
              </a:rPr>
              <a:t>,</a:t>
            </a:r>
          </a:p>
          <a:p>
            <a:r>
              <a:rPr lang="en-US" sz="2200" i="1" dirty="0" err="1" smtClean="0">
                <a:latin typeface="Times New Roman" panose="02020603050405020304" pitchFamily="18" charset="0"/>
              </a:rPr>
              <a:t>C</a:t>
            </a:r>
            <a:r>
              <a:rPr lang="en-US" sz="2200" i="1" baseline="-25000" dirty="0" err="1" smtClean="0">
                <a:latin typeface="Times New Roman" panose="02020603050405020304" pitchFamily="18" charset="0"/>
              </a:rPr>
              <a:t>methanol</a:t>
            </a:r>
            <a:r>
              <a:rPr lang="en-US" sz="2200" i="1" baseline="-25000" dirty="0" smtClean="0">
                <a:latin typeface="Times New Roman" panose="02020603050405020304" pitchFamily="18" charset="0"/>
              </a:rPr>
              <a:t>, M</a:t>
            </a:r>
            <a:r>
              <a:rPr lang="en-US" sz="2200" i="1" dirty="0" smtClean="0">
                <a:latin typeface="Times New Roman" panose="02020603050405020304" pitchFamily="18" charset="0"/>
              </a:rPr>
              <a:t> </a:t>
            </a:r>
            <a:r>
              <a:rPr lang="en-US" sz="2200" i="1" dirty="0">
                <a:latin typeface="Times New Roman" panose="02020603050405020304" pitchFamily="18" charset="0"/>
              </a:rPr>
              <a:t>&lt; 2 </a:t>
            </a:r>
            <a:r>
              <a:rPr lang="en-US" sz="2200" i="1" dirty="0">
                <a:latin typeface="Symbol" panose="05050102010706020507" pitchFamily="18" charset="2"/>
              </a:rPr>
              <a:t>m</a:t>
            </a:r>
            <a:r>
              <a:rPr lang="en-US" sz="2200" i="1" dirty="0">
                <a:latin typeface="Times New Roman" panose="02020603050405020304" pitchFamily="18" charset="0"/>
              </a:rPr>
              <a:t>s</a:t>
            </a:r>
            <a:r>
              <a:rPr lang="en-US" sz="2200" i="1" baseline="30000" dirty="0">
                <a:latin typeface="Times New Roman" panose="02020603050405020304" pitchFamily="18" charset="0"/>
              </a:rPr>
              <a:t>-1</a:t>
            </a:r>
            <a:r>
              <a:rPr lang="en-US" sz="2200" i="1" dirty="0">
                <a:latin typeface="Times New Roman" panose="02020603050405020304" pitchFamily="18" charset="0"/>
              </a:rPr>
              <a:t> bar</a:t>
            </a:r>
            <a:r>
              <a:rPr lang="en-US" sz="2200" i="1" baseline="30000" dirty="0">
                <a:latin typeface="Times New Roman" panose="02020603050405020304" pitchFamily="18" charset="0"/>
              </a:rPr>
              <a:t>-2</a:t>
            </a:r>
            <a:r>
              <a:rPr lang="en-US" sz="2200" dirty="0" smtClean="0">
                <a:latin typeface="Times New Roman" panose="02020603050405020304" pitchFamily="18" charset="0"/>
              </a:rPr>
              <a:t>,</a:t>
            </a:r>
          </a:p>
          <a:p>
            <a:r>
              <a:rPr lang="en-US" sz="2200" dirty="0">
                <a:latin typeface="Times New Roman" panose="02020603050405020304" pitchFamily="18" charset="0"/>
              </a:rPr>
              <a:t>valid for the whole experimental range of E/P</a:t>
            </a:r>
            <a:r>
              <a:rPr lang="en-US" sz="2200" dirty="0" smtClean="0">
                <a:latin typeface="Times New Roman" panose="02020603050405020304" pitchFamily="18" charset="0"/>
              </a:rPr>
              <a:t>.”</a:t>
            </a:r>
            <a:endParaRPr lang="en-US" sz="2200" dirty="0">
              <a:latin typeface="Times New Roman" panose="02020603050405020304" pitchFamily="18" charset="0"/>
            </a:endParaRPr>
          </a:p>
        </p:txBody>
      </p:sp>
      <p:sp>
        <p:nvSpPr>
          <p:cNvPr id="5" name="TextBox 4"/>
          <p:cNvSpPr txBox="1"/>
          <p:nvPr/>
        </p:nvSpPr>
        <p:spPr>
          <a:xfrm>
            <a:off x="457200" y="4995446"/>
            <a:ext cx="8229600" cy="892552"/>
          </a:xfrm>
          <a:prstGeom prst="rect">
            <a:avLst/>
          </a:prstGeom>
          <a:noFill/>
        </p:spPr>
        <p:txBody>
          <a:bodyPr wrap="square" rtlCol="0">
            <a:spAutoFit/>
          </a:bodyPr>
          <a:lstStyle/>
          <a:p>
            <a:r>
              <a:rPr lang="en-US" sz="2600" dirty="0"/>
              <a:t>This is </a:t>
            </a:r>
            <a:r>
              <a:rPr lang="en-US" sz="2600" dirty="0" smtClean="0"/>
              <a:t>40x smaller </a:t>
            </a:r>
            <a:r>
              <a:rPr lang="en-US" sz="2600" dirty="0"/>
              <a:t>than their measured attachment rate for O</a:t>
            </a:r>
            <a:r>
              <a:rPr lang="en-US" sz="2600" baseline="-25000" dirty="0"/>
              <a:t>2</a:t>
            </a:r>
            <a:r>
              <a:rPr lang="en-US" sz="2600" dirty="0"/>
              <a:t> at low field.</a:t>
            </a:r>
          </a:p>
        </p:txBody>
      </p:sp>
    </p:spTree>
    <p:extLst>
      <p:ext uri="{BB962C8B-B14F-4D97-AF65-F5344CB8AC3E}">
        <p14:creationId xmlns:p14="http://schemas.microsoft.com/office/powerpoint/2010/main" val="40131178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102"/>
            <a:ext cx="8229600" cy="671208"/>
          </a:xfrm>
        </p:spPr>
        <p:txBody>
          <a:bodyPr>
            <a:normAutofit/>
          </a:bodyPr>
          <a:lstStyle/>
          <a:p>
            <a:r>
              <a:rPr lang="en-US" sz="3600" dirty="0" smtClean="0"/>
              <a:t>Measured Attachment Rate to Water vapor</a:t>
            </a:r>
            <a:endParaRPr lang="en-US" sz="2000" i="1" dirty="0"/>
          </a:p>
        </p:txBody>
      </p:sp>
      <p:sp>
        <p:nvSpPr>
          <p:cNvPr id="3" name="Slide Number Placeholder 2"/>
          <p:cNvSpPr>
            <a:spLocks noGrp="1"/>
          </p:cNvSpPr>
          <p:nvPr>
            <p:ph type="sldNum" sz="quarter" idx="12"/>
          </p:nvPr>
        </p:nvSpPr>
        <p:spPr/>
        <p:txBody>
          <a:bodyPr/>
          <a:lstStyle/>
          <a:p>
            <a:fld id="{86685E44-AF0C-F640-B9AE-488F490A762E}" type="slidenum">
              <a:rPr lang="en-US" smtClean="0"/>
              <a:pPr/>
              <a:t>51</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22" y="673416"/>
            <a:ext cx="6280220" cy="599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61952" y="1228289"/>
            <a:ext cx="4300693" cy="2308324"/>
          </a:xfrm>
          <a:prstGeom prst="rect">
            <a:avLst/>
          </a:prstGeom>
        </p:spPr>
        <p:txBody>
          <a:bodyPr wrap="square">
            <a:spAutoFit/>
          </a:bodyPr>
          <a:lstStyle/>
          <a:p>
            <a:r>
              <a:rPr lang="en-US" dirty="0"/>
              <a:t>J.E .Parr and J.L. </a:t>
            </a:r>
            <a:r>
              <a:rPr lang="en-US" dirty="0" err="1"/>
              <a:t>Moruzzi</a:t>
            </a:r>
            <a:r>
              <a:rPr lang="en-US" dirty="0"/>
              <a:t>, </a:t>
            </a:r>
            <a:r>
              <a:rPr lang="en-US" i="1" dirty="0"/>
              <a:t>Electron attachment in water </a:t>
            </a:r>
            <a:r>
              <a:rPr lang="en-US" i="1" dirty="0" err="1"/>
              <a:t>vapour</a:t>
            </a:r>
            <a:r>
              <a:rPr lang="en-US" i="1" dirty="0"/>
              <a:t> and ammonia</a:t>
            </a:r>
            <a:r>
              <a:rPr lang="en-US" dirty="0"/>
              <a:t>, </a:t>
            </a:r>
            <a:r>
              <a:rPr lang="en-US" dirty="0" smtClean="0"/>
              <a:t>J Phys D: </a:t>
            </a:r>
            <a:r>
              <a:rPr lang="en-US" dirty="0" err="1" smtClean="0"/>
              <a:t>Appl</a:t>
            </a:r>
            <a:r>
              <a:rPr lang="en-US" dirty="0" smtClean="0"/>
              <a:t> Phys </a:t>
            </a:r>
            <a:r>
              <a:rPr lang="en-US" b="1" dirty="0"/>
              <a:t>5</a:t>
            </a:r>
            <a:r>
              <a:rPr lang="en-US" dirty="0"/>
              <a:t> (1972) </a:t>
            </a:r>
            <a:r>
              <a:rPr lang="en-US" dirty="0" smtClean="0"/>
              <a:t>514.</a:t>
            </a:r>
          </a:p>
          <a:p>
            <a:endParaRPr lang="en-US" dirty="0" smtClean="0"/>
          </a:p>
          <a:p>
            <a:r>
              <a:rPr lang="en-US" dirty="0"/>
              <a:t>See also R.W. Crompton, J.A. Rees, and R L.  Jory, </a:t>
            </a:r>
            <a:r>
              <a:rPr lang="en-US" i="1" dirty="0"/>
              <a:t>The Diffusion and Attachment of Electrons in Water </a:t>
            </a:r>
            <a:r>
              <a:rPr lang="en-US" i="1" dirty="0" err="1"/>
              <a:t>Vapour</a:t>
            </a:r>
            <a:r>
              <a:rPr lang="en-US" dirty="0"/>
              <a:t>, Aust. J. Phys. </a:t>
            </a:r>
            <a:r>
              <a:rPr lang="en-US" b="1" dirty="0"/>
              <a:t>18</a:t>
            </a:r>
            <a:r>
              <a:rPr lang="en-US" dirty="0"/>
              <a:t> (1965) 541</a:t>
            </a:r>
            <a:r>
              <a:rPr lang="en-US" dirty="0" smtClean="0"/>
              <a:t>.</a:t>
            </a:r>
            <a:endParaRPr lang="en-US" dirty="0"/>
          </a:p>
        </p:txBody>
      </p:sp>
      <p:grpSp>
        <p:nvGrpSpPr>
          <p:cNvPr id="19" name="Group 18"/>
          <p:cNvGrpSpPr/>
          <p:nvPr/>
        </p:nvGrpSpPr>
        <p:grpSpPr>
          <a:xfrm>
            <a:off x="622998" y="4398929"/>
            <a:ext cx="8189405" cy="1015663"/>
            <a:chOff x="673240" y="4358734"/>
            <a:chExt cx="8189405" cy="1015663"/>
          </a:xfrm>
        </p:grpSpPr>
        <p:cxnSp>
          <p:nvCxnSpPr>
            <p:cNvPr id="9" name="Straight Arrow Connector 8"/>
            <p:cNvCxnSpPr>
              <a:stCxn id="14" idx="6"/>
            </p:cNvCxnSpPr>
            <p:nvPr/>
          </p:nvCxnSpPr>
          <p:spPr>
            <a:xfrm>
              <a:off x="994787" y="4712677"/>
              <a:ext cx="3788228" cy="0"/>
            </a:xfrm>
            <a:prstGeom prst="straightConnector1">
              <a:avLst/>
            </a:prstGeom>
            <a:ln w="38100">
              <a:solidFill>
                <a:schemeClr val="tx2">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783015" y="4358734"/>
              <a:ext cx="4079630" cy="1015663"/>
            </a:xfrm>
            <a:prstGeom prst="rect">
              <a:avLst/>
            </a:prstGeom>
            <a:noFill/>
          </p:spPr>
          <p:txBody>
            <a:bodyPr wrap="square" rtlCol="0">
              <a:spAutoFit/>
            </a:bodyPr>
            <a:lstStyle/>
            <a:p>
              <a:r>
                <a:rPr lang="en-US" sz="2000" dirty="0" smtClean="0"/>
                <a:t>k</a:t>
              </a:r>
              <a:r>
                <a:rPr lang="en-US" sz="2000" baseline="-25000" dirty="0" smtClean="0"/>
                <a:t>A</a:t>
              </a:r>
              <a:r>
                <a:rPr lang="en-US" sz="2000" dirty="0" smtClean="0"/>
                <a:t>(Water in </a:t>
              </a:r>
              <a:r>
                <a:rPr lang="en-US" sz="2000" dirty="0" err="1" smtClean="0"/>
                <a:t>LAr</a:t>
              </a:r>
              <a:r>
                <a:rPr lang="en-US" sz="2000" dirty="0" smtClean="0"/>
                <a:t>) = </a:t>
              </a:r>
              <a:r>
                <a:rPr lang="en-US" sz="2000" b="1" dirty="0" smtClean="0"/>
                <a:t>6 x 10</a:t>
              </a:r>
              <a:r>
                <a:rPr lang="en-US" sz="2000" b="1" baseline="30000" dirty="0" smtClean="0"/>
                <a:t>6</a:t>
              </a:r>
              <a:r>
                <a:rPr lang="en-US" sz="2000" b="1" dirty="0" smtClean="0"/>
                <a:t> s</a:t>
              </a:r>
              <a:r>
                <a:rPr lang="en-US" sz="2000" b="1" baseline="30000" dirty="0" smtClean="0"/>
                <a:t>-1</a:t>
              </a:r>
              <a:r>
                <a:rPr lang="en-US" sz="2000" dirty="0" smtClean="0"/>
                <a:t> at 8 kV/cm by scaling from density of </a:t>
              </a:r>
              <a:r>
                <a:rPr lang="en-US" sz="2000" dirty="0" err="1" smtClean="0"/>
                <a:t>GAr</a:t>
              </a:r>
              <a:r>
                <a:rPr lang="en-US" sz="2000" dirty="0" smtClean="0"/>
                <a:t> to </a:t>
              </a:r>
              <a:r>
                <a:rPr lang="en-US" sz="2000" dirty="0" err="1" smtClean="0"/>
                <a:t>LAr</a:t>
              </a:r>
              <a:endParaRPr lang="en-US" sz="2000" dirty="0"/>
            </a:p>
          </p:txBody>
        </p:sp>
        <p:sp>
          <p:nvSpPr>
            <p:cNvPr id="14" name="Oval 13"/>
            <p:cNvSpPr/>
            <p:nvPr/>
          </p:nvSpPr>
          <p:spPr>
            <a:xfrm>
              <a:off x="673240" y="4551903"/>
              <a:ext cx="321547" cy="321548"/>
            </a:xfrm>
            <a:prstGeom prst="ellipse">
              <a:avLst/>
            </a:prstGeom>
            <a:no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84779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102"/>
            <a:ext cx="8229600" cy="671208"/>
          </a:xfrm>
        </p:spPr>
        <p:txBody>
          <a:bodyPr>
            <a:normAutofit/>
          </a:bodyPr>
          <a:lstStyle/>
          <a:p>
            <a:r>
              <a:rPr lang="en-US" sz="3600" dirty="0" smtClean="0"/>
              <a:t>Summary</a:t>
            </a:r>
            <a:endParaRPr lang="en-US" sz="2000" i="1" dirty="0"/>
          </a:p>
        </p:txBody>
      </p:sp>
      <p:sp>
        <p:nvSpPr>
          <p:cNvPr id="3" name="Slide Number Placeholder 2"/>
          <p:cNvSpPr>
            <a:spLocks noGrp="1"/>
          </p:cNvSpPr>
          <p:nvPr>
            <p:ph type="sldNum" sz="quarter" idx="12"/>
          </p:nvPr>
        </p:nvSpPr>
        <p:spPr/>
        <p:txBody>
          <a:bodyPr/>
          <a:lstStyle/>
          <a:p>
            <a:fld id="{86685E44-AF0C-F640-B9AE-488F490A762E}" type="slidenum">
              <a:rPr lang="en-US" smtClean="0"/>
              <a:pPr/>
              <a:t>52</a:t>
            </a:fld>
            <a:endParaRPr lang="en-US" dirty="0"/>
          </a:p>
        </p:txBody>
      </p:sp>
      <p:sp>
        <p:nvSpPr>
          <p:cNvPr id="4" name="TextBox 3"/>
          <p:cNvSpPr txBox="1"/>
          <p:nvPr/>
        </p:nvSpPr>
        <p:spPr>
          <a:xfrm>
            <a:off x="737937" y="921012"/>
            <a:ext cx="7668126" cy="6032421"/>
          </a:xfrm>
          <a:prstGeom prst="rect">
            <a:avLst/>
          </a:prstGeom>
          <a:noFill/>
        </p:spPr>
        <p:txBody>
          <a:bodyPr wrap="square" rtlCol="0">
            <a:spAutoFit/>
          </a:bodyPr>
          <a:lstStyle/>
          <a:p>
            <a:pPr marL="342900" indent="-342900">
              <a:spcAft>
                <a:spcPts val="2400"/>
              </a:spcAft>
              <a:buFont typeface="+mj-lt"/>
              <a:buAutoNum type="arabicPeriod"/>
            </a:pPr>
            <a:r>
              <a:rPr lang="en-US" sz="2200" dirty="0" smtClean="0"/>
              <a:t>There is a direct, monotonically increasing, relation between the attachment rate in </a:t>
            </a:r>
            <a:r>
              <a:rPr lang="en-US" sz="2200" dirty="0" err="1" smtClean="0"/>
              <a:t>LAr</a:t>
            </a:r>
            <a:r>
              <a:rPr lang="en-US" sz="2200" dirty="0" smtClean="0"/>
              <a:t> and the electron affinity of the impurity.</a:t>
            </a:r>
          </a:p>
          <a:p>
            <a:pPr marL="342900" indent="-342900">
              <a:spcAft>
                <a:spcPts val="2400"/>
              </a:spcAft>
              <a:buFont typeface="+mj-lt"/>
              <a:buAutoNum type="arabicPeriod"/>
            </a:pPr>
            <a:r>
              <a:rPr lang="en-US" sz="2200" dirty="0" smtClean="0"/>
              <a:t>The electron affinity of the H</a:t>
            </a:r>
            <a:r>
              <a:rPr lang="en-US" sz="2200" baseline="-25000" dirty="0" smtClean="0"/>
              <a:t>2</a:t>
            </a:r>
            <a:r>
              <a:rPr lang="en-US" sz="2200" dirty="0" smtClean="0"/>
              <a:t>O </a:t>
            </a:r>
            <a:r>
              <a:rPr lang="en-US" sz="2200" dirty="0"/>
              <a:t>molecule </a:t>
            </a:r>
            <a:r>
              <a:rPr lang="en-US" sz="2200" dirty="0" smtClean="0"/>
              <a:t>is zero.</a:t>
            </a:r>
          </a:p>
          <a:p>
            <a:pPr marL="342900" indent="-342900">
              <a:spcAft>
                <a:spcPts val="2400"/>
              </a:spcAft>
              <a:buFont typeface="+mj-lt"/>
              <a:buAutoNum type="arabicPeriod"/>
            </a:pPr>
            <a:r>
              <a:rPr lang="en-US" sz="2200" dirty="0"/>
              <a:t>Water interacts strongly with </a:t>
            </a:r>
            <a:r>
              <a:rPr lang="en-US" sz="2200" dirty="0" err="1"/>
              <a:t>LAr</a:t>
            </a:r>
            <a:r>
              <a:rPr lang="en-US" sz="2200" dirty="0"/>
              <a:t> in solution, forming H</a:t>
            </a:r>
            <a:r>
              <a:rPr lang="en-US" sz="2200" baseline="-25000" dirty="0"/>
              <a:t>2</a:t>
            </a:r>
            <a:r>
              <a:rPr lang="en-US" sz="2200" dirty="0"/>
              <a:t>O - </a:t>
            </a:r>
            <a:r>
              <a:rPr lang="en-US" sz="2200" dirty="0" err="1"/>
              <a:t>Ar</a:t>
            </a:r>
            <a:r>
              <a:rPr lang="en-US" sz="2200" dirty="0"/>
              <a:t> complexes. </a:t>
            </a:r>
          </a:p>
          <a:p>
            <a:pPr marL="342900" indent="-342900">
              <a:spcAft>
                <a:spcPts val="2400"/>
              </a:spcAft>
              <a:buFont typeface="+mj-lt"/>
              <a:buAutoNum type="arabicPeriod"/>
            </a:pPr>
            <a:r>
              <a:rPr lang="en-US" sz="2200" dirty="0" smtClean="0"/>
              <a:t>The electron affinity for the (H</a:t>
            </a:r>
            <a:r>
              <a:rPr lang="en-US" sz="2200" baseline="-25000" dirty="0" smtClean="0"/>
              <a:t>2</a:t>
            </a:r>
            <a:r>
              <a:rPr lang="en-US" sz="2200" dirty="0" smtClean="0"/>
              <a:t>O)</a:t>
            </a:r>
            <a:r>
              <a:rPr lang="en-US" sz="2200" baseline="-25000" dirty="0" smtClean="0"/>
              <a:t>2</a:t>
            </a:r>
            <a:r>
              <a:rPr lang="en-US" sz="2200" dirty="0" smtClean="0"/>
              <a:t>Ar</a:t>
            </a:r>
            <a:r>
              <a:rPr lang="en-US" sz="2200" baseline="-25000" dirty="0" smtClean="0"/>
              <a:t>m</a:t>
            </a:r>
            <a:r>
              <a:rPr lang="en-US" sz="2200" dirty="0" smtClean="0"/>
              <a:t> complexes are positive for 0 ≤ </a:t>
            </a:r>
            <a:r>
              <a:rPr lang="en-US" sz="2200" dirty="0"/>
              <a:t>m </a:t>
            </a:r>
            <a:r>
              <a:rPr lang="en-US" sz="2200" dirty="0" smtClean="0"/>
              <a:t>≤ 9 and for m = 11 and 12, and these complexes are probably the dominant species that attach electrons to any water present in </a:t>
            </a:r>
            <a:r>
              <a:rPr lang="en-US" sz="2200" dirty="0" err="1" smtClean="0"/>
              <a:t>LAr</a:t>
            </a:r>
            <a:r>
              <a:rPr lang="en-US" sz="2200" dirty="0" smtClean="0"/>
              <a:t>.</a:t>
            </a:r>
          </a:p>
          <a:p>
            <a:pPr marL="342900" indent="-342900">
              <a:spcAft>
                <a:spcPts val="2400"/>
              </a:spcAft>
              <a:buFont typeface="+mj-lt"/>
              <a:buAutoNum type="arabicPeriod"/>
            </a:pPr>
            <a:r>
              <a:rPr lang="en-US" sz="2200" dirty="0" smtClean="0"/>
              <a:t>The </a:t>
            </a:r>
            <a:r>
              <a:rPr lang="en-US" sz="2200" dirty="0"/>
              <a:t>attachment rate for water is probably less than that for oxygen.</a:t>
            </a:r>
          </a:p>
          <a:p>
            <a:pPr marL="342900" indent="-342900">
              <a:spcAft>
                <a:spcPts val="2400"/>
              </a:spcAft>
              <a:buFont typeface="+mj-lt"/>
              <a:buAutoNum type="arabicPeriod"/>
            </a:pPr>
            <a:endParaRPr lang="en-US" sz="2200" dirty="0"/>
          </a:p>
        </p:txBody>
      </p:sp>
    </p:spTree>
    <p:extLst>
      <p:ext uri="{BB962C8B-B14F-4D97-AF65-F5344CB8AC3E}">
        <p14:creationId xmlns:p14="http://schemas.microsoft.com/office/powerpoint/2010/main" val="5602400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814"/>
            <a:ext cx="8229600" cy="671208"/>
          </a:xfrm>
        </p:spPr>
        <p:txBody>
          <a:bodyPr>
            <a:normAutofit fontScale="90000"/>
          </a:bodyPr>
          <a:lstStyle/>
          <a:p>
            <a:r>
              <a:rPr lang="en-US" sz="3600" dirty="0" smtClean="0"/>
              <a:t>Electron Affinity vs. Vertical Detachment Energy</a:t>
            </a:r>
            <a:endParaRPr lang="en-US" sz="2000" i="1" dirty="0"/>
          </a:p>
        </p:txBody>
      </p:sp>
      <p:sp>
        <p:nvSpPr>
          <p:cNvPr id="3" name="Slide Number Placeholder 2"/>
          <p:cNvSpPr>
            <a:spLocks noGrp="1"/>
          </p:cNvSpPr>
          <p:nvPr>
            <p:ph type="sldNum" sz="quarter" idx="12"/>
          </p:nvPr>
        </p:nvSpPr>
        <p:spPr/>
        <p:txBody>
          <a:bodyPr/>
          <a:lstStyle/>
          <a:p>
            <a:fld id="{86685E44-AF0C-F640-B9AE-488F490A762E}" type="slidenum">
              <a:rPr lang="en-US" smtClean="0"/>
              <a:pPr/>
              <a:t>53</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0" y="763675"/>
            <a:ext cx="3642822" cy="59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34224" y="3084844"/>
            <a:ext cx="2250831" cy="400110"/>
          </a:xfrm>
          <a:prstGeom prst="rect">
            <a:avLst/>
          </a:prstGeom>
          <a:noFill/>
        </p:spPr>
        <p:txBody>
          <a:bodyPr wrap="square" rtlCol="0">
            <a:spAutoFit/>
          </a:bodyPr>
          <a:lstStyle/>
          <a:p>
            <a:pPr algn="ctr"/>
            <a:r>
              <a:rPr lang="en-US" sz="2000" dirty="0" smtClean="0"/>
              <a:t>VDE &gt; EA &gt; VAE</a:t>
            </a:r>
            <a:endParaRPr lang="en-US" sz="2000" dirty="0"/>
          </a:p>
        </p:txBody>
      </p:sp>
    </p:spTree>
    <p:extLst>
      <p:ext uri="{BB962C8B-B14F-4D97-AF65-F5344CB8AC3E}">
        <p14:creationId xmlns:p14="http://schemas.microsoft.com/office/powerpoint/2010/main" val="12968792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6685E44-AF0C-F640-B9AE-488F490A762E}" type="slidenum">
              <a:rPr lang="en-US" smtClean="0"/>
              <a:pPr/>
              <a:t>54</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548331899"/>
              </p:ext>
            </p:extLst>
          </p:nvPr>
        </p:nvGraphicFramePr>
        <p:xfrm>
          <a:off x="519864" y="185310"/>
          <a:ext cx="4188997" cy="6536165"/>
        </p:xfrm>
        <a:graphic>
          <a:graphicData uri="http://schemas.openxmlformats.org/presentationml/2006/ole">
            <mc:AlternateContent xmlns:mc="http://schemas.openxmlformats.org/markup-compatibility/2006">
              <mc:Choice xmlns:v="urn:schemas-microsoft-com:vml" Requires="v">
                <p:oleObj spid="_x0000_s18458" name="Acrobat Document" r:id="rId4" imgW="4792747" imgH="7482649" progId="Acrobat.Document.11">
                  <p:embed/>
                </p:oleObj>
              </mc:Choice>
              <mc:Fallback>
                <p:oleObj name="Acrobat Document" r:id="rId4" imgW="4792747" imgH="7482649" progId="Acrobat.Document.11">
                  <p:embed/>
                  <p:pic>
                    <p:nvPicPr>
                      <p:cNvPr id="0" name=""/>
                      <p:cNvPicPr/>
                      <p:nvPr/>
                    </p:nvPicPr>
                    <p:blipFill>
                      <a:blip r:embed="rId5"/>
                      <a:stretch>
                        <a:fillRect/>
                      </a:stretch>
                    </p:blipFill>
                    <p:spPr>
                      <a:xfrm>
                        <a:off x="519864" y="185310"/>
                        <a:ext cx="4188997" cy="653616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210638134"/>
              </p:ext>
            </p:extLst>
          </p:nvPr>
        </p:nvGraphicFramePr>
        <p:xfrm>
          <a:off x="5121690" y="185310"/>
          <a:ext cx="2979573" cy="6536166"/>
        </p:xfrm>
        <a:graphic>
          <a:graphicData uri="http://schemas.openxmlformats.org/presentationml/2006/ole">
            <mc:AlternateContent xmlns:mc="http://schemas.openxmlformats.org/markup-compatibility/2006">
              <mc:Choice xmlns:v="urn:schemas-microsoft-com:vml" Requires="v">
                <p:oleObj spid="_x0000_s18459" name="Acrobat Document" r:id="rId6" imgW="4952821" imgH="10873645" progId="Acrobat.Document.11">
                  <p:embed/>
                </p:oleObj>
              </mc:Choice>
              <mc:Fallback>
                <p:oleObj name="Acrobat Document" r:id="rId6" imgW="4952821" imgH="10873645" progId="Acrobat.Document.11">
                  <p:embed/>
                  <p:pic>
                    <p:nvPicPr>
                      <p:cNvPr id="0" name=""/>
                      <p:cNvPicPr/>
                      <p:nvPr/>
                    </p:nvPicPr>
                    <p:blipFill>
                      <a:blip r:embed="rId7"/>
                      <a:stretch>
                        <a:fillRect/>
                      </a:stretch>
                    </p:blipFill>
                    <p:spPr>
                      <a:xfrm>
                        <a:off x="5121690" y="185310"/>
                        <a:ext cx="2979573" cy="6536166"/>
                      </a:xfrm>
                      <a:prstGeom prst="rect">
                        <a:avLst/>
                      </a:prstGeom>
                    </p:spPr>
                  </p:pic>
                </p:oleObj>
              </mc:Fallback>
            </mc:AlternateContent>
          </a:graphicData>
        </a:graphic>
      </p:graphicFrame>
    </p:spTree>
    <p:extLst>
      <p:ext uri="{BB962C8B-B14F-4D97-AF65-F5344CB8AC3E}">
        <p14:creationId xmlns:p14="http://schemas.microsoft.com/office/powerpoint/2010/main" val="53580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102"/>
            <a:ext cx="8229600" cy="671208"/>
          </a:xfrm>
        </p:spPr>
        <p:txBody>
          <a:bodyPr>
            <a:normAutofit/>
          </a:bodyPr>
          <a:lstStyle/>
          <a:p>
            <a:r>
              <a:rPr lang="en-US" sz="3600" dirty="0" smtClean="0"/>
              <a:t>Best Fit for Measured Attachment Rates</a:t>
            </a:r>
            <a:endParaRPr lang="en-US" sz="2000" i="1" dirty="0"/>
          </a:p>
        </p:txBody>
      </p:sp>
      <mc:AlternateContent xmlns:mc="http://schemas.openxmlformats.org/markup-compatibility/2006" xmlns:a14="http://schemas.microsoft.com/office/drawing/2010/main">
        <mc:Choice Requires="a14">
          <p:sp>
            <p:nvSpPr>
              <p:cNvPr id="7" name="TextBox 6"/>
              <p:cNvSpPr txBox="1"/>
              <p:nvPr/>
            </p:nvSpPr>
            <p:spPr>
              <a:xfrm>
                <a:off x="987137" y="2302472"/>
                <a:ext cx="7169727" cy="1764137"/>
              </a:xfrm>
              <a:prstGeom prst="rect">
                <a:avLst/>
              </a:prstGeom>
              <a:noFill/>
            </p:spPr>
            <p:txBody>
              <a:bodyPr wrap="square" rtlCol="0">
                <a:spAutoFit/>
              </a:bodyPr>
              <a:lstStyle/>
              <a:p>
                <a:r>
                  <a:rPr lang="en-US" sz="2400" dirty="0" smtClean="0"/>
                  <a:t>The first term in the numerator ensures that </a:t>
                </a:r>
                <a14:m>
                  <m:oMath xmlns:m="http://schemas.openxmlformats.org/officeDocument/2006/math">
                    <m:func>
                      <m:funcPr>
                        <m:ctrlPr>
                          <a:rPr lang="en-US" sz="2400" i="1">
                            <a:latin typeface="Cambria Math"/>
                          </a:rPr>
                        </m:ctrlPr>
                      </m:funcPr>
                      <m:fName>
                        <m:limLow>
                          <m:limLowPr>
                            <m:ctrlPr>
                              <a:rPr lang="en-US" sz="2400" i="1">
                                <a:latin typeface="Cambria Math"/>
                              </a:rPr>
                            </m:ctrlPr>
                          </m:limLowPr>
                          <m:e>
                            <m:r>
                              <m:rPr>
                                <m:sty m:val="p"/>
                              </m:rPr>
                              <a:rPr lang="en-US" sz="2400">
                                <a:latin typeface="Cambria Math"/>
                              </a:rPr>
                              <m:t>lim</m:t>
                            </m:r>
                          </m:e>
                          <m:lim>
                            <m:r>
                              <a:rPr lang="en-US" sz="2400" i="1">
                                <a:latin typeface="Cambria Math"/>
                              </a:rPr>
                              <m:t>𝐸</m:t>
                            </m:r>
                            <m:r>
                              <a:rPr lang="en-US" sz="2400" i="1">
                                <a:latin typeface="Cambria Math"/>
                              </a:rPr>
                              <m:t>→0</m:t>
                            </m:r>
                          </m:lim>
                        </m:limLow>
                      </m:fName>
                      <m:e>
                        <m:f>
                          <m:fPr>
                            <m:ctrlPr>
                              <a:rPr lang="en-US" sz="2400" i="1">
                                <a:latin typeface="Cambria Math"/>
                              </a:rPr>
                            </m:ctrlPr>
                          </m:fPr>
                          <m:num>
                            <m:r>
                              <a:rPr lang="en-US" sz="2400" i="1">
                                <a:latin typeface="Cambria Math"/>
                              </a:rPr>
                              <m:t>𝑑</m:t>
                            </m:r>
                            <m:sSub>
                              <m:sSubPr>
                                <m:ctrlPr>
                                  <a:rPr lang="en-US" sz="2400" i="1">
                                    <a:latin typeface="Cambria Math"/>
                                  </a:rPr>
                                </m:ctrlPr>
                              </m:sSubPr>
                              <m:e>
                                <m:r>
                                  <a:rPr lang="en-US" sz="2400" i="1">
                                    <a:latin typeface="Cambria Math"/>
                                  </a:rPr>
                                  <m:t>𝑘</m:t>
                                </m:r>
                              </m:e>
                              <m:sub>
                                <m:r>
                                  <a:rPr lang="en-US" sz="2400" i="1">
                                    <a:latin typeface="Cambria Math"/>
                                  </a:rPr>
                                  <m:t>𝐴</m:t>
                                </m:r>
                              </m:sub>
                            </m:sSub>
                          </m:num>
                          <m:den>
                            <m:r>
                              <a:rPr lang="en-US" sz="2400" i="1">
                                <a:latin typeface="Cambria Math"/>
                              </a:rPr>
                              <m:t>𝑑𝐸</m:t>
                            </m:r>
                          </m:den>
                        </m:f>
                      </m:e>
                    </m:func>
                  </m:oMath>
                </a14:m>
                <a:r>
                  <a:rPr lang="en-US" sz="2400" dirty="0"/>
                  <a:t> = 0</a:t>
                </a:r>
              </a:p>
              <a:p>
                <a:endParaRPr lang="en-US" sz="2400" dirty="0" smtClean="0"/>
              </a:p>
              <a:p>
                <a:r>
                  <a:rPr lang="en-US" sz="2400" dirty="0" smtClean="0"/>
                  <a:t>With </a:t>
                </a:r>
                <a:r>
                  <a:rPr lang="en-US" sz="2400" i="1" dirty="0" smtClean="0">
                    <a:latin typeface="Times New Roman" panose="02020603050405020304" pitchFamily="18" charset="0"/>
                  </a:rPr>
                  <a:t>E</a:t>
                </a:r>
                <a:r>
                  <a:rPr lang="en-US" sz="2400" dirty="0" smtClean="0"/>
                  <a:t> in kV/cm and </a:t>
                </a:r>
                <a:r>
                  <a:rPr lang="en-US" sz="2400" i="1" dirty="0">
                    <a:latin typeface="Times New Roman" panose="02020603050405020304" pitchFamily="18" charset="0"/>
                  </a:rPr>
                  <a:t>k</a:t>
                </a:r>
                <a:r>
                  <a:rPr lang="en-US" sz="2400" i="1" baseline="-25000" dirty="0">
                    <a:latin typeface="Times New Roman" panose="02020603050405020304" pitchFamily="18" charset="0"/>
                  </a:rPr>
                  <a:t>A</a:t>
                </a:r>
                <a:r>
                  <a:rPr lang="en-US" sz="2400" dirty="0" smtClean="0"/>
                  <a:t> in s</a:t>
                </a:r>
                <a:r>
                  <a:rPr lang="en-US" sz="2400" baseline="30000" dirty="0" smtClean="0"/>
                  <a:t>-1</a:t>
                </a:r>
                <a:r>
                  <a:rPr lang="en-US" sz="2400" dirty="0" smtClean="0"/>
                  <a:t>, the coefficients are</a:t>
                </a:r>
              </a:p>
              <a:p>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987137" y="2302472"/>
                <a:ext cx="7169727" cy="1764137"/>
              </a:xfrm>
              <a:prstGeom prst="rect">
                <a:avLst/>
              </a:prstGeom>
              <a:blipFill rotWithShape="1">
                <a:blip r:embed="rId4"/>
                <a:stretch>
                  <a:fillRect l="-1361" r="-340"/>
                </a:stretch>
              </a:blipFill>
            </p:spPr>
            <p:txBody>
              <a:bodyPr/>
              <a:lstStyle/>
              <a:p>
                <a:r>
                  <a:rPr lang="en-US">
                    <a:noFill/>
                  </a:rPr>
                  <a:t> </a:t>
                </a:r>
              </a:p>
            </p:txBody>
          </p:sp>
        </mc:Fallback>
      </mc:AlternateContent>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5995" y="1239950"/>
            <a:ext cx="4952011" cy="738742"/>
          </a:xfrm>
          <a:prstGeom prst="rect">
            <a:avLst/>
          </a:prstGeom>
        </p:spPr>
      </p:pic>
      <p:sp>
        <p:nvSpPr>
          <p:cNvPr id="3" name="Slide Number Placeholder 2"/>
          <p:cNvSpPr>
            <a:spLocks noGrp="1"/>
          </p:cNvSpPr>
          <p:nvPr>
            <p:ph type="sldNum" sz="quarter" idx="12"/>
          </p:nvPr>
        </p:nvSpPr>
        <p:spPr/>
        <p:txBody>
          <a:bodyPr/>
          <a:lstStyle/>
          <a:p>
            <a:fld id="{86685E44-AF0C-F640-B9AE-488F490A762E}" type="slidenum">
              <a:rPr lang="en-US" smtClean="0"/>
              <a:pPr/>
              <a:t>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64594232"/>
              </p:ext>
            </p:extLst>
          </p:nvPr>
        </p:nvGraphicFramePr>
        <p:xfrm>
          <a:off x="311473" y="4001134"/>
          <a:ext cx="8521054" cy="1028066"/>
        </p:xfrm>
        <a:graphic>
          <a:graphicData uri="http://schemas.openxmlformats.org/presentationml/2006/ole">
            <mc:AlternateContent xmlns:mc="http://schemas.openxmlformats.org/markup-compatibility/2006">
              <mc:Choice xmlns:v="urn:schemas-microsoft-com:vml" Requires="v">
                <p:oleObj spid="_x0000_s15391" name="Acrobat Document" r:id="rId6" imgW="6842724" imgH="708660" progId="Acrobat.Document.11">
                  <p:embed/>
                </p:oleObj>
              </mc:Choice>
              <mc:Fallback>
                <p:oleObj name="Acrobat Document" r:id="rId6" imgW="6842724" imgH="708660" progId="Acrobat.Document.11">
                  <p:embed/>
                  <p:pic>
                    <p:nvPicPr>
                      <p:cNvPr id="0" name=""/>
                      <p:cNvPicPr/>
                      <p:nvPr/>
                    </p:nvPicPr>
                    <p:blipFill>
                      <a:blip r:embed="rId7"/>
                      <a:stretch>
                        <a:fillRect/>
                      </a:stretch>
                    </p:blipFill>
                    <p:spPr>
                      <a:xfrm>
                        <a:off x="311473" y="4001134"/>
                        <a:ext cx="8521054" cy="1028066"/>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145356961"/>
              </p:ext>
            </p:extLst>
          </p:nvPr>
        </p:nvGraphicFramePr>
        <p:xfrm>
          <a:off x="438354" y="5779009"/>
          <a:ext cx="8267293" cy="462090"/>
        </p:xfrm>
        <a:graphic>
          <a:graphicData uri="http://schemas.openxmlformats.org/presentationml/2006/ole">
            <mc:AlternateContent xmlns:mc="http://schemas.openxmlformats.org/markup-compatibility/2006">
              <mc:Choice xmlns:v="urn:schemas-microsoft-com:vml" Requires="v">
                <p:oleObj spid="_x0000_s15392" name="Acrobat Document" r:id="rId8" imgW="5737699" imgH="320040" progId="Acrobat.Document.11">
                  <p:embed/>
                </p:oleObj>
              </mc:Choice>
              <mc:Fallback>
                <p:oleObj name="Acrobat Document" r:id="rId8" imgW="5737699" imgH="320040" progId="Acrobat.Document.11">
                  <p:embed/>
                  <p:pic>
                    <p:nvPicPr>
                      <p:cNvPr id="0" name=""/>
                      <p:cNvPicPr/>
                      <p:nvPr/>
                    </p:nvPicPr>
                    <p:blipFill>
                      <a:blip r:embed="rId9"/>
                      <a:stretch>
                        <a:fillRect/>
                      </a:stretch>
                    </p:blipFill>
                    <p:spPr>
                      <a:xfrm>
                        <a:off x="438354" y="5779009"/>
                        <a:ext cx="8267293" cy="462090"/>
                      </a:xfrm>
                      <a:prstGeom prst="rect">
                        <a:avLst/>
                      </a:prstGeom>
                    </p:spPr>
                  </p:pic>
                </p:oleObj>
              </mc:Fallback>
            </mc:AlternateContent>
          </a:graphicData>
        </a:graphic>
      </p:graphicFrame>
      <p:sp>
        <p:nvSpPr>
          <p:cNvPr id="12" name="Rectangle 11"/>
          <p:cNvSpPr/>
          <p:nvPr/>
        </p:nvSpPr>
        <p:spPr>
          <a:xfrm>
            <a:off x="987137" y="5301288"/>
            <a:ext cx="5332294" cy="369332"/>
          </a:xfrm>
          <a:prstGeom prst="rect">
            <a:avLst/>
          </a:prstGeom>
        </p:spPr>
        <p:txBody>
          <a:bodyPr wrap="none">
            <a:spAutoFit/>
          </a:bodyPr>
          <a:lstStyle/>
          <a:p>
            <a:r>
              <a:rPr lang="en-US" dirty="0" smtClean="0">
                <a:solidFill>
                  <a:prstClr val="black"/>
                </a:solidFill>
              </a:rPr>
              <a:t>For O</a:t>
            </a:r>
            <a:r>
              <a:rPr lang="en-US" baseline="-25000" dirty="0" smtClean="0">
                <a:solidFill>
                  <a:prstClr val="black"/>
                </a:solidFill>
              </a:rPr>
              <a:t>2</a:t>
            </a:r>
            <a:r>
              <a:rPr lang="en-US" dirty="0" smtClean="0">
                <a:solidFill>
                  <a:prstClr val="black"/>
                </a:solidFill>
              </a:rPr>
              <a:t> the 1</a:t>
            </a:r>
            <a:r>
              <a:rPr lang="en-US" dirty="0" smtClean="0">
                <a:solidFill>
                  <a:prstClr val="black"/>
                </a:solidFill>
                <a:latin typeface="Symbol" panose="05050102010706020507" pitchFamily="18" charset="2"/>
              </a:rPr>
              <a:t>s</a:t>
            </a:r>
            <a:r>
              <a:rPr lang="en-US" dirty="0" smtClean="0">
                <a:solidFill>
                  <a:prstClr val="black"/>
                </a:solidFill>
              </a:rPr>
              <a:t> error bands are the best fit plus or minus</a:t>
            </a:r>
            <a:endParaRPr lang="en-US" dirty="0"/>
          </a:p>
        </p:txBody>
      </p:sp>
    </p:spTree>
    <p:extLst>
      <p:ext uri="{BB962C8B-B14F-4D97-AF65-F5344CB8AC3E}">
        <p14:creationId xmlns:p14="http://schemas.microsoft.com/office/powerpoint/2010/main" val="2642547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102"/>
            <a:ext cx="8229600" cy="671208"/>
          </a:xfrm>
        </p:spPr>
        <p:txBody>
          <a:bodyPr>
            <a:normAutofit/>
          </a:bodyPr>
          <a:lstStyle/>
          <a:p>
            <a:r>
              <a:rPr lang="en-US" sz="3600" dirty="0" smtClean="0"/>
              <a:t>Data and Best Fit for Attachment to O</a:t>
            </a:r>
            <a:r>
              <a:rPr lang="en-US" sz="3600" baseline="-25000" dirty="0" smtClean="0"/>
              <a:t>2</a:t>
            </a:r>
            <a:endParaRPr lang="en-US" sz="2000" i="1" baseline="-25000" dirty="0"/>
          </a:p>
        </p:txBody>
      </p:sp>
      <p:sp>
        <p:nvSpPr>
          <p:cNvPr id="3" name="Slide Number Placeholder 2"/>
          <p:cNvSpPr>
            <a:spLocks noGrp="1"/>
          </p:cNvSpPr>
          <p:nvPr>
            <p:ph type="sldNum" sz="quarter" idx="12"/>
          </p:nvPr>
        </p:nvSpPr>
        <p:spPr/>
        <p:txBody>
          <a:bodyPr/>
          <a:lstStyle/>
          <a:p>
            <a:fld id="{86685E44-AF0C-F640-B9AE-488F490A762E}" type="slidenum">
              <a:rPr lang="en-US" smtClean="0"/>
              <a:pPr/>
              <a:t>7</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607610628"/>
              </p:ext>
            </p:extLst>
          </p:nvPr>
        </p:nvGraphicFramePr>
        <p:xfrm>
          <a:off x="2362200" y="1259795"/>
          <a:ext cx="4191000" cy="4860925"/>
        </p:xfrm>
        <a:graphic>
          <a:graphicData uri="http://schemas.openxmlformats.org/presentationml/2006/ole">
            <mc:AlternateContent xmlns:mc="http://schemas.openxmlformats.org/markup-compatibility/2006">
              <mc:Choice xmlns:v="urn:schemas-microsoft-com:vml" Requires="v">
                <p:oleObj spid="_x0000_s19464" name="Acrobat Document" r:id="rId4" imgW="4190778" imgH="4861408" progId="Acrobat.Document.11">
                  <p:embed/>
                </p:oleObj>
              </mc:Choice>
              <mc:Fallback>
                <p:oleObj name="Acrobat Document" r:id="rId4" imgW="4190778" imgH="4861408" progId="Acrobat.Document.11">
                  <p:embed/>
                  <p:pic>
                    <p:nvPicPr>
                      <p:cNvPr id="0" name=""/>
                      <p:cNvPicPr/>
                      <p:nvPr/>
                    </p:nvPicPr>
                    <p:blipFill>
                      <a:blip r:embed="rId5"/>
                      <a:stretch>
                        <a:fillRect/>
                      </a:stretch>
                    </p:blipFill>
                    <p:spPr>
                      <a:xfrm>
                        <a:off x="2362200" y="1259795"/>
                        <a:ext cx="4191000" cy="4860925"/>
                      </a:xfrm>
                      <a:prstGeom prst="rect">
                        <a:avLst/>
                      </a:prstGeom>
                    </p:spPr>
                  </p:pic>
                </p:oleObj>
              </mc:Fallback>
            </mc:AlternateContent>
          </a:graphicData>
        </a:graphic>
      </p:graphicFrame>
    </p:spTree>
    <p:extLst>
      <p:ext uri="{BB962C8B-B14F-4D97-AF65-F5344CB8AC3E}">
        <p14:creationId xmlns:p14="http://schemas.microsoft.com/office/powerpoint/2010/main" val="1365315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0366"/>
            <a:ext cx="8229600" cy="1143000"/>
          </a:xfrm>
        </p:spPr>
        <p:txBody>
          <a:bodyPr>
            <a:normAutofit fontScale="90000"/>
          </a:bodyPr>
          <a:lstStyle/>
          <a:p>
            <a:r>
              <a:rPr lang="en-US" dirty="0" smtClean="0"/>
              <a:t>Calculation of Electron Attachment Rates from Measured Electron Attachment Cross Sections </a:t>
            </a:r>
            <a:endParaRPr lang="en-US" dirty="0"/>
          </a:p>
        </p:txBody>
      </p:sp>
      <p:sp>
        <p:nvSpPr>
          <p:cNvPr id="4" name="Slide Number Placeholder 3"/>
          <p:cNvSpPr>
            <a:spLocks noGrp="1"/>
          </p:cNvSpPr>
          <p:nvPr>
            <p:ph type="sldNum" sz="quarter" idx="12"/>
          </p:nvPr>
        </p:nvSpPr>
        <p:spPr/>
        <p:txBody>
          <a:bodyPr/>
          <a:lstStyle/>
          <a:p>
            <a:fld id="{86685E44-AF0C-F640-B9AE-488F490A762E}" type="slidenum">
              <a:rPr lang="en-US" smtClean="0"/>
              <a:pPr/>
              <a:t>8</a:t>
            </a:fld>
            <a:endParaRPr lang="en-US"/>
          </a:p>
        </p:txBody>
      </p:sp>
    </p:spTree>
    <p:extLst>
      <p:ext uri="{BB962C8B-B14F-4D97-AF65-F5344CB8AC3E}">
        <p14:creationId xmlns:p14="http://schemas.microsoft.com/office/powerpoint/2010/main" val="3597361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102"/>
            <a:ext cx="8229600" cy="671208"/>
          </a:xfrm>
        </p:spPr>
        <p:txBody>
          <a:bodyPr>
            <a:normAutofit fontScale="90000"/>
          </a:bodyPr>
          <a:lstStyle/>
          <a:p>
            <a:r>
              <a:rPr lang="en-US" dirty="0"/>
              <a:t>Rates from </a:t>
            </a:r>
            <a:r>
              <a:rPr lang="en-US" dirty="0" smtClean="0"/>
              <a:t>Cross Sections</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41" y="1352145"/>
            <a:ext cx="7931459" cy="4591551"/>
          </a:xfrm>
          <a:prstGeom prst="rect">
            <a:avLst/>
          </a:prstGeom>
        </p:spPr>
      </p:pic>
      <p:cxnSp>
        <p:nvCxnSpPr>
          <p:cNvPr id="8" name="Straight Arrow Connector 7"/>
          <p:cNvCxnSpPr/>
          <p:nvPr/>
        </p:nvCxnSpPr>
        <p:spPr>
          <a:xfrm flipV="1">
            <a:off x="2621597" y="5837878"/>
            <a:ext cx="335604" cy="476654"/>
          </a:xfrm>
          <a:prstGeom prst="straightConnector1">
            <a:avLst/>
          </a:prstGeom>
          <a:ln w="190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300163" y="6314532"/>
            <a:ext cx="2026689" cy="369332"/>
          </a:xfrm>
          <a:prstGeom prst="rect">
            <a:avLst/>
          </a:prstGeom>
          <a:noFill/>
        </p:spPr>
        <p:txBody>
          <a:bodyPr wrap="square" rtlCol="0">
            <a:spAutoFit/>
          </a:bodyPr>
          <a:lstStyle/>
          <a:p>
            <a:pPr algn="ctr"/>
            <a:r>
              <a:rPr lang="en-US" dirty="0" smtClean="0"/>
              <a:t>see slides </a:t>
            </a:r>
            <a:r>
              <a:rPr lang="en-US" dirty="0" smtClean="0">
                <a:hlinkClick r:id="rId4" action="ppaction://hlinksldjump"/>
              </a:rPr>
              <a:t>9 </a:t>
            </a:r>
            <a:r>
              <a:rPr lang="en-US" dirty="0" smtClean="0"/>
              <a:t>&amp;</a:t>
            </a:r>
            <a:r>
              <a:rPr lang="en-US" dirty="0" smtClean="0">
                <a:hlinkClick r:id="rId5" action="ppaction://hlinksldjump"/>
              </a:rPr>
              <a:t>10</a:t>
            </a:r>
            <a:endParaRPr lang="en-US" dirty="0"/>
          </a:p>
        </p:txBody>
      </p:sp>
      <p:sp>
        <p:nvSpPr>
          <p:cNvPr id="13" name="TextBox 12"/>
          <p:cNvSpPr txBox="1"/>
          <p:nvPr/>
        </p:nvSpPr>
        <p:spPr>
          <a:xfrm>
            <a:off x="3540868" y="6279023"/>
            <a:ext cx="3201576" cy="369332"/>
          </a:xfrm>
          <a:prstGeom prst="rect">
            <a:avLst/>
          </a:prstGeom>
          <a:noFill/>
        </p:spPr>
        <p:txBody>
          <a:bodyPr wrap="square" rtlCol="0">
            <a:spAutoFit/>
          </a:bodyPr>
          <a:lstStyle/>
          <a:p>
            <a:pPr algn="ctr"/>
            <a:r>
              <a:rPr lang="en-US" dirty="0"/>
              <a:t>s</a:t>
            </a:r>
            <a:r>
              <a:rPr lang="en-US" dirty="0" smtClean="0"/>
              <a:t>ee slide </a:t>
            </a:r>
            <a:r>
              <a:rPr lang="en-US" dirty="0" smtClean="0">
                <a:hlinkClick r:id="rId6" action="ppaction://hlinksldjump"/>
              </a:rPr>
              <a:t>15</a:t>
            </a:r>
            <a:endParaRPr lang="en-US" i="1" dirty="0"/>
          </a:p>
        </p:txBody>
      </p:sp>
      <p:cxnSp>
        <p:nvCxnSpPr>
          <p:cNvPr id="14" name="Straight Arrow Connector 13"/>
          <p:cNvCxnSpPr/>
          <p:nvPr/>
        </p:nvCxnSpPr>
        <p:spPr>
          <a:xfrm flipH="1" flipV="1">
            <a:off x="3754877" y="5837877"/>
            <a:ext cx="306421" cy="476656"/>
          </a:xfrm>
          <a:prstGeom prst="straightConnector1">
            <a:avLst/>
          </a:prstGeom>
          <a:ln w="190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86685E44-AF0C-F640-B9AE-488F490A762E}" type="slidenum">
              <a:rPr lang="en-US" smtClean="0"/>
              <a:pPr/>
              <a:t>9</a:t>
            </a:fld>
            <a:endParaRPr lang="en-US"/>
          </a:p>
        </p:txBody>
      </p:sp>
    </p:spTree>
    <p:extLst>
      <p:ext uri="{BB962C8B-B14F-4D97-AF65-F5344CB8AC3E}">
        <p14:creationId xmlns:p14="http://schemas.microsoft.com/office/powerpoint/2010/main" val="1801386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65099</TotalTime>
  <Words>3901</Words>
  <Application>Microsoft Office PowerPoint</Application>
  <PresentationFormat>On-screen Show (4:3)</PresentationFormat>
  <Paragraphs>508</Paragraphs>
  <Slides>54</Slides>
  <Notes>54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57" baseType="lpstr">
      <vt:lpstr>Office Theme</vt:lpstr>
      <vt:lpstr>Equation</vt:lpstr>
      <vt:lpstr>Acrobat Document</vt:lpstr>
      <vt:lpstr>Electron Attachment in LAr</vt:lpstr>
      <vt:lpstr>Electron Attachment</vt:lpstr>
      <vt:lpstr>Units of Attachment Rate</vt:lpstr>
      <vt:lpstr>Values for Electron Attachment to Impurities in LAr from the Literature</vt:lpstr>
      <vt:lpstr>Measured Attachment Rates in LAr</vt:lpstr>
      <vt:lpstr>Best Fit for Measured Attachment Rates</vt:lpstr>
      <vt:lpstr>Data and Best Fit for Attachment to O2</vt:lpstr>
      <vt:lpstr>Calculation of Electron Attachment Rates from Measured Electron Attachment Cross Sections </vt:lpstr>
      <vt:lpstr>Rates from Cross Sections</vt:lpstr>
      <vt:lpstr>Electron Energy Distribution Functions</vt:lpstr>
      <vt:lpstr>Transverse Diffusion of Electrons in LAr Transverse diffusion measures the electron temperature.</vt:lpstr>
      <vt:lpstr>Measured Transverse Diffusion of Electrons in LAr Measurements are consistent with Atrazhev calculation</vt:lpstr>
      <vt:lpstr>Zero Field Attachment Rate (analogue of zero field mobility)</vt:lpstr>
      <vt:lpstr>Electron Attachment Cross Sections </vt:lpstr>
      <vt:lpstr>Attachment Mechanisms</vt:lpstr>
      <vt:lpstr>Attachment Mechanisms Summary</vt:lpstr>
      <vt:lpstr>Direct Attachment</vt:lpstr>
      <vt:lpstr>Direct Radiative Attachment Maximum cross section</vt:lpstr>
      <vt:lpstr>Direct Attachment and Electron Affinities</vt:lpstr>
      <vt:lpstr>Electron Affinities vs. Electronegativity Electronegativity is generally defined only for elements. It is measured in several different ways.</vt:lpstr>
      <vt:lpstr>Electron Affinities and Dissociation Energies They are a proxy for cross sections.</vt:lpstr>
      <vt:lpstr>Comments on the Electron Affinities of N2, H2O, and CO2</vt:lpstr>
      <vt:lpstr>Further Comments on the Electron Affinities of H2O Part 1</vt:lpstr>
      <vt:lpstr>Further Comment on the Electron Affinities of H2O Part 2</vt:lpstr>
      <vt:lpstr>Observed Correlation between Electron Affinity and Electron Attachment Rate   High electron affinity is associated with large direct attachment cross section.</vt:lpstr>
      <vt:lpstr>Dissociative Attachment Cross Sections and Total Cross Section for Calculating Attachment Rate</vt:lpstr>
      <vt:lpstr>Measured Attachment Cross Sections for SF6    high electron affinity is associated with large direct attachment cross section</vt:lpstr>
      <vt:lpstr>Attachment Cross Sections for O2</vt:lpstr>
      <vt:lpstr>Attachment Cross Sections for H2O:  Dissociation Dominates</vt:lpstr>
      <vt:lpstr>Calculated Attachment Rates </vt:lpstr>
      <vt:lpstr>Calculated Attachment Rates</vt:lpstr>
      <vt:lpstr>Electron Attachment to H2O in LAr</vt:lpstr>
      <vt:lpstr>Attachment Rate for H2O in LAr</vt:lpstr>
      <vt:lpstr>Concentrations in the Gas</vt:lpstr>
      <vt:lpstr>Henry’s Coefficient for H2O in LAr</vt:lpstr>
      <vt:lpstr>Henry’s Coefficient for H2O in LAr</vt:lpstr>
      <vt:lpstr>Henry’s Coefficient for Water in LAr</vt:lpstr>
      <vt:lpstr>Henry’s Coefficient for Water in LAr</vt:lpstr>
      <vt:lpstr>Henry’s Coefficient for Impurities in LAr from Dalton’s and Raoult’s Laws</vt:lpstr>
      <vt:lpstr>Henry’s Coefficient for Impurities in LAr for Ideal Solutions</vt:lpstr>
      <vt:lpstr>Henry’s Coefficient for H2O in LAr for an Ideal Solution</vt:lpstr>
      <vt:lpstr>Henry’s Coefficient for a Regular Solution</vt:lpstr>
      <vt:lpstr>Henry’s Coefficient for Impurities in LAr for Regular Solutions</vt:lpstr>
      <vt:lpstr>PowerPoint Presentation</vt:lpstr>
      <vt:lpstr>Estimates of Attachment Rate to H2O in LAr from Measured Lifetimes</vt:lpstr>
      <vt:lpstr>Estimate of Attachment Rate for H2O</vt:lpstr>
      <vt:lpstr>Estimate of Attachment Rate for H2O</vt:lpstr>
      <vt:lpstr>Calculated Attachment Rates</vt:lpstr>
      <vt:lpstr>Comparison to Attachment in GAr </vt:lpstr>
      <vt:lpstr>Electron Attachment to Water in GAr is Very Small</vt:lpstr>
      <vt:lpstr>Measured Attachment Rate to Water vapor</vt:lpstr>
      <vt:lpstr>Summary</vt:lpstr>
      <vt:lpstr>Electron Affinity vs. Vertical Detachment Energy</vt:lpstr>
      <vt:lpstr>PowerPoint Presentation</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Recombination and Attachment in LAr</dc:title>
  <dc:creator>Craig Thorn</dc:creator>
  <cp:lastModifiedBy>Craig Thorn</cp:lastModifiedBy>
  <cp:revision>333</cp:revision>
  <dcterms:created xsi:type="dcterms:W3CDTF">2019-02-07T21:30:44Z</dcterms:created>
  <dcterms:modified xsi:type="dcterms:W3CDTF">2020-11-02T19:37:35Z</dcterms:modified>
</cp:coreProperties>
</file>