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1111" r:id="rId2"/>
    <p:sldId id="1112" r:id="rId3"/>
    <p:sldId id="1113" r:id="rId4"/>
    <p:sldId id="26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00DB"/>
    <a:srgbClr val="FF2600"/>
    <a:srgbClr val="FF9300"/>
    <a:srgbClr val="008F00"/>
    <a:srgbClr val="FF40FF"/>
    <a:srgbClr val="1200B4"/>
    <a:srgbClr val="0096FF"/>
    <a:srgbClr val="00FA00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25"/>
    <p:restoredTop sz="96327"/>
  </p:normalViewPr>
  <p:slideViewPr>
    <p:cSldViewPr snapToGrid="0" snapToObjects="1">
      <p:cViewPr varScale="1">
        <p:scale>
          <a:sx n="207" d="100"/>
          <a:sy n="207" d="100"/>
        </p:scale>
        <p:origin x="144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68C7C-DE0D-7744-9A0A-5A58AFDE7EDC}" type="datetimeFigureOut">
              <a:rPr lang="en-US" smtClean="0"/>
              <a:t>3/2/22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E1642-F6EB-3F47-A209-1B38F78E7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48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BA3CD-AB20-5043-9DFD-E54294A03D31}" type="datetimeFigureOut">
              <a:rPr lang="en-US" smtClean="0"/>
              <a:t>3/2/22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45EDC-326A-DC46-A236-B4FC4FF83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2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60750" y="2235148"/>
            <a:ext cx="5657609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  <a:reflection stA="50000" endPos="50000" dist="5080" dir="5400000" sy="-100000" algn="bl" rotWithShape="0"/>
                </a:effectLst>
                <a:latin typeface="+mj-lt"/>
                <a:ea typeface="Arial" charset="0"/>
                <a:cs typeface="Comic Sans MS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3493" y="4642339"/>
            <a:ext cx="5414866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  <a:reflection stA="50000" endPos="50000" dist="5080" dir="5400000" sy="-100000" algn="bl" rotWithShape="0"/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7689"/>
            <a:ext cx="9144000" cy="5886054"/>
          </a:xfrm>
        </p:spPr>
        <p:txBody>
          <a:bodyPr/>
          <a:lstStyle>
            <a:lvl1pPr marL="228600" indent="-228600">
              <a:buClr>
                <a:srgbClr val="0432FF"/>
              </a:buClr>
              <a:buFont typeface="Wingdings" charset="2"/>
              <a:buChar char="q"/>
              <a:defRPr sz="1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0432FF"/>
              </a:buClr>
              <a:buFont typeface="Wingdings" charset="2"/>
              <a:buChar char="Ø"/>
              <a:defRPr sz="16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432FF"/>
              </a:buClr>
              <a:buFont typeface="Arial"/>
              <a:buChar char="•"/>
              <a:defRPr sz="14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432FF"/>
              </a:buClr>
              <a:buFont typeface="Wingdings" charset="2"/>
              <a:buChar char="ü"/>
              <a:defRPr sz="1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432FF"/>
              </a:buClr>
              <a:buFont typeface="Wingdings" charset="2"/>
              <a:buChar char="§"/>
              <a:defRPr sz="1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86600" y="6676960"/>
            <a:ext cx="2057400" cy="178757"/>
          </a:xfrm>
        </p:spPr>
        <p:txBody>
          <a:bodyPr/>
          <a:lstStyle>
            <a:lvl1pPr algn="r">
              <a:defRPr sz="800">
                <a:latin typeface="+mj-lt"/>
                <a:cs typeface="Comic Sans MS"/>
              </a:defRPr>
            </a:lvl1pPr>
          </a:lstStyle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676960"/>
            <a:ext cx="3086100" cy="178758"/>
          </a:xfrm>
        </p:spPr>
        <p:txBody>
          <a:bodyPr/>
          <a:lstStyle>
            <a:lvl1pPr>
              <a:defRPr sz="800">
                <a:latin typeface="+mj-lt"/>
                <a:cs typeface="Comic Sans M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676960"/>
            <a:ext cx="2057400" cy="178758"/>
          </a:xfrm>
        </p:spPr>
        <p:txBody>
          <a:bodyPr/>
          <a:lstStyle>
            <a:lvl1pPr algn="l">
              <a:defRPr>
                <a:latin typeface="+mj-lt"/>
                <a:cs typeface="Comic Sans MS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283"/>
            <a:ext cx="9144000" cy="584669"/>
          </a:xfrm>
        </p:spPr>
        <p:txBody>
          <a:bodyPr>
            <a:normAutofit/>
          </a:bodyPr>
          <a:lstStyle>
            <a:lvl1pPr algn="r">
              <a:defRPr sz="2800" b="1" i="1">
                <a:solidFill>
                  <a:srgbClr val="1200B4"/>
                </a:solidFill>
                <a:effectLst>
                  <a:reflection stA="50000" endPos="50000" dist="5080" dir="5400000" sy="-100000" algn="bl" rotWithShape="0"/>
                </a:effectLst>
                <a:latin typeface="+mj-lt"/>
                <a:ea typeface="Arial" charset="0"/>
                <a:cs typeface="Comic Sans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71923" y="6671287"/>
            <a:ext cx="2057400" cy="191030"/>
          </a:xfrm>
        </p:spPr>
        <p:txBody>
          <a:bodyPr/>
          <a:lstStyle>
            <a:lvl1pPr algn="r"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664687"/>
            <a:ext cx="3086100" cy="191030"/>
          </a:xfrm>
        </p:spPr>
        <p:txBody>
          <a:bodyPr/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679747"/>
            <a:ext cx="2057400" cy="191030"/>
          </a:xfr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283"/>
            <a:ext cx="9144000" cy="584669"/>
          </a:xfrm>
        </p:spPr>
        <p:txBody>
          <a:bodyPr>
            <a:normAutofit/>
          </a:bodyPr>
          <a:lstStyle>
            <a:lvl1pPr algn="r">
              <a:defRPr sz="2800" b="1" i="1">
                <a:solidFill>
                  <a:srgbClr val="1200B4"/>
                </a:solidFill>
                <a:effectLst>
                  <a:reflection stA="50000" endPos="50000" dist="5080" dir="5400000" sy="-100000" algn="bl" rotWithShape="0"/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7086600" y="6663085"/>
            <a:ext cx="2057400" cy="194915"/>
          </a:xfrm>
        </p:spPr>
        <p:txBody>
          <a:bodyPr/>
          <a:lstStyle>
            <a:lvl1pPr algn="r">
              <a:defRPr sz="800">
                <a:latin typeface="+mj-lt"/>
                <a:cs typeface="Comic Sans MS"/>
              </a:defRPr>
            </a:lvl1pPr>
          </a:lstStyle>
          <a:p>
            <a:r>
              <a:rPr lang="en-US"/>
              <a:t>E.C. Aschenauer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652413"/>
            <a:ext cx="3086100" cy="194915"/>
          </a:xfrm>
        </p:spPr>
        <p:txBody>
          <a:bodyPr/>
          <a:lstStyle>
            <a:lvl1pPr>
              <a:defRPr sz="800">
                <a:latin typeface="+mj-lt"/>
                <a:cs typeface="Comic Sans MS"/>
              </a:defRPr>
            </a:lvl1pPr>
          </a:lstStyle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663085"/>
            <a:ext cx="2057400" cy="194915"/>
          </a:xfrm>
        </p:spPr>
        <p:txBody>
          <a:bodyPr/>
          <a:lstStyle>
            <a:lvl1pPr algn="l">
              <a:defRPr sz="1200">
                <a:latin typeface="+mj-lt"/>
                <a:cs typeface="Comic Sans MS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3ABDE55-EEAC-324A-93F3-7DB08F00F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41" y="1806184"/>
            <a:ext cx="9118359" cy="2041443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EIC Hadron Polarimetry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needs a home</a:t>
            </a:r>
            <a:endParaRPr lang="en-US" sz="40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0524F23-F0C2-EB46-A2B7-B22FC1120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9134" y="4632656"/>
            <a:ext cx="5414866" cy="495005"/>
          </a:xfrm>
        </p:spPr>
        <p:txBody>
          <a:bodyPr>
            <a:noAutofit/>
          </a:bodyPr>
          <a:lstStyle/>
          <a:p>
            <a:r>
              <a:rPr lang="en-US" dirty="0"/>
              <a:t>Elke-Caroline </a:t>
            </a:r>
            <a:r>
              <a:rPr lang="en-US" dirty="0" err="1"/>
              <a:t>Aschenauer</a:t>
            </a:r>
            <a:r>
              <a:rPr lang="en-US" dirty="0"/>
              <a:t> (BNL)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9CF095-FBCC-454C-B2D8-B8BEE2C24A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84"/>
          <a:stretch/>
        </p:blipFill>
        <p:spPr>
          <a:xfrm>
            <a:off x="5524299" y="6010384"/>
            <a:ext cx="3556482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75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CCDFBD-34C9-284D-B3B5-C963744D3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have now in RHIC</a:t>
            </a:r>
          </a:p>
          <a:p>
            <a:pPr lvl="1"/>
            <a:r>
              <a:rPr lang="en-US" dirty="0"/>
              <a:t>H-Jet and and </a:t>
            </a:r>
            <a:r>
              <a:rPr lang="en-US" dirty="0" err="1"/>
              <a:t>pC</a:t>
            </a:r>
            <a:r>
              <a:rPr lang="en-US" dirty="0"/>
              <a:t>-polarimeters sit in IP-12 </a:t>
            </a:r>
          </a:p>
          <a:p>
            <a:pPr lvl="2"/>
            <a:r>
              <a:rPr lang="en-US" dirty="0"/>
              <a:t>H-Jet right at the IP</a:t>
            </a:r>
          </a:p>
          <a:p>
            <a:pPr lvl="2"/>
            <a:r>
              <a:rPr lang="en-US" dirty="0" err="1"/>
              <a:t>pC</a:t>
            </a:r>
            <a:r>
              <a:rPr lang="en-US" dirty="0"/>
              <a:t> polarimeters sit ~70m towards IP-2 from the </a:t>
            </a:r>
            <a:r>
              <a:rPr lang="en-US" dirty="0" err="1"/>
              <a:t>HJet</a:t>
            </a:r>
            <a:endParaRPr lang="en-US" dirty="0"/>
          </a:p>
          <a:p>
            <a:pPr lvl="2"/>
            <a:r>
              <a:rPr lang="en-US" dirty="0"/>
              <a:t>there are several machine elements (dipoles &amp; quads) between them</a:t>
            </a:r>
          </a:p>
          <a:p>
            <a:pPr marL="0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8F5134-4828-EE40-8D57-DCD62BA4B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585E7E-689E-4248-BD72-201B5CCA9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B269795-D1B6-FE4B-A228-1602F407E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Issues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CD3989-F721-DC4C-9113-5217B4EF0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5037"/>
            <a:ext cx="3206808" cy="49559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39405D-888D-F94C-B36A-12D51A18E3AE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9191" y="2067373"/>
            <a:ext cx="2306745" cy="32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E90B6A-DCB8-7D4C-9A5D-CCA28436D07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4" r="3288"/>
          <a:stretch/>
        </p:blipFill>
        <p:spPr bwMode="auto">
          <a:xfrm>
            <a:off x="5455122" y="2619689"/>
            <a:ext cx="3206808" cy="34619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7803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8C548C4-742B-1045-9D43-B4773626EB9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468" y="583200"/>
            <a:ext cx="4153795" cy="297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CB7F9E-A209-D94C-942C-E0FE31808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52D09-534B-5740-8F07-A0C0DCD51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8711891-75BB-1E4B-83E9-3D853FC63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issues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78EF27-27F1-894F-87B1-960CBCDD0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738" y="495491"/>
            <a:ext cx="4068482" cy="3171402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BBCF422E-BC01-AD4C-BF2B-37EC6BABC572}"/>
              </a:ext>
            </a:extLst>
          </p:cNvPr>
          <p:cNvSpPr txBox="1">
            <a:spLocks/>
          </p:cNvSpPr>
          <p:nvPr/>
        </p:nvSpPr>
        <p:spPr>
          <a:xfrm>
            <a:off x="0" y="3790573"/>
            <a:ext cx="9144000" cy="2529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432FF"/>
              </a:buClr>
              <a:buFont typeface="Wingdings" charset="2"/>
              <a:buChar char="q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432FF"/>
              </a:buClr>
              <a:buFont typeface="Wingdings" charset="2"/>
              <a:buChar char="Ø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432FF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432FF"/>
              </a:buClr>
              <a:buFont typeface="Wingdings" charset="2"/>
              <a:buChar char="ü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432FF"/>
              </a:buClr>
              <a:buFont typeface="Wingdings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the problem at EIC</a:t>
            </a:r>
          </a:p>
          <a:p>
            <a:pPr lvl="1"/>
            <a:r>
              <a:rPr lang="en-US" dirty="0"/>
              <a:t>IP-12 is super busy, RCS to ESR injection and other new equipment</a:t>
            </a:r>
          </a:p>
          <a:p>
            <a:pPr marL="914400" lvl="2" indent="0">
              <a:buNone/>
            </a:pPr>
            <a:r>
              <a:rPr lang="en-US" dirty="0">
                <a:solidFill>
                  <a:srgbClr val="0432FF"/>
                </a:solidFill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no space left for the polarimeters </a:t>
            </a:r>
            <a:r>
              <a:rPr lang="en-US" dirty="0">
                <a:solidFill>
                  <a:srgbClr val="0432FF"/>
                </a:solidFill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need to find a new home</a:t>
            </a:r>
            <a:endParaRPr lang="en-US" dirty="0"/>
          </a:p>
          <a:p>
            <a:pPr lvl="1"/>
            <a:r>
              <a:rPr lang="en-US" dirty="0"/>
              <a:t>Requirements:</a:t>
            </a:r>
          </a:p>
          <a:p>
            <a:pPr lvl="2"/>
            <a:r>
              <a:rPr lang="en-US" dirty="0"/>
              <a:t>need space, which fits both H-jet and </a:t>
            </a:r>
            <a:r>
              <a:rPr lang="en-US" dirty="0" err="1"/>
              <a:t>pC</a:t>
            </a:r>
            <a:endParaRPr lang="en-US" dirty="0"/>
          </a:p>
          <a:p>
            <a:pPr lvl="2"/>
            <a:r>
              <a:rPr lang="en-US" dirty="0"/>
              <a:t>we want no optics elements between the H-Jet and the </a:t>
            </a:r>
            <a:r>
              <a:rPr lang="en-US" dirty="0" err="1"/>
              <a:t>pC</a:t>
            </a:r>
            <a:endParaRPr lang="en-US" dirty="0"/>
          </a:p>
          <a:p>
            <a:pPr lvl="3"/>
            <a:r>
              <a:rPr lang="en-US" dirty="0"/>
              <a:t>this avoids relying on simulations how the spin processes between the H-Jet and </a:t>
            </a:r>
            <a:r>
              <a:rPr lang="en-US" dirty="0" err="1"/>
              <a:t>pC</a:t>
            </a:r>
            <a:endParaRPr lang="en-US" dirty="0"/>
          </a:p>
          <a:p>
            <a:pPr lvl="2"/>
            <a:r>
              <a:rPr lang="en-US" dirty="0"/>
              <a:t>need space for the taggers to veto He-3 break-up downstream of the H-jet</a:t>
            </a:r>
          </a:p>
          <a:p>
            <a:pPr marL="0" indent="0">
              <a:buNone/>
            </a:pPr>
            <a:r>
              <a:rPr lang="en-US" dirty="0">
                <a:solidFill>
                  <a:srgbClr val="0432FF"/>
                </a:solidFill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current contenders IP-4 (see </a:t>
            </a:r>
            <a:r>
              <a:rPr lang="en-US" dirty="0" err="1">
                <a:sym typeface="Wingdings" pitchFamily="2" charset="2"/>
              </a:rPr>
              <a:t>Zhengqiao’s</a:t>
            </a:r>
            <a:r>
              <a:rPr lang="en-US">
                <a:sym typeface="Wingdings" pitchFamily="2" charset="2"/>
              </a:rPr>
              <a:t> talk) and section 5 </a:t>
            </a:r>
            <a:r>
              <a:rPr lang="en-US" dirty="0">
                <a:sym typeface="Wingdings" pitchFamily="2" charset="2"/>
              </a:rPr>
              <a:t>at IP-6</a:t>
            </a:r>
            <a:endParaRPr lang="en-US" dirty="0"/>
          </a:p>
          <a:p>
            <a:pPr marL="0" indent="0">
              <a:buFont typeface="Wingdings" charset="2"/>
              <a:buNone/>
            </a:pPr>
            <a:endParaRPr lang="en-US" dirty="0"/>
          </a:p>
          <a:p>
            <a:pPr marL="914400" lvl="2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656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8" y="2791630"/>
            <a:ext cx="9052560" cy="263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00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err="1" smtClean="0">
            <a:latin typeface="Comic Sans MS" panose="030F0902030302020204" pitchFamily="66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IC_PPT_Template_EditableTextLogos" id="{00FAD509-D349-8A47-998B-D6A9B09DAFE7}" vid="{C82AAD2E-8960-DB40-8700-990D4EEA0A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6514</TotalTime>
  <Words>175</Words>
  <Application>Microsoft Macintosh PowerPoint</Application>
  <PresentationFormat>On-screen Show (4:3)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Office Theme</vt:lpstr>
      <vt:lpstr>EIC Hadron Polarimetry needs a home</vt:lpstr>
      <vt:lpstr>What are the Issues</vt:lpstr>
      <vt:lpstr>What are the issues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EIC: A collider to map initial and final state correlations with high precision</dc:title>
  <dc:creator>Aschenauer, Elke</dc:creator>
  <cp:lastModifiedBy>Elke-Caroline Aschenauer</cp:lastModifiedBy>
  <cp:revision>618</cp:revision>
  <dcterms:created xsi:type="dcterms:W3CDTF">2019-04-29T20:50:32Z</dcterms:created>
  <dcterms:modified xsi:type="dcterms:W3CDTF">2022-03-02T19:40:12Z</dcterms:modified>
</cp:coreProperties>
</file>