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44" r:id="rId2"/>
    <p:sldId id="486" r:id="rId3"/>
    <p:sldId id="484" r:id="rId4"/>
    <p:sldId id="487" r:id="rId5"/>
    <p:sldId id="488" r:id="rId6"/>
    <p:sldId id="1528" r:id="rId7"/>
    <p:sldId id="489" r:id="rId8"/>
    <p:sldId id="481" r:id="rId9"/>
    <p:sldId id="485" r:id="rId10"/>
    <p:sldId id="1532" r:id="rId11"/>
    <p:sldId id="1533" r:id="rId12"/>
    <p:sldId id="1534" r:id="rId13"/>
    <p:sldId id="493" r:id="rId14"/>
    <p:sldId id="1535" r:id="rId15"/>
    <p:sldId id="1536" r:id="rId16"/>
    <p:sldId id="1538" r:id="rId17"/>
    <p:sldId id="1537" r:id="rId18"/>
    <p:sldId id="1530" r:id="rId19"/>
    <p:sldId id="1529" r:id="rId20"/>
    <p:sldId id="1531" r:id="rId21"/>
    <p:sldId id="1525" r:id="rId22"/>
    <p:sldId id="522" r:id="rId23"/>
    <p:sldId id="502" r:id="rId24"/>
    <p:sldId id="264" r:id="rId25"/>
    <p:sldId id="269" r:id="rId26"/>
    <p:sldId id="270" r:id="rId27"/>
    <p:sldId id="271" r:id="rId28"/>
    <p:sldId id="1526" r:id="rId29"/>
    <p:sldId id="499" r:id="rId30"/>
    <p:sldId id="453" r:id="rId31"/>
    <p:sldId id="462" r:id="rId32"/>
    <p:sldId id="533" r:id="rId33"/>
    <p:sldId id="532" r:id="rId34"/>
    <p:sldId id="351" r:id="rId35"/>
    <p:sldId id="152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1" autoAdjust="0"/>
    <p:restoredTop sz="94660"/>
  </p:normalViewPr>
  <p:slideViewPr>
    <p:cSldViewPr snapToObjects="1">
      <p:cViewPr varScale="1">
        <p:scale>
          <a:sx n="52" d="100"/>
          <a:sy n="52" d="100"/>
        </p:scale>
        <p:origin x="192" y="1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7/21/22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184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7/21/22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719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3457CD11-7641-B817-47FD-4AD53D0BD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93E99-0584-B842-97B8-0F1802C1C4B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AFF10760-1833-5DDA-5928-8BF28CB25B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D2263B6-E197-BC0A-178C-86C0EF8FA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267CE6ED-BE2F-995F-94DA-49F2CBC95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C2C8E-B72F-ED4D-A877-3FF761508646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BC1FBCF4-1E4B-B444-00FF-2361BC57B644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6556E9C-60FD-FA11-B433-7166F4B9D3C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31A46978-AB11-6A2F-B95D-A9C89010A7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695EA-81E8-F142-9F70-8283529D415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1C7E427D-6B9E-F93B-F862-237764EA1F9A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5F7781B-9ADF-29A0-ED2F-1D175261583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BA1D119F-60CB-B2B7-E33F-D7381DA01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40CD5-4591-7041-8188-5A7CCC852369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6345BE4B-ED84-74D6-3893-3C1482B28D8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FAE0E8C-8E3A-4052-B7CF-A32649C47A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8E3FE-A7E6-6B41-B8B6-3076443EBE85}" type="slidenum">
              <a:rPr lang="fi-FI"/>
              <a:pPr/>
              <a:t>30</a:t>
            </a:fld>
            <a:endParaRPr lang="fi-FI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27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C0873-134B-257D-3204-9E74F628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377AF-9C11-2843-895F-F2B83BCC6A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48550/arXiv.2201.0777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i.org/10.1103/PhysRevLett.96.08250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Lett.114.16920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2022nnpss/lectures/CF_NNPSS_lec2.pdf" TargetMode="External"/><Relationship Id="rId2" Type="http://schemas.openxmlformats.org/officeDocument/2006/relationships/hyperlink" Target="http://web.mit.edu/2022nnpss/lectures/CF_NNPSS_lec1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eb.mit.edu/2022nnpss/lectures/CF_NNPSS_lec3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56675Ar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28600"/>
            <a:ext cx="8610600" cy="6208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4800600"/>
            <a:ext cx="5600700" cy="144704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25400" dist="88900" dir="2700000" algn="br">
                    <a:srgbClr val="000000">
                      <a:alpha val="43000"/>
                    </a:srgbClr>
                  </a:outerShdw>
                </a:effectLst>
              </a:rPr>
              <a:t>Experiment Lecture: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E8FDA-03A5-C618-F9DF-AF8BE96819A8}"/>
              </a:ext>
            </a:extLst>
          </p:cNvPr>
          <p:cNvSpPr txBox="1"/>
          <p:nvPr/>
        </p:nvSpPr>
        <p:spPr>
          <a:xfrm>
            <a:off x="2743200" y="5967368"/>
            <a:ext cx="819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Douglas Higinbotham with thanks to Brad </a:t>
            </a:r>
            <a:r>
              <a:rPr lang="en-US" dirty="0" err="1">
                <a:solidFill>
                  <a:schemeClr val="bg1"/>
                </a:solidFill>
              </a:rPr>
              <a:t>Sawatzky</a:t>
            </a:r>
            <a:r>
              <a:rPr lang="en-US" dirty="0">
                <a:solidFill>
                  <a:schemeClr val="bg1"/>
                </a:solidFill>
              </a:rPr>
              <a:t> (JLab)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3B15E-479C-64AC-4B17-EBF3622F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Energitic</a:t>
            </a:r>
            <a:r>
              <a:rPr lang="en-US" dirty="0"/>
              <a:t> Particles Interact with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21B99-0E97-C2EC-7258-0870C6E6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534400" cy="51713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CB8A17-6845-8BD4-B1FD-3E0E783412D1}"/>
              </a:ext>
            </a:extLst>
          </p:cNvPr>
          <p:cNvSpPr/>
          <p:nvPr/>
        </p:nvSpPr>
        <p:spPr>
          <a:xfrm>
            <a:off x="1143000" y="4876800"/>
            <a:ext cx="2895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ABAD01-ED5D-B3AE-BB54-39DA6D5B5A74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9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8C41-B0DE-3D5B-7F9A-64557D29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Avalanche Multiplication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A7199-F126-D9B6-B012-83BB874B3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3" y="1066800"/>
            <a:ext cx="8610600" cy="51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3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FAD7-0F64-451B-5432-D33B0632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Avalanche Multiplication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F07D3-6269-5C27-E88D-1A371E8B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721"/>
            <a:ext cx="9144000" cy="52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Scintillators (trigger device)</a:t>
            </a:r>
          </a:p>
        </p:txBody>
      </p:sp>
      <p:pic>
        <p:nvPicPr>
          <p:cNvPr id="4" name="Content Placeholder 3" descr="scintillato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>
          <a:xfrm>
            <a:off x="914400" y="1360296"/>
            <a:ext cx="7010400" cy="42841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2B496-38E2-BF86-C607-53906A21913B}"/>
              </a:ext>
            </a:extLst>
          </p:cNvPr>
          <p:cNvSpPr txBox="1"/>
          <p:nvPr/>
        </p:nvSpPr>
        <p:spPr>
          <a:xfrm>
            <a:off x="457201" y="5706070"/>
            <a:ext cx="8564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all are getting to see  the transformation to streaming readouts, but still we cannot store all information, so even if it is in software, will still need a way to decide on the events / information to store.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F5BC1FD-C8A2-B69F-87F7-9603AFC05504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A67FF-E29E-7844-95F6-498846EFF084}"/>
              </a:ext>
            </a:extLst>
          </p:cNvPr>
          <p:cNvSpPr txBox="1"/>
          <p:nvPr/>
        </p:nvSpPr>
        <p:spPr>
          <a:xfrm>
            <a:off x="228600" y="762000"/>
            <a:ext cx="856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general, we cannot record all data from tracking detectors, so we often need a trigger.</a:t>
            </a:r>
          </a:p>
        </p:txBody>
      </p:sp>
    </p:spTree>
    <p:extLst>
      <p:ext uri="{BB962C8B-B14F-4D97-AF65-F5344CB8AC3E}">
        <p14:creationId xmlns:p14="http://schemas.microsoft.com/office/powerpoint/2010/main" val="3638635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7344-5556-558B-490E-C2A9DE10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Wire Chambers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4DCA9-CF4A-9E50-E86F-966B5815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077"/>
            <a:ext cx="9144000" cy="56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7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A28D-06ED-5105-FE98-B094193D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Multi-Wire Drift Chamber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5A7C2-3C2C-D5E5-3114-335BED2B6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86"/>
            <a:ext cx="9144000" cy="5551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3D19B0-FE76-4AE9-2A9C-134A64CCD487}"/>
              </a:ext>
            </a:extLst>
          </p:cNvPr>
          <p:cNvSpPr/>
          <p:nvPr/>
        </p:nvSpPr>
        <p:spPr>
          <a:xfrm>
            <a:off x="3657600" y="4191000"/>
            <a:ext cx="3581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2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05D3-307D-DDF4-C496-3C2E12D8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GEM Trackers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C2918-F786-581D-AC40-05CB6F7CE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975"/>
            <a:ext cx="9144000" cy="55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0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5DE47-945D-08A0-EE73-F09C6CB9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Silicon Strip Detectors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8F14A-6803-CA2C-9B48-56706392A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766"/>
            <a:ext cx="9144000" cy="5434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1F2C81-54BE-A9D8-B12D-CBD79CAD2004}"/>
              </a:ext>
            </a:extLst>
          </p:cNvPr>
          <p:cNvSpPr/>
          <p:nvPr/>
        </p:nvSpPr>
        <p:spPr>
          <a:xfrm>
            <a:off x="152400" y="1676400"/>
            <a:ext cx="43434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1C406A-4350-9010-0C9D-5C7039C6F642}"/>
              </a:ext>
            </a:extLst>
          </p:cNvPr>
          <p:cNvSpPr/>
          <p:nvPr/>
        </p:nvSpPr>
        <p:spPr>
          <a:xfrm>
            <a:off x="228600" y="3581399"/>
            <a:ext cx="2808188" cy="2564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4F6D9-F78D-4193-731D-EC9C7309CC15}"/>
              </a:ext>
            </a:extLst>
          </p:cNvPr>
          <p:cNvSpPr/>
          <p:nvPr/>
        </p:nvSpPr>
        <p:spPr>
          <a:xfrm>
            <a:off x="1785257" y="5334000"/>
            <a:ext cx="2133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609E0-6E01-5360-9025-C40DC46D5CEA}"/>
              </a:ext>
            </a:extLst>
          </p:cNvPr>
          <p:cNvSpPr txBox="1"/>
          <p:nvPr/>
        </p:nvSpPr>
        <p:spPr>
          <a:xfrm>
            <a:off x="0" y="6305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Silicon tracking detectors for the EIC are going to be fun/challenging to build &amp; install.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D567A-3E6C-C5C2-7875-2F156791BF93}"/>
              </a:ext>
            </a:extLst>
          </p:cNvPr>
          <p:cNvSpPr/>
          <p:nvPr/>
        </p:nvSpPr>
        <p:spPr>
          <a:xfrm>
            <a:off x="2895600" y="4264057"/>
            <a:ext cx="3417788" cy="1831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70629D1-8C92-CFC1-38AE-1F864306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3" y="2147028"/>
            <a:ext cx="4409315" cy="29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3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C2F9-6CEA-8C18-70F0-656E9F16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AC-LGAD:  Position &amp; Timing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C420F-0FD0-323A-ECF2-DD908F2EB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r>
              <a:rPr lang="en-US" dirty="0"/>
              <a:t>AC coupled Low Gain Avalanche Detectors</a:t>
            </a:r>
          </a:p>
          <a:p>
            <a:r>
              <a:rPr lang="en-US" dirty="0"/>
              <a:t>Having your cake and eating it too!</a:t>
            </a:r>
          </a:p>
          <a:p>
            <a:pPr lvl="1"/>
            <a:r>
              <a:rPr lang="en-US" dirty="0"/>
              <a:t>6-10 micron position </a:t>
            </a:r>
          </a:p>
          <a:p>
            <a:pPr lvl="1"/>
            <a:r>
              <a:rPr lang="en-US" dirty="0"/>
              <a:t>30 picosecond timing resolution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8CC49-1EBD-83A4-EE5F-C460663D38C6}"/>
              </a:ext>
            </a:extLst>
          </p:cNvPr>
          <p:cNvSpPr txBox="1"/>
          <p:nvPr/>
        </p:nvSpPr>
        <p:spPr>
          <a:xfrm>
            <a:off x="239380" y="577334"/>
            <a:ext cx="430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https://doi.org/10.48550/arXiv.2201.07772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35343-0135-988C-48AF-17455332A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756"/>
          <a:stretch/>
        </p:blipFill>
        <p:spPr>
          <a:xfrm>
            <a:off x="1143000" y="3168134"/>
            <a:ext cx="7272850" cy="3080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8298C-DAAF-AA2F-C452-AFB17F2EAB4A}"/>
              </a:ext>
            </a:extLst>
          </p:cNvPr>
          <p:cNvSpPr txBox="1"/>
          <p:nvPr/>
        </p:nvSpPr>
        <p:spPr>
          <a:xfrm>
            <a:off x="2601594" y="6172200"/>
            <a:ext cx="416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manufactured sensors tested at FNAL.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219E6B9-DA87-6585-1B0F-266C5810DA26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1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DD48-9CBC-F883-CFC4-8A886030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ECCE Detector: Now Morphing Into Detector One ( new name pending 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72E95-57DE-8C61-EF5D-219522A09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00200"/>
            <a:ext cx="6662616" cy="50292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26F98C9-5843-7C23-C139-C25624C5256E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/>
              <a:t>Cloud Chamber (see the cosmic rays)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7400"/>
            <a:ext cx="82296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Supersaturated vapor, typically of water or alcohol.</a:t>
            </a:r>
          </a:p>
          <a:p>
            <a:r>
              <a:rPr lang="en-US" dirty="0"/>
              <a:t>When a charged particle passes through the the mixture, the fluid is ionized, and tracks are formed as ion act as a condensation points. </a:t>
            </a:r>
          </a:p>
          <a:p>
            <a:endParaRPr lang="en-US" dirty="0"/>
          </a:p>
        </p:txBody>
      </p:sp>
      <p:pic>
        <p:nvPicPr>
          <p:cNvPr id="5" name="Picture 4" descr="giphy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13100"/>
            <a:ext cx="7079226" cy="27432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A1AC8A3-C70E-0A55-9B6A-77E38D95CE48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3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BE5F-3811-C86E-2F3F-78257368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Simulated Event (NOT WHAT WE SEE!)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F4CD7-971B-9527-3860-BD03E5B6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8382000" cy="518583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BB693F1-05D5-4686-97BE-27B105E93296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4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40A6-5309-574A-9E20-DB2E43CD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9143999" cy="4874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Far Forward Detection Systems ( my favorite part of the EIC)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5A3F58A-4044-2041-B6D7-299051B53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061" y="1169421"/>
            <a:ext cx="8109634" cy="396566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558D50-689B-2A42-A758-946BB37DE14B}"/>
              </a:ext>
            </a:extLst>
          </p:cNvPr>
          <p:cNvSpPr txBox="1"/>
          <p:nvPr/>
        </p:nvSpPr>
        <p:spPr>
          <a:xfrm>
            <a:off x="308919" y="819136"/>
            <a:ext cx="776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Detectors located tens of meters from the main EIC detector and are small in size.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9ACCD-B79C-7B75-88D0-7D79095737F2}"/>
              </a:ext>
            </a:extLst>
          </p:cNvPr>
          <p:cNvSpPr txBox="1"/>
          <p:nvPr/>
        </p:nvSpPr>
        <p:spPr>
          <a:xfrm>
            <a:off x="0" y="5638800"/>
            <a:ext cx="91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optics of this part of the EIC detector system acts like a spectrometer!!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5B3B14D-310B-A360-55C0-9D9DAE605927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6080" y="0"/>
            <a:ext cx="4955520" cy="769441"/>
          </a:xfrm>
          <a:ln/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Jefferson Lab’s Hall 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160" y="718636"/>
            <a:ext cx="8608320" cy="5674196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DC3593-340B-9396-D989-4A4BA42E9FB2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Hall 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475061" cy="5457825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39572EC-B283-1B41-8FBC-B840438C933F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6" name="Picture 14">
            <a:extLst>
              <a:ext uri="{FF2B5EF4-FFF2-40B4-BE49-F238E27FC236}">
                <a16:creationId xmlns:a16="http://schemas.microsoft.com/office/drawing/2014/main" id="{CB12E0A6-45D8-AB21-0A97-BC437CB5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990600"/>
            <a:ext cx="32194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CEFEF17E-114C-68CE-400E-EB6B4796D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Online Spectra (Elastic Scattering)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420B541-A617-6449-3285-40F29AC4B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724400" cy="2767013"/>
          </a:xfrm>
        </p:spPr>
        <p:txBody>
          <a:bodyPr/>
          <a:lstStyle/>
          <a:p>
            <a:r>
              <a:rPr lang="en-US" altLang="en-US"/>
              <a:t>Energy = 687 MeV</a:t>
            </a:r>
          </a:p>
          <a:p>
            <a:r>
              <a:rPr lang="en-US" altLang="en-US"/>
              <a:t>Angle = 25.5 Degrees</a:t>
            </a:r>
          </a:p>
          <a:p>
            <a:r>
              <a:rPr lang="en-US" altLang="en-US"/>
              <a:t>Q = 0.3 GeV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B78274BF-C84E-38B4-66DC-D28CBC3A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Excitation Energy [MeV]</a:t>
            </a:r>
            <a:endParaRPr lang="en-US" altLang="en-US" sz="2400"/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EDB64374-9B76-327C-5B26-947F541CFE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16537" y="3294063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Counts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3886E6F-7E7C-550A-0B93-842D6C26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2192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H</a:t>
            </a:r>
          </a:p>
        </p:txBody>
      </p:sp>
      <p:sp>
        <p:nvSpPr>
          <p:cNvPr id="38925" name="Rectangle 13">
            <a:extLst>
              <a:ext uri="{FF2B5EF4-FFF2-40B4-BE49-F238E27FC236}">
                <a16:creationId xmlns:a16="http://schemas.microsoft.com/office/drawing/2014/main" id="{72BC015C-FE5E-90DD-B3B5-027728570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438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D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38951556-3504-6DE3-96DE-7CAB5DBA9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7338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C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:a16="http://schemas.microsoft.com/office/drawing/2014/main" id="{CE67BF24-6702-D6DB-CDD0-E9B047B2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530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Ta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FB53E74-6329-9E81-283C-1D5732000518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AFF2D-01F1-49B7-ABC8-B5354DB425D1}"/>
              </a:ext>
            </a:extLst>
          </p:cNvPr>
          <p:cNvSpPr txBox="1"/>
          <p:nvPr/>
        </p:nvSpPr>
        <p:spPr>
          <a:xfrm>
            <a:off x="228600" y="762000"/>
            <a:ext cx="29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Simple Pool Shots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9" name="Picture 11">
            <a:extLst>
              <a:ext uri="{FF2B5EF4-FFF2-40B4-BE49-F238E27FC236}">
                <a16:creationId xmlns:a16="http://schemas.microsoft.com/office/drawing/2014/main" id="{C3CA552F-8A51-A24B-FB37-AC786546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2258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9EE8ECC5-960E-2074-373C-935636D8C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Online Spectra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B1803247-D65C-15FC-F76A-B4597CF9D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/>
              <a:t>Energy = 687 MeV</a:t>
            </a:r>
          </a:p>
          <a:p>
            <a:r>
              <a:rPr lang="en-US" altLang="en-US"/>
              <a:t>Angle = 30.5 Degrees</a:t>
            </a:r>
          </a:p>
          <a:p>
            <a:r>
              <a:rPr lang="en-US" altLang="en-US"/>
              <a:t>Q = 0.35 GeV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36B23F5A-39C1-50CA-3C48-1D64B57E1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Excitation Energy [MeV]</a:t>
            </a:r>
            <a:endParaRPr lang="en-US" altLang="en-US" sz="2400"/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412EB752-6C53-1C6E-F1DB-7AD3788EFA8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16537" y="3294063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Counts</a:t>
            </a:r>
          </a:p>
        </p:txBody>
      </p:sp>
      <p:sp>
        <p:nvSpPr>
          <p:cNvPr id="48135" name="Text Box 7">
            <a:extLst>
              <a:ext uri="{FF2B5EF4-FFF2-40B4-BE49-F238E27FC236}">
                <a16:creationId xmlns:a16="http://schemas.microsoft.com/office/drawing/2014/main" id="{C4A7CAA4-7346-CFF1-90AB-8FBEE2BB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192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H</a:t>
            </a:r>
          </a:p>
        </p:txBody>
      </p:sp>
      <p:sp>
        <p:nvSpPr>
          <p:cNvPr id="48136" name="Rectangle 8">
            <a:extLst>
              <a:ext uri="{FF2B5EF4-FFF2-40B4-BE49-F238E27FC236}">
                <a16:creationId xmlns:a16="http://schemas.microsoft.com/office/drawing/2014/main" id="{FE654DCB-2242-268B-78C2-1EB93C81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38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D</a:t>
            </a:r>
          </a:p>
        </p:txBody>
      </p:sp>
      <p:sp>
        <p:nvSpPr>
          <p:cNvPr id="48137" name="Rectangle 9">
            <a:extLst>
              <a:ext uri="{FF2B5EF4-FFF2-40B4-BE49-F238E27FC236}">
                <a16:creationId xmlns:a16="http://schemas.microsoft.com/office/drawing/2014/main" id="{FC7DB6D5-C7BB-3BCA-D891-6500DB3C0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6576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C</a:t>
            </a:r>
          </a:p>
        </p:txBody>
      </p:sp>
      <p:sp>
        <p:nvSpPr>
          <p:cNvPr id="48138" name="Rectangle 10">
            <a:extLst>
              <a:ext uri="{FF2B5EF4-FFF2-40B4-BE49-F238E27FC236}">
                <a16:creationId xmlns:a16="http://schemas.microsoft.com/office/drawing/2014/main" id="{F3258EFB-98A5-70CB-88A3-FB5DF3340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530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7" name="Picture 11">
            <a:extLst>
              <a:ext uri="{FF2B5EF4-FFF2-40B4-BE49-F238E27FC236}">
                <a16:creationId xmlns:a16="http://schemas.microsoft.com/office/drawing/2014/main" id="{3E619E0E-8483-8D56-ECBF-6D8F02E5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2527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>
            <a:extLst>
              <a:ext uri="{FF2B5EF4-FFF2-40B4-BE49-F238E27FC236}">
                <a16:creationId xmlns:a16="http://schemas.microsoft.com/office/drawing/2014/main" id="{DFD90A29-F7D4-1B04-94B7-701ED6A5D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Online Spectra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5FA50A91-4157-84A6-D677-A9FB6B45F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/>
              <a:t>Energy = 687 MeV</a:t>
            </a:r>
          </a:p>
          <a:p>
            <a:r>
              <a:rPr lang="en-US" altLang="en-US"/>
              <a:t>Angle = 40 Degrees</a:t>
            </a:r>
          </a:p>
          <a:p>
            <a:r>
              <a:rPr lang="en-US" altLang="en-US"/>
              <a:t>Q = 0.45 GeV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43913361-E456-D503-57F2-2AFB7BF4A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Excitation Energy [MeV]</a:t>
            </a:r>
            <a:endParaRPr lang="en-US" altLang="en-US" sz="2400"/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88F11CEB-16C5-DA6B-0968-68964E2CF0B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16537" y="3294063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Counts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55B3F30C-1DBB-6997-40C7-71B08CF65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43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H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74B60196-817F-3D26-9F9E-B8612115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38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D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CD780B16-8181-EF17-5890-270C4285D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6576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C</a:t>
            </a:r>
          </a:p>
        </p:txBody>
      </p:sp>
      <p:sp>
        <p:nvSpPr>
          <p:cNvPr id="50186" name="Rectangle 10">
            <a:extLst>
              <a:ext uri="{FF2B5EF4-FFF2-40B4-BE49-F238E27FC236}">
                <a16:creationId xmlns:a16="http://schemas.microsoft.com/office/drawing/2014/main" id="{FDEA657D-3CE2-0A81-0CF3-2ABFE996B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530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Ta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F8969FD-9855-6C20-BD1A-BE9D502EF403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9494232F-A453-C5B5-A9A9-86970DFD2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8811" y="1118419"/>
            <a:ext cx="4724400" cy="4114800"/>
          </a:xfrm>
        </p:spPr>
        <p:txBody>
          <a:bodyPr/>
          <a:lstStyle/>
          <a:p>
            <a:r>
              <a:rPr lang="en-US" altLang="en-US" dirty="0"/>
              <a:t>Energy = 687 MeV</a:t>
            </a:r>
          </a:p>
          <a:p>
            <a:r>
              <a:rPr lang="en-US" altLang="en-US" dirty="0"/>
              <a:t>Angle = 40 Degrees</a:t>
            </a:r>
          </a:p>
          <a:p>
            <a:r>
              <a:rPr lang="en-US" altLang="en-US" dirty="0"/>
              <a:t>Q = 0.45 GeV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437B68B3-359F-FA4C-7831-D34982F3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32527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1D33540C-20A5-800E-A06E-79D482152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Online Spectra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375A861A-8509-0598-55A0-2A995A81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Excitation Energy [MeV]</a:t>
            </a:r>
            <a:endParaRPr lang="en-US" altLang="en-US" sz="2400"/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9D22D8A9-F153-9BE1-2425-7D8626DDE21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16537" y="3294063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Counts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508EAB1A-A8AA-0758-CCFD-B6AEC8140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43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H</a:t>
            </a:r>
          </a:p>
        </p:txBody>
      </p:sp>
      <p:sp>
        <p:nvSpPr>
          <p:cNvPr id="53256" name="Rectangle 8">
            <a:extLst>
              <a:ext uri="{FF2B5EF4-FFF2-40B4-BE49-F238E27FC236}">
                <a16:creationId xmlns:a16="http://schemas.microsoft.com/office/drawing/2014/main" id="{57DCF087-F966-3A8F-095E-CEE5A662A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384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D</a:t>
            </a:r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19999542-F100-F477-1776-1CA43202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6576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C</a:t>
            </a:r>
          </a:p>
        </p:txBody>
      </p:sp>
      <p:sp>
        <p:nvSpPr>
          <p:cNvPr id="53258" name="Rectangle 10">
            <a:extLst>
              <a:ext uri="{FF2B5EF4-FFF2-40B4-BE49-F238E27FC236}">
                <a16:creationId xmlns:a16="http://schemas.microsoft.com/office/drawing/2014/main" id="{DC6651E0-F4EA-5275-053E-A977CEB2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530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E3985"/>
                </a:solidFill>
              </a:rPr>
              <a:t>Ta</a:t>
            </a:r>
          </a:p>
        </p:txBody>
      </p:sp>
      <p:pic>
        <p:nvPicPr>
          <p:cNvPr id="53259" name="Picture 11">
            <a:extLst>
              <a:ext uri="{FF2B5EF4-FFF2-40B4-BE49-F238E27FC236}">
                <a16:creationId xmlns:a16="http://schemas.microsoft.com/office/drawing/2014/main" id="{699E8046-10B8-A4AB-6C37-644FDB17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4375150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0" name="Text Box 12">
            <a:extLst>
              <a:ext uri="{FF2B5EF4-FFF2-40B4-BE49-F238E27FC236}">
                <a16:creationId xmlns:a16="http://schemas.microsoft.com/office/drawing/2014/main" id="{A3C58887-4342-4E0B-CF6B-EC2CD3599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29000"/>
            <a:ext cx="313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Online Carbon Elastic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B0A5-8239-443B-0E51-8E48A0C2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Simple Matrix Transformations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8B501-4B16-5D50-22EF-1C53056B7B53}"/>
              </a:ext>
            </a:extLst>
          </p:cNvPr>
          <p:cNvSpPr txBox="1"/>
          <p:nvPr/>
        </p:nvSpPr>
        <p:spPr>
          <a:xfrm>
            <a:off x="308919" y="914400"/>
            <a:ext cx="858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 Student / Postdoc Project To Work Out How To Do This For The Far Forward Detectors!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12C78-B7A0-80C5-38C3-8129524342DF}"/>
              </a:ext>
            </a:extLst>
          </p:cNvPr>
          <p:cNvSpPr txBox="1"/>
          <p:nvPr/>
        </p:nvSpPr>
        <p:spPr>
          <a:xfrm>
            <a:off x="0" y="6107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Rational functions should work even better then polynomials.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DC32A-7726-7DF8-29AC-69545D7D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70" y="1739690"/>
            <a:ext cx="3250321" cy="369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B1ED5-1B8B-E3E4-4F85-61C4C0E4949D}"/>
              </a:ext>
            </a:extLst>
          </p:cNvPr>
          <p:cNvSpPr txBox="1"/>
          <p:nvPr/>
        </p:nvSpPr>
        <p:spPr>
          <a:xfrm>
            <a:off x="938305" y="5487508"/>
            <a:ext cx="225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Approximation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DE9E538-E0CA-FAB7-F68E-61516EF382A6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C5A08-6E45-8BCE-5D07-4EA8DA39E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"/>
          <a:stretch/>
        </p:blipFill>
        <p:spPr>
          <a:xfrm>
            <a:off x="4547639" y="1492040"/>
            <a:ext cx="4196295" cy="4191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238226-C114-43E4-27D5-AF6DD8E01873}"/>
              </a:ext>
            </a:extLst>
          </p:cNvPr>
          <p:cNvSpPr/>
          <p:nvPr/>
        </p:nvSpPr>
        <p:spPr>
          <a:xfrm>
            <a:off x="8153400" y="2362200"/>
            <a:ext cx="590534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BC67A0-EB35-4D62-A9C6-84F82C77B404}"/>
              </a:ext>
            </a:extLst>
          </p:cNvPr>
          <p:cNvSpPr/>
          <p:nvPr/>
        </p:nvSpPr>
        <p:spPr>
          <a:xfrm>
            <a:off x="8126231" y="5040868"/>
            <a:ext cx="590534" cy="89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AA855-5B31-F534-5CBD-50F71BF4D1C4}"/>
              </a:ext>
            </a:extLst>
          </p:cNvPr>
          <p:cNvSpPr/>
          <p:nvPr/>
        </p:nvSpPr>
        <p:spPr>
          <a:xfrm>
            <a:off x="8256443" y="2098964"/>
            <a:ext cx="536849" cy="1939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830EC9-AE72-1858-D797-F38F24857F02}"/>
              </a:ext>
            </a:extLst>
          </p:cNvPr>
          <p:cNvCxnSpPr/>
          <p:nvPr/>
        </p:nvCxnSpPr>
        <p:spPr>
          <a:xfrm>
            <a:off x="4343400" y="1739690"/>
            <a:ext cx="0" cy="3695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420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FDE1-4926-12EB-608E-2EECC86C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So what, I get my data and everything is fine.</a:t>
            </a:r>
            <a:br>
              <a:rPr lang="en-US" sz="3200" dirty="0"/>
            </a:br>
            <a:r>
              <a:rPr lang="en-US" sz="3200" dirty="0"/>
              <a:t>( or how to make a giant mistake by not thinking 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BAB8B-4214-BA44-6E5B-6E2CE2743520}"/>
              </a:ext>
            </a:extLst>
          </p:cNvPr>
          <p:cNvSpPr txBox="1"/>
          <p:nvPr/>
        </p:nvSpPr>
        <p:spPr>
          <a:xfrm>
            <a:off x="1257300" y="57912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Also a real world example of how to publish a Phys. Rev. Lett. by doing a simple estimate on the back of an envelope.   </a:t>
            </a:r>
          </a:p>
        </p:txBody>
      </p:sp>
    </p:spTree>
    <p:extLst>
      <p:ext uri="{BB962C8B-B14F-4D97-AF65-F5344CB8AC3E}">
        <p14:creationId xmlns:p14="http://schemas.microsoft.com/office/powerpoint/2010/main" val="36725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Detectors (cloud chamber)</a:t>
            </a:r>
            <a:endParaRPr lang="en-US" dirty="0"/>
          </a:p>
        </p:txBody>
      </p:sp>
      <p:pic>
        <p:nvPicPr>
          <p:cNvPr id="4" name="Content Placeholder 3" descr="source-in-cloud-chamb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r="12822"/>
          <a:stretch>
            <a:fillRect/>
          </a:stretch>
        </p:blipFill>
        <p:spPr>
          <a:xfrm>
            <a:off x="1981200" y="2933700"/>
            <a:ext cx="5410200" cy="3306233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7874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 of cosmic rays, one can also put a radioactive source in the mixture.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30E9B8-C687-D424-0065-055843A5B9BD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1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Nuclear Scaling Plateaus from CLAS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625" y="1077913"/>
            <a:ext cx="4396975" cy="5322887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34823" name="Rectangle 3"/>
          <p:cNvSpPr>
            <a:spLocks noChangeArrowheads="1"/>
          </p:cNvSpPr>
          <p:nvPr/>
        </p:nvSpPr>
        <p:spPr bwMode="auto">
          <a:xfrm>
            <a:off x="228600" y="7620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K. Sh. Egiyan </a:t>
            </a:r>
            <a:r>
              <a:rPr lang="en-GB" i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et al.,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Phys. Rev. C </a:t>
            </a:r>
            <a:r>
              <a:rPr lang="en-GB" b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68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(2003) 014313.</a:t>
            </a:r>
          </a:p>
        </p:txBody>
      </p:sp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685800" y="10668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Originally done with SLAC data by Frankfurt et al., Phys. Rev. C </a:t>
            </a:r>
            <a:r>
              <a:rPr lang="en-GB" b="1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48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(1993) 2451.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92BEF-3AD5-A0A6-3CA3-EDFC4F902D4B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F6665-AF48-E17A-54FC-13988A3DA7A2}"/>
              </a:ext>
            </a:extLst>
          </p:cNvPr>
          <p:cNvSpPr txBox="1"/>
          <p:nvPr/>
        </p:nvSpPr>
        <p:spPr>
          <a:xfrm>
            <a:off x="6516413" y="6185304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= Q</a:t>
            </a:r>
            <a:r>
              <a:rPr lang="en-US" baseline="30000" dirty="0"/>
              <a:t>2</a:t>
            </a:r>
            <a:r>
              <a:rPr lang="en-US" dirty="0"/>
              <a:t> / ( 2 m (E – E’ ))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52000" y="5762"/>
            <a:ext cx="8892000" cy="812966"/>
          </a:xfrm>
          <a:ln/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i-FI" dirty="0" err="1"/>
              <a:t>Results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JLab Hall-C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04800" y="818727"/>
            <a:ext cx="8424481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spcBef>
                <a:spcPts val="1020"/>
              </a:spcBef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N. </a:t>
            </a: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Fomin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et al., Phys. Rev. </a:t>
            </a: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Lett</a:t>
            </a: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. 108 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(2012) 092502.</a:t>
            </a:r>
          </a:p>
        </p:txBody>
      </p:sp>
      <p:pic>
        <p:nvPicPr>
          <p:cNvPr id="7" name="Picture 6" descr="fig2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5400000">
            <a:off x="1488141" y="-497544"/>
            <a:ext cx="7010403" cy="9072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8A35B-D154-32E3-DA98-4322FD4E86AB}"/>
              </a:ext>
            </a:extLst>
          </p:cNvPr>
          <p:cNvSpPr txBox="1"/>
          <p:nvPr/>
        </p:nvSpPr>
        <p:spPr>
          <a:xfrm>
            <a:off x="6494819" y="830816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= Q</a:t>
            </a:r>
            <a:r>
              <a:rPr lang="en-US" baseline="30000" dirty="0"/>
              <a:t>2</a:t>
            </a:r>
            <a:r>
              <a:rPr lang="en-US" dirty="0"/>
              <a:t> / ( 2 m (E – E’ 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D7E7-2436-B646-9CF1-52001699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7579"/>
            <a:ext cx="9144000" cy="828304"/>
          </a:xfrm>
        </p:spPr>
        <p:txBody>
          <a:bodyPr/>
          <a:lstStyle/>
          <a:p>
            <a:pPr algn="ctr"/>
            <a:r>
              <a:rPr lang="en-US" dirty="0"/>
              <a:t>CLAS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 &gt; 2 Three Nucleon Plateau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8D04-C600-8A40-A5A6-1879E9F8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3539589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 used to show this plot at conferences and tell a story about 2 and 3 nucleon correlations.</a:t>
            </a:r>
          </a:p>
          <a:p>
            <a:r>
              <a:rPr lang="en-US" dirty="0">
                <a:hlinkClick r:id="rId2"/>
              </a:rPr>
              <a:t>https://doi.org/10.1103/PhysRevLett.96.082501</a:t>
            </a:r>
            <a:r>
              <a:rPr lang="en-US" dirty="0"/>
              <a:t> </a:t>
            </a:r>
          </a:p>
          <a:p>
            <a:r>
              <a:rPr lang="en-US" dirty="0"/>
              <a:t>Then when the Hall C preliminary results only agreed with the </a:t>
            </a:r>
            <a:r>
              <a:rPr lang="en-US" dirty="0" err="1"/>
              <a:t>xB</a:t>
            </a:r>
            <a:r>
              <a:rPr lang="en-US" dirty="0"/>
              <a:t> &lt; 2 data, I thought hard about what was going on . . </a:t>
            </a:r>
          </a:p>
        </p:txBody>
      </p:sp>
      <p:pic>
        <p:nvPicPr>
          <p:cNvPr id="1026" name="Picture 2" descr="https://journals.aps.org/prl/article/10.1103/PhysRevLett.96.082501/figures/1/medium">
            <a:extLst>
              <a:ext uri="{FF2B5EF4-FFF2-40B4-BE49-F238E27FC236}">
                <a16:creationId xmlns:a16="http://schemas.microsoft.com/office/drawing/2014/main" id="{8B833AE6-C2FF-1D49-90C8-B8BF7CC2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26" y="2125266"/>
            <a:ext cx="3552325" cy="36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3AC8E-B7C3-534A-8A28-661ACBA9B0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0047" y="64811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76C80F-E337-1E44-B5E3-0EACE8A3605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816"/>
            <a:ext cx="9144000" cy="79158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Plotting CLAS Results vs. E’ instead of </a:t>
            </a:r>
            <a:r>
              <a:rPr lang="en-US" sz="4000" dirty="0" err="1"/>
              <a:t>x</a:t>
            </a:r>
            <a:r>
              <a:rPr lang="en-US" sz="4000" baseline="-25000" dirty="0" err="1"/>
              <a:t>B</a:t>
            </a:r>
            <a:endParaRPr lang="en-US" sz="40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2918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D. H. and O. Hen, Phys. Rev. </a:t>
            </a:r>
            <a:r>
              <a:rPr lang="en-US" sz="1350" dirty="0" err="1"/>
              <a:t>Lett</a:t>
            </a:r>
            <a:r>
              <a:rPr lang="en-US" sz="1350" dirty="0"/>
              <a:t>.  </a:t>
            </a:r>
            <a:r>
              <a:rPr lang="en-US" sz="1350" b="1" dirty="0"/>
              <a:t>114</a:t>
            </a:r>
            <a:r>
              <a:rPr lang="en-US" sz="1350" dirty="0"/>
              <a:t> (2015) 169201.  </a:t>
            </a:r>
          </a:p>
        </p:txBody>
      </p:sp>
      <p:pic>
        <p:nvPicPr>
          <p:cNvPr id="9" name="Picture 8" descr="new-fig1-draf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0" y="2057400"/>
            <a:ext cx="8347218" cy="4190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D8ACA-AB3A-2640-B94E-F227BECE17D0}"/>
              </a:ext>
            </a:extLst>
          </p:cNvPr>
          <p:cNvSpPr txBox="1"/>
          <p:nvPr/>
        </p:nvSpPr>
        <p:spPr>
          <a:xfrm>
            <a:off x="0" y="1143000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hlinkClick r:id="rId3"/>
              </a:rPr>
              <a:t>https://doi.org/10.1103/PhysRevLett.114.169201</a:t>
            </a:r>
            <a:r>
              <a:rPr lang="en-US" sz="135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1B31B-96B7-B644-91CC-454D7D693C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0047" y="64811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76C80F-E337-1E44-B5E3-0EACE8A3605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41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869869" y="2521059"/>
            <a:ext cx="757962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n-US" sz="2800" dirty="0"/>
              <a:t>“An ever increasing amount of computational work is being relegated to computers, and often we almost blindly assume that the obtained results are correct.”  - Simon </a:t>
            </a:r>
            <a:r>
              <a:rPr lang="en-US" sz="2800" dirty="0" err="1"/>
              <a:t>Širca</a:t>
            </a:r>
            <a:r>
              <a:rPr lang="en-US" sz="2800" dirty="0"/>
              <a:t> &amp; Martin Horvat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162B6-74B4-A75D-646E-DA5C44E2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28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2E7D-D872-197F-B387-3989880D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B6670-96FA-9251-6B81-0CA508063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42906"/>
            <a:ext cx="8464378" cy="5381694"/>
          </a:xfrm>
        </p:spPr>
        <p:txBody>
          <a:bodyPr/>
          <a:lstStyle/>
          <a:p>
            <a:r>
              <a:rPr lang="en-US" dirty="0"/>
              <a:t>Particle tracking is a key comment of the EIC detector system</a:t>
            </a:r>
          </a:p>
          <a:p>
            <a:r>
              <a:rPr lang="en-US" dirty="0"/>
              <a:t>With reconstruction, we can determine the position of an event as well as its momentum due to the 1.5 T field of the magnet (note:  3T field in a detector at IR2 would be great!!)</a:t>
            </a:r>
          </a:p>
          <a:p>
            <a:r>
              <a:rPr lang="en-US" dirty="0"/>
              <a:t>Tracking goes hand-in-hand with reconstruction.   </a:t>
            </a:r>
          </a:p>
          <a:p>
            <a:r>
              <a:rPr lang="en-US" dirty="0"/>
              <a:t>What I didn’t cover today, BUT I think is exciting, is making use of AI to optimize the detectors.   </a:t>
            </a:r>
          </a:p>
          <a:p>
            <a:r>
              <a:rPr lang="en-US" dirty="0"/>
              <a:t>See talks by Cristiano Fanelli:</a:t>
            </a:r>
          </a:p>
          <a:p>
            <a:pPr lvl="1"/>
            <a:r>
              <a:rPr lang="en-US" dirty="0">
                <a:hlinkClick r:id="rId2"/>
              </a:rPr>
              <a:t>http://web.mit.edu/2022nnpss/lectures/CF_NNPSS_lec1.pdf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http://web.mit.edu/2022nnpss/lectures/CF_NNPSS_lec2.pdf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http://web.mit.edu/2022nnpss/lectures/CF_NNPSS_lec3.pdf</a:t>
            </a:r>
            <a:endParaRPr lang="en-US" dirty="0"/>
          </a:p>
          <a:p>
            <a:r>
              <a:rPr lang="en-US" dirty="0"/>
              <a:t>It was with these techniques that we squeezed the optimal performance from a 1.5 T magnet.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EE08C-3F8E-CD06-7F0D-03F60980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51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Chambers Too . . .</a:t>
            </a:r>
          </a:p>
        </p:txBody>
      </p:sp>
      <p:pic>
        <p:nvPicPr>
          <p:cNvPr id="4" name="Picture 3" descr="box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066800"/>
            <a:ext cx="5461000" cy="505219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292D5A-A74D-B4F6-C2F3-BCB5738A5610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Particle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classic detectors are nice to “see” the passage of particles through matter, they are slow.   (i.e. we want to see even more!)</a:t>
            </a:r>
          </a:p>
          <a:p>
            <a:r>
              <a:rPr lang="en-US" dirty="0"/>
              <a:t>We now try NOT to spark are detectors.</a:t>
            </a:r>
          </a:p>
          <a:p>
            <a:r>
              <a:rPr lang="en-US" dirty="0"/>
              <a:t>Use sensitive electronics to detect small amount of charge.</a:t>
            </a:r>
          </a:p>
          <a:p>
            <a:r>
              <a:rPr lang="en-US" dirty="0"/>
              <a:t>Huge advantage in the rate the tracking detectors can handle while still being very efficient.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99CA8-6EB8-BB6F-DF14-43C443BBB896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7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C422-A6EE-CB6D-A0B4-20CE9F28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dirty="0"/>
              <a:t>Electron Scattering Is Like A  Fancy Game of Pool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90522-8C3E-895F-46E2-53EBFA98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" y="579944"/>
            <a:ext cx="9144000" cy="5439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B45585-32A1-7B2C-1D81-0323031BA19C}"/>
              </a:ext>
            </a:extLst>
          </p:cNvPr>
          <p:cNvSpPr/>
          <p:nvPr/>
        </p:nvSpPr>
        <p:spPr>
          <a:xfrm>
            <a:off x="381000" y="4419600"/>
            <a:ext cx="39624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49CA8-06DD-BBFC-A2BB-99DD97F6BED4}"/>
              </a:ext>
            </a:extLst>
          </p:cNvPr>
          <p:cNvSpPr txBox="1"/>
          <p:nvPr/>
        </p:nvSpPr>
        <p:spPr>
          <a:xfrm>
            <a:off x="152400" y="5906869"/>
            <a:ext cx="861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nice part of this pool game is the QED are extremely well known, so makes it easier to</a:t>
            </a:r>
          </a:p>
          <a:p>
            <a:r>
              <a:rPr lang="en-US" dirty="0"/>
              <a:t>understand / extract details about  the initial-state from the final-state observables.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7C4EA4F-F30B-1F93-E33F-30A688247AB3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4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Collision from CMS at CERN</a:t>
            </a:r>
          </a:p>
        </p:txBody>
      </p:sp>
      <p:pic>
        <p:nvPicPr>
          <p:cNvPr id="4" name="Content Placeholder 3" descr="cern-cm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1" b="-4321"/>
          <a:stretch>
            <a:fillRect/>
          </a:stretch>
        </p:blipFill>
        <p:spPr>
          <a:xfrm>
            <a:off x="330199" y="914400"/>
            <a:ext cx="8603673" cy="52578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FA8272-5753-9B15-D833-3B24A4A60E6B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66D9A-9C9F-7A24-917D-936C50E9D921}"/>
              </a:ext>
            </a:extLst>
          </p:cNvPr>
          <p:cNvSpPr txBox="1"/>
          <p:nvPr/>
        </p:nvSpPr>
        <p:spPr>
          <a:xfrm>
            <a:off x="228600" y="685800"/>
            <a:ext cx="304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hard core pool players.</a:t>
            </a:r>
          </a:p>
        </p:txBody>
      </p:sp>
    </p:spTree>
    <p:extLst>
      <p:ext uri="{BB962C8B-B14F-4D97-AF65-F5344CB8AC3E}">
        <p14:creationId xmlns:p14="http://schemas.microsoft.com/office/powerpoint/2010/main" val="7458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Cosmic Radiation </a:t>
            </a:r>
            <a:br>
              <a:rPr lang="en-US" dirty="0"/>
            </a:br>
            <a:r>
              <a:rPr lang="en-US" sz="3600" dirty="0"/>
              <a:t>At sea level ~100 particles per second per m</a:t>
            </a:r>
            <a:r>
              <a:rPr lang="en-US" sz="3600" baseline="30000" dirty="0"/>
              <a:t>2</a:t>
            </a:r>
            <a:r>
              <a:rPr lang="en-US" sz="3600" dirty="0"/>
              <a:t>.</a:t>
            </a:r>
          </a:p>
        </p:txBody>
      </p:sp>
      <p:pic>
        <p:nvPicPr>
          <p:cNvPr id="4" name="Picture 3" descr="cosmic-rays-nas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87450"/>
            <a:ext cx="6858000" cy="51435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6266800-F9B2-1BDB-DDB4-19EBFED2B4DF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Rays vs.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6916"/>
            <a:ext cx="8229600" cy="2662084"/>
          </a:xfrm>
        </p:spPr>
        <p:txBody>
          <a:bodyPr/>
          <a:lstStyle/>
          <a:p>
            <a:r>
              <a:rPr lang="en-US" dirty="0"/>
              <a:t>CERN 13.6 Tera-eV (13.6 x 10</a:t>
            </a:r>
            <a:r>
              <a:rPr lang="en-US" baseline="30000" dirty="0"/>
              <a:t>12</a:t>
            </a:r>
            <a:r>
              <a:rPr lang="en-US" dirty="0"/>
              <a:t> eV)</a:t>
            </a:r>
          </a:p>
          <a:p>
            <a:pPr lvl="1"/>
            <a:r>
              <a:rPr lang="en-US" dirty="0"/>
              <a:t>The energy of approx. 13 million protons</a:t>
            </a:r>
          </a:p>
          <a:p>
            <a:r>
              <a:rPr lang="en-US" dirty="0"/>
              <a:t>Cosmic measured to 1 </a:t>
            </a:r>
            <a:r>
              <a:rPr lang="en-US" dirty="0" err="1"/>
              <a:t>Exa-eV</a:t>
            </a:r>
            <a:r>
              <a:rPr lang="en-US" dirty="0"/>
              <a:t> (1 x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n-US" dirty="0" err="1"/>
              <a:t>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energy of one million million protons!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BDBF-774C-B70F-B608-45EFC7457901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377AF-9C11-2843-895F-F2B83BCC6A4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39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27690</TotalTime>
  <Words>1103</Words>
  <Application>Microsoft Macintosh PowerPoint</Application>
  <PresentationFormat>On-screen Show (4:3)</PresentationFormat>
  <Paragraphs>155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PingFangSC-Regular</vt:lpstr>
      <vt:lpstr>Arial</vt:lpstr>
      <vt:lpstr>Calibri</vt:lpstr>
      <vt:lpstr>Office Theme</vt:lpstr>
      <vt:lpstr>Experiment Lecture: Tracking</vt:lpstr>
      <vt:lpstr>Cloud Chamber (see the cosmic rays)</vt:lpstr>
      <vt:lpstr>Particle Detectors (cloud chamber)</vt:lpstr>
      <vt:lpstr>Spark Chambers Too . . .</vt:lpstr>
      <vt:lpstr>Modern Particle Detectors</vt:lpstr>
      <vt:lpstr>Electron Scattering Is Like A  Fancy Game of Pool</vt:lpstr>
      <vt:lpstr>A Collision from CMS at CERN</vt:lpstr>
      <vt:lpstr>Cosmic Radiation  At sea level ~100 particles per second per m2.</vt:lpstr>
      <vt:lpstr>Cosmic Rays vs. CERN</vt:lpstr>
      <vt:lpstr>Energitic Particles Interact with Matter</vt:lpstr>
      <vt:lpstr>Avalanche Multiplication</vt:lpstr>
      <vt:lpstr>Avalanche Multiplication</vt:lpstr>
      <vt:lpstr>Scintillators (trigger device)</vt:lpstr>
      <vt:lpstr>Wire Chambers</vt:lpstr>
      <vt:lpstr>Multi-Wire Drift Chamber</vt:lpstr>
      <vt:lpstr>GEM Trackers</vt:lpstr>
      <vt:lpstr>Silicon Strip Detectors</vt:lpstr>
      <vt:lpstr>AC-LGAD:  Position &amp; Timing Information</vt:lpstr>
      <vt:lpstr>ECCE Detector: Now Morphing Into Detector One ( new name pending )</vt:lpstr>
      <vt:lpstr>Simulated Event (NOT WHAT WE SEE!)</vt:lpstr>
      <vt:lpstr>Far Forward Detection Systems ( my favorite part of the EIC)</vt:lpstr>
      <vt:lpstr>Jefferson Lab’s Hall A</vt:lpstr>
      <vt:lpstr>Jefferson Lab’s Hall A</vt:lpstr>
      <vt:lpstr>Online Spectra (Elastic Scattering)</vt:lpstr>
      <vt:lpstr>Online Spectra</vt:lpstr>
      <vt:lpstr>Online Spectra</vt:lpstr>
      <vt:lpstr>Online Spectra</vt:lpstr>
      <vt:lpstr>Beyond Simple Matrix Transformations</vt:lpstr>
      <vt:lpstr>So what, I get my data and everything is fine. ( or how to make a giant mistake by not thinking )</vt:lpstr>
      <vt:lpstr>Nuclear Scaling Plateaus from CLAS</vt:lpstr>
      <vt:lpstr>Results From JLab Hall-C</vt:lpstr>
      <vt:lpstr>CLAS xB &gt; 2 Three Nucleon Plateau</vt:lpstr>
      <vt:lpstr>Plotting CLAS Results vs. E’ instead of xB</vt:lpstr>
      <vt:lpstr>PowerPoint Presentation</vt:lpstr>
      <vt:lpstr>Summary and Outlook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Douglas Higinbotham</cp:lastModifiedBy>
  <cp:revision>291</cp:revision>
  <cp:lastPrinted>2010-07-13T13:22:41Z</cp:lastPrinted>
  <dcterms:created xsi:type="dcterms:W3CDTF">2014-10-10T15:59:43Z</dcterms:created>
  <dcterms:modified xsi:type="dcterms:W3CDTF">2022-07-21T17:50:43Z</dcterms:modified>
</cp:coreProperties>
</file>