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15" r:id="rId2"/>
    <p:sldId id="969" r:id="rId3"/>
    <p:sldId id="970" r:id="rId4"/>
    <p:sldId id="971" r:id="rId5"/>
    <p:sldId id="972" r:id="rId6"/>
    <p:sldId id="973" r:id="rId7"/>
    <p:sldId id="974" r:id="rId8"/>
    <p:sldId id="975" r:id="rId9"/>
    <p:sldId id="976" r:id="rId10"/>
    <p:sldId id="977" r:id="rId11"/>
    <p:sldId id="978" r:id="rId12"/>
    <p:sldId id="979" r:id="rId13"/>
    <p:sldId id="980" r:id="rId14"/>
    <p:sldId id="981" r:id="rId15"/>
    <p:sldId id="983" r:id="rId16"/>
    <p:sldId id="982" r:id="rId17"/>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3/22/2022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3/22/2022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15</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March 24,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March 24,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a14="http://schemas.microsoft.com/office/drawing/2010/main" xmlns="">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February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March 24,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March 24,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$2.115M as of mid-March 2022 (7.8% of $27M total)</a:t>
            </a:r>
          </a:p>
          <a:p>
            <a:pPr lvl="1"/>
            <a:r>
              <a:rPr lang="en-US" dirty="0"/>
              <a:t>7% of this BCWR covers the two Baseline M&amp;S orders yet to be placed</a:t>
            </a:r>
          </a:p>
          <a:p>
            <a:pPr lvl="1"/>
            <a:r>
              <a:rPr lang="en-US" dirty="0"/>
              <a:t>We added $323K labor in PCR-030 – techs and engineers not in Physics plus allowance for block completion at U Illinois</a:t>
            </a:r>
          </a:p>
          <a:p>
            <a:pPr marL="457200" lvl="1" indent="0">
              <a:buNone/>
            </a:pPr>
            <a:endParaRPr lang="en-US" dirty="0"/>
          </a:p>
          <a:p>
            <a:r>
              <a:rPr lang="en-US" dirty="0"/>
              <a:t>I&amp;F BCWR is $6.204M as of mid-March 2022 (19% of $33.4M total)</a:t>
            </a:r>
          </a:p>
          <a:p>
            <a:pPr lvl="1"/>
            <a:r>
              <a:rPr lang="en-US" dirty="0"/>
              <a:t>Of this BCWR, some $1.879M is for M&amp;S (6% of $33.4M total)</a:t>
            </a:r>
          </a:p>
          <a:p>
            <a:pPr lvl="1"/>
            <a:r>
              <a:rPr lang="en-US" dirty="0"/>
              <a:t>24% of this latter amount consists of Baseline M&amp;S orders yet to be placed</a:t>
            </a:r>
          </a:p>
          <a:p>
            <a:pPr lvl="1"/>
            <a:r>
              <a:rPr lang="en-US" dirty="0"/>
              <a:t>Removing beampipe, non-scientist commissioning labor from BNL</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pic>
        <p:nvPicPr>
          <p:cNvPr id="3" name="Picture 2">
            <a:extLst>
              <a:ext uri="{FF2B5EF4-FFF2-40B4-BE49-F238E27FC236}">
                <a16:creationId xmlns:a16="http://schemas.microsoft.com/office/drawing/2014/main" id="{6C9426FC-9275-4AD8-B42B-2697DBFAF285}"/>
              </a:ext>
            </a:extLst>
          </p:cNvPr>
          <p:cNvPicPr>
            <a:picLocks noChangeAspect="1"/>
          </p:cNvPicPr>
          <p:nvPr/>
        </p:nvPicPr>
        <p:blipFill>
          <a:blip r:embed="rId2"/>
          <a:stretch>
            <a:fillRect/>
          </a:stretch>
        </p:blipFill>
        <p:spPr>
          <a:xfrm>
            <a:off x="192888" y="845506"/>
            <a:ext cx="8772525" cy="3605147"/>
          </a:xfrm>
          <a:prstGeom prst="rect">
            <a:avLst/>
          </a:prstGeom>
        </p:spPr>
      </p:pic>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pic>
        <p:nvPicPr>
          <p:cNvPr id="3" name="Picture 2">
            <a:extLst>
              <a:ext uri="{FF2B5EF4-FFF2-40B4-BE49-F238E27FC236}">
                <a16:creationId xmlns:a16="http://schemas.microsoft.com/office/drawing/2014/main" id="{48DA9687-E37B-4874-96D7-2CDD08308844}"/>
              </a:ext>
            </a:extLst>
          </p:cNvPr>
          <p:cNvPicPr>
            <a:picLocks noChangeAspect="1"/>
          </p:cNvPicPr>
          <p:nvPr/>
        </p:nvPicPr>
        <p:blipFill>
          <a:blip r:embed="rId2"/>
          <a:stretch>
            <a:fillRect/>
          </a:stretch>
        </p:blipFill>
        <p:spPr>
          <a:xfrm>
            <a:off x="252415" y="808264"/>
            <a:ext cx="8648700" cy="3706586"/>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MIE</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0E3E80BE-4FA1-4D7A-845F-7442EBE365DD}"/>
              </a:ext>
            </a:extLst>
          </p:cNvPr>
          <p:cNvPicPr>
            <a:picLocks noChangeAspect="1"/>
          </p:cNvPicPr>
          <p:nvPr/>
        </p:nvPicPr>
        <p:blipFill>
          <a:blip r:embed="rId2"/>
          <a:stretch>
            <a:fillRect/>
          </a:stretch>
        </p:blipFill>
        <p:spPr>
          <a:xfrm>
            <a:off x="65313" y="914146"/>
            <a:ext cx="8984343" cy="3375185"/>
          </a:xfrm>
          <a:prstGeom prst="rect">
            <a:avLst/>
          </a:prstGeom>
        </p:spPr>
      </p:pic>
    </p:spTree>
    <p:extLst>
      <p:ext uri="{BB962C8B-B14F-4D97-AF65-F5344CB8AC3E}">
        <p14:creationId xmlns:p14="http://schemas.microsoft.com/office/powerpoint/2010/main" val="1013011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14</a:t>
            </a:fld>
            <a:endParaRPr lang="en-US" altLang="en-US" dirty="0"/>
          </a:p>
        </p:txBody>
      </p:sp>
      <p:pic>
        <p:nvPicPr>
          <p:cNvPr id="3" name="Picture 2">
            <a:extLst>
              <a:ext uri="{FF2B5EF4-FFF2-40B4-BE49-F238E27FC236}">
                <a16:creationId xmlns:a16="http://schemas.microsoft.com/office/drawing/2014/main" id="{5988C89F-5E07-471F-B3B2-492D673444A8}"/>
              </a:ext>
            </a:extLst>
          </p:cNvPr>
          <p:cNvPicPr>
            <a:picLocks noChangeAspect="1"/>
          </p:cNvPicPr>
          <p:nvPr/>
        </p:nvPicPr>
        <p:blipFill>
          <a:blip r:embed="rId2"/>
          <a:stretch>
            <a:fillRect/>
          </a:stretch>
        </p:blipFill>
        <p:spPr>
          <a:xfrm>
            <a:off x="94341" y="1009432"/>
            <a:ext cx="8911771" cy="3208238"/>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9" name="Picture 8">
            <a:extLst>
              <a:ext uri="{FF2B5EF4-FFF2-40B4-BE49-F238E27FC236}">
                <a16:creationId xmlns:a16="http://schemas.microsoft.com/office/drawing/2014/main" id="{CEF3B03F-9609-44EC-9DAF-0C1576FBD43F}"/>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8" name="Picture 7">
            <a:extLst>
              <a:ext uri="{FF2B5EF4-FFF2-40B4-BE49-F238E27FC236}">
                <a16:creationId xmlns:a16="http://schemas.microsoft.com/office/drawing/2014/main" id="{5A8A08BD-C624-4F86-B772-410285BBF347}"/>
              </a:ext>
            </a:extLst>
          </p:cNvPr>
          <p:cNvPicPr>
            <a:picLocks noChangeAspect="1"/>
          </p:cNvPicPr>
          <p:nvPr/>
        </p:nvPicPr>
        <p:blipFill>
          <a:blip r:embed="rId3"/>
          <a:stretch>
            <a:fillRect/>
          </a:stretch>
        </p:blipFill>
        <p:spPr>
          <a:xfrm>
            <a:off x="403860" y="1328262"/>
            <a:ext cx="8336280" cy="252984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14380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have two known must-have additions in the MIE</a:t>
            </a:r>
          </a:p>
          <a:p>
            <a:pPr lvl="1"/>
            <a:r>
              <a:rPr lang="en-US" dirty="0"/>
              <a:t>JACK board needed as an ancillary board for the TPC FEE</a:t>
            </a:r>
          </a:p>
          <a:p>
            <a:pPr lvl="1"/>
            <a:r>
              <a:rPr lang="en-US" dirty="0"/>
              <a:t>Diffuse &amp; Line Laser support items – optics, fiber links, controls</a:t>
            </a:r>
          </a:p>
          <a:p>
            <a:pPr lvl="1"/>
            <a:r>
              <a:rPr lang="en-US" dirty="0"/>
              <a:t>We have reduced the remaining amounts for these as required orders have been placed, since these become known open contracts</a:t>
            </a:r>
          </a:p>
          <a:p>
            <a:pPr lvl="1"/>
            <a:r>
              <a:rPr lang="en-US" dirty="0"/>
              <a:t>We formally included these in the P6 baseline via PCR-030 in January 2022</a:t>
            </a:r>
          </a:p>
          <a:p>
            <a:r>
              <a:rPr lang="en-US" dirty="0"/>
              <a:t>We have presently no known further additions for the I&amp;F</a:t>
            </a:r>
          </a:p>
          <a:p>
            <a:pPr lvl="1"/>
            <a:r>
              <a:rPr lang="en-US" dirty="0"/>
              <a:t>The recent ones tied to Inner </a:t>
            </a:r>
            <a:r>
              <a:rPr lang="en-US" dirty="0" err="1"/>
              <a:t>Hcal</a:t>
            </a:r>
            <a:r>
              <a:rPr lang="en-US" dirty="0"/>
              <a:t> assembly and installation fixtures and tooling are now included in the Open Commitments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3-5%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800" dirty="0"/>
              <a:t>The apparent positive CV mostly derives from late invoices that have not been accrued. Actual CPI is likely close to 1.0</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March 24,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9833</TotalTime>
  <Words>1009</Words>
  <Application>Microsoft Office PowerPoint</Application>
  <PresentationFormat>On-screen Show (16:9)</PresentationFormat>
  <Paragraphs>122</Paragraphs>
  <Slides>16</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 sPHENIX Estimate At Completion MIE and I&amp;F  from February 2022 Progress Data </vt:lpstr>
      <vt:lpstr>Elements Needed for the EAC</vt:lpstr>
      <vt:lpstr>Elements in the ETC</vt:lpstr>
      <vt:lpstr>BCWR</vt:lpstr>
      <vt:lpstr>Known Additions</vt:lpstr>
      <vt:lpstr>Expected Value of Risk Elements </vt:lpstr>
      <vt:lpstr>Estimate Uncertainty</vt:lpstr>
      <vt:lpstr>Adjustments</vt:lpstr>
      <vt:lpstr>Have Chosen Not to Use Formulae</vt:lpstr>
      <vt:lpstr>Fraction of BCWR M&amp;S To-Be-Ordered</vt:lpstr>
      <vt:lpstr>EAC for MIE</vt:lpstr>
      <vt:lpstr>EAC for I&amp;F</vt:lpstr>
      <vt:lpstr>Tracking EAC for MIE</vt:lpstr>
      <vt:lpstr>Tracking EAC for I&amp;F</vt:lpstr>
      <vt:lpstr>MIE M&amp;S Items to Be Ordered</vt:lpstr>
      <vt:lpstr>I&amp;F M&amp;S Items to Be Ordered</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52</cp:revision>
  <cp:lastPrinted>2022-01-24T20:29:17Z</cp:lastPrinted>
  <dcterms:created xsi:type="dcterms:W3CDTF">2015-10-24T00:32:43Z</dcterms:created>
  <dcterms:modified xsi:type="dcterms:W3CDTF">2022-03-23T13:59:08Z</dcterms:modified>
</cp:coreProperties>
</file>