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1" r:id="rId4"/>
    <p:sldId id="262" r:id="rId5"/>
    <p:sldId id="257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E2175-43B1-A34C-A934-3AB39020F561}" type="datetimeFigureOut">
              <a:rPr lang="en-US" smtClean="0"/>
              <a:t>4/4/22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0A709-4CC0-9941-9DAD-4F8952DB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26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0AB2D-1B07-1747-B567-3BBBC2868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0FA6B9-7ACC-444B-9579-EB9283D33B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8B541-E634-4F4A-A0B1-5FFB23CA2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B003-1D77-7746-B52D-830003F8DE83}" type="datetime1">
              <a:rPr lang="en-US" smtClean="0"/>
              <a:t>4/4/22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CE1F0-4E74-4D4F-BD72-92AE3FC86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3E81B-67BE-084A-ADAB-D71097E09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3ED4-79EE-FF40-93B4-FA8810907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9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1AD03-F96B-E54A-B425-723D4460B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B6E0C7-1EBA-8E48-98C0-073446C73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A818C-7480-AD43-BBDF-160B08E9B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D017-EF0F-C043-8E84-BDBECB894082}" type="datetime1">
              <a:rPr lang="en-US" smtClean="0"/>
              <a:t>4/4/22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6D9E8-0719-2E42-B3CB-951A6AE95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F4E7A-23AD-3C47-BF28-8C2AD2073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3ED4-79EE-FF40-93B4-FA8810907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0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47B70E-2D2D-D54A-844E-227BE20F55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A3F644-D4E6-954C-88E3-835111BDD7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25CBE-89AD-F64F-8B99-46B544A8F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744C-DF28-4B45-B00A-6897E5BB3987}" type="datetime1">
              <a:rPr lang="en-US" smtClean="0"/>
              <a:t>4/4/22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73D89-B3D8-8847-ABC2-451D4AAB3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D6320-1BA4-F142-AA73-D5FAE1702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3ED4-79EE-FF40-93B4-FA8810907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75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91ED7-3680-BA4E-9834-3476C315C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41BB0-D53D-C445-8AAD-A85D225EA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B9A90-0895-E24E-9EE3-211EBC407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3C20-4A77-E341-9989-55C2758FFC47}" type="datetime1">
              <a:rPr lang="en-US" smtClean="0"/>
              <a:t>4/4/22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63D19-9646-8540-B153-FC71BAB98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5E976-55CD-E64E-BB71-91AA4D27F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3ED4-79EE-FF40-93B4-FA8810907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0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01997-D0E8-8148-B8F5-1779084E8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498CEB-BD4E-F44A-997D-FCC91FD0E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22D6D-FADC-7143-AB17-A6BCF5A9B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795A2-6BE1-FB45-BC81-B6F28E78699C}" type="datetime1">
              <a:rPr lang="en-US" smtClean="0"/>
              <a:t>4/4/22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01B33-2E4E-F341-9F13-FB0116405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453B7-CCBA-9F4F-8B89-8CB8A40A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3ED4-79EE-FF40-93B4-FA8810907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71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B64CF-47CC-1948-8256-65197EA52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854F5-1059-0841-AE74-7F79685F6F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5DDCD4-87A4-774E-836E-8269EF2E7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2EA1F1-FCD9-0A49-9DD4-5AB5BCBE9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A9CE-DC1D-D14E-A61B-0ECA9BA2C444}" type="datetime1">
              <a:rPr lang="en-US" smtClean="0"/>
              <a:t>4/4/22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FF5EF-E105-444F-B65B-F70DB1677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20006-1D09-DD43-AA05-4C87C6B07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3ED4-79EE-FF40-93B4-FA8810907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4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A75AE-E8C6-9E43-B330-90297EDEE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B23B6D-9F69-A149-8370-916A7870E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1A7F3D-7FA7-F042-BDA4-CB9D0DD4F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AE81B9-8F01-E441-AEEC-4B75A2293C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573445-344B-3E40-8AA9-C973DFD268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6CC63D-68C0-1D4A-9680-4AAE3D0EE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C8CE-C8B7-274A-B98B-B72353BE644E}" type="datetime1">
              <a:rPr lang="en-US" smtClean="0"/>
              <a:t>4/4/22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ADAE67-0700-9744-AAA4-9CA00F97C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A53065-FE89-D346-9E5F-C075512F9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3ED4-79EE-FF40-93B4-FA8810907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8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54BFB-3DC0-834E-9C65-D0A324D64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B8793C-ED24-FD4A-87B2-AD999C7DF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4F5F-C852-C746-A0E8-345310464401}" type="datetime1">
              <a:rPr lang="en-US" smtClean="0"/>
              <a:t>4/4/22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084F43-D555-7C46-954D-0F3F874C9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C0A35C-B161-5347-BE2C-D819841B1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3ED4-79EE-FF40-93B4-FA8810907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2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EFA8F0-118E-5044-B887-694BFCBFB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7954-EED7-C248-85EF-23A7BBBBE27E}" type="datetime1">
              <a:rPr lang="en-US" smtClean="0"/>
              <a:t>4/4/22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D55687-5FF6-3344-AAA6-CACB2B123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92B9C-29EA-AB4B-A2C4-E4D9B660E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3ED4-79EE-FF40-93B4-FA8810907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91E01-0171-B240-9F53-E1B86DEE6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DA4D5-4AC3-7644-876F-6DCA06AEC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8887E7-F456-CC44-8798-E980B35A6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07A41-2A7A-EE45-9BD3-C076BB189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49A3-4334-5741-8789-101DD4414C43}" type="datetime1">
              <a:rPr lang="en-US" smtClean="0"/>
              <a:t>4/4/22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D4F933-5882-0246-8DA7-D335E3547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E45295-C380-B343-8CE5-012CE09B9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3ED4-79EE-FF40-93B4-FA8810907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24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32CB6-91F0-9B41-933F-2C8F49BC2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174F79-EB22-854F-9BD7-8424ACB7C3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80D58B-85B1-F445-9752-5D6F203C4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C74D4-877B-CA48-9BD3-DEE173F9F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D1C5-42B9-3149-B318-F43ABB87B50A}" type="datetime1">
              <a:rPr lang="en-US" smtClean="0"/>
              <a:t>4/4/22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541CD0-6772-5649-A8E6-3D4203B43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0F643-C556-6A44-B6BC-0E0858EA3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3ED4-79EE-FF40-93B4-FA8810907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53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E45090-7D9C-514B-BE4C-7611DB970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8E59E-C9E4-2643-BD6C-937025537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11DE5-DE68-2948-9A34-BC676302B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51B4F-11AE-FE45-98D8-B3CEE0027413}" type="datetime1">
              <a:rPr lang="en-US" smtClean="0"/>
              <a:t>4/4/22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7B6C5-8B02-7646-B2D8-750838C94A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960B5-C7A0-214B-97A0-DEA2FB3AF8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93ED4-79EE-FF40-93B4-FA8810907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5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7E463-743A-C04B-81F5-1715C9888A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Preliminary Thoughts on ECCE Jets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4E7675-0C16-A844-818E-DE54BE8196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48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5278896-FFC1-4C44-A7B0-995EBD265E54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ECCE Calorimeter Resolutions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DB5FE2-F5C3-4D3C-83BA-E2B4EE74B7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28" y="1593977"/>
            <a:ext cx="8898739" cy="483222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C4C0F2-8555-4C12-A7F2-16FDC907BCBB}"/>
              </a:ext>
            </a:extLst>
          </p:cNvPr>
          <p:cNvSpPr txBox="1"/>
          <p:nvPr/>
        </p:nvSpPr>
        <p:spPr>
          <a:xfrm>
            <a:off x="9076267" y="2006600"/>
            <a:ext cx="301413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ECCE calorimeter resolutions as listed in their proposal</a:t>
            </a:r>
          </a:p>
          <a:p>
            <a:endParaRPr lang="en-US" dirty="0"/>
          </a:p>
          <a:p>
            <a:r>
              <a:rPr lang="en-US" dirty="0"/>
              <a:t>ECCE </a:t>
            </a:r>
            <a:r>
              <a:rPr lang="en-US" dirty="0" err="1"/>
              <a:t>Ecal</a:t>
            </a:r>
            <a:r>
              <a:rPr lang="en-US" dirty="0"/>
              <a:t> performance is somewhat better than what we quote</a:t>
            </a:r>
          </a:p>
          <a:p>
            <a:endParaRPr lang="en-US" dirty="0"/>
          </a:p>
          <a:p>
            <a:r>
              <a:rPr lang="en-US" dirty="0" err="1"/>
              <a:t>OHCal</a:t>
            </a:r>
            <a:r>
              <a:rPr lang="en-US" dirty="0"/>
              <a:t> Resolution is compatible with </a:t>
            </a:r>
            <a:r>
              <a:rPr lang="en-US" dirty="0" err="1"/>
              <a:t>sPHENIX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92614D7-3C93-4B7B-9CE1-A0A398E52175}"/>
              </a:ext>
            </a:extLst>
          </p:cNvPr>
          <p:cNvSpPr/>
          <p:nvPr/>
        </p:nvSpPr>
        <p:spPr>
          <a:xfrm>
            <a:off x="541867" y="5664200"/>
            <a:ext cx="8246533" cy="220133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6B1C3D4E-8ED7-4110-B7B5-0B921891C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1867-1886-42AF-85FE-0C5DFBF04E68}" type="slidenum">
              <a:rPr lang="en-US" smtClean="0"/>
              <a:t>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2FD1DB-4FCA-7349-A10B-B747C79186FB}"/>
              </a:ext>
            </a:extLst>
          </p:cNvPr>
          <p:cNvSpPr/>
          <p:nvPr/>
        </p:nvSpPr>
        <p:spPr>
          <a:xfrm>
            <a:off x="6639338" y="5308554"/>
            <a:ext cx="974035" cy="220133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38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6AC0D1-BD46-4160-A083-53E7A437414E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ECCE Calorimeter Resolutions Cont.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E143A7-8235-48DA-B0AA-8AF36E6793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5533" y="876461"/>
            <a:ext cx="5596467" cy="58457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2A9F02E-A309-4687-9318-61A9CCEB92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876461"/>
            <a:ext cx="3818466" cy="322183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9165900-07C8-4782-A774-D82B77FD8BE7}"/>
              </a:ext>
            </a:extLst>
          </p:cNvPr>
          <p:cNvSpPr txBox="1"/>
          <p:nvPr/>
        </p:nvSpPr>
        <p:spPr>
          <a:xfrm>
            <a:off x="194733" y="13462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HCal</a:t>
            </a:r>
            <a:r>
              <a:rPr lang="en-US" dirty="0"/>
              <a:t> resolutions are again a fit to </a:t>
            </a:r>
            <a:r>
              <a:rPr lang="en-US" dirty="0" err="1"/>
              <a:t>Reco</a:t>
            </a:r>
            <a:r>
              <a:rPr lang="en-US" dirty="0"/>
              <a:t>/True particle energy using Crystal Ball function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AAF827-7D30-491C-9D06-C02E440CB4AC}"/>
              </a:ext>
            </a:extLst>
          </p:cNvPr>
          <p:cNvSpPr txBox="1"/>
          <p:nvPr/>
        </p:nvSpPr>
        <p:spPr>
          <a:xfrm>
            <a:off x="406400" y="4182529"/>
            <a:ext cx="5943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The ECCE proposal lists the mid-rapidity Outer </a:t>
            </a:r>
            <a:r>
              <a:rPr lang="en-US" dirty="0" err="1"/>
              <a:t>HCal</a:t>
            </a:r>
            <a:r>
              <a:rPr lang="en-US" dirty="0"/>
              <a:t> resolution as 75%/Sqrt[E] + 14.5%, in line with </a:t>
            </a:r>
            <a:r>
              <a:rPr lang="en-US" dirty="0" err="1"/>
              <a:t>sPHENIX</a:t>
            </a:r>
            <a:r>
              <a:rPr lang="en-US" dirty="0"/>
              <a:t> quotes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However, the calorimeter supplemental material goes into detail on the simulation of the OHCAL and quotes a much smaller stochastic term, roughly 33%/Sqrt[E]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Not clear to me where this discrepancy comes from or what value is ultimately used to determine their jet response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94B9C-791C-4105-8DAF-FEF6563AA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1867-1886-42AF-85FE-0C5DFBF04E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97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13DA1E1-F06D-B04B-974A-47BAA21F0994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ECCE Jet Resolutions (Supplemental)</a:t>
            </a:r>
          </a:p>
        </p:txBody>
      </p:sp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BA175AFC-331B-9549-842C-FF13D2B8B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1018864"/>
            <a:ext cx="3072020" cy="2684289"/>
          </a:xfrm>
          <a:prstGeom prst="rect">
            <a:avLst/>
          </a:prstGeom>
        </p:spPr>
      </p:pic>
      <p:pic>
        <p:nvPicPr>
          <p:cNvPr id="8" name="Picture 7" descr="Chart&#10;&#10;Description automatically generated">
            <a:extLst>
              <a:ext uri="{FF2B5EF4-FFF2-40B4-BE49-F238E27FC236}">
                <a16:creationId xmlns:a16="http://schemas.microsoft.com/office/drawing/2014/main" id="{80FF76F3-4AE8-724F-B746-6DEE14D8CA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650" y="1018864"/>
            <a:ext cx="3235434" cy="2684288"/>
          </a:xfrm>
          <a:prstGeom prst="rect">
            <a:avLst/>
          </a:prstGeom>
        </p:spPr>
      </p:pic>
      <p:pic>
        <p:nvPicPr>
          <p:cNvPr id="10" name="Picture 9" descr="Chart&#10;&#10;Description automatically generated">
            <a:extLst>
              <a:ext uri="{FF2B5EF4-FFF2-40B4-BE49-F238E27FC236}">
                <a16:creationId xmlns:a16="http://schemas.microsoft.com/office/drawing/2014/main" id="{42EC75C9-B3E7-6E46-A231-3C39D554D9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4474" y="325967"/>
            <a:ext cx="4592321" cy="581534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7E5C07D-3FC0-A146-8E7D-C7BCF9296946}"/>
              </a:ext>
            </a:extLst>
          </p:cNvPr>
          <p:cNvSpPr txBox="1"/>
          <p:nvPr/>
        </p:nvSpPr>
        <p:spPr>
          <a:xfrm>
            <a:off x="765313" y="3826565"/>
            <a:ext cx="67291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dirty="0"/>
              <a:t>The ECCE proposal did not show jet performance, but it was treated in two areas in the supplemental materials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dirty="0"/>
              <a:t>One dealt with ‘traditional’ anti-kt track-only and tower-only jets (above) - results seem reasonable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dirty="0"/>
              <a:t>The other looked at jets found using the </a:t>
            </a:r>
            <a:r>
              <a:rPr lang="en-US" dirty="0" err="1"/>
              <a:t>Centauro</a:t>
            </a:r>
            <a:r>
              <a:rPr lang="en-US" dirty="0"/>
              <a:t> algorithm and </a:t>
            </a:r>
            <a:r>
              <a:rPr lang="en-US" dirty="0" err="1"/>
              <a:t>track+clusters</a:t>
            </a:r>
            <a:r>
              <a:rPr lang="en-US" dirty="0"/>
              <a:t> – quite good resolution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4CAF544-5D00-E642-8A49-FCB02C175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3ED4-79EE-FF40-93B4-FA8810907C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9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9BDA1E8-196F-486E-A826-E7F699A9F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915" y="1509509"/>
            <a:ext cx="5723990" cy="38389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F8789F-07E1-457F-8C3B-33402055BC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4922" y="1100503"/>
            <a:ext cx="5136372" cy="50293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4BC6773-9D00-4B97-908E-05ED74BE3623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Jet Energy Resolution Comparison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15D9B2-37FA-4189-B761-3D19B97EC471}"/>
              </a:ext>
            </a:extLst>
          </p:cNvPr>
          <p:cNvSpPr txBox="1"/>
          <p:nvPr/>
        </p:nvSpPr>
        <p:spPr>
          <a:xfrm>
            <a:off x="626533" y="5297689"/>
            <a:ext cx="63838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ECCE Res figure from their response to DPAP homework G-3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err="1"/>
              <a:t>Centaro</a:t>
            </a:r>
            <a:r>
              <a:rPr lang="en-US" dirty="0"/>
              <a:t> algorithm (R=0.8) with tracks, </a:t>
            </a:r>
            <a:r>
              <a:rPr lang="en-US" dirty="0" err="1"/>
              <a:t>ECal</a:t>
            </a:r>
            <a:r>
              <a:rPr lang="en-US" dirty="0"/>
              <a:t>, mid and forward </a:t>
            </a:r>
            <a:r>
              <a:rPr lang="en-US" dirty="0" err="1"/>
              <a:t>HCal</a:t>
            </a:r>
            <a:r>
              <a:rPr lang="en-US" dirty="0"/>
              <a:t> clusters as input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No particle flow combination and no </a:t>
            </a:r>
            <a:r>
              <a:rPr lang="en-US" dirty="0" err="1"/>
              <a:t>HCal</a:t>
            </a:r>
            <a:r>
              <a:rPr lang="en-US" dirty="0"/>
              <a:t> for eta &lt; -1 -&gt; hard to believe JES is so good without negative </a:t>
            </a:r>
            <a:r>
              <a:rPr lang="en-US" dirty="0" err="1"/>
              <a:t>HCal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CAED41-1528-4478-8455-3A672C4D1957}"/>
              </a:ext>
            </a:extLst>
          </p:cNvPr>
          <p:cNvSpPr txBox="1"/>
          <p:nvPr/>
        </p:nvSpPr>
        <p:spPr>
          <a:xfrm>
            <a:off x="1041400" y="1303867"/>
            <a:ext cx="465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ECCE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021BFA-A88C-45A6-886B-D56A5B75D9DD}"/>
              </a:ext>
            </a:extLst>
          </p:cNvPr>
          <p:cNvSpPr txBox="1"/>
          <p:nvPr/>
        </p:nvSpPr>
        <p:spPr>
          <a:xfrm>
            <a:off x="7476067" y="965196"/>
            <a:ext cx="3894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ATHENA (Fig 3.6)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6EE736A-B531-42EB-B012-1182520EF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1867-1886-42AF-85FE-0C5DFBF04E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79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CD75E5-DF4A-3F43-870B-96CB53CA80E0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‘ECCE’ Jet Performance in </a:t>
            </a:r>
            <a:r>
              <a:rPr lang="en-US" sz="3600" dirty="0" err="1">
                <a:solidFill>
                  <a:srgbClr val="FF0000"/>
                </a:solidFill>
              </a:rPr>
              <a:t>Delphes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822C06D4-F377-A442-921B-F1274187B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6867" y="950171"/>
            <a:ext cx="8227657" cy="5907829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0B137E-32D1-0E4C-AE46-5B0C3A441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3ED4-79EE-FF40-93B4-FA8810907C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41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200409-09BA-D54F-96C4-20B92917F618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‘ECCE’ Jet Performance in </a:t>
            </a:r>
            <a:r>
              <a:rPr lang="en-US" sz="3600" dirty="0" err="1">
                <a:solidFill>
                  <a:srgbClr val="FF0000"/>
                </a:solidFill>
              </a:rPr>
              <a:t>Delphes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3" descr="Chart, scatter chart&#10;&#10;Description automatically generated">
            <a:extLst>
              <a:ext uri="{FF2B5EF4-FFF2-40B4-BE49-F238E27FC236}">
                <a16:creationId xmlns:a16="http://schemas.microsoft.com/office/drawing/2014/main" id="{4F85D5E6-4584-5445-A859-883E9226BC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6866" y="944218"/>
            <a:ext cx="8142773" cy="584687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1E80E28-3F8F-7C4B-ACFF-979589978ECA}"/>
              </a:ext>
            </a:extLst>
          </p:cNvPr>
          <p:cNvSpPr txBox="1"/>
          <p:nvPr/>
        </p:nvSpPr>
        <p:spPr>
          <a:xfrm>
            <a:off x="3329608" y="1779104"/>
            <a:ext cx="6341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FF0000"/>
                </a:solidFill>
              </a:rPr>
              <a:t>Centauro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BF24A-6955-3F4A-9FDB-58C8C0D1D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3ED4-79EE-FF40-93B4-FA8810907C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272</Words>
  <Application>Microsoft Macintosh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Preliminary Thoughts on ECCE Jets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Thoughts on ECCE Jets</dc:title>
  <dc:creator>Brian Page</dc:creator>
  <cp:lastModifiedBy>Brian Page</cp:lastModifiedBy>
  <cp:revision>1</cp:revision>
  <dcterms:created xsi:type="dcterms:W3CDTF">2022-04-04T17:27:41Z</dcterms:created>
  <dcterms:modified xsi:type="dcterms:W3CDTF">2022-04-04T18:44:28Z</dcterms:modified>
</cp:coreProperties>
</file>