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embeddings/Microsoft_Equation1.bin" ContentType="application/vnd.openxmlformats-officedocument.oleObject"/>
  <Override PartName="/ppt/notesSlides/notesSlide2.xml" ContentType="application/vnd.openxmlformats-officedocument.presentationml.notesSlide+xml"/>
  <Override PartName="/ppt/embeddings/Microsoft_Equation2.bin" ContentType="application/vnd.openxmlformats-officedocument.oleObject"/>
  <Override PartName="/ppt/embeddings/Microsoft_Equation3.bin" ContentType="application/vnd.openxmlformats-officedocument.oleObject"/>
  <Override PartName="/ppt/notesSlides/notesSlide3.xml" ContentType="application/vnd.openxmlformats-officedocument.presentationml.notesSlide+xml"/>
  <Override PartName="/ppt/embeddings/Microsoft_Equation4.bin" ContentType="application/vnd.openxmlformats-officedocument.oleObject"/>
  <Override PartName="/ppt/embeddings/Microsoft_Equation5.bin" ContentType="application/vnd.openxmlformats-officedocument.oleObject"/>
  <Override PartName="/ppt/embeddings/Microsoft_Equation6.bin" ContentType="application/vnd.openxmlformats-officedocument.oleObject"/>
  <Override PartName="/ppt/embeddings/Microsoft_Equation7.bin" ContentType="application/vnd.openxmlformats-officedocument.oleObject"/>
  <Override PartName="/ppt/embeddings/Microsoft_Equation8.bin" ContentType="application/vnd.openxmlformats-officedocument.oleObject"/>
  <Override PartName="/ppt/embeddings/Microsoft_Equation9.bin" ContentType="application/vnd.openxmlformats-officedocument.oleObject"/>
  <Override PartName="/ppt/embeddings/Microsoft_Equation10.bin" ContentType="application/vnd.openxmlformats-officedocument.oleObject"/>
  <Override PartName="/ppt/notesSlides/notesSlide4.xml" ContentType="application/vnd.openxmlformats-officedocument.presentationml.notesSlide+xml"/>
  <Override PartName="/ppt/embeddings/Microsoft_Equation11.bin" ContentType="application/vnd.openxmlformats-officedocument.oleObject"/>
  <Override PartName="/ppt/notesSlides/notesSlide5.xml" ContentType="application/vnd.openxmlformats-officedocument.presentationml.notesSlide+xml"/>
  <Override PartName="/ppt/embeddings/Microsoft_Equation12.bin" ContentType="application/vnd.openxmlformats-officedocument.oleObject"/>
  <Override PartName="/ppt/embeddings/Microsoft_Equation13.bin" ContentType="application/vnd.openxmlformats-officedocument.oleObjec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embeddings/Microsoft_Equation14.bin" ContentType="application/vnd.openxmlformats-officedocument.oleObject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embeddings/Microsoft_Equation15.bin" ContentType="application/vnd.openxmlformats-officedocument.oleObject"/>
  <Override PartName="/ppt/notesSlides/notesSlide10.xml" ContentType="application/vnd.openxmlformats-officedocument.presentationml.notesSlide+xml"/>
  <Override PartName="/ppt/embeddings/Microsoft_Equation16.bin" ContentType="application/vnd.openxmlformats-officedocument.oleObject"/>
  <Override PartName="/ppt/embeddings/Microsoft_Equation17.bin" ContentType="application/vnd.openxmlformats-officedocument.oleObject"/>
  <Override PartName="/ppt/embeddings/Microsoft_Equation18.bin" ContentType="application/vnd.openxmlformats-officedocument.oleObject"/>
  <Override PartName="/ppt/embeddings/Microsoft_Equation19.bin" ContentType="application/vnd.openxmlformats-officedocument.oleObject"/>
  <Override PartName="/ppt/embeddings/Microsoft_Equation20.bin" ContentType="application/vnd.openxmlformats-officedocument.oleObject"/>
  <Override PartName="/ppt/embeddings/Microsoft_Equation21.bin" ContentType="application/vnd.openxmlformats-officedocument.oleObject"/>
  <Override PartName="/ppt/embeddings/Microsoft_Equation22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60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8" r:id="rId9"/>
    <p:sldId id="275" r:id="rId10"/>
    <p:sldId id="263" r:id="rId11"/>
    <p:sldId id="264" r:id="rId12"/>
    <p:sldId id="265" r:id="rId13"/>
    <p:sldId id="269" r:id="rId14"/>
    <p:sldId id="266" r:id="rId15"/>
    <p:sldId id="267" r:id="rId16"/>
    <p:sldId id="270" r:id="rId17"/>
    <p:sldId id="272" r:id="rId18"/>
    <p:sldId id="273" r:id="rId19"/>
    <p:sldId id="271" r:id="rId20"/>
    <p:sldId id="274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8" d="100"/>
          <a:sy n="78" d="100"/>
        </p:scale>
        <p:origin x="-187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Relationship Id="rId2" Type="http://schemas.openxmlformats.org/officeDocument/2006/relationships/image" Target="../media/image36.emf"/><Relationship Id="rId3" Type="http://schemas.openxmlformats.org/officeDocument/2006/relationships/image" Target="../media/image3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Relationship Id="rId2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3.emf"/><Relationship Id="rId5" Type="http://schemas.openxmlformats.org/officeDocument/2006/relationships/image" Target="../media/image14.emf"/><Relationship Id="rId1" Type="http://schemas.openxmlformats.org/officeDocument/2006/relationships/image" Target="../media/image10.emf"/><Relationship Id="rId2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Relationship Id="rId2" Type="http://schemas.openxmlformats.org/officeDocument/2006/relationships/image" Target="../media/image1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Relationship Id="rId2" Type="http://schemas.openxmlformats.org/officeDocument/2006/relationships/image" Target="../media/image2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Relationship Id="rId2" Type="http://schemas.openxmlformats.org/officeDocument/2006/relationships/image" Target="../media/image3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658C88-51FD-1946-B4A7-03F87BE20166}" type="datetimeFigureOut">
              <a:rPr lang="en-US" smtClean="0"/>
              <a:t>10/5/16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569CED-A4C8-A047-A266-D30F72BC0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4096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77A186-922D-6642-A42A-5C01C291F983}" type="datetimeFigureOut">
              <a:rPr lang="en-US" smtClean="0"/>
              <a:t>10/5/16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8D76F5-EE33-E648-B507-3924B4FEE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7489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to call this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8D76F5-EE33-E648-B507-3924B4FEE1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3848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and to avoid falling into a local minima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8D76F5-EE33-E648-B507-3924B4FEE15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119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List</a:t>
            </a:r>
            <a:r>
              <a:rPr lang="en-US" baseline="0" dirty="0" smtClean="0"/>
              <a:t> what parameter spaces each can probe</a:t>
            </a:r>
          </a:p>
          <a:p>
            <a:r>
              <a:rPr lang="en-US" baseline="0" dirty="0" smtClean="0"/>
              <a:t>Not ruled out by electroweak constraints on epsilon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8D76F5-EE33-E648-B507-3924B4FEE15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5199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Should I include the event selection here? backup?</a:t>
            </a:r>
          </a:p>
          <a:p>
            <a:r>
              <a:rPr lang="en-US" dirty="0" smtClean="0"/>
              <a:t>explain what m34 is, same flavor opposite sign</a:t>
            </a:r>
          </a:p>
          <a:p>
            <a:r>
              <a:rPr lang="en-US" dirty="0" smtClean="0"/>
              <a:t>mu is normalization of ZZ*, p is related to </a:t>
            </a:r>
            <a:r>
              <a:rPr lang="en-US" dirty="0" err="1" smtClean="0"/>
              <a:t>ZZd</a:t>
            </a:r>
            <a:r>
              <a:rPr lang="en-US" dirty="0" smtClean="0"/>
              <a:t>, product</a:t>
            </a:r>
            <a:r>
              <a:rPr lang="en-US" baseline="0" dirty="0" smtClean="0"/>
              <a:t> is normalization of signal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8D76F5-EE33-E648-B507-3924B4FEE15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9092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 is the ratio of of products of acceptances and reconstruction efficiencies for ZZ*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ZZd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8D76F5-EE33-E648-B507-3924B4FEE15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2782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consistent excess around 30,  but</a:t>
            </a:r>
            <a:r>
              <a:rPr lang="en-US" baseline="0" dirty="0" smtClean="0"/>
              <a:t> not statistically significant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8D76F5-EE33-E648-B507-3924B4FEE15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2277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done here at BNL</a:t>
            </a:r>
          </a:p>
          <a:p>
            <a:r>
              <a:rPr lang="en-US" dirty="0" smtClean="0"/>
              <a:t>what is Q2? momentum transfer</a:t>
            </a:r>
          </a:p>
          <a:p>
            <a:r>
              <a:rPr lang="en-US" dirty="0" smtClean="0"/>
              <a:t>w is angle</a:t>
            </a:r>
            <a:r>
              <a:rPr lang="en-US" baseline="0" dirty="0" smtClean="0"/>
              <a:t> to which </a:t>
            </a:r>
            <a:r>
              <a:rPr lang="en-US" dirty="0" smtClean="0"/>
              <a:t> spontaneous</a:t>
            </a:r>
            <a:r>
              <a:rPr lang="en-US" baseline="0" dirty="0" smtClean="0"/>
              <a:t> electroweak symmetry breaking rotates W0 and b0 to create </a:t>
            </a:r>
            <a:r>
              <a:rPr lang="en-US" baseline="0" smtClean="0"/>
              <a:t>photon and Z and W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8D76F5-EE33-E648-B507-3924B4FEE15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7281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Because </a:t>
            </a:r>
            <a:r>
              <a:rPr lang="en-US" dirty="0" err="1" smtClean="0"/>
              <a:t>ZZd</a:t>
            </a:r>
            <a:r>
              <a:rPr lang="en-US" dirty="0" smtClean="0"/>
              <a:t> and ZZ* </a:t>
            </a:r>
            <a:r>
              <a:rPr lang="en-US" dirty="0" err="1" smtClean="0"/>
              <a:t>kinematically</a:t>
            </a:r>
            <a:r>
              <a:rPr lang="en-US" baseline="0" dirty="0" smtClean="0"/>
              <a:t> compatible, hardest background to remove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8D76F5-EE33-E648-B507-3924B4FEE15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6379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Should I include a slide on BDTs?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8D76F5-EE33-E648-B507-3924B4FEE15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7100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Inspired by biological systems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8D76F5-EE33-E648-B507-3924B4FEE15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43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7F052-7D60-9746-8642-2DD176C59C1F}" type="datetime2">
              <a:rPr lang="en-US" smtClean="0"/>
              <a:t>Wednesday, October 5, 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33528-4B29-C94E-A45B-02211E8889DA}" type="datetime2">
              <a:rPr lang="en-US" smtClean="0"/>
              <a:t>Wednesday, October 5, 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82C88-0200-EA41-81E1-BD9F67D6B4FC}" type="datetime2">
              <a:rPr lang="en-US" smtClean="0"/>
              <a:t>Wednesday, October 5, 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6999C-8656-5E4C-8CBC-B5B6E77485E2}" type="datetime2">
              <a:rPr lang="en-US" smtClean="0"/>
              <a:t>Wednesday, October 5, 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ABB0F-7F9C-9040-84EA-61A95F56D0B7}" type="datetime2">
              <a:rPr lang="en-US" smtClean="0"/>
              <a:t>Wednesday, October 5, 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E44B2-72A7-A54D-A736-A5F8599D2BC3}" type="datetime2">
              <a:rPr lang="en-US" smtClean="0"/>
              <a:t>Wednesday, October 5, 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681FD-D939-4241-9F2E-BDF1D4EB1771}" type="datetime2">
              <a:rPr lang="en-US" smtClean="0"/>
              <a:t>Wednesday, October 5, 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CEF41-D8E4-2E4F-9ADA-B09875443E5B}" type="datetime2">
              <a:rPr lang="en-US" smtClean="0"/>
              <a:t>Wednesday, October 5, 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0D0C8-B70E-AE40-92F2-F23B3D7CED0D}" type="datetime2">
              <a:rPr lang="en-US" smtClean="0"/>
              <a:t>Wednesday, October 5, 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82494-57BB-D249-9B6C-6ADEC207F3F3}" type="datetime2">
              <a:rPr lang="en-US" smtClean="0"/>
              <a:t>Wednesday, October 5, 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1F1E1-CA49-2F47-9472-EE0CA7792E53}" type="datetime2">
              <a:rPr lang="en-US" smtClean="0"/>
              <a:t>Wednesday, October 5, 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7448F614-1F39-D44B-80C7-3026DA50A974}" type="datetime2">
              <a:rPr lang="en-US" smtClean="0"/>
              <a:t>Wednesday, October 5, 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oleObject" Target="../embeddings/Microsoft_Equation14.bin"/><Relationship Id="rId5" Type="http://schemas.openxmlformats.org/officeDocument/2006/relationships/image" Target="../media/image27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oleObject" Target="../embeddings/Microsoft_Equation15.bin"/><Relationship Id="rId5" Type="http://schemas.openxmlformats.org/officeDocument/2006/relationships/image" Target="../media/image29.emf"/><Relationship Id="rId6" Type="http://schemas.openxmlformats.org/officeDocument/2006/relationships/image" Target="../media/image30.png"/><Relationship Id="rId7" Type="http://schemas.openxmlformats.org/officeDocument/2006/relationships/image" Target="../media/image31.png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oleObject" Target="../embeddings/Microsoft_Equation16.bin"/><Relationship Id="rId5" Type="http://schemas.openxmlformats.org/officeDocument/2006/relationships/image" Target="../media/image32.emf"/><Relationship Id="rId6" Type="http://schemas.openxmlformats.org/officeDocument/2006/relationships/oleObject" Target="../embeddings/Microsoft_Equation17.bin"/><Relationship Id="rId7" Type="http://schemas.openxmlformats.org/officeDocument/2006/relationships/image" Target="../media/image33.emf"/><Relationship Id="rId8" Type="http://schemas.openxmlformats.org/officeDocument/2006/relationships/image" Target="../media/image34.png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8.bin"/><Relationship Id="rId4" Type="http://schemas.openxmlformats.org/officeDocument/2006/relationships/image" Target="../media/image35.emf"/><Relationship Id="rId5" Type="http://schemas.openxmlformats.org/officeDocument/2006/relationships/oleObject" Target="../embeddings/Microsoft_Equation19.bin"/><Relationship Id="rId6" Type="http://schemas.openxmlformats.org/officeDocument/2006/relationships/image" Target="../media/image36.emf"/><Relationship Id="rId7" Type="http://schemas.openxmlformats.org/officeDocument/2006/relationships/oleObject" Target="../embeddings/Microsoft_Equation20.bin"/><Relationship Id="rId8" Type="http://schemas.openxmlformats.org/officeDocument/2006/relationships/oleObject" Target="../embeddings/Microsoft_Equation21.bin"/><Relationship Id="rId9" Type="http://schemas.openxmlformats.org/officeDocument/2006/relationships/oleObject" Target="../embeddings/Microsoft_Equation22.bin"/><Relationship Id="rId10" Type="http://schemas.openxmlformats.org/officeDocument/2006/relationships/image" Target="../media/image37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Relationship Id="rId3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.bin"/><Relationship Id="rId4" Type="http://schemas.openxmlformats.org/officeDocument/2006/relationships/image" Target="../media/image5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Microsoft_Equation2.bin"/><Relationship Id="rId5" Type="http://schemas.openxmlformats.org/officeDocument/2006/relationships/image" Target="../media/image6.emf"/><Relationship Id="rId6" Type="http://schemas.openxmlformats.org/officeDocument/2006/relationships/oleObject" Target="../embeddings/Microsoft_Equation3.bin"/><Relationship Id="rId7" Type="http://schemas.openxmlformats.org/officeDocument/2006/relationships/image" Target="../media/image7.emf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3.emf"/><Relationship Id="rId12" Type="http://schemas.openxmlformats.org/officeDocument/2006/relationships/oleObject" Target="../embeddings/Microsoft_Equation8.bin"/><Relationship Id="rId13" Type="http://schemas.openxmlformats.org/officeDocument/2006/relationships/image" Target="../media/image14.emf"/><Relationship Id="rId14" Type="http://schemas.openxmlformats.org/officeDocument/2006/relationships/image" Target="../media/image15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Microsoft_Equation4.bin"/><Relationship Id="rId5" Type="http://schemas.openxmlformats.org/officeDocument/2006/relationships/image" Target="../media/image10.emf"/><Relationship Id="rId6" Type="http://schemas.openxmlformats.org/officeDocument/2006/relationships/oleObject" Target="../embeddings/Microsoft_Equation5.bin"/><Relationship Id="rId7" Type="http://schemas.openxmlformats.org/officeDocument/2006/relationships/image" Target="../media/image11.emf"/><Relationship Id="rId8" Type="http://schemas.openxmlformats.org/officeDocument/2006/relationships/oleObject" Target="../embeddings/Microsoft_Equation6.bin"/><Relationship Id="rId9" Type="http://schemas.openxmlformats.org/officeDocument/2006/relationships/image" Target="../media/image12.emf"/><Relationship Id="rId10" Type="http://schemas.openxmlformats.org/officeDocument/2006/relationships/oleObject" Target="../embeddings/Microsoft_Equation7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9.bin"/><Relationship Id="rId4" Type="http://schemas.openxmlformats.org/officeDocument/2006/relationships/image" Target="../media/image16.emf"/><Relationship Id="rId5" Type="http://schemas.openxmlformats.org/officeDocument/2006/relationships/oleObject" Target="../embeddings/Microsoft_Equation10.bin"/><Relationship Id="rId6" Type="http://schemas.openxmlformats.org/officeDocument/2006/relationships/image" Target="../media/image17.emf"/><Relationship Id="rId7" Type="http://schemas.openxmlformats.org/officeDocument/2006/relationships/image" Target="../media/image18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Microsoft_Equation11.bin"/><Relationship Id="rId5" Type="http://schemas.openxmlformats.org/officeDocument/2006/relationships/image" Target="../media/image19.emf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Microsoft_Equation12.bin"/><Relationship Id="rId5" Type="http://schemas.openxmlformats.org/officeDocument/2006/relationships/image" Target="../media/image22.emf"/><Relationship Id="rId6" Type="http://schemas.openxmlformats.org/officeDocument/2006/relationships/oleObject" Target="../embeddings/Microsoft_Equation13.bin"/><Relationship Id="rId7" Type="http://schemas.openxmlformats.org/officeDocument/2006/relationships/image" Target="../media/image23.emf"/><Relationship Id="rId8" Type="http://schemas.openxmlformats.org/officeDocument/2006/relationships/image" Target="../media/image24.png"/><Relationship Id="rId9" Type="http://schemas.openxmlformats.org/officeDocument/2006/relationships/image" Target="../media/image25.png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 smtClean="0"/>
              <a:t>Search for a Dark Z Boson with Machine Learning at ATLAS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99" y="3505200"/>
            <a:ext cx="7064111" cy="1752600"/>
          </a:xfrm>
        </p:spPr>
        <p:txBody>
          <a:bodyPr/>
          <a:lstStyle/>
          <a:p>
            <a:r>
              <a:rPr lang="en-US" dirty="0" smtClean="0">
                <a:solidFill>
                  <a:srgbClr val="2397E2"/>
                </a:solidFill>
              </a:rPr>
              <a:t>Savannah Thais</a:t>
            </a:r>
            <a:r>
              <a:rPr lang="en-US" dirty="0" smtClean="0"/>
              <a:t>, Daniela Parades, Keith Baker</a:t>
            </a:r>
          </a:p>
          <a:p>
            <a:r>
              <a:rPr lang="en-US" dirty="0" smtClean="0"/>
              <a:t>Yale University</a:t>
            </a:r>
          </a:p>
          <a:p>
            <a:r>
              <a:rPr lang="en-US" dirty="0" smtClean="0"/>
              <a:t>Dark Interactions Workshop 2016</a:t>
            </a:r>
            <a:endParaRPr lang="en-US" dirty="0"/>
          </a:p>
        </p:txBody>
      </p:sp>
      <p:pic>
        <p:nvPicPr>
          <p:cNvPr id="4" name="Picture 3" descr="atlas_logo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73"/>
          <a:stretch/>
        </p:blipFill>
        <p:spPr>
          <a:xfrm>
            <a:off x="924050" y="5079397"/>
            <a:ext cx="3588862" cy="1611392"/>
          </a:xfrm>
          <a:prstGeom prst="rect">
            <a:avLst/>
          </a:prstGeom>
        </p:spPr>
      </p:pic>
      <p:pic>
        <p:nvPicPr>
          <p:cNvPr id="5" name="Picture 4" descr="yale_cres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7559" y="4228370"/>
            <a:ext cx="2462419" cy="2462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7669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 2 Improvements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Optimize the Higgs mass window for </a:t>
            </a:r>
            <a:r>
              <a:rPr lang="en-US" dirty="0" err="1" smtClean="0"/>
              <a:t>ZZ</a:t>
            </a:r>
            <a:r>
              <a:rPr lang="en-US" baseline="-25000" dirty="0" err="1" smtClean="0"/>
              <a:t>d</a:t>
            </a:r>
            <a:r>
              <a:rPr lang="en-US" dirty="0" smtClean="0"/>
              <a:t> decays (in progress) </a:t>
            </a:r>
          </a:p>
          <a:p>
            <a:r>
              <a:rPr lang="en-US" dirty="0" smtClean="0"/>
              <a:t>Consider lifetime of </a:t>
            </a:r>
            <a:r>
              <a:rPr lang="en-US" dirty="0" err="1" smtClean="0"/>
              <a:t>Z</a:t>
            </a:r>
            <a:r>
              <a:rPr lang="en-US" baseline="-25000" dirty="0" err="1" smtClean="0"/>
              <a:t>d</a:t>
            </a:r>
            <a:r>
              <a:rPr lang="en-US" dirty="0"/>
              <a:t> </a:t>
            </a:r>
            <a:r>
              <a:rPr lang="en-US" dirty="0" smtClean="0"/>
              <a:t>(possible displaced vertices)</a:t>
            </a:r>
          </a:p>
          <a:p>
            <a:r>
              <a:rPr lang="en-US" dirty="0" smtClean="0"/>
              <a:t>Consider lower        (in progress)</a:t>
            </a:r>
          </a:p>
          <a:p>
            <a:pPr lvl="1"/>
            <a:r>
              <a:rPr lang="en-US" dirty="0" smtClean="0"/>
              <a:t>Aided by lowering lepton ID threshold</a:t>
            </a:r>
          </a:p>
          <a:p>
            <a:r>
              <a:rPr lang="en-US" dirty="0" smtClean="0"/>
              <a:t>Improve event selection and signal yield using machine learning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10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1925326"/>
              </p:ext>
            </p:extLst>
          </p:nvPr>
        </p:nvGraphicFramePr>
        <p:xfrm>
          <a:off x="2828424" y="2844415"/>
          <a:ext cx="606936" cy="5286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5" name="Equation" r:id="rId4" imgW="393700" imgH="342900" progId="Equation.3">
                  <p:embed/>
                </p:oleObj>
              </mc:Choice>
              <mc:Fallback>
                <p:oleObj name="Equation" r:id="rId4" imgW="393700" imgH="342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28424" y="2844415"/>
                        <a:ext cx="606936" cy="5286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6235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Machine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Machine Learning allows algorithms to ‘learn’ parameters without being explicitly programed </a:t>
            </a:r>
          </a:p>
          <a:p>
            <a:r>
              <a:rPr lang="en-US" dirty="0" smtClean="0"/>
              <a:t>Can be used for classification, dataset generation, high level vector space transformations, unsupervised grouping, taking over the world</a:t>
            </a:r>
            <a:r>
              <a:rPr lang="is-IS" dirty="0" smtClean="0"/>
              <a:t>…</a:t>
            </a:r>
            <a:endParaRPr lang="en-US" dirty="0" smtClean="0"/>
          </a:p>
          <a:p>
            <a:r>
              <a:rPr lang="en-US" dirty="0" smtClean="0"/>
              <a:t>Already used in a few LHC analyses, triggers, reconstructions, and IDs</a:t>
            </a:r>
          </a:p>
          <a:p>
            <a:pPr lvl="1"/>
            <a:r>
              <a:rPr lang="en-US" dirty="0" smtClean="0"/>
              <a:t>Usually relatively simple </a:t>
            </a:r>
          </a:p>
          <a:p>
            <a:pPr marL="274320" lvl="1" indent="0">
              <a:buNone/>
            </a:pPr>
            <a:r>
              <a:rPr lang="en-US" dirty="0"/>
              <a:t> </a:t>
            </a:r>
            <a:r>
              <a:rPr lang="en-US" dirty="0" smtClean="0"/>
              <a:t> algorithms: LHs and BDTs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Picture 4" descr="machine-learning-370x22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649" y="4090652"/>
            <a:ext cx="4471259" cy="2767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295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Deep Neural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Layered graph of multi-dimensional linear transformations</a:t>
            </a:r>
          </a:p>
          <a:p>
            <a:r>
              <a:rPr lang="en-US" dirty="0" smtClean="0"/>
              <a:t>Classification error is back-propagated using gradient descent based on cost function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r>
              <a:rPr lang="en-US" dirty="0" smtClean="0"/>
              <a:t>Able to learn highly abstracted representations of data and extract high level patterns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12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2152598"/>
              </p:ext>
            </p:extLst>
          </p:nvPr>
        </p:nvGraphicFramePr>
        <p:xfrm>
          <a:off x="4922062" y="2532752"/>
          <a:ext cx="4254500" cy="8110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6" name="Equation" r:id="rId4" imgW="3797300" imgH="723900" progId="Equation.3">
                  <p:embed/>
                </p:oleObj>
              </mc:Choice>
              <mc:Fallback>
                <p:oleObj name="Equation" r:id="rId4" imgW="3797300" imgH="723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922062" y="2532752"/>
                        <a:ext cx="4254500" cy="8110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4922062" y="2532752"/>
            <a:ext cx="4221938" cy="811059"/>
          </a:xfrm>
          <a:prstGeom prst="rect">
            <a:avLst/>
          </a:prstGeom>
          <a:noFill/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7" name="Picture 6" descr="nn_diagra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90" y="4056065"/>
            <a:ext cx="4458172" cy="2755150"/>
          </a:xfrm>
          <a:prstGeom prst="rect">
            <a:avLst/>
          </a:prstGeom>
        </p:spPr>
      </p:pic>
      <p:pic>
        <p:nvPicPr>
          <p:cNvPr id="8" name="Picture 7" descr="concentric_cirlces.pn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8"/>
          <a:stretch/>
        </p:blipFill>
        <p:spPr>
          <a:xfrm>
            <a:off x="5854700" y="3974664"/>
            <a:ext cx="2832100" cy="2801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585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Deep Neural Networks with </a:t>
            </a:r>
            <a:r>
              <a:rPr lang="en-US" dirty="0" err="1" smtClean="0"/>
              <a:t>Autoencoders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NN performance is highly </a:t>
            </a:r>
            <a:r>
              <a:rPr lang="en-US" dirty="0" err="1" smtClean="0"/>
              <a:t>hyperparameter</a:t>
            </a:r>
            <a:r>
              <a:rPr lang="en-US" dirty="0" smtClean="0"/>
              <a:t> dependent</a:t>
            </a:r>
          </a:p>
          <a:p>
            <a:r>
              <a:rPr lang="en-US" dirty="0" smtClean="0"/>
              <a:t>One way to mitigate this is unsupervised pre-training</a:t>
            </a:r>
          </a:p>
          <a:p>
            <a:r>
              <a:rPr lang="en-US" dirty="0" err="1" smtClean="0"/>
              <a:t>Autoencoders</a:t>
            </a:r>
            <a:r>
              <a:rPr lang="en-US" dirty="0" smtClean="0"/>
              <a:t> create a “bottleneck of dimensionality”</a:t>
            </a:r>
          </a:p>
          <a:p>
            <a:r>
              <a:rPr lang="en-US" dirty="0" smtClean="0"/>
              <a:t>Goal is to accurately encode and decode information at each layer according to                                and  </a:t>
            </a:r>
          </a:p>
          <a:p>
            <a:endParaRPr lang="en-US" dirty="0" smtClean="0"/>
          </a:p>
          <a:p>
            <a:r>
              <a:rPr lang="en-US" dirty="0" smtClean="0"/>
              <a:t>Encoder weights are used as preliminary NN weights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13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5419367"/>
              </p:ext>
            </p:extLst>
          </p:nvPr>
        </p:nvGraphicFramePr>
        <p:xfrm>
          <a:off x="3976847" y="3297175"/>
          <a:ext cx="2531380" cy="418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8" name="Equation" r:id="rId4" imgW="1841500" imgH="304800" progId="Equation.3">
                  <p:embed/>
                </p:oleObj>
              </mc:Choice>
              <mc:Fallback>
                <p:oleObj name="Equation" r:id="rId4" imgW="1841500" imgH="304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76847" y="3297175"/>
                        <a:ext cx="2531380" cy="418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9008620"/>
              </p:ext>
            </p:extLst>
          </p:nvPr>
        </p:nvGraphicFramePr>
        <p:xfrm>
          <a:off x="823174" y="3760703"/>
          <a:ext cx="3153673" cy="39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9" name="Equation" r:id="rId6" imgW="2222500" imgH="304800" progId="Equation.3">
                  <p:embed/>
                </p:oleObj>
              </mc:Choice>
              <mc:Fallback>
                <p:oleObj name="Equation" r:id="rId6" imgW="2222500" imgH="304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23174" y="3760703"/>
                        <a:ext cx="3153673" cy="390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 descr="autoencoder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979" y="4686664"/>
            <a:ext cx="5177801" cy="2171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236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Machine Learning for </a:t>
            </a:r>
            <a:r>
              <a:rPr lang="en-US" dirty="0" err="1" smtClean="0"/>
              <a:t>Z</a:t>
            </a:r>
            <a:r>
              <a:rPr lang="en-US" baseline="-25000" dirty="0" err="1" smtClean="0"/>
              <a:t>d</a:t>
            </a:r>
            <a:r>
              <a:rPr lang="en-US" dirty="0" smtClean="0"/>
              <a:t>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5123489"/>
          </a:xfrm>
        </p:spPr>
        <p:txBody>
          <a:bodyPr>
            <a:normAutofit/>
          </a:bodyPr>
          <a:lstStyle/>
          <a:p>
            <a:r>
              <a:rPr lang="en-US" dirty="0" smtClean="0"/>
              <a:t>Two options for applying ML to this analysis: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 smtClean="0"/>
              <a:t>Use ML to optimize the                          event selection</a:t>
            </a:r>
          </a:p>
          <a:p>
            <a:pPr lvl="2"/>
            <a:r>
              <a:rPr lang="en-US" dirty="0" smtClean="0"/>
              <a:t>Goal to increase statistics in m</a:t>
            </a:r>
            <a:r>
              <a:rPr lang="en-US" baseline="-25000" dirty="0" smtClean="0"/>
              <a:t>34</a:t>
            </a:r>
            <a:r>
              <a:rPr lang="en-US" dirty="0" smtClean="0"/>
              <a:t> distribution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 smtClean="0"/>
              <a:t>Use                        trained algorithm </a:t>
            </a:r>
            <a:r>
              <a:rPr lang="en-US" i="1" dirty="0" smtClean="0"/>
              <a:t>after/instead of                            			</a:t>
            </a:r>
            <a:r>
              <a:rPr lang="en-US" dirty="0" smtClean="0"/>
              <a:t>event selection</a:t>
            </a:r>
          </a:p>
          <a:p>
            <a:pPr lvl="2"/>
            <a:r>
              <a:rPr lang="en-US" dirty="0" smtClean="0"/>
              <a:t>Goal to resolve peak in m</a:t>
            </a:r>
            <a:r>
              <a:rPr lang="en-US" baseline="-25000" dirty="0" smtClean="0"/>
              <a:t>34</a:t>
            </a:r>
            <a:r>
              <a:rPr lang="en-US" dirty="0" smtClean="0"/>
              <a:t> distribution</a:t>
            </a:r>
          </a:p>
          <a:p>
            <a:pPr lvl="2"/>
            <a:r>
              <a:rPr lang="en-US" dirty="0" smtClean="0"/>
              <a:t>Would help remove remaining non-resonant ZZ* background and 			background outside of </a:t>
            </a:r>
            <a:r>
              <a:rPr lang="en-US" dirty="0" err="1" smtClean="0"/>
              <a:t>Z</a:t>
            </a:r>
            <a:r>
              <a:rPr lang="en-US" baseline="-25000" dirty="0" err="1" smtClean="0"/>
              <a:t>d</a:t>
            </a:r>
            <a:r>
              <a:rPr lang="en-US" dirty="0" smtClean="0"/>
              <a:t> mass range</a:t>
            </a:r>
          </a:p>
          <a:p>
            <a:pPr lvl="2"/>
            <a:r>
              <a:rPr lang="en-US" dirty="0" smtClean="0"/>
              <a:t>More difficult because processes have identical kinematics in</a:t>
            </a:r>
          </a:p>
          <a:p>
            <a:pPr marL="548640" lvl="2" indent="0">
              <a:buNone/>
            </a:pPr>
            <a:r>
              <a:rPr lang="en-US" dirty="0"/>
              <a:t> </a:t>
            </a:r>
            <a:r>
              <a:rPr lang="en-US" dirty="0" smtClean="0"/>
              <a:t>   range. </a:t>
            </a:r>
          </a:p>
          <a:p>
            <a:pPr marL="617220" lvl="1" indent="-342900">
              <a:buFont typeface="+mj-lt"/>
              <a:buAutoNum type="arabicPeriod"/>
            </a:pPr>
            <a:r>
              <a:rPr lang="en-US" dirty="0" smtClean="0"/>
              <a:t>Can combine both techniques</a:t>
            </a:r>
          </a:p>
          <a:p>
            <a:r>
              <a:rPr lang="en-US" dirty="0" smtClean="0"/>
              <a:t>Option 1 currently being studied with pre-trained DNNs, have demonstrated clear improved event selection efficiency  (for Run 1 data)</a:t>
            </a:r>
            <a:r>
              <a:rPr lang="en-US" i="1" dirty="0" smtClean="0"/>
              <a:t>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14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2182383"/>
              </p:ext>
            </p:extLst>
          </p:nvPr>
        </p:nvGraphicFramePr>
        <p:xfrm>
          <a:off x="3947414" y="2045661"/>
          <a:ext cx="1718488" cy="3187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6" name="Equation" r:id="rId3" imgW="1574800" imgH="292100" progId="Equation.3">
                  <p:embed/>
                </p:oleObj>
              </mc:Choice>
              <mc:Fallback>
                <p:oleObj name="Equation" r:id="rId3" imgW="1574800" imgH="292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47414" y="2045661"/>
                        <a:ext cx="1718488" cy="3187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4079084"/>
              </p:ext>
            </p:extLst>
          </p:nvPr>
        </p:nvGraphicFramePr>
        <p:xfrm>
          <a:off x="1798280" y="2781846"/>
          <a:ext cx="15748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7" name="Equation" r:id="rId5" imgW="1574800" imgH="317500" progId="Equation.3">
                  <p:embed/>
                </p:oleObj>
              </mc:Choice>
              <mc:Fallback>
                <p:oleObj name="Equation" r:id="rId5" imgW="1574800" imgH="317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98280" y="2781846"/>
                        <a:ext cx="15748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2555962"/>
              </p:ext>
            </p:extLst>
          </p:nvPr>
        </p:nvGraphicFramePr>
        <p:xfrm>
          <a:off x="1511079" y="3099346"/>
          <a:ext cx="1718488" cy="3187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8" name="Equation" r:id="rId7" imgW="1574800" imgH="292100" progId="Equation.3">
                  <p:embed/>
                </p:oleObj>
              </mc:Choice>
              <mc:Fallback>
                <p:oleObj name="Equation" r:id="rId7" imgW="1574800" imgH="292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11079" y="3099346"/>
                        <a:ext cx="1718488" cy="3187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3451855"/>
              </p:ext>
            </p:extLst>
          </p:nvPr>
        </p:nvGraphicFramePr>
        <p:xfrm>
          <a:off x="1511079" y="4070274"/>
          <a:ext cx="1419556" cy="2633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9" name="Equation" r:id="rId8" imgW="1574800" imgH="292100" progId="Equation.3">
                  <p:embed/>
                </p:oleObj>
              </mc:Choice>
              <mc:Fallback>
                <p:oleObj name="Equation" r:id="rId8" imgW="1574800" imgH="292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11079" y="4070274"/>
                        <a:ext cx="1419556" cy="2633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8966925"/>
              </p:ext>
            </p:extLst>
          </p:nvPr>
        </p:nvGraphicFramePr>
        <p:xfrm>
          <a:off x="7505710" y="4333579"/>
          <a:ext cx="10033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0" name="Equation" r:id="rId9" imgW="1003300" imgH="342900" progId="Equation.3">
                  <p:embed/>
                </p:oleObj>
              </mc:Choice>
              <mc:Fallback>
                <p:oleObj name="Equation" r:id="rId9" imgW="1003300" imgH="342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505710" y="4333579"/>
                        <a:ext cx="100330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03811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Search for a dark sector vector boson in the intermediate mass range where kinetic mixing dominates is well motivated and accessible at the LHC</a:t>
            </a:r>
          </a:p>
          <a:p>
            <a:r>
              <a:rPr lang="en-US" dirty="0" smtClean="0"/>
              <a:t>Run 1 found no significant excess in Z* spectrum, set improved limits on R</a:t>
            </a:r>
            <a:r>
              <a:rPr lang="en-US" baseline="-25000" dirty="0" smtClean="0"/>
              <a:t>B</a:t>
            </a:r>
            <a:r>
              <a:rPr lang="en-US" dirty="0" smtClean="0"/>
              <a:t> and mixing parameters</a:t>
            </a:r>
          </a:p>
          <a:p>
            <a:r>
              <a:rPr lang="en-US" dirty="0" smtClean="0"/>
              <a:t>Machine learning is a promising way to increase search sensitivity in Run 2</a:t>
            </a:r>
          </a:p>
          <a:p>
            <a:r>
              <a:rPr lang="en-US" dirty="0" smtClean="0"/>
              <a:t>Many thanks to Daniela, Keith, Luke de </a:t>
            </a:r>
            <a:r>
              <a:rPr lang="en-US" dirty="0" err="1" smtClean="0"/>
              <a:t>Olivera</a:t>
            </a:r>
            <a:endParaRPr lang="en-US" dirty="0"/>
          </a:p>
          <a:p>
            <a:r>
              <a:rPr lang="en-US" dirty="0" smtClean="0"/>
              <a:t>This work is supported by the National Science Foundation Graduate Research Fellowship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511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 smtClean="0">
                <a:solidFill>
                  <a:schemeClr val="accent1"/>
                </a:solidFill>
              </a:rPr>
              <a:t>Backup</a:t>
            </a:r>
            <a:endParaRPr lang="en-US" sz="4800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682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Higgs to 4l Standard Event Selection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5" name="Picture 4" descr="Screen Shot 2016-10-06 at 11.48.3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300" y="1375104"/>
            <a:ext cx="6362700" cy="539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6523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M4l Distribution Run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5" name="Picture 4" descr="m4l_distribution_run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13" y="1524000"/>
            <a:ext cx="7380615" cy="4996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3950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Deriving Limit Setting Equations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" name="Picture 4" descr="Screen Shot 2016-10-06 at 11.41.1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24" y="1524000"/>
            <a:ext cx="4230157" cy="2462330"/>
          </a:xfrm>
          <a:prstGeom prst="rect">
            <a:avLst/>
          </a:prstGeom>
        </p:spPr>
      </p:pic>
      <p:pic>
        <p:nvPicPr>
          <p:cNvPr id="6" name="Picture 5" descr="Screen Shot 2016-10-06 at 11.42.5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994" y="1645028"/>
            <a:ext cx="4378043" cy="468260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5627" y="4135150"/>
            <a:ext cx="3760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4F81BD"/>
                </a:solidFill>
              </a:rPr>
              <a:t>Setting R</a:t>
            </a:r>
            <a:r>
              <a:rPr lang="en-US" baseline="-25000" dirty="0" smtClean="0">
                <a:solidFill>
                  <a:srgbClr val="4F81BD"/>
                </a:solidFill>
              </a:rPr>
              <a:t>B</a:t>
            </a:r>
            <a:r>
              <a:rPr lang="en-US" dirty="0" smtClean="0">
                <a:solidFill>
                  <a:srgbClr val="4F81BD"/>
                </a:solidFill>
              </a:rPr>
              <a:t> limits from LH parameters</a:t>
            </a:r>
            <a:endParaRPr lang="en-US" dirty="0">
              <a:solidFill>
                <a:srgbClr val="4F81BD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19273" y="6327631"/>
            <a:ext cx="4243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4F81BD"/>
                </a:solidFill>
              </a:rPr>
              <a:t>Deriving limits on mass mixing from R</a:t>
            </a:r>
            <a:r>
              <a:rPr lang="en-US" baseline="-25000" dirty="0" smtClean="0">
                <a:solidFill>
                  <a:srgbClr val="4F81BD"/>
                </a:solidFill>
              </a:rPr>
              <a:t>B</a:t>
            </a:r>
            <a:endParaRPr lang="en-US" dirty="0">
              <a:solidFill>
                <a:srgbClr val="4F81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902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2397E2"/>
                </a:solidFill>
              </a:rPr>
              <a:t>Dark Sector at the LHC</a:t>
            </a:r>
            <a:endParaRPr lang="en-US" dirty="0">
              <a:solidFill>
                <a:srgbClr val="2397E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BSM theories introduce a dark sector through an additional U(1)</a:t>
            </a:r>
            <a:r>
              <a:rPr lang="en-US" baseline="-25000" dirty="0" smtClean="0"/>
              <a:t>d</a:t>
            </a:r>
            <a:r>
              <a:rPr lang="en-US" dirty="0" smtClean="0"/>
              <a:t> gauge symmetry</a:t>
            </a:r>
          </a:p>
          <a:p>
            <a:r>
              <a:rPr lang="en-US" dirty="0" smtClean="0"/>
              <a:t>Can use different portals to search for this sector at LHC: vector, neutrino, photon, </a:t>
            </a:r>
            <a:r>
              <a:rPr lang="en-US" dirty="0" smtClean="0">
                <a:solidFill>
                  <a:srgbClr val="2397E2"/>
                </a:solidFill>
              </a:rPr>
              <a:t>Higgs</a:t>
            </a:r>
          </a:p>
        </p:txBody>
      </p:sp>
      <p:pic>
        <p:nvPicPr>
          <p:cNvPr id="4" name="Picture 3" descr="box diag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58"/>
          <a:stretch/>
        </p:blipFill>
        <p:spPr>
          <a:xfrm>
            <a:off x="748381" y="3617389"/>
            <a:ext cx="7840733" cy="258533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006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</a:t>
            </a:r>
            <a:r>
              <a:rPr lang="en-US" baseline="-25000" dirty="0" smtClean="0"/>
              <a:t>34</a:t>
            </a:r>
            <a:r>
              <a:rPr lang="en-US" dirty="0"/>
              <a:t> </a:t>
            </a:r>
            <a:r>
              <a:rPr lang="en-US" dirty="0" smtClean="0"/>
              <a:t>Spectrum from Run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5" name="Picture 4" descr="Screen Shot 2016-10-06 at 12.00.3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945" y="1524000"/>
            <a:ext cx="4904213" cy="4885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89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Higgs Portal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Higgs portal introduces:  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New gauge field with kinetic mixing </a:t>
            </a:r>
            <a:r>
              <a:rPr lang="en-US" dirty="0" err="1"/>
              <a:t>ε</a:t>
            </a:r>
            <a:r>
              <a:rPr lang="en-US" dirty="0"/>
              <a:t> with hypercharge gauge boson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In the case of broken U(1)</a:t>
            </a:r>
            <a:r>
              <a:rPr lang="en-US" baseline="-25000" dirty="0"/>
              <a:t>d</a:t>
            </a:r>
            <a:r>
              <a:rPr lang="en-US" dirty="0"/>
              <a:t> symmetry, a new Higgs with mass mixing </a:t>
            </a:r>
            <a:r>
              <a:rPr lang="en-US" dirty="0" err="1"/>
              <a:t>κ</a:t>
            </a:r>
            <a:r>
              <a:rPr lang="en-US" dirty="0"/>
              <a:t> with SM Higgs, leading to new Higgs doublet and mass mixing </a:t>
            </a:r>
            <a:r>
              <a:rPr lang="en-US" dirty="0" err="1"/>
              <a:t>δ</a:t>
            </a:r>
            <a:r>
              <a:rPr lang="en-US" dirty="0"/>
              <a:t> between SM Z and dark sector </a:t>
            </a:r>
            <a:endParaRPr lang="en-US" dirty="0" smtClean="0"/>
          </a:p>
          <a:p>
            <a:r>
              <a:rPr lang="en-US" dirty="0" smtClean="0"/>
              <a:t>In the               case,  kinetic mixing dominates, mass of new particle is higher, interpreted as a dark Z (</a:t>
            </a:r>
            <a:r>
              <a:rPr lang="en-US" dirty="0" err="1" smtClean="0"/>
              <a:t>Z</a:t>
            </a:r>
            <a:r>
              <a:rPr lang="en-US" baseline="-25000" dirty="0" err="1" smtClean="0"/>
              <a:t>d</a:t>
            </a:r>
            <a:r>
              <a:rPr lang="en-US" dirty="0" smtClean="0"/>
              <a:t>) that couples to the dark charge</a:t>
            </a:r>
            <a:endParaRPr lang="en-US" dirty="0"/>
          </a:p>
          <a:p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245210"/>
              </p:ext>
            </p:extLst>
          </p:nvPr>
        </p:nvGraphicFramePr>
        <p:xfrm>
          <a:off x="1558966" y="4457079"/>
          <a:ext cx="1126786" cy="3129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Equation" r:id="rId3" imgW="685800" imgH="190500" progId="Equation.3">
                  <p:embed/>
                </p:oleObj>
              </mc:Choice>
              <mc:Fallback>
                <p:oleObj name="Equation" r:id="rId3" imgW="685800" imgH="190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58966" y="4457079"/>
                        <a:ext cx="1126786" cy="3129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623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Higgs Portal at ATLAS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infer the existence of </a:t>
            </a:r>
            <a:r>
              <a:rPr lang="en-US" dirty="0" err="1" smtClean="0"/>
              <a:t>Z</a:t>
            </a:r>
            <a:r>
              <a:rPr lang="en-US" baseline="-25000" dirty="0" err="1" smtClean="0"/>
              <a:t>d</a:t>
            </a:r>
            <a:r>
              <a:rPr lang="en-US" dirty="0" smtClean="0"/>
              <a:t> through: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 smtClean="0"/>
              <a:t>Deviations of SM predicted </a:t>
            </a:r>
            <a:r>
              <a:rPr lang="en-US" dirty="0" err="1" smtClean="0"/>
              <a:t>Drell</a:t>
            </a:r>
            <a:r>
              <a:rPr lang="en-US" dirty="0" smtClean="0"/>
              <a:t>-Yan rates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 smtClean="0"/>
              <a:t>Higgs decays through exotic intermediate states</a:t>
            </a:r>
          </a:p>
          <a:p>
            <a:r>
              <a:rPr lang="en-US" dirty="0" smtClean="0"/>
              <a:t>In particular, allows for new processes with 4l final states:             			and                             </a:t>
            </a:r>
          </a:p>
          <a:p>
            <a:r>
              <a:rPr lang="en-US" dirty="0" smtClean="0"/>
              <a:t>Not ruled out by electroweak constraints on </a:t>
            </a:r>
            <a:r>
              <a:rPr lang="en-US" dirty="0" err="1" smtClean="0"/>
              <a:t>ε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4909836"/>
              </p:ext>
            </p:extLst>
          </p:nvPr>
        </p:nvGraphicFramePr>
        <p:xfrm>
          <a:off x="935365" y="3205129"/>
          <a:ext cx="2190420" cy="4416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7" name="Equation" r:id="rId4" imgW="1574800" imgH="317500" progId="Equation.3">
                  <p:embed/>
                </p:oleObj>
              </mc:Choice>
              <mc:Fallback>
                <p:oleObj name="Equation" r:id="rId4" imgW="1574800" imgH="317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35365" y="3205129"/>
                        <a:ext cx="2190420" cy="4416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919382"/>
              </p:ext>
            </p:extLst>
          </p:nvPr>
        </p:nvGraphicFramePr>
        <p:xfrm>
          <a:off x="3912895" y="3184800"/>
          <a:ext cx="2387978" cy="452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8" name="Equation" r:id="rId6" imgW="1676400" imgH="317500" progId="Equation.3">
                  <p:embed/>
                </p:oleObj>
              </mc:Choice>
              <mc:Fallback>
                <p:oleObj name="Equation" r:id="rId6" imgW="1676400" imgH="317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912895" y="3184800"/>
                        <a:ext cx="2387978" cy="4522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825672" y="3188849"/>
            <a:ext cx="2300113" cy="441617"/>
          </a:xfrm>
          <a:prstGeom prst="rect">
            <a:avLst/>
          </a:prstGeom>
          <a:noFill/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1" name="Picture 10" descr="ZdZd_feynman_diagram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798" y="3921455"/>
            <a:ext cx="5035202" cy="2309186"/>
          </a:xfrm>
          <a:prstGeom prst="rect">
            <a:avLst/>
          </a:prstGeom>
        </p:spPr>
      </p:pic>
      <p:pic>
        <p:nvPicPr>
          <p:cNvPr id="12" name="Picture 11" descr="ZZd_feynman_diagram.png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06" r="18761"/>
          <a:stretch/>
        </p:blipFill>
        <p:spPr>
          <a:xfrm>
            <a:off x="310671" y="4151429"/>
            <a:ext cx="4101571" cy="1962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531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Strategy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Apply event selection:</a:t>
            </a:r>
          </a:p>
          <a:p>
            <a:pPr lvl="1"/>
            <a:r>
              <a:rPr lang="en-US" dirty="0" smtClean="0"/>
              <a:t>Run 1: Same event selection as                                 analysis</a:t>
            </a:r>
          </a:p>
          <a:p>
            <a:pPr lvl="1"/>
            <a:r>
              <a:rPr lang="en-US" dirty="0" smtClean="0"/>
              <a:t>Run 2: Selection will be further optimized for          analysis</a:t>
            </a:r>
          </a:p>
          <a:p>
            <a:r>
              <a:rPr lang="en-US" dirty="0" smtClean="0"/>
              <a:t> Look at       spectrum, apply LH fit to search for narrow peak about featureless SM background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r>
              <a:rPr lang="en-US" dirty="0" smtClean="0"/>
              <a:t>In absence of excess, set limits </a:t>
            </a:r>
          </a:p>
          <a:p>
            <a:pPr marL="0" indent="0">
              <a:buNone/>
            </a:pPr>
            <a:r>
              <a:rPr lang="en-US" dirty="0" smtClean="0"/>
              <a:t>on 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5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1640264"/>
              </p:ext>
            </p:extLst>
          </p:nvPr>
        </p:nvGraphicFramePr>
        <p:xfrm>
          <a:off x="4647512" y="2013100"/>
          <a:ext cx="2224652" cy="41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6" name="Equation" r:id="rId4" imgW="1574800" imgH="292100" progId="Equation.3">
                  <p:embed/>
                </p:oleObj>
              </mc:Choice>
              <mc:Fallback>
                <p:oleObj name="Equation" r:id="rId4" imgW="1574800" imgH="292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47512" y="2013100"/>
                        <a:ext cx="2224652" cy="412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2466785"/>
              </p:ext>
            </p:extLst>
          </p:nvPr>
        </p:nvGraphicFramePr>
        <p:xfrm>
          <a:off x="6000514" y="2360617"/>
          <a:ext cx="658694" cy="4843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7" name="Equation" r:id="rId6" imgW="431800" imgH="317500" progId="Equation.3">
                  <p:embed/>
                </p:oleObj>
              </mc:Choice>
              <mc:Fallback>
                <p:oleObj name="Equation" r:id="rId6" imgW="431800" imgH="317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000514" y="2360617"/>
                        <a:ext cx="658694" cy="4843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7598849"/>
              </p:ext>
            </p:extLst>
          </p:nvPr>
        </p:nvGraphicFramePr>
        <p:xfrm>
          <a:off x="1874176" y="2794056"/>
          <a:ext cx="529940" cy="4416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8" name="Equation" r:id="rId8" imgW="381000" imgH="317500" progId="Equation.3">
                  <p:embed/>
                </p:oleObj>
              </mc:Choice>
              <mc:Fallback>
                <p:oleObj name="Equation" r:id="rId8" imgW="381000" imgH="317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874176" y="2794056"/>
                        <a:ext cx="529940" cy="4416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2898839"/>
              </p:ext>
            </p:extLst>
          </p:nvPr>
        </p:nvGraphicFramePr>
        <p:xfrm>
          <a:off x="497923" y="3542961"/>
          <a:ext cx="8216932" cy="8689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9" name="Equation" r:id="rId10" imgW="6845300" imgH="723900" progId="Equation.3">
                  <p:embed/>
                </p:oleObj>
              </mc:Choice>
              <mc:Fallback>
                <p:oleObj name="Equation" r:id="rId10" imgW="6845300" imgH="723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97923" y="3542961"/>
                        <a:ext cx="8216932" cy="8689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1174138"/>
              </p:ext>
            </p:extLst>
          </p:nvPr>
        </p:nvGraphicFramePr>
        <p:xfrm>
          <a:off x="1045823" y="4932876"/>
          <a:ext cx="3080697" cy="7814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0" name="Equation" r:id="rId12" imgW="2603500" imgH="660400" progId="Equation.3">
                  <p:embed/>
                </p:oleObj>
              </mc:Choice>
              <mc:Fallback>
                <p:oleObj name="Equation" r:id="rId12" imgW="2603500" imgH="660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045823" y="4932876"/>
                        <a:ext cx="3080697" cy="7814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 descr="m34_run1_plot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826" y="4249109"/>
            <a:ext cx="3667922" cy="2483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811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 1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Simulated signal with       15-55 </a:t>
            </a:r>
            <a:r>
              <a:rPr lang="en-US" dirty="0" err="1" smtClean="0"/>
              <a:t>GeV</a:t>
            </a:r>
            <a:r>
              <a:rPr lang="en-US" dirty="0" smtClean="0"/>
              <a:t> in 5 </a:t>
            </a:r>
            <a:r>
              <a:rPr lang="en-US" dirty="0" err="1" smtClean="0"/>
              <a:t>GeV</a:t>
            </a:r>
            <a:r>
              <a:rPr lang="en-US" dirty="0" smtClean="0"/>
              <a:t> steps (interpolated between steps) from </a:t>
            </a:r>
            <a:r>
              <a:rPr lang="en-US" dirty="0" err="1" smtClean="0"/>
              <a:t>ggF</a:t>
            </a:r>
            <a:r>
              <a:rPr lang="en-US" dirty="0" smtClean="0"/>
              <a:t> H using Hidden </a:t>
            </a:r>
            <a:r>
              <a:rPr lang="en-US" dirty="0" err="1" smtClean="0"/>
              <a:t>Abelian</a:t>
            </a:r>
            <a:r>
              <a:rPr lang="en-US" dirty="0" smtClean="0"/>
              <a:t> Higgs Model (</a:t>
            </a:r>
            <a:r>
              <a:rPr lang="en-US" dirty="0" err="1" smtClean="0"/>
              <a:t>Z</a:t>
            </a:r>
            <a:r>
              <a:rPr lang="en-US" baseline="-25000" dirty="0" err="1" smtClean="0"/>
              <a:t>d</a:t>
            </a:r>
            <a:r>
              <a:rPr lang="en-US" dirty="0" smtClean="0"/>
              <a:t> is on shell)</a:t>
            </a:r>
          </a:p>
          <a:p>
            <a:r>
              <a:rPr lang="en-US" dirty="0" smtClean="0"/>
              <a:t>Relevant backgrounds (                                                ) simulated and normalized to data (or SM cross section)</a:t>
            </a:r>
          </a:p>
          <a:p>
            <a:r>
              <a:rPr lang="en-US" dirty="0" smtClean="0"/>
              <a:t>Dominant uncertainties from lepton ID, background normalizations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6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7091371"/>
              </p:ext>
            </p:extLst>
          </p:nvPr>
        </p:nvGraphicFramePr>
        <p:xfrm>
          <a:off x="3642490" y="1619702"/>
          <a:ext cx="540315" cy="4705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1" name="Equation" r:id="rId3" imgW="393700" imgH="342900" progId="Equation.3">
                  <p:embed/>
                </p:oleObj>
              </mc:Choice>
              <mc:Fallback>
                <p:oleObj name="Equation" r:id="rId3" imgW="393700" imgH="342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42490" y="1619702"/>
                        <a:ext cx="540315" cy="4705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1589031"/>
              </p:ext>
            </p:extLst>
          </p:nvPr>
        </p:nvGraphicFramePr>
        <p:xfrm>
          <a:off x="3930264" y="2833250"/>
          <a:ext cx="4159636" cy="3672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2" name="Equation" r:id="rId5" imgW="4051300" imgH="342900" progId="Equation.3">
                  <p:embed/>
                </p:oleObj>
              </mc:Choice>
              <mc:Fallback>
                <p:oleObj name="Equation" r:id="rId5" imgW="4051300" imgH="342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930264" y="2833250"/>
                        <a:ext cx="4159636" cy="3672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 descr="prefit_bkg_yields_run1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28" y="4565400"/>
            <a:ext cx="8686800" cy="167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865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 1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significant deviations from SM expectations </a:t>
            </a:r>
            <a:r>
              <a:rPr lang="en-US" dirty="0" smtClean="0">
                <a:sym typeface="Wingdings"/>
              </a:rPr>
              <a:t></a:t>
            </a:r>
          </a:p>
          <a:p>
            <a:r>
              <a:rPr lang="en-US" dirty="0" smtClean="0">
                <a:sym typeface="Wingdings"/>
              </a:rPr>
              <a:t>Can extract limits on </a:t>
            </a:r>
            <a:r>
              <a:rPr lang="en-US" dirty="0" err="1" smtClean="0">
                <a:sym typeface="Wingdings"/>
              </a:rPr>
              <a:t>ρ</a:t>
            </a:r>
            <a:r>
              <a:rPr lang="en-US" dirty="0" smtClean="0">
                <a:sym typeface="Wingdings"/>
              </a:rPr>
              <a:t> from LH fits</a:t>
            </a:r>
          </a:p>
          <a:p>
            <a:r>
              <a:rPr lang="en-US" dirty="0" smtClean="0">
                <a:sym typeface="Wingdings"/>
              </a:rPr>
              <a:t>Using                  can extract limits on R</a:t>
            </a:r>
            <a:r>
              <a:rPr lang="en-US" baseline="-25000" dirty="0" smtClean="0">
                <a:sym typeface="Wingdings"/>
              </a:rPr>
              <a:t>B</a:t>
            </a:r>
            <a:r>
              <a:rPr lang="en-US" dirty="0" smtClean="0">
                <a:sym typeface="Wingdings"/>
              </a:rPr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6499571"/>
              </p:ext>
            </p:extLst>
          </p:nvPr>
        </p:nvGraphicFramePr>
        <p:xfrm>
          <a:off x="1558300" y="2343565"/>
          <a:ext cx="1421182" cy="8369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7" name="Equation" r:id="rId4" imgW="1143000" imgH="673100" progId="Equation.3">
                  <p:embed/>
                </p:oleObj>
              </mc:Choice>
              <mc:Fallback>
                <p:oleObj name="Equation" r:id="rId4" imgW="1143000" imgH="673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58300" y="2343565"/>
                        <a:ext cx="1421182" cy="8369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 descr="CL_on_p_run1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95" y="3419811"/>
            <a:ext cx="4260159" cy="3057189"/>
          </a:xfrm>
          <a:prstGeom prst="rect">
            <a:avLst/>
          </a:prstGeom>
        </p:spPr>
      </p:pic>
      <p:pic>
        <p:nvPicPr>
          <p:cNvPr id="7" name="Picture 6" descr="Rb_CL_run1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270" y="3419810"/>
            <a:ext cx="4132811" cy="2965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122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 1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By assuming SM cross section of                         , can extract limits on </a:t>
            </a:r>
            <a:r>
              <a:rPr lang="en-US" dirty="0" err="1" smtClean="0"/>
              <a:t>ε</a:t>
            </a:r>
            <a:endParaRPr lang="en-US" dirty="0" smtClean="0"/>
          </a:p>
          <a:p>
            <a:r>
              <a:rPr lang="en-US" dirty="0" smtClean="0"/>
              <a:t> By approximating                       can extract limits on </a:t>
            </a:r>
            <a:r>
              <a:rPr lang="en-US" dirty="0" err="1" smtClean="0"/>
              <a:t>δ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2416904"/>
              </p:ext>
            </p:extLst>
          </p:nvPr>
        </p:nvGraphicFramePr>
        <p:xfrm>
          <a:off x="5326838" y="1616478"/>
          <a:ext cx="2016040" cy="3739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4" name="Equation" r:id="rId4" imgW="1574800" imgH="292100" progId="Equation.3">
                  <p:embed/>
                </p:oleObj>
              </mc:Choice>
              <mc:Fallback>
                <p:oleObj name="Equation" r:id="rId4" imgW="1574800" imgH="292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26838" y="1616478"/>
                        <a:ext cx="2016040" cy="3739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4861415"/>
              </p:ext>
            </p:extLst>
          </p:nvPr>
        </p:nvGraphicFramePr>
        <p:xfrm>
          <a:off x="3261172" y="2463409"/>
          <a:ext cx="1816530" cy="4832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5" name="Equation" r:id="rId6" imgW="1384300" imgH="368300" progId="Equation.3">
                  <p:embed/>
                </p:oleObj>
              </mc:Choice>
              <mc:Fallback>
                <p:oleObj name="Equation" r:id="rId6" imgW="1384300" imgH="368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261172" y="2463409"/>
                        <a:ext cx="1816530" cy="4832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 descr="CL_epsilon_run1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92" y="3133726"/>
            <a:ext cx="4276618" cy="3069000"/>
          </a:xfrm>
          <a:prstGeom prst="rect">
            <a:avLst/>
          </a:prstGeom>
        </p:spPr>
      </p:pic>
      <p:pic>
        <p:nvPicPr>
          <p:cNvPr id="8" name="Picture 7" descr="CL_delta2_run1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461" y="3133725"/>
            <a:ext cx="4282326" cy="306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573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SM predictions for the running of weak mixing angle with Q</a:t>
            </a:r>
            <a:r>
              <a:rPr lang="en-US" baseline="30000" dirty="0" smtClean="0"/>
              <a:t>2</a:t>
            </a:r>
            <a:r>
              <a:rPr lang="en-US" dirty="0" smtClean="0"/>
              <a:t> does not match data</a:t>
            </a:r>
          </a:p>
          <a:p>
            <a:r>
              <a:rPr lang="en-US" dirty="0" smtClean="0"/>
              <a:t>  </a:t>
            </a:r>
            <a:r>
              <a:rPr lang="en-US" dirty="0" err="1" smtClean="0"/>
              <a:t>Z</a:t>
            </a:r>
            <a:r>
              <a:rPr lang="en-US" baseline="-25000" dirty="0" err="1" smtClean="0"/>
              <a:t>d</a:t>
            </a:r>
            <a:r>
              <a:rPr lang="en-US" dirty="0" smtClean="0"/>
              <a:t> with mass in our search range could improve agreement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Picture 4" descr="Screen Shot 2016-10-06 at 12.21.0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15491"/>
            <a:ext cx="91440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9448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1611</TotalTime>
  <Words>884</Words>
  <Application>Microsoft Macintosh PowerPoint</Application>
  <PresentationFormat>On-screen Show (4:3)</PresentationFormat>
  <Paragraphs>133</Paragraphs>
  <Slides>20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Clarity</vt:lpstr>
      <vt:lpstr>Microsoft Equation</vt:lpstr>
      <vt:lpstr>Search for a Dark Z Boson with Machine Learning at ATLAS</vt:lpstr>
      <vt:lpstr>Dark Sector at the LHC</vt:lpstr>
      <vt:lpstr>Higgs Portal</vt:lpstr>
      <vt:lpstr>Higgs Portal at ATLAS</vt:lpstr>
      <vt:lpstr>Analysis Strategy </vt:lpstr>
      <vt:lpstr>Run 1 Analysis</vt:lpstr>
      <vt:lpstr>Run 1 Results</vt:lpstr>
      <vt:lpstr>Run 1 Results</vt:lpstr>
      <vt:lpstr>Applications</vt:lpstr>
      <vt:lpstr>Run 2 Improvements</vt:lpstr>
      <vt:lpstr>Machine Learning</vt:lpstr>
      <vt:lpstr>Deep Neural Networks</vt:lpstr>
      <vt:lpstr>Deep Neural Networks with Autoencoders</vt:lpstr>
      <vt:lpstr>Machine Learning for Zd Search</vt:lpstr>
      <vt:lpstr>Conclusions</vt:lpstr>
      <vt:lpstr>PowerPoint Presentation</vt:lpstr>
      <vt:lpstr>Higgs to 4l Standard Event Selection</vt:lpstr>
      <vt:lpstr>M4l Distribution Run 1</vt:lpstr>
      <vt:lpstr>Deriving Limit Setting Equations</vt:lpstr>
      <vt:lpstr>M34 Spectrum from Run 2</vt:lpstr>
    </vt:vector>
  </TitlesOfParts>
  <Company>The University of Chicago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Search for a Dark Z Boson with Machine Learning at ATLAS</dc:title>
  <dc:creator>Savannah Thais</dc:creator>
  <cp:lastModifiedBy>Savannah Thais</cp:lastModifiedBy>
  <cp:revision>33</cp:revision>
  <dcterms:created xsi:type="dcterms:W3CDTF">2016-10-05T13:35:39Z</dcterms:created>
  <dcterms:modified xsi:type="dcterms:W3CDTF">2016-10-06T16:27:01Z</dcterms:modified>
</cp:coreProperties>
</file>