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64" r:id="rId1"/>
  </p:sldMasterIdLst>
  <p:notesMasterIdLst>
    <p:notesMasterId r:id="rId39"/>
  </p:notesMasterIdLst>
  <p:handoutMasterIdLst>
    <p:handoutMasterId r:id="rId40"/>
  </p:handoutMasterIdLst>
  <p:sldIdLst>
    <p:sldId id="310" r:id="rId2"/>
    <p:sldId id="477" r:id="rId3"/>
    <p:sldId id="454" r:id="rId4"/>
    <p:sldId id="469" r:id="rId5"/>
    <p:sldId id="502" r:id="rId6"/>
    <p:sldId id="443" r:id="rId7"/>
    <p:sldId id="470" r:id="rId8"/>
    <p:sldId id="445" r:id="rId9"/>
    <p:sldId id="336" r:id="rId10"/>
    <p:sldId id="425" r:id="rId11"/>
    <p:sldId id="419" r:id="rId12"/>
    <p:sldId id="338" r:id="rId13"/>
    <p:sldId id="427" r:id="rId14"/>
    <p:sldId id="428" r:id="rId15"/>
    <p:sldId id="430" r:id="rId16"/>
    <p:sldId id="426" r:id="rId17"/>
    <p:sldId id="397" r:id="rId18"/>
    <p:sldId id="505" r:id="rId19"/>
    <p:sldId id="464" r:id="rId20"/>
    <p:sldId id="504" r:id="rId21"/>
    <p:sldId id="398" r:id="rId22"/>
    <p:sldId id="497" r:id="rId23"/>
    <p:sldId id="496" r:id="rId24"/>
    <p:sldId id="400" r:id="rId25"/>
    <p:sldId id="506" r:id="rId26"/>
    <p:sldId id="495" r:id="rId27"/>
    <p:sldId id="349" r:id="rId28"/>
    <p:sldId id="432" r:id="rId29"/>
    <p:sldId id="431" r:id="rId30"/>
    <p:sldId id="499" r:id="rId31"/>
    <p:sldId id="423" r:id="rId32"/>
    <p:sldId id="435" r:id="rId33"/>
    <p:sldId id="487" r:id="rId34"/>
    <p:sldId id="486" r:id="rId35"/>
    <p:sldId id="485" r:id="rId36"/>
    <p:sldId id="481" r:id="rId37"/>
    <p:sldId id="488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69FF"/>
    <a:srgbClr val="2DCEFF"/>
    <a:srgbClr val="547BFF"/>
    <a:srgbClr val="FAFF52"/>
    <a:srgbClr val="FF3652"/>
    <a:srgbClr val="FF99FF"/>
    <a:srgbClr val="33FF66"/>
    <a:srgbClr val="FF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53" autoAdjust="0"/>
    <p:restoredTop sz="94682"/>
  </p:normalViewPr>
  <p:slideViewPr>
    <p:cSldViewPr snapToGrid="0" snapToObjects="1">
      <p:cViewPr varScale="1">
        <p:scale>
          <a:sx n="106" d="100"/>
          <a:sy n="106" d="100"/>
        </p:scale>
        <p:origin x="-5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111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rgbClr val="CCFFCC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00FFFF"/>
              </a:solidFill>
            </c:spPr>
          </c:dPt>
          <c:dPt>
            <c:idx val="2"/>
            <c:bubble3D val="0"/>
            <c:spPr>
              <a:solidFill>
                <a:srgbClr val="FF9900"/>
              </a:solidFill>
            </c:spPr>
          </c:dPt>
          <c:val>
            <c:numRef>
              <c:f>Sheet1!$B$2:$B$4</c:f>
              <c:numCache>
                <c:formatCode>General</c:formatCode>
                <c:ptCount val="3"/>
                <c:pt idx="0">
                  <c:v>26.8</c:v>
                </c:pt>
                <c:pt idx="1">
                  <c:v>4.9</c:v>
                </c:pt>
                <c:pt idx="2">
                  <c:v>68.3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30"/>
      <c:rotY val="72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val>
            <c:numRef>
              <c:f>Sheet1!$B$2:$B$4</c:f>
              <c:numCache>
                <c:formatCode>General</c:formatCode>
                <c:ptCount val="3"/>
                <c:pt idx="0">
                  <c:v>26.8</c:v>
                </c:pt>
                <c:pt idx="1">
                  <c:v>4.9</c:v>
                </c:pt>
                <c:pt idx="2">
                  <c:v>68.3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C9C8B-597D-F947-B890-BAEB0615AF25}" type="datetimeFigureOut">
              <a:rPr lang="en-US" smtClean="0"/>
              <a:t>10/5/16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9DDAF-421F-5448-B232-8E7CC99D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4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CB4EA-93CF-4044-8990-095C6D6DED57}" type="datetimeFigureOut">
              <a:rPr lang="en-US" smtClean="0"/>
              <a:t>10/5/16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27971-A0D3-B24C-BFDB-1FCB08FB0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994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195E9ED-F7BB-374B-BF22-223B17E4DB48}" type="datetime1">
              <a:rPr lang="en-US" smtClean="0"/>
              <a:t>10/5/16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B9B8C-1586-1F47-B0CB-23CF0D88EAB3}" type="datetime1">
              <a:rPr lang="en-US" smtClean="0"/>
              <a:t>10/5/16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84C9-9717-9740-9E76-862BF1A1BB77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1E0F-9A74-C949-81F9-CDC7B3E8D834}" type="datetime1">
              <a:rPr lang="en-US" smtClean="0"/>
              <a:t>10/5/16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84C9-9717-9740-9E76-862BF1A1BB77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0B0B-01EA-1248-A3C8-9E5A44A8A08B}" type="datetime1">
              <a:rPr lang="en-US" smtClean="0"/>
              <a:t>10/5/16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84C9-9717-9740-9E76-862BF1A1BB7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4D93-7B27-C840-9C01-82011F9BD4E5}" type="datetime1">
              <a:rPr lang="en-US" smtClean="0"/>
              <a:t>10/5/16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9A59-985A-3D4A-A6D4-86484EA10852}" type="datetime1">
              <a:rPr lang="en-US" smtClean="0"/>
              <a:t>10/5/16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84C9-9717-9740-9E76-862BF1A1BB7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DD8D1-E84D-5641-A4EC-ACBC19C29248}" type="datetime1">
              <a:rPr lang="en-US" smtClean="0"/>
              <a:t>10/5/16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84C9-9717-9740-9E76-862BF1A1B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579CA-6A34-8A4A-85EA-3D160D7E32D3}" type="datetime1">
              <a:rPr lang="en-US" smtClean="0"/>
              <a:t>10/5/16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84C9-9717-9740-9E76-862BF1A1B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08F77-5F48-864B-8306-4F96A83FC75F}" type="datetime1">
              <a:rPr lang="en-US" smtClean="0"/>
              <a:t>10/5/16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84C9-9717-9740-9E76-862BF1A1B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428C-37A9-5A46-B3F2-E89BC40CE798}" type="datetime1">
              <a:rPr lang="en-US" smtClean="0"/>
              <a:t>10/5/16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84C9-9717-9740-9E76-862BF1A1B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612-D422-3C40-A062-860B5E9C7EE9}" type="datetime1">
              <a:rPr lang="en-US" smtClean="0"/>
              <a:t>10/5/16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84C9-9717-9740-9E76-862BF1A1B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19305FB-6962-C244-9BCC-0DD1EF2B5A3C}" type="datetime1">
              <a:rPr lang="en-US" smtClean="0"/>
              <a:t>10/5/16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17D84C9-9717-9740-9E76-862BF1A1BB7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microsoft.com/office/2007/relationships/hdphoto" Target="../media/hdphoto3.wdp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0.emf"/><Relationship Id="rId5" Type="http://schemas.openxmlformats.org/officeDocument/2006/relationships/image" Target="../media/image5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://inspirehep.net/author/profile/Dai,%20De-Chang?recid=789208&amp;ln=en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739C4FB-7D33-419B-8833-D1372BFD11C8}" type="slidenum">
              <a:rPr lang="en-US" smtClean="0"/>
              <a:t>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6770" y="2139599"/>
            <a:ext cx="7730710" cy="986974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Search for Dark photons at the SeaQuest E906 Experiment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75" y="280672"/>
            <a:ext cx="1478753" cy="14705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76242" y="5765703"/>
            <a:ext cx="641834" cy="30640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92" r="99608">
                        <a14:foregroundMark x1="21961" y1="35000" x2="21961" y2="35000"/>
                        <a14:foregroundMark x1="36863" y1="48750" x2="36863" y2="48750"/>
                        <a14:foregroundMark x1="49020" y1="55000" x2="49020" y2="55000"/>
                        <a14:foregroundMark x1="54118" y1="57500" x2="54118" y2="57500"/>
                        <a14:foregroundMark x1="60000" y1="57500" x2="60000" y2="57500"/>
                        <a14:foregroundMark x1="75294" y1="57500" x2="75294" y2="57500"/>
                        <a14:foregroundMark x1="87451" y1="57500" x2="87451" y2="57500"/>
                        <a14:foregroundMark x1="93333" y1="61250" x2="93333" y2="61250"/>
                        <a14:foregroundMark x1="78824" y1="52500" x2="78824" y2="52500"/>
                        <a14:foregroundMark x1="74510" y1="33750" x2="74510" y2="33750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42" y="5520462"/>
            <a:ext cx="2400301" cy="753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066" y="5117993"/>
            <a:ext cx="1636741" cy="1636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054" y="272446"/>
            <a:ext cx="1478753" cy="1478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179" y="354752"/>
            <a:ext cx="3439079" cy="1454995"/>
          </a:xfrm>
          <a:prstGeom prst="rect">
            <a:avLst/>
          </a:prstGeom>
        </p:spPr>
      </p:pic>
      <p:sp>
        <p:nvSpPr>
          <p:cNvPr id="12" name="Shape 122"/>
          <p:cNvSpPr txBox="1">
            <a:spLocks/>
          </p:cNvSpPr>
          <p:nvPr/>
        </p:nvSpPr>
        <p:spPr>
          <a:xfrm>
            <a:off x="3156397" y="3982697"/>
            <a:ext cx="3738069" cy="27044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  <a:defRPr sz="2400" b="0" i="0" kern="1200" cap="none" spc="12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2000" spc="100"/>
            </a:pPr>
            <a:r>
              <a:rPr lang="en-US" sz="2000" spc="100" dirty="0" err="1" smtClean="0"/>
              <a:t>Arun</a:t>
            </a:r>
            <a:r>
              <a:rPr lang="en-US" sz="2000" spc="100" dirty="0" smtClean="0"/>
              <a:t> </a:t>
            </a:r>
            <a:r>
              <a:rPr lang="en-US" sz="2000" spc="100" dirty="0" err="1" smtClean="0"/>
              <a:t>Tadepalli</a:t>
            </a:r>
            <a:r>
              <a:rPr lang="en-US" sz="2000" spc="100" dirty="0" smtClean="0"/>
              <a:t>*</a:t>
            </a:r>
          </a:p>
          <a:p>
            <a:pPr>
              <a:defRPr sz="2000" spc="100"/>
            </a:pPr>
            <a:r>
              <a:rPr lang="en-US" sz="2000" spc="100" dirty="0" smtClean="0"/>
              <a:t>Rutgers University</a:t>
            </a:r>
          </a:p>
          <a:p>
            <a:pPr>
              <a:defRPr sz="2000" spc="100"/>
            </a:pPr>
            <a:endParaRPr lang="en-US" sz="2000" spc="100" dirty="0" smtClean="0"/>
          </a:p>
          <a:p>
            <a:pPr>
              <a:defRPr sz="2000" spc="100"/>
            </a:pPr>
            <a:endParaRPr lang="en-US" sz="2000" spc="100" dirty="0" smtClean="0"/>
          </a:p>
          <a:p>
            <a:pPr>
              <a:defRPr sz="2000" spc="100"/>
            </a:pPr>
            <a:endParaRPr lang="en-US" sz="2000" spc="100" dirty="0" smtClean="0"/>
          </a:p>
          <a:p>
            <a:pPr>
              <a:defRPr sz="2000" spc="100"/>
            </a:pPr>
            <a:endParaRPr lang="en-US" sz="2000" spc="100" dirty="0" smtClean="0"/>
          </a:p>
          <a:p>
            <a:pPr>
              <a:defRPr sz="2000" spc="100"/>
            </a:pPr>
            <a:r>
              <a:rPr lang="en-US" sz="2000" spc="100" dirty="0" smtClean="0"/>
              <a:t>*This work supported in part by US National Science Foundation grant 1306126</a:t>
            </a:r>
            <a:endParaRPr lang="en-US" sz="2000" spc="100" dirty="0"/>
          </a:p>
        </p:txBody>
      </p:sp>
    </p:spTree>
    <p:extLst>
      <p:ext uri="{BB962C8B-B14F-4D97-AF65-F5344CB8AC3E}">
        <p14:creationId xmlns:p14="http://schemas.microsoft.com/office/powerpoint/2010/main" val="379863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8" name="Picture 11" descr="fermilab_03-0390-22D"/>
          <p:cNvPicPr preferRelativeResize="0"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77"/>
            <a:ext cx="9121560" cy="685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4" name="Text Box 12"/>
          <p:cNvSpPr txBox="1">
            <a:spLocks noChangeAspect="1" noChangeArrowheads="1"/>
          </p:cNvSpPr>
          <p:nvPr/>
        </p:nvSpPr>
        <p:spPr bwMode="auto">
          <a:xfrm rot="19699569">
            <a:off x="4013262" y="1661649"/>
            <a:ext cx="2946619" cy="35188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u="none" dirty="0">
                <a:solidFill>
                  <a:srgbClr val="000000"/>
                </a:solidFill>
              </a:rPr>
              <a:t>Fixed Target Beam lines</a:t>
            </a:r>
          </a:p>
        </p:txBody>
      </p:sp>
      <p:grpSp>
        <p:nvGrpSpPr>
          <p:cNvPr id="14350" name="Group 25"/>
          <p:cNvGrpSpPr>
            <a:grpSpLocks/>
          </p:cNvGrpSpPr>
          <p:nvPr/>
        </p:nvGrpSpPr>
        <p:grpSpPr bwMode="auto">
          <a:xfrm>
            <a:off x="5052758" y="1300531"/>
            <a:ext cx="4029222" cy="3347498"/>
            <a:chOff x="4489" y="2468"/>
            <a:chExt cx="1263" cy="948"/>
          </a:xfrm>
        </p:grpSpPr>
        <p:sp>
          <p:nvSpPr>
            <p:cNvPr id="79886" name="Text Box 14"/>
            <p:cNvSpPr txBox="1">
              <a:spLocks noChangeAspect="1" noChangeArrowheads="1"/>
            </p:cNvSpPr>
            <p:nvPr/>
          </p:nvSpPr>
          <p:spPr bwMode="auto">
            <a:xfrm>
              <a:off x="4965" y="2823"/>
              <a:ext cx="635" cy="96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 u="none" dirty="0" err="1">
                  <a:solidFill>
                    <a:schemeClr val="bg1"/>
                  </a:solidFill>
                </a:rPr>
                <a:t>Tevatron</a:t>
              </a:r>
              <a:r>
                <a:rPr lang="en-US" sz="1600" u="none" dirty="0">
                  <a:solidFill>
                    <a:schemeClr val="bg1"/>
                  </a:solidFill>
                </a:rPr>
                <a:t> 800 GeV</a:t>
              </a:r>
            </a:p>
          </p:txBody>
        </p:sp>
        <p:sp>
          <p:nvSpPr>
            <p:cNvPr id="79887" name="Freeform 15"/>
            <p:cNvSpPr>
              <a:spLocks noChangeAspect="1"/>
            </p:cNvSpPr>
            <p:nvPr/>
          </p:nvSpPr>
          <p:spPr bwMode="auto">
            <a:xfrm>
              <a:off x="4489" y="2740"/>
              <a:ext cx="1263" cy="676"/>
            </a:xfrm>
            <a:custGeom>
              <a:avLst/>
              <a:gdLst>
                <a:gd name="T0" fmla="*/ 2392 w 2392"/>
                <a:gd name="T1" fmla="*/ 3 h 1280"/>
                <a:gd name="T2" fmla="*/ 1931 w 2392"/>
                <a:gd name="T3" fmla="*/ 3 h 1280"/>
                <a:gd name="T4" fmla="*/ 1413 w 2392"/>
                <a:gd name="T5" fmla="*/ 3 h 1280"/>
                <a:gd name="T6" fmla="*/ 872 w 2392"/>
                <a:gd name="T7" fmla="*/ 22 h 1280"/>
                <a:gd name="T8" fmla="*/ 479 w 2392"/>
                <a:gd name="T9" fmla="*/ 92 h 1280"/>
                <a:gd name="T10" fmla="*/ 235 w 2392"/>
                <a:gd name="T11" fmla="*/ 188 h 1280"/>
                <a:gd name="T12" fmla="*/ 34 w 2392"/>
                <a:gd name="T13" fmla="*/ 353 h 1280"/>
                <a:gd name="T14" fmla="*/ 31 w 2392"/>
                <a:gd name="T15" fmla="*/ 579 h 1280"/>
                <a:gd name="T16" fmla="*/ 146 w 2392"/>
                <a:gd name="T17" fmla="*/ 695 h 1280"/>
                <a:gd name="T18" fmla="*/ 434 w 2392"/>
                <a:gd name="T19" fmla="*/ 867 h 1280"/>
                <a:gd name="T20" fmla="*/ 722 w 2392"/>
                <a:gd name="T21" fmla="*/ 983 h 1280"/>
                <a:gd name="T22" fmla="*/ 1125 w 2392"/>
                <a:gd name="T23" fmla="*/ 1098 h 1280"/>
                <a:gd name="T24" fmla="*/ 1692 w 2392"/>
                <a:gd name="T25" fmla="*/ 1217 h 1280"/>
                <a:gd name="T26" fmla="*/ 2162 w 2392"/>
                <a:gd name="T27" fmla="*/ 1271 h 1280"/>
                <a:gd name="T28" fmla="*/ 2392 w 2392"/>
                <a:gd name="T29" fmla="*/ 1271 h 1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92" h="1280">
                  <a:moveTo>
                    <a:pt x="2392" y="3"/>
                  </a:moveTo>
                  <a:cubicBezTo>
                    <a:pt x="2243" y="3"/>
                    <a:pt x="2094" y="3"/>
                    <a:pt x="1931" y="3"/>
                  </a:cubicBezTo>
                  <a:cubicBezTo>
                    <a:pt x="1768" y="3"/>
                    <a:pt x="1589" y="0"/>
                    <a:pt x="1413" y="3"/>
                  </a:cubicBezTo>
                  <a:cubicBezTo>
                    <a:pt x="1237" y="6"/>
                    <a:pt x="1028" y="7"/>
                    <a:pt x="872" y="22"/>
                  </a:cubicBezTo>
                  <a:cubicBezTo>
                    <a:pt x="716" y="37"/>
                    <a:pt x="585" y="64"/>
                    <a:pt x="479" y="92"/>
                  </a:cubicBezTo>
                  <a:cubicBezTo>
                    <a:pt x="373" y="120"/>
                    <a:pt x="309" y="145"/>
                    <a:pt x="235" y="188"/>
                  </a:cubicBezTo>
                  <a:cubicBezTo>
                    <a:pt x="161" y="231"/>
                    <a:pt x="68" y="288"/>
                    <a:pt x="34" y="353"/>
                  </a:cubicBezTo>
                  <a:cubicBezTo>
                    <a:pt x="0" y="418"/>
                    <a:pt x="12" y="522"/>
                    <a:pt x="31" y="579"/>
                  </a:cubicBezTo>
                  <a:cubicBezTo>
                    <a:pt x="50" y="636"/>
                    <a:pt x="79" y="647"/>
                    <a:pt x="146" y="695"/>
                  </a:cubicBezTo>
                  <a:cubicBezTo>
                    <a:pt x="213" y="743"/>
                    <a:pt x="338" y="819"/>
                    <a:pt x="434" y="867"/>
                  </a:cubicBezTo>
                  <a:cubicBezTo>
                    <a:pt x="530" y="915"/>
                    <a:pt x="607" y="945"/>
                    <a:pt x="722" y="983"/>
                  </a:cubicBezTo>
                  <a:cubicBezTo>
                    <a:pt x="837" y="1021"/>
                    <a:pt x="963" y="1059"/>
                    <a:pt x="1125" y="1098"/>
                  </a:cubicBezTo>
                  <a:cubicBezTo>
                    <a:pt x="1287" y="1137"/>
                    <a:pt x="1519" y="1188"/>
                    <a:pt x="1692" y="1217"/>
                  </a:cubicBezTo>
                  <a:cubicBezTo>
                    <a:pt x="1865" y="1246"/>
                    <a:pt x="2045" y="1262"/>
                    <a:pt x="2162" y="1271"/>
                  </a:cubicBezTo>
                  <a:cubicBezTo>
                    <a:pt x="2279" y="1280"/>
                    <a:pt x="2354" y="1271"/>
                    <a:pt x="2392" y="1271"/>
                  </a:cubicBezTo>
                </a:path>
              </a:pathLst>
            </a:custGeom>
            <a:noFill/>
            <a:ln w="57150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888" name="Line 16"/>
            <p:cNvSpPr>
              <a:spLocks noChangeAspect="1" noChangeShapeType="1"/>
            </p:cNvSpPr>
            <p:nvPr/>
          </p:nvSpPr>
          <p:spPr bwMode="auto">
            <a:xfrm flipV="1">
              <a:off x="4642" y="2567"/>
              <a:ext cx="532" cy="256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889" name="Line 17"/>
            <p:cNvSpPr>
              <a:spLocks noChangeAspect="1" noChangeShapeType="1"/>
            </p:cNvSpPr>
            <p:nvPr/>
          </p:nvSpPr>
          <p:spPr bwMode="auto">
            <a:xfrm flipV="1">
              <a:off x="4642" y="2468"/>
              <a:ext cx="928" cy="355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890" name="Line 18"/>
            <p:cNvSpPr>
              <a:spLocks noChangeAspect="1" noChangeShapeType="1"/>
            </p:cNvSpPr>
            <p:nvPr/>
          </p:nvSpPr>
          <p:spPr bwMode="auto">
            <a:xfrm flipV="1">
              <a:off x="4642" y="2567"/>
              <a:ext cx="928" cy="256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4351" name="Group 19"/>
          <p:cNvGrpSpPr>
            <a:grpSpLocks noChangeAspect="1"/>
          </p:cNvGrpSpPr>
          <p:nvPr/>
        </p:nvGrpSpPr>
        <p:grpSpPr bwMode="auto">
          <a:xfrm>
            <a:off x="197280" y="1319202"/>
            <a:ext cx="7095954" cy="4463094"/>
            <a:chOff x="292" y="1176"/>
            <a:chExt cx="4244" cy="2127"/>
          </a:xfrm>
        </p:grpSpPr>
        <p:sp>
          <p:nvSpPr>
            <p:cNvPr id="79892" name="Text Box 20"/>
            <p:cNvSpPr txBox="1">
              <a:spLocks noChangeAspect="1" noChangeArrowheads="1"/>
            </p:cNvSpPr>
            <p:nvPr/>
          </p:nvSpPr>
          <p:spPr bwMode="auto">
            <a:xfrm>
              <a:off x="1326" y="2297"/>
              <a:ext cx="1319" cy="142"/>
            </a:xfrm>
            <a:prstGeom prst="rect">
              <a:avLst/>
            </a:prstGeom>
            <a:solidFill>
              <a:srgbClr val="33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en-US" sz="1600" u="none" dirty="0">
                  <a:solidFill>
                    <a:srgbClr val="800000"/>
                  </a:solidFill>
                </a:rPr>
                <a:t>Main Injector 120 GeV</a:t>
              </a:r>
            </a:p>
          </p:txBody>
        </p:sp>
        <p:grpSp>
          <p:nvGrpSpPr>
            <p:cNvPr id="14354" name="Group 21"/>
            <p:cNvGrpSpPr>
              <a:grpSpLocks noChangeAspect="1"/>
            </p:cNvGrpSpPr>
            <p:nvPr/>
          </p:nvGrpSpPr>
          <p:grpSpPr bwMode="auto">
            <a:xfrm>
              <a:off x="292" y="1176"/>
              <a:ext cx="4244" cy="2127"/>
              <a:chOff x="283" y="1185"/>
              <a:chExt cx="4244" cy="2127"/>
            </a:xfrm>
          </p:grpSpPr>
          <p:sp>
            <p:nvSpPr>
              <p:cNvPr id="79894" name="Oval 22"/>
              <p:cNvSpPr>
                <a:spLocks noChangeAspect="1" noChangeArrowheads="1"/>
              </p:cNvSpPr>
              <p:nvPr/>
            </p:nvSpPr>
            <p:spPr bwMode="auto">
              <a:xfrm rot="244712">
                <a:off x="283" y="2045"/>
                <a:ext cx="3457" cy="1267"/>
              </a:xfrm>
              <a:prstGeom prst="ellips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BF5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895" name="Freeform 23"/>
              <p:cNvSpPr>
                <a:spLocks noChangeAspect="1"/>
              </p:cNvSpPr>
              <p:nvPr/>
            </p:nvSpPr>
            <p:spPr bwMode="auto">
              <a:xfrm>
                <a:off x="3187" y="1662"/>
                <a:ext cx="396" cy="860"/>
              </a:xfrm>
              <a:custGeom>
                <a:avLst/>
                <a:gdLst>
                  <a:gd name="T0" fmla="*/ 395 w 395"/>
                  <a:gd name="T1" fmla="*/ 861 h 861"/>
                  <a:gd name="T2" fmla="*/ 249 w 395"/>
                  <a:gd name="T3" fmla="*/ 692 h 861"/>
                  <a:gd name="T4" fmla="*/ 56 w 395"/>
                  <a:gd name="T5" fmla="*/ 474 h 861"/>
                  <a:gd name="T6" fmla="*/ 8 w 395"/>
                  <a:gd name="T7" fmla="*/ 280 h 861"/>
                  <a:gd name="T8" fmla="*/ 104 w 395"/>
                  <a:gd name="T9" fmla="*/ 135 h 861"/>
                  <a:gd name="T10" fmla="*/ 333 w 395"/>
                  <a:gd name="T11" fmla="*/ 0 h 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5" h="861">
                    <a:moveTo>
                      <a:pt x="395" y="861"/>
                    </a:moveTo>
                    <a:cubicBezTo>
                      <a:pt x="350" y="808"/>
                      <a:pt x="305" y="756"/>
                      <a:pt x="249" y="692"/>
                    </a:cubicBezTo>
                    <a:cubicBezTo>
                      <a:pt x="193" y="628"/>
                      <a:pt x="96" y="543"/>
                      <a:pt x="56" y="474"/>
                    </a:cubicBezTo>
                    <a:cubicBezTo>
                      <a:pt x="16" y="405"/>
                      <a:pt x="0" y="336"/>
                      <a:pt x="8" y="280"/>
                    </a:cubicBezTo>
                    <a:cubicBezTo>
                      <a:pt x="16" y="224"/>
                      <a:pt x="50" y="182"/>
                      <a:pt x="104" y="135"/>
                    </a:cubicBezTo>
                    <a:cubicBezTo>
                      <a:pt x="158" y="88"/>
                      <a:pt x="285" y="28"/>
                      <a:pt x="333" y="0"/>
                    </a:cubicBezTo>
                  </a:path>
                </a:pathLst>
              </a:custGeom>
              <a:noFill/>
              <a:ln w="57150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BF5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896" name="Line 24"/>
              <p:cNvSpPr>
                <a:spLocks noChangeAspect="1" noChangeShapeType="1"/>
              </p:cNvSpPr>
              <p:nvPr/>
            </p:nvSpPr>
            <p:spPr bwMode="auto">
              <a:xfrm flipV="1">
                <a:off x="3518" y="1185"/>
                <a:ext cx="1009" cy="485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282" y="409631"/>
            <a:ext cx="1167057" cy="9245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38545" y="897909"/>
            <a:ext cx="1546155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SeaQuest</a:t>
            </a:r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07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59055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latin typeface="Trebuchet MS" charset="0"/>
                <a:ea typeface="MS PGothic" charset="0"/>
              </a:rPr>
              <a:t>Fermilab E906/SeaQuest Collaboration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931288"/>
            <a:ext cx="4529138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CC0099"/>
                </a:solidFill>
                <a:latin typeface="Arial" charset="0"/>
              </a:rPr>
              <a:t>Abilene Christian University</a:t>
            </a:r>
          </a:p>
          <a:p>
            <a:pPr algn="ctr" eaLnBrk="1" hangingPunct="1"/>
            <a:r>
              <a:rPr lang="en-US" sz="1200" dirty="0">
                <a:solidFill>
                  <a:srgbClr val="000000"/>
                </a:solidFill>
                <a:latin typeface="Arial" charset="0"/>
              </a:rPr>
              <a:t>Ryan Castillo, Michael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Daugherity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Donald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Isenhower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Noah Kitts, Lacey Medlock, Noah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Shutty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Rusty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Towell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Shon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Watson,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Ziao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Jai Xi</a:t>
            </a:r>
          </a:p>
          <a:p>
            <a:pPr algn="ctr" eaLnBrk="1" hangingPunct="1"/>
            <a:endParaRPr lang="en-US" sz="500" dirty="0">
              <a:latin typeface="Arial" charset="0"/>
            </a:endParaRPr>
          </a:p>
          <a:p>
            <a:pPr algn="ctr" eaLnBrk="1" hangingPunct="1"/>
            <a:r>
              <a:rPr lang="en-US" sz="1600" dirty="0">
                <a:solidFill>
                  <a:srgbClr val="CC0099"/>
                </a:solidFill>
                <a:latin typeface="Arial" charset="0"/>
              </a:rPr>
              <a:t>Academia </a:t>
            </a:r>
            <a:r>
              <a:rPr lang="en-US" sz="1600" dirty="0" err="1">
                <a:solidFill>
                  <a:srgbClr val="CC0099"/>
                </a:solidFill>
                <a:latin typeface="Arial" charset="0"/>
              </a:rPr>
              <a:t>Sinica</a:t>
            </a:r>
            <a:endParaRPr lang="en-US" sz="1600" dirty="0">
              <a:solidFill>
                <a:srgbClr val="CC0099"/>
              </a:solidFill>
              <a:latin typeface="Arial" charset="0"/>
            </a:endParaRPr>
          </a:p>
          <a:p>
            <a:pPr algn="ctr" eaLnBrk="1" hangingPunct="1"/>
            <a:r>
              <a:rPr lang="en-US" sz="1200" dirty="0">
                <a:solidFill>
                  <a:srgbClr val="000000"/>
                </a:solidFill>
                <a:latin typeface="Arial" charset="0"/>
              </a:rPr>
              <a:t>Wen-Chen Chang,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Shiu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Shiuan-Hao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/>
            <a:endParaRPr lang="en-US" sz="500" dirty="0">
              <a:latin typeface="Arial" charset="0"/>
            </a:endParaRPr>
          </a:p>
          <a:p>
            <a:pPr algn="ctr" eaLnBrk="1" hangingPunct="1"/>
            <a:r>
              <a:rPr lang="en-US" sz="1600" dirty="0">
                <a:solidFill>
                  <a:srgbClr val="CC0099"/>
                </a:solidFill>
                <a:latin typeface="Arial" charset="0"/>
              </a:rPr>
              <a:t>Argonne National Laboratory</a:t>
            </a:r>
            <a:endParaRPr lang="en-US" sz="1400" dirty="0">
              <a:solidFill>
                <a:srgbClr val="CC0099"/>
              </a:solidFill>
              <a:latin typeface="Arial" charset="0"/>
            </a:endParaRPr>
          </a:p>
          <a:p>
            <a:pPr algn="ctr" eaLnBrk="1" hangingPunct="1"/>
            <a:r>
              <a:rPr lang="en-US" sz="1200" dirty="0">
                <a:solidFill>
                  <a:srgbClr val="000000"/>
                </a:solidFill>
                <a:latin typeface="Arial" charset="0"/>
              </a:rPr>
              <a:t>John Arrington, </a:t>
            </a:r>
            <a:r>
              <a:rPr lang="en-US" sz="1200" dirty="0">
                <a:solidFill>
                  <a:srgbClr val="0000FF"/>
                </a:solidFill>
                <a:latin typeface="Arial" charset="0"/>
              </a:rPr>
              <a:t>Don </a:t>
            </a:r>
            <a:r>
              <a:rPr lang="en-US" sz="1200" dirty="0" err="1">
                <a:solidFill>
                  <a:srgbClr val="0000FF"/>
                </a:solidFill>
                <a:latin typeface="Arial" charset="0"/>
              </a:rPr>
              <a:t>Geesaman</a:t>
            </a:r>
            <a:r>
              <a:rPr lang="en-US" sz="1200" dirty="0">
                <a:solidFill>
                  <a:srgbClr val="0000FF"/>
                </a:solidFill>
                <a:latin typeface="Arial" charset="0"/>
              </a:rPr>
              <a:t>*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Kawtar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Hafidi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</a:t>
            </a:r>
          </a:p>
          <a:p>
            <a:pPr algn="ctr" eaLnBrk="1" hangingPunct="1"/>
            <a:r>
              <a:rPr lang="en-US" sz="1200" dirty="0">
                <a:solidFill>
                  <a:srgbClr val="000000"/>
                </a:solidFill>
                <a:latin typeface="Arial" charset="0"/>
              </a:rPr>
              <a:t>Roy Holt, Harold Jackson, Michelle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Mesquita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de Medeiros,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Bardia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Nadim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200" dirty="0">
                <a:solidFill>
                  <a:srgbClr val="0000FF"/>
                </a:solidFill>
                <a:latin typeface="Arial" charset="0"/>
              </a:rPr>
              <a:t>Paul E. Reimer*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/>
            <a:endParaRPr lang="en-US" sz="500" dirty="0">
              <a:latin typeface="Arial" charset="0"/>
            </a:endParaRPr>
          </a:p>
          <a:p>
            <a:pPr algn="ctr" eaLnBrk="1" hangingPunct="1"/>
            <a:r>
              <a:rPr lang="en-US" sz="1600" dirty="0">
                <a:solidFill>
                  <a:srgbClr val="CC0099"/>
                </a:solidFill>
                <a:latin typeface="Arial" charset="0"/>
              </a:rPr>
              <a:t>University of Colorado</a:t>
            </a:r>
            <a:endParaRPr lang="en-US" sz="1600" dirty="0">
              <a:solidFill>
                <a:srgbClr val="FF66FF"/>
              </a:solidFill>
              <a:latin typeface="Arial" charset="0"/>
            </a:endParaRPr>
          </a:p>
          <a:p>
            <a:pPr algn="ctr" eaLnBrk="1" hangingPunct="1"/>
            <a:r>
              <a:rPr lang="en-US" sz="1200" dirty="0">
                <a:solidFill>
                  <a:srgbClr val="000000"/>
                </a:solidFill>
                <a:latin typeface="Arial" charset="0"/>
              </a:rPr>
              <a:t>Ed Kinney, Po-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Ju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Lin</a:t>
            </a:r>
          </a:p>
          <a:p>
            <a:pPr algn="ctr" eaLnBrk="1" hangingPunct="1"/>
            <a:endParaRPr lang="en-US" sz="500" dirty="0">
              <a:latin typeface="Arial" charset="0"/>
            </a:endParaRPr>
          </a:p>
          <a:p>
            <a:pPr algn="ctr" eaLnBrk="1" hangingPunct="1"/>
            <a:r>
              <a:rPr lang="en-US" sz="1600" dirty="0">
                <a:solidFill>
                  <a:srgbClr val="CC0099"/>
                </a:solidFill>
                <a:latin typeface="Arial" charset="0"/>
              </a:rPr>
              <a:t>Fermi National Accelerator Laboratory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Arial" charset="0"/>
              </a:rPr>
              <a:t>Chuck Brown, Dave Christian, Gabriele 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Garzoglio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Su-Yin (Grass) Wang, Jin-Yuan Wu</a:t>
            </a:r>
          </a:p>
          <a:p>
            <a:pPr algn="ctr" eaLnBrk="1" hangingPunct="1"/>
            <a:endParaRPr lang="en-US" sz="500" dirty="0">
              <a:latin typeface="Arial" charset="0"/>
            </a:endParaRPr>
          </a:p>
          <a:p>
            <a:pPr algn="ctr" eaLnBrk="1" hangingPunct="1"/>
            <a:r>
              <a:rPr lang="en-US" sz="1600" dirty="0">
                <a:solidFill>
                  <a:srgbClr val="CC0099"/>
                </a:solidFill>
                <a:latin typeface="Arial" charset="0"/>
              </a:rPr>
              <a:t>University of Illinois</a:t>
            </a:r>
          </a:p>
          <a:p>
            <a:pPr algn="ctr" eaLnBrk="1" hangingPunct="1"/>
            <a:r>
              <a:rPr lang="en-US" sz="1200" dirty="0">
                <a:solidFill>
                  <a:srgbClr val="000000"/>
                </a:solidFill>
                <a:latin typeface="Arial" charset="0"/>
              </a:rPr>
              <a:t>Bryan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Dannowitz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Markus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Diefenthaler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Bryan Kerns,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Hao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Li, Naomi C.R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Makins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Dhyaanesh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Mullagur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R. Evan McClellan, Jen-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Chieh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Peng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Shivangi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Prasad, Mae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Hwee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Teo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</a:t>
            </a:r>
          </a:p>
          <a:p>
            <a:pPr algn="ctr" eaLnBrk="1" hangingPunct="1"/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Mariusz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Witek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Yangqiu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Yin</a:t>
            </a:r>
          </a:p>
          <a:p>
            <a:pPr algn="ctr" eaLnBrk="1" hangingPunct="1"/>
            <a:endParaRPr lang="en-US" sz="5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/>
            <a:r>
              <a:rPr lang="it-IT" sz="1600" dirty="0">
                <a:solidFill>
                  <a:srgbClr val="CC0099"/>
                </a:solidFill>
                <a:latin typeface="Arial" charset="0"/>
              </a:rPr>
              <a:t>KEK</a:t>
            </a:r>
          </a:p>
          <a:p>
            <a:pPr algn="ctr" eaLnBrk="1" hangingPunct="1"/>
            <a:r>
              <a:rPr lang="it-IT" sz="1200" dirty="0" err="1">
                <a:solidFill>
                  <a:srgbClr val="000000"/>
                </a:solidFill>
                <a:latin typeface="Arial" charset="0"/>
              </a:rPr>
              <a:t>Shin'ya</a:t>
            </a:r>
            <a:r>
              <a:rPr lang="it-IT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latin typeface="Arial" charset="0"/>
              </a:rPr>
              <a:t>Sawada</a:t>
            </a:r>
            <a:endParaRPr lang="it-IT" sz="12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/>
            <a:endParaRPr lang="it-IT" sz="5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/>
            <a:r>
              <a:rPr lang="en-US" sz="1600" dirty="0">
                <a:solidFill>
                  <a:srgbClr val="CC0099"/>
                </a:solidFill>
                <a:latin typeface="Arial" charset="0"/>
              </a:rPr>
              <a:t>Los Alamos National Laboratory</a:t>
            </a:r>
          </a:p>
          <a:p>
            <a:pPr algn="ctr" eaLnBrk="1" hangingPunct="1"/>
            <a:r>
              <a:rPr lang="en-US" sz="1200" dirty="0">
                <a:solidFill>
                  <a:srgbClr val="000000"/>
                </a:solidFill>
                <a:latin typeface="Arial" charset="0"/>
              </a:rPr>
              <a:t>Gerry Garvey,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Xiaodong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Jiang, Andreas Klein, David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Kleinjan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Mike Leitch, Kun Liu, Ming Liu, Pat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McGaughey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/>
            <a:endParaRPr lang="it-IT" sz="1200" dirty="0">
              <a:latin typeface="Arial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529138" y="931288"/>
            <a:ext cx="4614862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CC0099"/>
                </a:solidFill>
                <a:latin typeface="Arial" charset="0"/>
              </a:rPr>
              <a:t>Mississippi State University</a:t>
            </a:r>
          </a:p>
          <a:p>
            <a:pPr algn="ctr" eaLnBrk="1" hangingPunct="1"/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Lamiaa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El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Fassi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/>
            <a:endParaRPr lang="en-US" sz="500" dirty="0">
              <a:latin typeface="Arial" charset="0"/>
            </a:endParaRPr>
          </a:p>
          <a:p>
            <a:pPr algn="ctr" eaLnBrk="1" hangingPunct="1"/>
            <a:r>
              <a:rPr lang="en-US" sz="1600" dirty="0">
                <a:solidFill>
                  <a:srgbClr val="CC0099"/>
                </a:solidFill>
                <a:latin typeface="Arial" charset="0"/>
              </a:rPr>
              <a:t>University of Maryland</a:t>
            </a:r>
          </a:p>
          <a:p>
            <a:pPr algn="ctr" eaLnBrk="1" hangingPunct="1"/>
            <a:r>
              <a:rPr lang="en-US" sz="1200" dirty="0">
                <a:solidFill>
                  <a:srgbClr val="000000"/>
                </a:solidFill>
                <a:latin typeface="Arial" charset="0"/>
              </a:rPr>
              <a:t>Betsy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Beise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Andrew (Yen-Chu) Chen</a:t>
            </a:r>
          </a:p>
          <a:p>
            <a:pPr algn="ctr" eaLnBrk="1" hangingPunct="1"/>
            <a:endParaRPr lang="en-US" sz="500" dirty="0">
              <a:latin typeface="Arial" charset="0"/>
            </a:endParaRPr>
          </a:p>
          <a:p>
            <a:pPr algn="ctr" eaLnBrk="1" hangingPunct="1"/>
            <a:r>
              <a:rPr lang="en-US" sz="1600" dirty="0">
                <a:solidFill>
                  <a:srgbClr val="CC0099"/>
                </a:solidFill>
                <a:latin typeface="Arial" charset="0"/>
              </a:rPr>
              <a:t>University of Michigan</a:t>
            </a:r>
          </a:p>
          <a:p>
            <a:pPr algn="ctr" eaLnBrk="1" hangingPunct="1"/>
            <a:r>
              <a:rPr lang="en-US" sz="1200" dirty="0">
                <a:solidFill>
                  <a:srgbClr val="000000"/>
                </a:solidFill>
                <a:latin typeface="Arial" charset="0"/>
              </a:rPr>
              <a:t>Christine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Aidala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McKenzie Barber, Catherine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Culkin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Vera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Loggins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Wolfgang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Lorenzon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Bryan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Ramson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Richard Raymond, Josh Rubin, Matt Wood</a:t>
            </a:r>
          </a:p>
          <a:p>
            <a:pPr algn="ctr" eaLnBrk="1" hangingPunct="1"/>
            <a:endParaRPr lang="en-US" sz="500" dirty="0">
              <a:latin typeface="Arial" charset="0"/>
            </a:endParaRPr>
          </a:p>
          <a:p>
            <a:pPr algn="ctr" eaLnBrk="1" hangingPunct="1"/>
            <a:r>
              <a:rPr lang="en-US" sz="1600" dirty="0">
                <a:solidFill>
                  <a:srgbClr val="CC0099"/>
                </a:solidFill>
                <a:latin typeface="Arial" charset="0"/>
              </a:rPr>
              <a:t>National Kaohsiung Normal University</a:t>
            </a:r>
          </a:p>
          <a:p>
            <a:pPr algn="ctr" eaLnBrk="1" hangingPunct="1"/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Rurngsheng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Guo</a:t>
            </a:r>
            <a:endParaRPr lang="en-US" sz="500" dirty="0">
              <a:solidFill>
                <a:srgbClr val="CC0099"/>
              </a:solidFill>
              <a:latin typeface="Arial" charset="0"/>
            </a:endParaRPr>
          </a:p>
          <a:p>
            <a:pPr algn="ctr" eaLnBrk="1" hangingPunct="1"/>
            <a:r>
              <a:rPr lang="en-US" sz="1600" dirty="0">
                <a:solidFill>
                  <a:srgbClr val="CC0099"/>
                </a:solidFill>
                <a:latin typeface="Arial" charset="0"/>
              </a:rPr>
              <a:t>RIKEN</a:t>
            </a:r>
          </a:p>
          <a:p>
            <a:pPr algn="ctr" eaLnBrk="1" hangingPunct="1"/>
            <a:r>
              <a:rPr lang="en-US" sz="1200" dirty="0">
                <a:solidFill>
                  <a:srgbClr val="000000"/>
                </a:solidFill>
                <a:latin typeface="Arial" charset="0"/>
              </a:rPr>
              <a:t>Yuji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Goto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/>
            <a:endParaRPr lang="en-US" sz="5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/>
            <a:r>
              <a:rPr lang="en-US" sz="1600" dirty="0">
                <a:solidFill>
                  <a:srgbClr val="CC0099"/>
                </a:solidFill>
                <a:latin typeface="Arial" charset="0"/>
              </a:rPr>
              <a:t>Rutgers, The State University of New Jersey</a:t>
            </a:r>
          </a:p>
          <a:p>
            <a:pPr algn="ctr" eaLnBrk="1" hangingPunct="1"/>
            <a:r>
              <a:rPr lang="en-US" sz="1200" dirty="0">
                <a:solidFill>
                  <a:srgbClr val="000000"/>
                </a:solidFill>
                <a:latin typeface="Arial" charset="0"/>
              </a:rPr>
              <a:t>Ron Gilman, Ron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Ransome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Arun Tadepalli</a:t>
            </a:r>
          </a:p>
          <a:p>
            <a:pPr algn="ctr" eaLnBrk="1" hangingPunct="1"/>
            <a:endParaRPr lang="en-US" sz="500" dirty="0">
              <a:solidFill>
                <a:srgbClr val="CC0099"/>
              </a:solidFill>
              <a:latin typeface="Arial" charset="0"/>
            </a:endParaRPr>
          </a:p>
          <a:p>
            <a:pPr algn="ctr" eaLnBrk="1" hangingPunct="1"/>
            <a:r>
              <a:rPr lang="en-US" sz="1600" dirty="0">
                <a:solidFill>
                  <a:srgbClr val="CC0099"/>
                </a:solidFill>
                <a:latin typeface="Arial" charset="0"/>
              </a:rPr>
              <a:t>Tokyo Tech</a:t>
            </a:r>
          </a:p>
          <a:p>
            <a:pPr algn="ctr" eaLnBrk="1" hangingPunct="1"/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Shou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Miyaska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Kei Nagai, Kenichi Nakano, Shigeki Obata,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Toshi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-Aki Shibata</a:t>
            </a:r>
          </a:p>
          <a:p>
            <a:pPr algn="ctr" eaLnBrk="1" hangingPunct="1"/>
            <a:endParaRPr lang="en-US" sz="500" dirty="0">
              <a:latin typeface="Arial" charset="0"/>
            </a:endParaRPr>
          </a:p>
          <a:p>
            <a:pPr algn="ctr" eaLnBrk="1" hangingPunct="1"/>
            <a:r>
              <a:rPr lang="en-US" sz="1600" dirty="0">
                <a:solidFill>
                  <a:srgbClr val="CC0099"/>
                </a:solidFill>
                <a:latin typeface="Arial" charset="0"/>
              </a:rPr>
              <a:t>Yamagata University</a:t>
            </a:r>
          </a:p>
          <a:p>
            <a:pPr algn="ctr" eaLnBrk="1" hangingPunct="1"/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Yuya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Kudo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Yoshiyuki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Miyachi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Shumpei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Nara</a:t>
            </a:r>
          </a:p>
        </p:txBody>
      </p:sp>
      <p:sp>
        <p:nvSpPr>
          <p:cNvPr id="15365" name="Rectangle 1"/>
          <p:cNvSpPr>
            <a:spLocks noChangeArrowheads="1"/>
          </p:cNvSpPr>
          <p:nvPr/>
        </p:nvSpPr>
        <p:spPr bwMode="auto">
          <a:xfrm>
            <a:off x="5959475" y="6007100"/>
            <a:ext cx="1754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aseline="30000">
                <a:solidFill>
                  <a:srgbClr val="3333FF"/>
                </a:solidFill>
                <a:latin typeface="Arial" charset="0"/>
              </a:rPr>
              <a:t>*</a:t>
            </a:r>
            <a:r>
              <a:rPr lang="en-US" sz="1400">
                <a:solidFill>
                  <a:srgbClr val="3333FF"/>
                </a:solidFill>
                <a:latin typeface="Arial" charset="0"/>
              </a:rPr>
              <a:t>Co-Spokespersons</a:t>
            </a:r>
          </a:p>
        </p:txBody>
      </p:sp>
    </p:spTree>
    <p:extLst>
      <p:ext uri="{BB962C8B-B14F-4D97-AF65-F5344CB8AC3E}">
        <p14:creationId xmlns:p14="http://schemas.microsoft.com/office/powerpoint/2010/main" val="251142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21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27025"/>
            <a:ext cx="8788400" cy="808038"/>
          </a:xfrm>
        </p:spPr>
        <p:txBody>
          <a:bodyPr/>
          <a:lstStyle/>
          <a:p>
            <a:pPr algn="ctr"/>
            <a:r>
              <a:rPr lang="en-US" sz="4000" dirty="0" smtClean="0"/>
              <a:t>The SeaQuest Spectrometer</a:t>
            </a:r>
            <a:endParaRPr lang="en-US" sz="4000" dirty="0"/>
          </a:p>
        </p:txBody>
      </p:sp>
      <p:pic>
        <p:nvPicPr>
          <p:cNvPr id="4" name="Picture 3" descr="spectrome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30" y="1648883"/>
            <a:ext cx="8636001" cy="44132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63479" y="5230598"/>
            <a:ext cx="2524922" cy="923330"/>
          </a:xfrm>
          <a:prstGeom prst="rect">
            <a:avLst/>
          </a:prstGeom>
          <a:solidFill>
            <a:srgbClr val="FAFF5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dirty="0"/>
              <a:t>3500 wires</a:t>
            </a:r>
          </a:p>
          <a:p>
            <a:r>
              <a:rPr lang="en-US" dirty="0"/>
              <a:t>550 prop tubes</a:t>
            </a:r>
          </a:p>
          <a:p>
            <a:r>
              <a:rPr lang="en-US" dirty="0"/>
              <a:t>350 hodo paddles</a:t>
            </a:r>
          </a:p>
        </p:txBody>
      </p:sp>
    </p:spTree>
    <p:extLst>
      <p:ext uri="{BB962C8B-B14F-4D97-AF65-F5344CB8AC3E}">
        <p14:creationId xmlns:p14="http://schemas.microsoft.com/office/powerpoint/2010/main" val="4159204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516460"/>
            <a:ext cx="7327900" cy="5981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46742" y="140120"/>
            <a:ext cx="2649609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/>
              <a:t>Accept this path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125" y="5542680"/>
            <a:ext cx="1981200" cy="30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5542680"/>
            <a:ext cx="1968500" cy="304800"/>
          </a:xfrm>
          <a:prstGeom prst="rect">
            <a:avLst/>
          </a:prstGeom>
        </p:spPr>
      </p:pic>
      <p:sp>
        <p:nvSpPr>
          <p:cNvPr id="11" name="Explosion 1 10"/>
          <p:cNvSpPr/>
          <p:nvPr/>
        </p:nvSpPr>
        <p:spPr>
          <a:xfrm>
            <a:off x="3015241" y="2583360"/>
            <a:ext cx="328307" cy="23328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1 11"/>
          <p:cNvSpPr/>
          <p:nvPr/>
        </p:nvSpPr>
        <p:spPr>
          <a:xfrm>
            <a:off x="5212953" y="2502480"/>
            <a:ext cx="328307" cy="23328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1 12"/>
          <p:cNvSpPr/>
          <p:nvPr/>
        </p:nvSpPr>
        <p:spPr>
          <a:xfrm>
            <a:off x="6191522" y="2619120"/>
            <a:ext cx="328307" cy="23328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1 13"/>
          <p:cNvSpPr/>
          <p:nvPr/>
        </p:nvSpPr>
        <p:spPr>
          <a:xfrm>
            <a:off x="6683983" y="2676484"/>
            <a:ext cx="328307" cy="23328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 1 14"/>
          <p:cNvSpPr/>
          <p:nvPr/>
        </p:nvSpPr>
        <p:spPr>
          <a:xfrm>
            <a:off x="2237673" y="140120"/>
            <a:ext cx="1009070" cy="54050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E2224"/>
                </a:solidFill>
              </a:rPr>
              <a:t>hit</a:t>
            </a:r>
            <a:endParaRPr lang="en-US" dirty="0">
              <a:solidFill>
                <a:srgbClr val="2E2224"/>
              </a:solidFill>
            </a:endParaRPr>
          </a:p>
        </p:txBody>
      </p:sp>
      <p:sp>
        <p:nvSpPr>
          <p:cNvPr id="17" name="Explosion 1 16"/>
          <p:cNvSpPr/>
          <p:nvPr/>
        </p:nvSpPr>
        <p:spPr>
          <a:xfrm>
            <a:off x="5896351" y="140120"/>
            <a:ext cx="1009070" cy="54050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E2224"/>
                </a:solidFill>
              </a:rPr>
              <a:t>hit</a:t>
            </a:r>
            <a:endParaRPr lang="en-US" dirty="0">
              <a:solidFill>
                <a:srgbClr val="2E2224"/>
              </a:solidFill>
            </a:endParaRP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476464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516460"/>
            <a:ext cx="7327900" cy="5981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46742" y="140120"/>
            <a:ext cx="2546515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/>
              <a:t>Reject </a:t>
            </a:r>
            <a:r>
              <a:rPr lang="en-US" sz="2800" dirty="0"/>
              <a:t>this path</a:t>
            </a:r>
          </a:p>
        </p:txBody>
      </p:sp>
      <p:sp>
        <p:nvSpPr>
          <p:cNvPr id="5" name="Explosion 1 4"/>
          <p:cNvSpPr/>
          <p:nvPr/>
        </p:nvSpPr>
        <p:spPr>
          <a:xfrm>
            <a:off x="2237673" y="140120"/>
            <a:ext cx="1009070" cy="540500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E2224"/>
                </a:solidFill>
              </a:rPr>
              <a:t>hit</a:t>
            </a:r>
            <a:endParaRPr lang="en-US" dirty="0">
              <a:solidFill>
                <a:srgbClr val="2E2224"/>
              </a:solidFill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793257" y="140120"/>
            <a:ext cx="1009070" cy="540500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E2224"/>
                </a:solidFill>
              </a:rPr>
              <a:t>hit</a:t>
            </a:r>
            <a:endParaRPr lang="en-US" dirty="0">
              <a:solidFill>
                <a:srgbClr val="2E2224"/>
              </a:solidFill>
            </a:endParaRPr>
          </a:p>
        </p:txBody>
      </p:sp>
      <p:sp>
        <p:nvSpPr>
          <p:cNvPr id="7" name="Explosion 1 6"/>
          <p:cNvSpPr/>
          <p:nvPr/>
        </p:nvSpPr>
        <p:spPr>
          <a:xfrm>
            <a:off x="3124444" y="3827520"/>
            <a:ext cx="365979" cy="245500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E2224"/>
              </a:solidFill>
            </a:endParaRPr>
          </a:p>
        </p:txBody>
      </p:sp>
      <p:sp>
        <p:nvSpPr>
          <p:cNvPr id="8" name="Explosion 1 7"/>
          <p:cNvSpPr/>
          <p:nvPr/>
        </p:nvSpPr>
        <p:spPr>
          <a:xfrm>
            <a:off x="5229407" y="2519760"/>
            <a:ext cx="365979" cy="245500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E2224"/>
              </a:solidFill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6110653" y="4576080"/>
            <a:ext cx="365979" cy="245500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E2224"/>
              </a:solidFill>
            </a:endParaRPr>
          </a:p>
        </p:txBody>
      </p:sp>
      <p:sp>
        <p:nvSpPr>
          <p:cNvPr id="10" name="Explosion 1 9"/>
          <p:cNvSpPr/>
          <p:nvPr/>
        </p:nvSpPr>
        <p:spPr>
          <a:xfrm>
            <a:off x="6680870" y="3444240"/>
            <a:ext cx="365979" cy="245500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E2224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125" y="5542680"/>
            <a:ext cx="1981200" cy="30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5542680"/>
            <a:ext cx="1968500" cy="304800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522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516460"/>
            <a:ext cx="7327900" cy="5981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01531" y="157400"/>
            <a:ext cx="5832988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/>
              <a:t>Signal is a coincidence of μ</a:t>
            </a:r>
            <a:r>
              <a:rPr lang="en-US" sz="2800" baseline="30000" dirty="0" smtClean="0"/>
              <a:t>+ </a:t>
            </a:r>
            <a:r>
              <a:rPr lang="en-US" sz="2800" dirty="0" smtClean="0"/>
              <a:t>&amp; μ</a:t>
            </a:r>
            <a:r>
              <a:rPr lang="en-US" sz="2800" baseline="30000" dirty="0" smtClean="0"/>
              <a:t>- </a:t>
            </a:r>
            <a:r>
              <a:rPr lang="en-US" sz="2800" dirty="0" smtClean="0"/>
              <a:t>paths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125" y="5542680"/>
            <a:ext cx="1981200" cy="30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5542680"/>
            <a:ext cx="1968500" cy="304800"/>
          </a:xfrm>
          <a:prstGeom prst="rect">
            <a:avLst/>
          </a:prstGeom>
        </p:spPr>
      </p:pic>
      <p:sp>
        <p:nvSpPr>
          <p:cNvPr id="11" name="Explosion 1 10"/>
          <p:cNvSpPr/>
          <p:nvPr/>
        </p:nvSpPr>
        <p:spPr>
          <a:xfrm>
            <a:off x="3015241" y="2583360"/>
            <a:ext cx="328307" cy="23328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1 11"/>
          <p:cNvSpPr/>
          <p:nvPr/>
        </p:nvSpPr>
        <p:spPr>
          <a:xfrm>
            <a:off x="5212953" y="2502480"/>
            <a:ext cx="328307" cy="23328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1 12"/>
          <p:cNvSpPr/>
          <p:nvPr/>
        </p:nvSpPr>
        <p:spPr>
          <a:xfrm>
            <a:off x="6191522" y="2619120"/>
            <a:ext cx="328307" cy="23328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1 13"/>
          <p:cNvSpPr/>
          <p:nvPr/>
        </p:nvSpPr>
        <p:spPr>
          <a:xfrm>
            <a:off x="6683983" y="2700000"/>
            <a:ext cx="328307" cy="23328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 1 14"/>
          <p:cNvSpPr/>
          <p:nvPr/>
        </p:nvSpPr>
        <p:spPr>
          <a:xfrm>
            <a:off x="587498" y="140120"/>
            <a:ext cx="1009070" cy="54050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E2224"/>
                </a:solidFill>
              </a:rPr>
              <a:t>hit</a:t>
            </a:r>
            <a:endParaRPr lang="en-US" dirty="0">
              <a:solidFill>
                <a:srgbClr val="2E2224"/>
              </a:solidFill>
            </a:endParaRPr>
          </a:p>
        </p:txBody>
      </p:sp>
      <p:sp>
        <p:nvSpPr>
          <p:cNvPr id="17" name="Explosion 1 16"/>
          <p:cNvSpPr/>
          <p:nvPr/>
        </p:nvSpPr>
        <p:spPr>
          <a:xfrm>
            <a:off x="7290768" y="157400"/>
            <a:ext cx="1009070" cy="54050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E2224"/>
                </a:solidFill>
              </a:rPr>
              <a:t>hit</a:t>
            </a:r>
            <a:endParaRPr lang="en-US" dirty="0">
              <a:solidFill>
                <a:srgbClr val="2E2224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430125" y="3585600"/>
            <a:ext cx="1032178" cy="570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62303" y="4155840"/>
            <a:ext cx="1460103" cy="3196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922406" y="4302720"/>
            <a:ext cx="3559539" cy="1653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Explosion 1 19"/>
          <p:cNvSpPr/>
          <p:nvPr/>
        </p:nvSpPr>
        <p:spPr>
          <a:xfrm>
            <a:off x="3167641" y="4234800"/>
            <a:ext cx="328307" cy="23328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xplosion 1 20"/>
          <p:cNvSpPr/>
          <p:nvPr/>
        </p:nvSpPr>
        <p:spPr>
          <a:xfrm>
            <a:off x="5221593" y="4302720"/>
            <a:ext cx="328307" cy="23328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xplosion 1 21"/>
          <p:cNvSpPr/>
          <p:nvPr/>
        </p:nvSpPr>
        <p:spPr>
          <a:xfrm>
            <a:off x="6191522" y="4242240"/>
            <a:ext cx="328307" cy="23328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xplosion 1 22"/>
          <p:cNvSpPr/>
          <p:nvPr/>
        </p:nvSpPr>
        <p:spPr>
          <a:xfrm>
            <a:off x="6698148" y="4234800"/>
            <a:ext cx="328307" cy="23328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419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11440" y="-1"/>
            <a:ext cx="9135761" cy="685800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5092CD5-A89F-314D-94C3-70AE9E9E224B}" type="slidenum">
              <a:rPr lang="en-US" smtClean="0"/>
              <a:t>16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6396" y="0"/>
            <a:ext cx="8980427" cy="700057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SeaQuest physics goals</a:t>
            </a:r>
            <a:endParaRPr lang="en-US" sz="4000" dirty="0"/>
          </a:p>
        </p:txBody>
      </p:sp>
      <p:pic>
        <p:nvPicPr>
          <p:cNvPr id="13" name="Picture 12" descr="Screen Shot 2016-04-06 at 11.52.42 AM.pn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303" y="560655"/>
            <a:ext cx="5473700" cy="48641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666" y="821017"/>
            <a:ext cx="2576910" cy="1141534"/>
          </a:xfrm>
          <a:prstGeom prst="rect">
            <a:avLst/>
          </a:prstGeom>
          <a:solidFill>
            <a:srgbClr val="FF99FF">
              <a:alpha val="60000"/>
            </a:srgbClr>
          </a:solidFill>
          <a:ln>
            <a:solidFill>
              <a:srgbClr val="008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What is the origin of the nucleon sea?</a:t>
            </a:r>
            <a:endParaRPr lang="en-US" sz="32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78227" y="2272320"/>
            <a:ext cx="2576910" cy="1097504"/>
          </a:xfrm>
          <a:prstGeom prst="rect">
            <a:avLst/>
          </a:prstGeom>
          <a:solidFill>
            <a:srgbClr val="2DCEFF">
              <a:alpha val="37000"/>
            </a:srgbClr>
          </a:solidFill>
          <a:ln>
            <a:solidFill>
              <a:srgbClr val="FFFF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Is the nucleon sea flavor symmetric?</a:t>
            </a:r>
            <a:endParaRPr lang="en-US" sz="28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911100" y="4567664"/>
            <a:ext cx="2484988" cy="964784"/>
          </a:xfrm>
          <a:prstGeom prst="rect">
            <a:avLst/>
          </a:prstGeom>
          <a:solidFill>
            <a:srgbClr val="33FF66">
              <a:alpha val="70000"/>
            </a:srgbClr>
          </a:solidFill>
          <a:ln>
            <a:solidFill>
              <a:srgbClr val="FF0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Do we know what causes EMC effect?</a:t>
            </a:r>
            <a:endParaRPr lang="en-US" sz="28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153594" y="5539971"/>
            <a:ext cx="2484988" cy="964784"/>
          </a:xfrm>
          <a:prstGeom prst="rect">
            <a:avLst/>
          </a:prstGeom>
          <a:solidFill>
            <a:srgbClr val="FF6600">
              <a:alpha val="74000"/>
            </a:srgbClr>
          </a:solidFill>
          <a:ln>
            <a:solidFill>
              <a:srgbClr val="33FF66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Do partons lose energy in cold nuclear matter?</a:t>
            </a:r>
            <a:endParaRPr lang="en-US" sz="28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74273" y="3755737"/>
            <a:ext cx="2484988" cy="964784"/>
          </a:xfrm>
          <a:prstGeom prst="rect">
            <a:avLst/>
          </a:prstGeom>
          <a:solidFill>
            <a:srgbClr val="FFFF00">
              <a:alpha val="77000"/>
            </a:srgbClr>
          </a:solidFill>
          <a:ln>
            <a:solidFill>
              <a:srgbClr val="FF66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What about TMDs?</a:t>
            </a:r>
            <a:endParaRPr lang="en-US" sz="28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992928" y="5371526"/>
            <a:ext cx="2484988" cy="964784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solidFill>
              <a:srgbClr val="FFFF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bg1"/>
                </a:solidFill>
              </a:rPr>
              <a:t>Did you just say dark photons??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66361" y="5654579"/>
            <a:ext cx="2484988" cy="964784"/>
          </a:xfrm>
          <a:prstGeom prst="rect">
            <a:avLst/>
          </a:prstGeom>
          <a:solidFill>
            <a:srgbClr val="8869FF">
              <a:alpha val="70000"/>
            </a:srgbClr>
          </a:solidFill>
          <a:ln>
            <a:solidFill>
              <a:srgbClr val="8869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J/</a:t>
            </a:r>
            <a:r>
              <a:rPr lang="en-US" sz="2800" dirty="0" err="1"/>
              <a:t>ψ</a:t>
            </a:r>
            <a:r>
              <a:rPr lang="en-US" sz="2800" dirty="0"/>
              <a:t> and </a:t>
            </a:r>
            <a:r>
              <a:rPr lang="en-US" sz="2800" dirty="0" err="1"/>
              <a:t>ψ</a:t>
            </a:r>
            <a:r>
              <a:rPr lang="en-US" sz="2800" dirty="0"/>
              <a:t>’ suppression in cold nuclear matter</a:t>
            </a:r>
          </a:p>
        </p:txBody>
      </p:sp>
    </p:spTree>
    <p:extLst>
      <p:ext uri="{BB962C8B-B14F-4D97-AF65-F5344CB8AC3E}">
        <p14:creationId xmlns:p14="http://schemas.microsoft.com/office/powerpoint/2010/main" val="2112525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25" y="279000"/>
            <a:ext cx="8285202" cy="308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D2A518A-7092-B049-843B-C3B79E3B8F0F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25626" y="279000"/>
            <a:ext cx="393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CARTOON OF A DARK PHOTON EVENT</a:t>
            </a:r>
            <a:endParaRPr lang="en-US" dirty="0"/>
          </a:p>
        </p:txBody>
      </p:sp>
      <p:pic>
        <p:nvPicPr>
          <p:cNvPr id="8" name="Picture 7" descr="Screen Shot 2016-05-13 at 2.08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3935434"/>
            <a:ext cx="8285202" cy="2797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5626" y="3930476"/>
            <a:ext cx="3550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CARTOON OF A DRELL YAN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48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5512411"/>
            <a:ext cx="7484934" cy="120228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Purple – Drell Yan like events produced at the target which cross over</a:t>
            </a:r>
          </a:p>
          <a:p>
            <a:endParaRPr lang="en-US" dirty="0" smtClean="0"/>
          </a:p>
          <a:p>
            <a:r>
              <a:rPr lang="en-US" dirty="0" smtClean="0"/>
              <a:t>Yellow – A’ events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84C9-9717-9740-9E76-862BF1A1BB77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Background events</a:t>
            </a:r>
            <a:endParaRPr lang="en-US" sz="4000" dirty="0"/>
          </a:p>
        </p:txBody>
      </p:sp>
      <p:pic>
        <p:nvPicPr>
          <p:cNvPr id="5" name="Picture 4" descr="schematic_overview_backgroun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5283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47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36DD0FD-55B0-48C4-8AF2-8A69533EDFC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9494"/>
          </a:xfrm>
        </p:spPr>
        <p:txBody>
          <a:bodyPr/>
          <a:lstStyle/>
          <a:p>
            <a:pPr algn="ctr"/>
            <a:r>
              <a:rPr lang="en-US" sz="4000" dirty="0" smtClean="0"/>
              <a:t>Timeline of SeaQuest</a:t>
            </a:r>
            <a:endParaRPr lang="en-US" sz="40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68768" y="2860611"/>
            <a:ext cx="6899392" cy="27193"/>
          </a:xfrm>
          <a:prstGeom prst="straightConnector1">
            <a:avLst/>
          </a:prstGeom>
          <a:ln>
            <a:solidFill>
              <a:srgbClr val="2E2224"/>
            </a:solidFill>
            <a:prstDash val="solid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61823" y="2887802"/>
            <a:ext cx="0" cy="1549206"/>
          </a:xfrm>
          <a:prstGeom prst="line">
            <a:avLst/>
          </a:prstGeom>
          <a:ln>
            <a:solidFill>
              <a:srgbClr val="2E22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16067" y="2887802"/>
            <a:ext cx="0" cy="921145"/>
          </a:xfrm>
          <a:prstGeom prst="line">
            <a:avLst/>
          </a:prstGeom>
          <a:ln>
            <a:solidFill>
              <a:srgbClr val="2E22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7913" y="2236105"/>
            <a:ext cx="739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March 2012</a:t>
            </a:r>
            <a:endParaRPr lang="en-US" sz="1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088371" y="2887802"/>
            <a:ext cx="0" cy="1549206"/>
          </a:xfrm>
          <a:prstGeom prst="line">
            <a:avLst/>
          </a:prstGeom>
          <a:ln>
            <a:solidFill>
              <a:srgbClr val="2E22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24555" y="2887802"/>
            <a:ext cx="0" cy="921145"/>
          </a:xfrm>
          <a:prstGeom prst="line">
            <a:avLst/>
          </a:prstGeom>
          <a:ln>
            <a:solidFill>
              <a:srgbClr val="2E22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478799" y="2877560"/>
            <a:ext cx="0" cy="1549206"/>
          </a:xfrm>
          <a:prstGeom prst="line">
            <a:avLst/>
          </a:prstGeom>
          <a:ln>
            <a:solidFill>
              <a:srgbClr val="2E22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133043" y="2873845"/>
            <a:ext cx="0" cy="921145"/>
          </a:xfrm>
          <a:prstGeom prst="line">
            <a:avLst/>
          </a:prstGeom>
          <a:ln>
            <a:solidFill>
              <a:srgbClr val="2E22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87287" y="2873845"/>
            <a:ext cx="0" cy="921145"/>
          </a:xfrm>
          <a:prstGeom prst="line">
            <a:avLst/>
          </a:prstGeom>
          <a:ln>
            <a:solidFill>
              <a:srgbClr val="2E22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41531" y="2859888"/>
            <a:ext cx="0" cy="1577120"/>
          </a:xfrm>
          <a:prstGeom prst="line">
            <a:avLst/>
          </a:prstGeom>
          <a:ln>
            <a:solidFill>
              <a:srgbClr val="2E22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95775" y="2859888"/>
            <a:ext cx="0" cy="921145"/>
          </a:xfrm>
          <a:prstGeom prst="line">
            <a:avLst/>
          </a:prstGeom>
          <a:ln>
            <a:solidFill>
              <a:srgbClr val="2E22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452900" y="2885114"/>
            <a:ext cx="0" cy="1577120"/>
          </a:xfrm>
          <a:prstGeom prst="line">
            <a:avLst/>
          </a:prstGeom>
          <a:ln>
            <a:solidFill>
              <a:srgbClr val="2E22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48870" y="2276680"/>
            <a:ext cx="739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Nov 2013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455433" y="2341324"/>
            <a:ext cx="739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Nov 2014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17634" y="4744428"/>
            <a:ext cx="1915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</a:rPr>
              <a:t>Commissioning run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>
                <a:solidFill>
                  <a:srgbClr val="3366FF"/>
                </a:solidFill>
              </a:rPr>
              <a:t>All detector subsystems work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>
                <a:solidFill>
                  <a:srgbClr val="3366FF"/>
                </a:solidFill>
              </a:rPr>
              <a:t>Issues and upgrades addressed</a:t>
            </a:r>
            <a:endParaRPr lang="en-US" sz="1200" dirty="0">
              <a:solidFill>
                <a:srgbClr val="3366FF"/>
              </a:solidFill>
            </a:endParaRPr>
          </a:p>
        </p:txBody>
      </p:sp>
      <p:pic>
        <p:nvPicPr>
          <p:cNvPr id="28" name="Picture 27" descr="rbs1_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71" y="2221098"/>
            <a:ext cx="617936" cy="51690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73442" y="2341324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</a:t>
            </a:r>
            <a:endParaRPr lang="en-US" dirty="0"/>
          </a:p>
        </p:txBody>
      </p:sp>
      <p:pic>
        <p:nvPicPr>
          <p:cNvPr id="30" name="Picture 29" descr="rbs1_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256" y="2242418"/>
            <a:ext cx="617936" cy="516907"/>
          </a:xfrm>
          <a:prstGeom prst="rect">
            <a:avLst/>
          </a:prstGeom>
        </p:spPr>
      </p:pic>
      <p:pic>
        <p:nvPicPr>
          <p:cNvPr id="31" name="Picture 30" descr="rbs1_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666" y="2360653"/>
            <a:ext cx="617936" cy="5169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320507" y="2406852"/>
            <a:ext cx="34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295026" y="2434033"/>
            <a:ext cx="41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III 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516067" y="2273234"/>
            <a:ext cx="509973" cy="61456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4133043" y="2249976"/>
            <a:ext cx="509973" cy="6145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496481" y="2854110"/>
            <a:ext cx="466392" cy="788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095775" y="2232861"/>
            <a:ext cx="509973" cy="614568"/>
          </a:xfrm>
          <a:prstGeom prst="line">
            <a:avLst/>
          </a:prstGeom>
          <a:ln>
            <a:solidFill>
              <a:srgbClr val="FF99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4" name="Picture 43" descr="rbs1_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347" y="2368207"/>
            <a:ext cx="617936" cy="516907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6845281" y="2386340"/>
            <a:ext cx="890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IV &amp; V 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7995557" y="2857231"/>
            <a:ext cx="576801" cy="1"/>
          </a:xfrm>
          <a:prstGeom prst="straightConnector1">
            <a:avLst/>
          </a:prstGeom>
          <a:ln>
            <a:solidFill>
              <a:srgbClr val="2E222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 rot="18650932">
            <a:off x="1716697" y="2324846"/>
            <a:ext cx="68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REST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2088371" y="2246043"/>
            <a:ext cx="509973" cy="61456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478799" y="2250134"/>
            <a:ext cx="509973" cy="6145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rot="18399801">
            <a:off x="3745559" y="2354876"/>
            <a:ext cx="68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E2224"/>
                </a:solidFill>
              </a:rPr>
              <a:t>REST</a:t>
            </a:r>
            <a:endParaRPr lang="en-US" dirty="0">
              <a:solidFill>
                <a:srgbClr val="2E2224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598344" y="4415313"/>
            <a:ext cx="1742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Stable operation of all detector sub systems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Dark photon road sets included into the trigger system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New St3- installed</a:t>
            </a:r>
          </a:p>
          <a:p>
            <a:pPr marL="171450" indent="-171450">
              <a:buFont typeface="Arial"/>
              <a:buChar char="•"/>
            </a:pP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93855" y="4452080"/>
            <a:ext cx="1294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FF6600"/>
                </a:solidFill>
              </a:rPr>
              <a:t>Improved duty factor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FF6600"/>
                </a:solidFill>
              </a:rPr>
              <a:t>Continue data taking</a:t>
            </a:r>
          </a:p>
          <a:p>
            <a:pPr marL="171450" indent="-171450">
              <a:buFont typeface="Arial"/>
              <a:buChar char="•"/>
            </a:pPr>
            <a:endParaRPr lang="en-US" sz="1200" dirty="0" smtClean="0">
              <a:solidFill>
                <a:srgbClr val="FF6600"/>
              </a:solidFill>
            </a:endParaRPr>
          </a:p>
          <a:p>
            <a:endParaRPr lang="en-US" sz="1200" dirty="0" smtClean="0">
              <a:solidFill>
                <a:srgbClr val="FF6600"/>
              </a:solidFill>
            </a:endParaRPr>
          </a:p>
          <a:p>
            <a:endParaRPr lang="en-US" sz="1200" dirty="0">
              <a:solidFill>
                <a:srgbClr val="FF66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943930" y="4402064"/>
            <a:ext cx="129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/>
              <a:t>Installation of new St 1 drift chamber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Scheduled accelerator maintenance</a:t>
            </a:r>
          </a:p>
          <a:p>
            <a:endParaRPr lang="en-US" sz="1200" dirty="0" smtClean="0"/>
          </a:p>
          <a:p>
            <a:endParaRPr lang="en-US" sz="1200" dirty="0"/>
          </a:p>
        </p:txBody>
      </p:sp>
      <p:sp>
        <p:nvSpPr>
          <p:cNvPr id="60" name="TextBox 59"/>
          <p:cNvSpPr txBox="1"/>
          <p:nvPr/>
        </p:nvSpPr>
        <p:spPr>
          <a:xfrm>
            <a:off x="2106700" y="3809847"/>
            <a:ext cx="89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Main injector upgrades</a:t>
            </a:r>
            <a:endParaRPr lang="en-US" sz="1200" dirty="0"/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7452900" y="2236105"/>
            <a:ext cx="509973" cy="614568"/>
          </a:xfrm>
          <a:prstGeom prst="line">
            <a:avLst/>
          </a:prstGeom>
          <a:ln>
            <a:solidFill>
              <a:srgbClr val="FAFF5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778587" y="2847429"/>
            <a:ext cx="0" cy="921145"/>
          </a:xfrm>
          <a:prstGeom prst="line">
            <a:avLst/>
          </a:prstGeom>
          <a:ln>
            <a:solidFill>
              <a:srgbClr val="2E22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8003028" y="2239542"/>
            <a:ext cx="509973" cy="614568"/>
          </a:xfrm>
          <a:prstGeom prst="line">
            <a:avLst/>
          </a:prstGeom>
          <a:ln>
            <a:solidFill>
              <a:srgbClr val="FAFF5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5459189" y="2242664"/>
            <a:ext cx="509973" cy="614568"/>
          </a:xfrm>
          <a:prstGeom prst="line">
            <a:avLst/>
          </a:prstGeom>
          <a:ln>
            <a:solidFill>
              <a:srgbClr val="FF99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2" name="Picture 61" descr="rbs1_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9348" y="2347795"/>
            <a:ext cx="617936" cy="516907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8589890" y="2504292"/>
            <a:ext cx="53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VI? 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 rot="18399801">
            <a:off x="5670906" y="2354876"/>
            <a:ext cx="68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E2224"/>
                </a:solidFill>
              </a:rPr>
              <a:t>REST</a:t>
            </a:r>
            <a:endParaRPr lang="en-US" dirty="0">
              <a:solidFill>
                <a:srgbClr val="2E2224"/>
              </a:solidFill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53485" y="3627903"/>
            <a:ext cx="1236482" cy="996568"/>
          </a:xfrm>
          <a:prstGeom prst="rect">
            <a:avLst/>
          </a:prstGeom>
        </p:spPr>
      </p:pic>
      <p:pic>
        <p:nvPicPr>
          <p:cNvPr id="66" name="Picture 65" descr="Screen shot 2013-10-21 at 4.01.06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22" y="3085140"/>
            <a:ext cx="1268830" cy="840113"/>
          </a:xfrm>
          <a:prstGeom prst="rect">
            <a:avLst/>
          </a:prstGeom>
        </p:spPr>
      </p:pic>
      <p:pic>
        <p:nvPicPr>
          <p:cNvPr id="2" name="Picture 1" descr="Screen Shot 2016-04-21 at 10.37.16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473" y="2994985"/>
            <a:ext cx="1024575" cy="1371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6247" y="3199060"/>
            <a:ext cx="7722499" cy="1938992"/>
          </a:xfrm>
          <a:prstGeom prst="rect">
            <a:avLst/>
          </a:prstGeom>
          <a:solidFill>
            <a:srgbClr val="FAFF52"/>
          </a:solidFill>
          <a:ln w="19050" cmpd="sng">
            <a:solidFill>
              <a:srgbClr val="FF365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See Ming’s talk – cool detector upgrades to access unique parameter space!</a:t>
            </a:r>
            <a:endParaRPr lang="en-US" sz="40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7736082" y="1516814"/>
            <a:ext cx="0" cy="13306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736082" y="1516814"/>
            <a:ext cx="671518" cy="317473"/>
          </a:xfrm>
          <a:prstGeom prst="rect">
            <a:avLst/>
          </a:prstGeom>
          <a:solidFill>
            <a:schemeClr val="tx1"/>
          </a:solidFill>
          <a:ln>
            <a:solidFill>
              <a:srgbClr val="FF36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607989" y="593484"/>
            <a:ext cx="1599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Dark Interactions 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99247" y="2248347"/>
            <a:ext cx="4380581" cy="387781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Indirect evidence for Dark matter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Dark matter and standard model coupling</a:t>
            </a:r>
          </a:p>
          <a:p>
            <a:endParaRPr lang="en-US" dirty="0"/>
          </a:p>
          <a:p>
            <a:r>
              <a:rPr lang="en-US" dirty="0" smtClean="0"/>
              <a:t>The SeaQuest experiment</a:t>
            </a:r>
          </a:p>
          <a:p>
            <a:endParaRPr lang="en-US" dirty="0" smtClean="0"/>
          </a:p>
          <a:p>
            <a:r>
              <a:rPr lang="en-US" dirty="0" smtClean="0"/>
              <a:t>SeaQuest dark photon search strategy </a:t>
            </a:r>
          </a:p>
          <a:p>
            <a:endParaRPr lang="en-US" dirty="0"/>
          </a:p>
          <a:p>
            <a:r>
              <a:rPr lang="en-US" dirty="0" smtClean="0"/>
              <a:t>Current status</a:t>
            </a:r>
          </a:p>
          <a:p>
            <a:endParaRPr lang="en-US" dirty="0"/>
          </a:p>
          <a:p>
            <a:r>
              <a:rPr lang="en-US" dirty="0" smtClean="0"/>
              <a:t>Summary and Outlook</a:t>
            </a: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84C9-9717-9740-9E76-862BF1A1BB77}" type="slidenum">
              <a:rPr lang="en-US" smtClean="0"/>
              <a:t>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92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16" y="1777999"/>
            <a:ext cx="4415963" cy="452592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Invariant mass spectrum for FY 2015 data</a:t>
            </a:r>
          </a:p>
          <a:p>
            <a:endParaRPr lang="en-US" sz="2000" dirty="0"/>
          </a:p>
          <a:p>
            <a:r>
              <a:rPr lang="en-US" sz="2000" dirty="0" smtClean="0"/>
              <a:t>30% of anticipated data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Data agrees well with Monte Carlo (spectrometer works as expected)</a:t>
            </a:r>
          </a:p>
          <a:p>
            <a:endParaRPr lang="en-US" sz="2000" dirty="0" smtClean="0"/>
          </a:p>
          <a:p>
            <a:r>
              <a:rPr lang="en-US" sz="2000" dirty="0" smtClean="0"/>
              <a:t>Data with Mass &gt; 4.2 GeV are mostly dimuons coming from the Drell-Yan process</a:t>
            </a:r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8128939" cy="1054250"/>
          </a:xfrm>
        </p:spPr>
        <p:txBody>
          <a:bodyPr/>
          <a:lstStyle/>
          <a:p>
            <a:r>
              <a:rPr lang="en-US" sz="4000" dirty="0" smtClean="0"/>
              <a:t>Event selection and reconstruction</a:t>
            </a:r>
            <a:endParaRPr lang="en-US" sz="4000" dirty="0"/>
          </a:p>
        </p:txBody>
      </p:sp>
      <p:pic>
        <p:nvPicPr>
          <p:cNvPr id="9" name="Picture 8" descr="Screen Shot 2016-09-27 at 1.27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49" y="1624406"/>
            <a:ext cx="3864380" cy="2593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3871" y="2043582"/>
            <a:ext cx="17397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C2920"/>
                </a:solidFill>
              </a:rPr>
              <a:t>J/</a:t>
            </a:r>
            <a:r>
              <a:rPr lang="en-US" sz="1200" dirty="0" smtClean="0">
                <a:solidFill>
                  <a:srgbClr val="CC2920"/>
                </a:solidFill>
                <a:latin typeface="Symbol" charset="2"/>
                <a:cs typeface="Symbol" charset="2"/>
              </a:rPr>
              <a:t>y</a:t>
            </a:r>
            <a:r>
              <a:rPr lang="en-US" sz="1200" dirty="0" smtClean="0">
                <a:solidFill>
                  <a:srgbClr val="CC2920"/>
                </a:solidFill>
              </a:rPr>
              <a:t> Monte Carlo</a:t>
            </a:r>
          </a:p>
          <a:p>
            <a:r>
              <a:rPr lang="en-US" sz="1200" dirty="0" smtClean="0">
                <a:solidFill>
                  <a:srgbClr val="CC2920"/>
                </a:solidFill>
                <a:latin typeface="Symbol" charset="2"/>
                <a:cs typeface="Symbol" charset="2"/>
              </a:rPr>
              <a:t>y</a:t>
            </a:r>
            <a:r>
              <a:rPr lang="en-US" sz="1200" dirty="0" smtClean="0">
                <a:solidFill>
                  <a:srgbClr val="CC2920"/>
                </a:solidFill>
              </a:rPr>
              <a:t>’ Monte Carlo</a:t>
            </a:r>
          </a:p>
          <a:p>
            <a:r>
              <a:rPr lang="en-US" sz="1200" dirty="0" smtClean="0">
                <a:solidFill>
                  <a:srgbClr val="E140FE"/>
                </a:solidFill>
              </a:rPr>
              <a:t>Drell-Yan Monte Carlo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Random Background</a:t>
            </a:r>
          </a:p>
          <a:p>
            <a:r>
              <a:rPr lang="en-US" sz="1200" dirty="0" smtClean="0">
                <a:solidFill>
                  <a:srgbClr val="1324D5"/>
                </a:solidFill>
              </a:rPr>
              <a:t>Combined MC and </a:t>
            </a:r>
            <a:r>
              <a:rPr lang="en-US" sz="1200" dirty="0" err="1" smtClean="0">
                <a:solidFill>
                  <a:srgbClr val="1324D5"/>
                </a:solidFill>
              </a:rPr>
              <a:t>bg</a:t>
            </a:r>
            <a:endParaRPr lang="en-US" sz="1200" dirty="0">
              <a:solidFill>
                <a:srgbClr val="1324D5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92" r="92000">
                        <a14:foregroundMark x1="56308" y1="39091" x2="56308" y2="39091"/>
                        <a14:foregroundMark x1="75615" y1="45455" x2="75615" y2="45455"/>
                        <a14:foregroundMark x1="82000" y1="37455" x2="82000" y2="37455"/>
                        <a14:foregroundMark x1="92000" y1="38364" x2="92000" y2="38364"/>
                        <a14:foregroundMark x1="80692" y1="72727" x2="80692" y2="72727"/>
                        <a14:foregroundMark x1="83385" y1="70364" x2="83385" y2="70364"/>
                        <a14:foregroundMark x1="68615" y1="73818" x2="68615" y2="73818"/>
                        <a14:foregroundMark x1="75615" y1="74182" x2="75615" y2="74182"/>
                        <a14:foregroundMark x1="16769" y1="45455" x2="16769" y2="45455"/>
                        <a14:foregroundMark x1="10154" y1="44000" x2="10154" y2="44000"/>
                        <a14:foregroundMark x1="48538" y1="48364" x2="48538" y2="48364"/>
                        <a14:foregroundMark x1="52462" y1="47455" x2="52462" y2="47455"/>
                        <a14:foregroundMark x1="49077" y1="53091" x2="49077" y2="53091"/>
                        <a14:foregroundMark x1="50923" y1="55818" x2="50923" y2="55818"/>
                        <a14:foregroundMark x1="48692" y1="25091" x2="48692" y2="25091"/>
                        <a14:foregroundMark x1="52077" y1="32000" x2="52077" y2="32000"/>
                        <a14:foregroundMark x1="52231" y1="42000" x2="52231" y2="42000"/>
                        <a14:foregroundMark x1="43846" y1="58364" x2="43846" y2="58364"/>
                        <a14:backgroundMark x1="54462" y1="42727" x2="54462" y2="42727"/>
                        <a14:backgroundMark x1="73923" y1="72364" x2="73923" y2="72364"/>
                        <a14:backgroundMark x1="84000" y1="77091" x2="84000" y2="77091"/>
                        <a14:backgroundMark x1="72231" y1="42000" x2="72231" y2="42000"/>
                        <a14:backgroundMark x1="20462" y1="42000" x2="20462" y2="42000"/>
                        <a14:backgroundMark x1="35846" y1="42364" x2="35846" y2="42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143" y="3343401"/>
            <a:ext cx="1386482" cy="586589"/>
          </a:xfrm>
          <a:prstGeom prst="rect">
            <a:avLst/>
          </a:prstGeom>
        </p:spPr>
      </p:pic>
      <p:pic>
        <p:nvPicPr>
          <p:cNvPr id="11" name="Picture 10" descr="Screen Shot 2016-09-27 at 1.29.5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49" y="4246906"/>
            <a:ext cx="3864380" cy="2057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92" r="92000">
                        <a14:foregroundMark x1="56308" y1="39091" x2="56308" y2="39091"/>
                        <a14:foregroundMark x1="75615" y1="45455" x2="75615" y2="45455"/>
                        <a14:foregroundMark x1="82000" y1="37455" x2="82000" y2="37455"/>
                        <a14:foregroundMark x1="92000" y1="38364" x2="92000" y2="38364"/>
                        <a14:foregroundMark x1="80692" y1="72727" x2="80692" y2="72727"/>
                        <a14:foregroundMark x1="83385" y1="70364" x2="83385" y2="70364"/>
                        <a14:foregroundMark x1="68615" y1="73818" x2="68615" y2="73818"/>
                        <a14:foregroundMark x1="75615" y1="74182" x2="75615" y2="74182"/>
                        <a14:foregroundMark x1="16769" y1="45455" x2="16769" y2="45455"/>
                        <a14:foregroundMark x1="10154" y1="44000" x2="10154" y2="44000"/>
                        <a14:foregroundMark x1="48538" y1="48364" x2="48538" y2="48364"/>
                        <a14:foregroundMark x1="52462" y1="47455" x2="52462" y2="47455"/>
                        <a14:foregroundMark x1="49077" y1="53091" x2="49077" y2="53091"/>
                        <a14:foregroundMark x1="50923" y1="55818" x2="50923" y2="55818"/>
                        <a14:foregroundMark x1="48692" y1="25091" x2="48692" y2="25091"/>
                        <a14:foregroundMark x1="52077" y1="32000" x2="52077" y2="32000"/>
                        <a14:foregroundMark x1="52231" y1="42000" x2="52231" y2="42000"/>
                        <a14:foregroundMark x1="43846" y1="58364" x2="43846" y2="58364"/>
                        <a14:backgroundMark x1="54462" y1="42727" x2="54462" y2="42727"/>
                        <a14:backgroundMark x1="73923" y1="72364" x2="73923" y2="72364"/>
                        <a14:backgroundMark x1="84000" y1="77091" x2="84000" y2="77091"/>
                        <a14:backgroundMark x1="72231" y1="42000" x2="72231" y2="42000"/>
                        <a14:backgroundMark x1="20462" y1="42000" x2="20462" y2="42000"/>
                        <a14:backgroundMark x1="35846" y1="42364" x2="35846" y2="42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6083" y="4246906"/>
            <a:ext cx="1123116" cy="475164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39264" y="6298174"/>
            <a:ext cx="2133600" cy="365125"/>
          </a:xfrm>
        </p:spPr>
        <p:txBody>
          <a:bodyPr>
            <a:normAutofit/>
          </a:bodyPr>
          <a:lstStyle/>
          <a:p>
            <a:fld id="{F36DD0FD-55B0-48C4-8AF2-8A69533EDFC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26849" y="1735805"/>
            <a:ext cx="198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E906 preliminary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085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8587" y="1701466"/>
            <a:ext cx="4141747" cy="4439358"/>
          </a:xfrm>
        </p:spPr>
        <p:txBody>
          <a:bodyPr>
            <a:noAutofit/>
          </a:bodyPr>
          <a:lstStyle/>
          <a:p>
            <a:r>
              <a:rPr lang="en-US" sz="2000" dirty="0" smtClean="0"/>
              <a:t>A’ generated by η decay and/or proton Bremsstrahlung in the Iron beam dump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A’ could travel a distance </a:t>
            </a:r>
            <a:r>
              <a:rPr lang="en-US" sz="2000" i="1" dirty="0" smtClean="0"/>
              <a:t>l</a:t>
            </a:r>
            <a:r>
              <a:rPr lang="en-US" sz="2000" i="1" baseline="-25000" dirty="0" smtClean="0"/>
              <a:t>0</a:t>
            </a:r>
            <a:r>
              <a:rPr lang="en-US" sz="2000" dirty="0" smtClean="0"/>
              <a:t> without interacting</a:t>
            </a:r>
          </a:p>
          <a:p>
            <a:endParaRPr lang="en-US" sz="2000" dirty="0" smtClean="0"/>
          </a:p>
          <a:p>
            <a:r>
              <a:rPr lang="en-US" sz="2000" dirty="0" smtClean="0"/>
              <a:t>A’ decays into di-leptons</a:t>
            </a:r>
          </a:p>
          <a:p>
            <a:endParaRPr lang="en-US" sz="2000" dirty="0" smtClean="0"/>
          </a:p>
          <a:p>
            <a:r>
              <a:rPr lang="en-US" sz="2000" dirty="0" smtClean="0"/>
              <a:t>Reconstructed di-lepton vertex is displaced, downstream of the target in the beam dump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D57B0AA-AC8E-4463-ADAC-E87D09B82E4F}" type="slidenum">
              <a:rPr lang="en-US" smtClean="0"/>
              <a:t>21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8588" y="370390"/>
            <a:ext cx="8642537" cy="1054250"/>
          </a:xfrm>
        </p:spPr>
        <p:txBody>
          <a:bodyPr/>
          <a:lstStyle/>
          <a:p>
            <a:r>
              <a:rPr lang="en-US" sz="4000" dirty="0" smtClean="0"/>
              <a:t>SeaQuest A’ search strategy</a:t>
            </a:r>
            <a:endParaRPr lang="en-US" sz="4000" dirty="0"/>
          </a:p>
        </p:txBody>
      </p:sp>
      <p:pic>
        <p:nvPicPr>
          <p:cNvPr id="16" name="Picture 15" descr="Screen Shot 2014-07-24 at 1.25.08 PM.pn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558" y="4750337"/>
            <a:ext cx="3900927" cy="1989142"/>
          </a:xfrm>
          <a:prstGeom prst="rect">
            <a:avLst/>
          </a:prstGeom>
        </p:spPr>
      </p:pic>
      <p:pic>
        <p:nvPicPr>
          <p:cNvPr id="2" name="Picture 1" descr="Screen Shot 2015-02-12 at 11.13.23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181" y="1452283"/>
            <a:ext cx="4494889" cy="37600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6777" y="3258154"/>
            <a:ext cx="36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</a:t>
            </a:r>
            <a:r>
              <a:rPr lang="en-US" i="1" baseline="-25000" dirty="0" smtClean="0"/>
              <a:t>0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602387" y="5985880"/>
            <a:ext cx="1847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Dark photon like event in the event display software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1560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52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Arxiv</a:t>
            </a:r>
            <a:r>
              <a:rPr lang="en-US" dirty="0" smtClean="0"/>
              <a:t> submission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285E-31A9-0D43-ACFA-9575C4E74519}" type="datetime1">
              <a:rPr lang="en-US" smtClean="0"/>
              <a:t>10/5/16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7D25-B5E2-4843-9E80-E500F5357940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 descr="Screen Shot 2016-05-04 at 6.34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04" y="1018158"/>
            <a:ext cx="7246717" cy="5189788"/>
          </a:xfrm>
          <a:prstGeom prst="rect">
            <a:avLst/>
          </a:prstGeom>
        </p:spPr>
      </p:pic>
      <p:pic>
        <p:nvPicPr>
          <p:cNvPr id="9" name="Picture 8" descr="spectrome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039" y="4310481"/>
            <a:ext cx="4595911" cy="234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43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Dark photon - Monte Carlo simulations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9012"/>
            <a:ext cx="4368800" cy="432715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There is no data for 120 GeV proton beam on Fe beam dump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GEANT4 simulations to estimate pion and eta cross section per nucleon generated in the beam dump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Extracted various kinematic parameters and used them as inputs to estimate the dark photon cross section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1C1D-4650-1A46-9DE1-CC65F1247BE6}" type="datetime1">
              <a:rPr lang="en-US" smtClean="0"/>
              <a:t>10/5/16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7D25-B5E2-4843-9E80-E500F5357940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 descr="Screen Shot 2016-05-05 at 10.50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40" y="1788328"/>
            <a:ext cx="3192524" cy="2344117"/>
          </a:xfrm>
          <a:prstGeom prst="rect">
            <a:avLst/>
          </a:prstGeom>
        </p:spPr>
      </p:pic>
      <p:pic>
        <p:nvPicPr>
          <p:cNvPr id="8" name="Picture 7" descr="Screen Shot 2016-05-05 at 10.49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40" y="4183189"/>
            <a:ext cx="3192524" cy="2205403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848579" y="6372579"/>
            <a:ext cx="42954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/>
              <a:t>S. Gardner, R. J. Holt, A. Tadepalli, </a:t>
            </a:r>
            <a:r>
              <a:rPr lang="en-US" sz="1400" dirty="0" err="1"/>
              <a:t>arXiv</a:t>
            </a:r>
            <a:r>
              <a:rPr lang="en-US" sz="1400" dirty="0"/>
              <a:t> 1509.00050 </a:t>
            </a:r>
          </a:p>
        </p:txBody>
      </p:sp>
    </p:spTree>
    <p:extLst>
      <p:ext uri="{BB962C8B-B14F-4D97-AF65-F5344CB8AC3E}">
        <p14:creationId xmlns:p14="http://schemas.microsoft.com/office/powerpoint/2010/main" val="25086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573" y="4586896"/>
            <a:ext cx="3615155" cy="2049182"/>
          </a:xfrm>
        </p:spPr>
        <p:txBody>
          <a:bodyPr>
            <a:noAutofit/>
          </a:bodyPr>
          <a:lstStyle/>
          <a:p>
            <a:r>
              <a:rPr lang="en-US" sz="1200" i="1" dirty="0" smtClean="0"/>
              <a:t>E</a:t>
            </a:r>
            <a:r>
              <a:rPr lang="en-US" sz="1200" i="1" baseline="-25000" dirty="0" smtClean="0"/>
              <a:t>0</a:t>
            </a:r>
            <a:r>
              <a:rPr lang="en-US" sz="1200" dirty="0" smtClean="0"/>
              <a:t> = energy of the A’</a:t>
            </a:r>
          </a:p>
          <a:p>
            <a:r>
              <a:rPr lang="en-US" sz="1200" i="1" dirty="0" smtClean="0"/>
              <a:t>N</a:t>
            </a:r>
            <a:r>
              <a:rPr lang="en-US" sz="1200" i="1" baseline="-25000" dirty="0" smtClean="0"/>
              <a:t>eff</a:t>
            </a:r>
            <a:r>
              <a:rPr lang="en-US" sz="1200" dirty="0" smtClean="0"/>
              <a:t> = no. of available decay products</a:t>
            </a:r>
          </a:p>
          <a:p>
            <a:r>
              <a:rPr lang="en-US" sz="1200" i="1" dirty="0" smtClean="0"/>
              <a:t>l</a:t>
            </a:r>
            <a:r>
              <a:rPr lang="en-US" sz="1200" i="1" baseline="-25000" dirty="0" smtClean="0"/>
              <a:t>0</a:t>
            </a:r>
            <a:r>
              <a:rPr lang="en-US" sz="1200" dirty="0" smtClean="0"/>
              <a:t> = distance that A’ travels before decaying</a:t>
            </a:r>
          </a:p>
          <a:p>
            <a:r>
              <a:rPr lang="en-US" sz="1200" dirty="0" err="1" smtClean="0"/>
              <a:t>ε</a:t>
            </a:r>
            <a:r>
              <a:rPr lang="en-US" sz="1200" dirty="0" smtClean="0"/>
              <a:t> = coupling constant between standard model and dark sector</a:t>
            </a:r>
          </a:p>
          <a:p>
            <a:r>
              <a:rPr lang="en-US" sz="1200" i="1" dirty="0"/>
              <a:t>m</a:t>
            </a:r>
            <a:r>
              <a:rPr lang="en-US" sz="1200" i="1" baseline="-25000" dirty="0" smtClean="0"/>
              <a:t>A’</a:t>
            </a:r>
            <a:r>
              <a:rPr lang="en-US" sz="1200" i="1" dirty="0" smtClean="0"/>
              <a:t>  = </a:t>
            </a:r>
            <a:r>
              <a:rPr lang="en-US" sz="1200" dirty="0" smtClean="0"/>
              <a:t>mass of A’</a:t>
            </a:r>
            <a:endParaRPr lang="en-US" sz="1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D57B0AA-AC8E-4463-ADAC-E87D09B82E4F}" type="slidenum">
              <a:rPr lang="en-US" smtClean="0"/>
              <a:t>24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A’ sensitivity region for SeaQuest</a:t>
            </a:r>
            <a:endParaRPr lang="en-US" sz="40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182966"/>
              </p:ext>
            </p:extLst>
          </p:nvPr>
        </p:nvGraphicFramePr>
        <p:xfrm>
          <a:off x="236548" y="1931143"/>
          <a:ext cx="3803784" cy="747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88" name="Equation" r:id="rId3" imgW="5689600" imgH="1117600" progId="Equation.3">
                  <p:embed/>
                </p:oleObj>
              </mc:Choice>
              <mc:Fallback>
                <p:oleObj name="Equation" r:id="rId3" imgW="5689600" imgH="1117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6548" y="1931143"/>
                        <a:ext cx="3803784" cy="747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36548" y="2836074"/>
            <a:ext cx="3350659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/>
              <a:t>J</a:t>
            </a:r>
            <a:r>
              <a:rPr lang="en-US" sz="1400" dirty="0"/>
              <a:t>. D. Bjorken et al, PRD </a:t>
            </a:r>
            <a:r>
              <a:rPr lang="en-US" sz="1400" b="1" dirty="0"/>
              <a:t>80</a:t>
            </a:r>
            <a:r>
              <a:rPr lang="en-US" sz="1400" dirty="0"/>
              <a:t> (2009) 075018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7054056" y="1320911"/>
            <a:ext cx="18748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/>
              <a:t>2E12 </a:t>
            </a:r>
            <a:r>
              <a:rPr lang="en-US" dirty="0" err="1"/>
              <a:t>ppp</a:t>
            </a:r>
            <a:endParaRPr lang="en-US" dirty="0"/>
          </a:p>
          <a:p>
            <a:r>
              <a:rPr lang="en-US" dirty="0"/>
              <a:t>200 days</a:t>
            </a:r>
          </a:p>
          <a:p>
            <a:r>
              <a:rPr lang="en-US" dirty="0"/>
              <a:t>10 event contours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0243" y="2322193"/>
            <a:ext cx="3828453" cy="388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114871" y="2725203"/>
            <a:ext cx="1283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852389" y="6217152"/>
            <a:ext cx="410002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/>
              <a:t>S. Gardner, R. J. Holt, A. Tadepalli, </a:t>
            </a:r>
            <a:r>
              <a:rPr lang="en-US" sz="1400" dirty="0" err="1"/>
              <a:t>arXiv</a:t>
            </a:r>
            <a:r>
              <a:rPr lang="en-US" sz="1400" dirty="0"/>
              <a:t> 1509.00050 </a:t>
            </a:r>
          </a:p>
        </p:txBody>
      </p:sp>
    </p:spTree>
    <p:extLst>
      <p:ext uri="{BB962C8B-B14F-4D97-AF65-F5344CB8AC3E}">
        <p14:creationId xmlns:p14="http://schemas.microsoft.com/office/powerpoint/2010/main" val="114761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573" y="2244836"/>
            <a:ext cx="3615155" cy="3731790"/>
          </a:xfrm>
        </p:spPr>
        <p:txBody>
          <a:bodyPr>
            <a:noAutofit/>
          </a:bodyPr>
          <a:lstStyle/>
          <a:p>
            <a:r>
              <a:rPr lang="en-US" sz="2000" dirty="0" smtClean="0"/>
              <a:t>10 events in 200 days</a:t>
            </a:r>
          </a:p>
          <a:p>
            <a:endParaRPr lang="en-US" sz="2000" dirty="0"/>
          </a:p>
          <a:p>
            <a:r>
              <a:rPr lang="en-US" sz="2000" dirty="0" smtClean="0"/>
              <a:t>2E12 </a:t>
            </a:r>
            <a:r>
              <a:rPr lang="en-US" sz="2000" dirty="0" err="1" smtClean="0"/>
              <a:t>ppp</a:t>
            </a:r>
            <a:r>
              <a:rPr lang="en-US" sz="2000" dirty="0" smtClean="0"/>
              <a:t> at 100% detection efficiency</a:t>
            </a:r>
          </a:p>
          <a:p>
            <a:endParaRPr lang="en-US" sz="2000" dirty="0"/>
          </a:p>
          <a:p>
            <a:r>
              <a:rPr lang="en-US" sz="2000" dirty="0" smtClean="0"/>
              <a:t>Yet to be sculpted by acceptance, tracking efficiencies, GMC simulations etc..</a:t>
            </a:r>
          </a:p>
          <a:p>
            <a:endParaRPr lang="en-US" sz="2000" dirty="0"/>
          </a:p>
          <a:p>
            <a:r>
              <a:rPr lang="en-US" sz="2000" dirty="0" smtClean="0"/>
              <a:t>Analysis underway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D57B0AA-AC8E-4463-ADAC-E87D09B82E4F}" type="slidenum">
              <a:rPr lang="en-US" smtClean="0"/>
              <a:t>25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A’ sensitivity region for SeaQuest</a:t>
            </a:r>
            <a:endParaRPr lang="en-US" sz="4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1893" y="1910654"/>
            <a:ext cx="4188949" cy="425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114871" y="2725203"/>
            <a:ext cx="1283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312345" y="6160747"/>
            <a:ext cx="4460519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/>
              <a:t>S. Gardner, R. J. Holt, A. Tadepalli, </a:t>
            </a:r>
            <a:r>
              <a:rPr lang="en-US" sz="1400" dirty="0" err="1"/>
              <a:t>arXiv</a:t>
            </a:r>
            <a:r>
              <a:rPr lang="en-US" sz="1400" dirty="0"/>
              <a:t> 1509.00050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6247" y="3199060"/>
            <a:ext cx="7722499" cy="1938992"/>
          </a:xfrm>
          <a:prstGeom prst="rect">
            <a:avLst/>
          </a:prstGeom>
          <a:solidFill>
            <a:srgbClr val="FAFF52"/>
          </a:solidFill>
          <a:ln w="19050" cmpd="sng">
            <a:solidFill>
              <a:srgbClr val="FF365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See Ming’s talk – cool detector upgrades to access unique parameter space!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293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3877815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 smtClean="0"/>
              <a:t>Including the different mechanisms in the MC simulations</a:t>
            </a:r>
          </a:p>
          <a:p>
            <a:pPr lvl="1"/>
            <a:r>
              <a:rPr lang="en-US" sz="1800" dirty="0" smtClean="0"/>
              <a:t>Proton Bremsstrahlung</a:t>
            </a:r>
          </a:p>
          <a:p>
            <a:pPr lvl="1"/>
            <a:r>
              <a:rPr lang="en-US" sz="1800" dirty="0" smtClean="0"/>
              <a:t>Eta decay</a:t>
            </a:r>
          </a:p>
          <a:p>
            <a:pPr lvl="1"/>
            <a:r>
              <a:rPr lang="en-US" sz="1800" dirty="0" smtClean="0"/>
              <a:t>Dark Drell-Yan process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Modifying the tracker to search for dark photon like events which have a displaced vertex downstream</a:t>
            </a:r>
          </a:p>
          <a:p>
            <a:endParaRPr lang="en-US" sz="2000" dirty="0"/>
          </a:p>
          <a:p>
            <a:r>
              <a:rPr lang="en-US" sz="2000" dirty="0" smtClean="0"/>
              <a:t>Study all the background carefully</a:t>
            </a:r>
          </a:p>
          <a:p>
            <a:endParaRPr lang="en-US" sz="2000" dirty="0"/>
          </a:p>
          <a:p>
            <a:r>
              <a:rPr lang="en-US" sz="2000" dirty="0" smtClean="0"/>
              <a:t>Determine the systematic errors</a:t>
            </a:r>
          </a:p>
          <a:p>
            <a:endParaRPr lang="en-US" sz="2000" dirty="0"/>
          </a:p>
          <a:p>
            <a:r>
              <a:rPr lang="en-US" sz="2000" dirty="0"/>
              <a:t>Data analysis → reconstruct real data and compare with MC to see if there is any dark photon event and determine best fit and limits for (</a:t>
            </a:r>
            <a:r>
              <a:rPr lang="en-US" sz="2000" dirty="0" err="1"/>
              <a:t>m,ε</a:t>
            </a:r>
            <a:r>
              <a:rPr lang="en-US" sz="2000" dirty="0" smtClean="0"/>
              <a:t>)</a:t>
            </a:r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84C9-9717-9740-9E76-862BF1A1BB77}" type="slidenum">
              <a:rPr lang="en-US" smtClean="0"/>
              <a:t>26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Current status and analysis outlook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6538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1409976"/>
            <a:ext cx="4750471" cy="3877815"/>
          </a:xfrm>
        </p:spPr>
        <p:txBody>
          <a:bodyPr>
            <a:noAutofit/>
          </a:bodyPr>
          <a:lstStyle/>
          <a:p>
            <a:pPr algn="just"/>
            <a:r>
              <a:rPr lang="en-US" sz="1600" dirty="0" smtClean="0"/>
              <a:t>Direct evidence for dark matter is overwhelming. Indirect evidence is pending.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 smtClean="0"/>
              <a:t>Dark photons could provide a portal into the dark sector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 smtClean="0"/>
              <a:t>SeaQuest takes advantage of the </a:t>
            </a:r>
            <a:r>
              <a:rPr lang="en-US" sz="1600" dirty="0" err="1" smtClean="0"/>
              <a:t>ηdecay</a:t>
            </a:r>
            <a:r>
              <a:rPr lang="en-US" sz="1600" dirty="0" smtClean="0"/>
              <a:t> process, proton bremsstrahlung and dark Drell-Yan process to search for dark photons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/>
              <a:t>Preliminary estimates have been made for the range of dark photon coupling constant </a:t>
            </a:r>
            <a:r>
              <a:rPr lang="en-US" sz="1600" dirty="0" err="1" smtClean="0"/>
              <a:t>vs</a:t>
            </a:r>
            <a:r>
              <a:rPr lang="en-US" sz="1600" dirty="0" smtClean="0"/>
              <a:t> mass parameter space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/>
              <a:t>Analysis in progress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>
                <a:solidFill>
                  <a:srgbClr val="000000"/>
                </a:solidFill>
              </a:rPr>
              <a:t>Exciting times ahead!!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AA78500-71CA-4846-B41F-26BF188200C9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783782"/>
          </a:xfrm>
        </p:spPr>
        <p:txBody>
          <a:bodyPr/>
          <a:lstStyle/>
          <a:p>
            <a:pPr algn="ctr"/>
            <a:r>
              <a:rPr lang="en-US" sz="4000" dirty="0" smtClean="0"/>
              <a:t>Summary and outlook 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1957019" y="2818628"/>
            <a:ext cx="5355945" cy="1323439"/>
          </a:xfrm>
          <a:prstGeom prst="rect">
            <a:avLst/>
          </a:prstGeom>
          <a:solidFill>
            <a:srgbClr val="FFC658"/>
          </a:solidFill>
          <a:ln w="38100" cmpd="sng">
            <a:solidFill>
              <a:schemeClr val="tx1"/>
            </a:solidFill>
            <a:prstDash val="solid"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en-US" sz="8000" dirty="0" smtClean="0"/>
              <a:t>Stay tuned!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114627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909379"/>
            <a:ext cx="7745505" cy="42167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36DD0FD-55B0-48C4-8AF2-8A69533EDFC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15043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1932" y="789483"/>
            <a:ext cx="447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Don’t be afraid of the dark!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2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17D84C9-9717-9740-9E76-862BF1A1BB77}" type="slidenum">
              <a:rPr lang="en-US" smtClean="0"/>
              <a:t>29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Thank you!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6556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D2A518A-7092-B049-843B-C3B79E3B8F0F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7576" y="34925"/>
            <a:ext cx="7707313" cy="4525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Energy budget of the Universe </a:t>
            </a:r>
            <a:endParaRPr lang="en-US" sz="28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486233"/>
              </p:ext>
            </p:extLst>
          </p:nvPr>
        </p:nvGraphicFramePr>
        <p:xfrm>
          <a:off x="2643394" y="889013"/>
          <a:ext cx="4170523" cy="1755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45056" y="648961"/>
            <a:ext cx="1557935" cy="388568"/>
          </a:xfrm>
          <a:prstGeom prst="rect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0010" tIns="40005" rIns="80010" bIns="40005" rtlCol="0">
            <a:spAutoFit/>
          </a:bodyPr>
          <a:lstStyle/>
          <a:p>
            <a:r>
              <a:rPr lang="en-US" sz="2000" dirty="0">
                <a:solidFill>
                  <a:srgbClr val="FF9900"/>
                </a:solidFill>
                <a:latin typeface="Arial"/>
                <a:cs typeface="Arial"/>
              </a:rPr>
              <a:t>Dark energy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23265" y="2752817"/>
            <a:ext cx="1963793" cy="388568"/>
          </a:xfrm>
          <a:prstGeom prst="rect">
            <a:avLst/>
          </a:prstGeom>
          <a:solidFill>
            <a:srgbClr val="000000"/>
          </a:solidFill>
          <a:ln>
            <a:solidFill>
              <a:srgbClr val="9966FF"/>
            </a:solidFill>
          </a:ln>
        </p:spPr>
        <p:txBody>
          <a:bodyPr wrap="square" lIns="80010" tIns="40005" rIns="80010" bIns="40005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+mj-lt"/>
                <a:cs typeface="Arial"/>
              </a:rPr>
              <a:t>Dark </a:t>
            </a:r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</a:rPr>
              <a:t>matter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62371" y="2544893"/>
            <a:ext cx="1837547" cy="696344"/>
          </a:xfrm>
          <a:prstGeom prst="rect">
            <a:avLst/>
          </a:prstGeom>
          <a:solidFill>
            <a:srgbClr val="FFCCFF"/>
          </a:solidFill>
          <a:ln>
            <a:solidFill>
              <a:srgbClr val="9966FF"/>
            </a:solidFill>
          </a:ln>
        </p:spPr>
        <p:txBody>
          <a:bodyPr wrap="square" lIns="80010" tIns="40005" rIns="80010" bIns="40005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  <a:latin typeface="+mj-lt"/>
                <a:cs typeface="Arial"/>
              </a:rPr>
              <a:t>Standard model </a:t>
            </a:r>
            <a:r>
              <a:rPr lang="en-US" sz="2000" dirty="0">
                <a:solidFill>
                  <a:srgbClr val="3366FF"/>
                </a:solidFill>
                <a:latin typeface="+mj-lt"/>
                <a:cs typeface="Arial"/>
              </a:rPr>
              <a:t>matter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12909" y="1719185"/>
            <a:ext cx="1117770" cy="265457"/>
          </a:xfrm>
          <a:prstGeom prst="rect">
            <a:avLst/>
          </a:prstGeom>
          <a:noFill/>
        </p:spPr>
        <p:txBody>
          <a:bodyPr wrap="square" lIns="80010" tIns="40005" rIns="80010" bIns="40005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26.8%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7651" y="1805885"/>
            <a:ext cx="799569" cy="265457"/>
          </a:xfrm>
          <a:prstGeom prst="rect">
            <a:avLst/>
          </a:prstGeom>
          <a:noFill/>
        </p:spPr>
        <p:txBody>
          <a:bodyPr wrap="square" lIns="80010" tIns="40005" rIns="80010" bIns="40005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4.9%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81233" y="1109694"/>
            <a:ext cx="803495" cy="265457"/>
          </a:xfrm>
          <a:prstGeom prst="rect">
            <a:avLst/>
          </a:prstGeom>
          <a:noFill/>
        </p:spPr>
        <p:txBody>
          <a:bodyPr wrap="square" lIns="80010" tIns="40005" rIns="80010" bIns="40005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68.3%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59620" y="3659052"/>
            <a:ext cx="1992858" cy="646331"/>
          </a:xfrm>
          <a:prstGeom prst="rect">
            <a:avLst/>
          </a:prstGeom>
          <a:solidFill>
            <a:srgbClr val="FFCCFF"/>
          </a:solidFill>
          <a:ln>
            <a:solidFill>
              <a:srgbClr val="9966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Nucleons and Nuclear structure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378" y="4877767"/>
            <a:ext cx="2130429" cy="646331"/>
          </a:xfrm>
          <a:prstGeom prst="rect">
            <a:avLst/>
          </a:prstGeom>
          <a:solidFill>
            <a:srgbClr val="FFCCFF"/>
          </a:solidFill>
          <a:ln>
            <a:solidFill>
              <a:srgbClr val="9966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Issues in Nuclear structure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415" y="4590992"/>
            <a:ext cx="2843635" cy="1203076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endCxn id="16" idx="0"/>
          </p:cNvCxnSpPr>
          <p:nvPr/>
        </p:nvCxnSpPr>
        <p:spPr>
          <a:xfrm flipH="1">
            <a:off x="2256049" y="3241237"/>
            <a:ext cx="489725" cy="4178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596125" y="4305383"/>
            <a:ext cx="659924" cy="5723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7" idx="3"/>
          </p:cNvCxnSpPr>
          <p:nvPr/>
        </p:nvCxnSpPr>
        <p:spPr>
          <a:xfrm flipV="1">
            <a:off x="2490807" y="5192530"/>
            <a:ext cx="522433" cy="84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324736" y="3142484"/>
            <a:ext cx="489181" cy="5394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44649" y="3681936"/>
            <a:ext cx="1963793" cy="696344"/>
          </a:xfrm>
          <a:prstGeom prst="rect">
            <a:avLst/>
          </a:prstGeom>
          <a:solidFill>
            <a:srgbClr val="000000"/>
          </a:solidFill>
          <a:ln>
            <a:solidFill>
              <a:srgbClr val="9966FF"/>
            </a:solidFill>
          </a:ln>
        </p:spPr>
        <p:txBody>
          <a:bodyPr wrap="square" lIns="80010" tIns="40005" rIns="80010" bIns="40005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</a:rPr>
              <a:t>Dark forces &amp; Hidden sector</a:t>
            </a:r>
            <a:endParaRPr lang="en-US" sz="2000" dirty="0">
              <a:solidFill>
                <a:srgbClr val="FFFFFF"/>
              </a:solidFill>
              <a:latin typeface="+mj-lt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39263" y="4996374"/>
            <a:ext cx="1963793" cy="388568"/>
          </a:xfrm>
          <a:prstGeom prst="rect">
            <a:avLst/>
          </a:prstGeom>
          <a:solidFill>
            <a:srgbClr val="000000"/>
          </a:solidFill>
          <a:ln>
            <a:solidFill>
              <a:srgbClr val="9966FF"/>
            </a:solidFill>
          </a:ln>
        </p:spPr>
        <p:txBody>
          <a:bodyPr wrap="square" lIns="80010" tIns="40005" rIns="80010" bIns="40005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+mj-lt"/>
                <a:cs typeface="Arial"/>
              </a:rPr>
              <a:t>Dark </a:t>
            </a:r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</a:rPr>
              <a:t>photons</a:t>
            </a:r>
            <a:endParaRPr lang="en-US" sz="2000" dirty="0">
              <a:solidFill>
                <a:srgbClr val="FFFFFF"/>
              </a:solidFill>
              <a:latin typeface="+mj-lt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58407" y="5504791"/>
            <a:ext cx="3186242" cy="1004121"/>
          </a:xfrm>
          <a:prstGeom prst="rect">
            <a:avLst/>
          </a:prstGeom>
          <a:noFill/>
        </p:spPr>
        <p:txBody>
          <a:bodyPr wrap="square" lIns="80010" tIns="40005" rIns="80010" bIns="40005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</a:rPr>
              <a:t>Spectrometer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</a:rPr>
              <a:t>Current status &amp; results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latin typeface="+mj-lt"/>
              <a:cs typeface="Arial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1174" y="2476240"/>
            <a:ext cx="1712091" cy="130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>
            <a:off x="7069267" y="4378280"/>
            <a:ext cx="510387" cy="6180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2" idx="1"/>
          </p:cNvCxnSpPr>
          <p:nvPr/>
        </p:nvCxnSpPr>
        <p:spPr>
          <a:xfrm flipH="1">
            <a:off x="5949603" y="5190658"/>
            <a:ext cx="689660" cy="10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117514" y="2094580"/>
            <a:ext cx="659924" cy="4388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714587" y="2211406"/>
            <a:ext cx="530062" cy="5414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88410" y="-1382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3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17D84C9-9717-9740-9E76-862BF1A1BB77}" type="slidenum">
              <a:rPr lang="en-US" smtClean="0"/>
              <a:t>30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BACK UP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55237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298448"/>
            <a:ext cx="4897755" cy="493776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2 liquid targets: hydrogen and deuterium</a:t>
            </a:r>
          </a:p>
          <a:p>
            <a:pPr lvl="1">
              <a:buFont typeface="Wingdings" charset="2"/>
              <a:buChar char="Ø"/>
            </a:pPr>
            <a:r>
              <a:rPr lang="en-US" dirty="0"/>
              <a:t>20” long, 3” </a:t>
            </a:r>
            <a:r>
              <a:rPr lang="en-US" dirty="0" smtClean="0"/>
              <a:t>diameter flasks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3 </a:t>
            </a:r>
            <a:r>
              <a:rPr lang="en-US" dirty="0"/>
              <a:t>solid targets:   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008000"/>
                </a:solidFill>
              </a:rPr>
              <a:t>carbon</a:t>
            </a:r>
            <a:r>
              <a:rPr lang="en-US" dirty="0"/>
              <a:t>, </a:t>
            </a:r>
            <a:r>
              <a:rPr lang="en-US" dirty="0">
                <a:solidFill>
                  <a:srgbClr val="3366FF"/>
                </a:solidFill>
              </a:rPr>
              <a:t>iron</a:t>
            </a:r>
            <a:r>
              <a:rPr lang="en-US" dirty="0"/>
              <a:t>, </a:t>
            </a:r>
            <a:r>
              <a:rPr lang="en-US" dirty="0">
                <a:solidFill>
                  <a:srgbClr val="FAFF52"/>
                </a:solidFill>
              </a:rPr>
              <a:t>tungsten</a:t>
            </a:r>
          </a:p>
          <a:p>
            <a:endParaRPr lang="en-US" dirty="0" smtClean="0"/>
          </a:p>
          <a:p>
            <a:r>
              <a:rPr lang="en-US" dirty="0" smtClean="0"/>
              <a:t>Background </a:t>
            </a:r>
            <a:r>
              <a:rPr lang="en-US" dirty="0"/>
              <a:t>subtraction: 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empty </a:t>
            </a:r>
            <a:r>
              <a:rPr lang="en-US" dirty="0"/>
              <a:t>flask, </a:t>
            </a:r>
            <a:r>
              <a:rPr lang="en-US" dirty="0" smtClean="0"/>
              <a:t>nothing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All </a:t>
            </a:r>
            <a:r>
              <a:rPr lang="en-US" dirty="0"/>
              <a:t>targets &lt;15% interaction </a:t>
            </a:r>
            <a:r>
              <a:rPr lang="en-US" dirty="0" smtClean="0"/>
              <a:t>length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Beam </a:t>
            </a:r>
            <a:r>
              <a:rPr lang="en-US" dirty="0"/>
              <a:t>time split roughly:</a:t>
            </a:r>
          </a:p>
          <a:p>
            <a:pPr lvl="1">
              <a:buFont typeface="Wingdings" charset="2"/>
              <a:buChar char="Ø"/>
            </a:pPr>
            <a:r>
              <a:rPr lang="en-US" dirty="0"/>
              <a:t>LH2 </a:t>
            </a:r>
            <a:r>
              <a:rPr lang="en-US" dirty="0" smtClean="0"/>
              <a:t>– </a:t>
            </a:r>
            <a:r>
              <a:rPr lang="en-US" dirty="0"/>
              <a:t>44</a:t>
            </a:r>
            <a:r>
              <a:rPr lang="en-US" dirty="0" smtClean="0"/>
              <a:t>%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LD2 – </a:t>
            </a:r>
            <a:r>
              <a:rPr lang="en-US" dirty="0"/>
              <a:t>22</a:t>
            </a:r>
            <a:r>
              <a:rPr lang="en-US" dirty="0" smtClean="0"/>
              <a:t>%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C</a:t>
            </a:r>
            <a:r>
              <a:rPr lang="en-US" dirty="0"/>
              <a:t>, Fe, W </a:t>
            </a:r>
            <a:r>
              <a:rPr lang="en-US" dirty="0" smtClean="0"/>
              <a:t>– </a:t>
            </a:r>
            <a:r>
              <a:rPr lang="en-US" dirty="0"/>
              <a:t>17</a:t>
            </a:r>
            <a:r>
              <a:rPr lang="en-US" dirty="0" smtClean="0"/>
              <a:t>%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random </a:t>
            </a:r>
            <a:r>
              <a:rPr lang="en-US" dirty="0"/>
              <a:t>background - 17%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712448"/>
          </a:xfrm>
        </p:spPr>
        <p:txBody>
          <a:bodyPr/>
          <a:lstStyle/>
          <a:p>
            <a:pPr algn="ctr"/>
            <a:r>
              <a:rPr lang="en-US" sz="4000" dirty="0"/>
              <a:t>T</a:t>
            </a:r>
            <a:r>
              <a:rPr lang="en-US" sz="4000" dirty="0" smtClean="0"/>
              <a:t>ARGETS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075" y="1221019"/>
            <a:ext cx="3695700" cy="49276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6478237" y="3919510"/>
            <a:ext cx="91372" cy="1507504"/>
          </a:xfrm>
          <a:prstGeom prst="straightConnector1">
            <a:avLst/>
          </a:prstGeom>
          <a:ln w="76200" cmpd="tri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98907" y="5048545"/>
            <a:ext cx="77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BEAM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56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17D84C9-9717-9740-9E76-862BF1A1BB77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689707"/>
          </a:xfrm>
        </p:spPr>
        <p:txBody>
          <a:bodyPr/>
          <a:lstStyle/>
          <a:p>
            <a:pPr algn="ctr"/>
            <a:r>
              <a:rPr lang="en-US" dirty="0" smtClean="0"/>
              <a:t>Run Plan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6226" y="1178599"/>
            <a:ext cx="4618160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Run I - Commissioning run Spring 2012</a:t>
            </a:r>
          </a:p>
          <a:p>
            <a:pPr marL="285750" indent="-285750" algn="just">
              <a:buFont typeface="Wingdings" charset="2"/>
              <a:buChar char="Ø"/>
            </a:pPr>
            <a:r>
              <a:rPr lang="en-US" dirty="0"/>
              <a:t>Discovered instantaneous beam problems, developed Cerenkov monitor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Run II - Nov 2013 - August 2014</a:t>
            </a:r>
          </a:p>
          <a:p>
            <a:pPr marL="285750" indent="-285750" algn="just">
              <a:buFont typeface="Wingdings" charset="2"/>
              <a:buChar char="Ø"/>
            </a:pPr>
            <a:r>
              <a:rPr lang="en-US" dirty="0"/>
              <a:t>Continued commissioning through Feb 2014, then analyzable-quality </a:t>
            </a:r>
            <a:r>
              <a:rPr lang="en-US" dirty="0" smtClean="0"/>
              <a:t>data</a:t>
            </a:r>
          </a:p>
          <a:p>
            <a:pPr marL="285750" indent="-285750" algn="just">
              <a:buFont typeface="Wingdings" charset="2"/>
              <a:buChar char="Ø"/>
            </a:pPr>
            <a:r>
              <a:rPr lang="en-US" dirty="0" smtClean="0"/>
              <a:t>Collected </a:t>
            </a:r>
            <a:r>
              <a:rPr lang="en-US" dirty="0"/>
              <a:t>~2.5E17 analyzable protons!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Run III </a:t>
            </a:r>
            <a:r>
              <a:rPr lang="en-US" dirty="0" smtClean="0"/>
              <a:t>– July 2015 </a:t>
            </a:r>
            <a:endParaRPr lang="en-US" dirty="0"/>
          </a:p>
          <a:p>
            <a:pPr algn="just"/>
            <a:r>
              <a:rPr lang="en-US" dirty="0" smtClean="0"/>
              <a:t>Collect </a:t>
            </a:r>
            <a:r>
              <a:rPr lang="en-US" dirty="0"/>
              <a:t>more analyzable quality data, beam quality improves</a:t>
            </a:r>
          </a:p>
          <a:p>
            <a:pPr marL="285750" indent="-285750" algn="just">
              <a:buFont typeface="Wingdings" charset="2"/>
              <a:buChar char="Ø"/>
            </a:pPr>
            <a:r>
              <a:rPr lang="en-US" dirty="0"/>
              <a:t>Collected ~3.3E17 analyzable protons</a:t>
            </a:r>
            <a:r>
              <a:rPr lang="en-US" dirty="0" smtClean="0"/>
              <a:t>!</a:t>
            </a:r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Run IV - </a:t>
            </a:r>
            <a:r>
              <a:rPr lang="en-US" dirty="0" smtClean="0"/>
              <a:t>Summer 2016</a:t>
            </a:r>
            <a:endParaRPr lang="en-US" dirty="0"/>
          </a:p>
          <a:p>
            <a:pPr algn="just"/>
            <a:r>
              <a:rPr lang="en-US" dirty="0"/>
              <a:t>Continue to 2.5E18 </a:t>
            </a:r>
            <a:r>
              <a:rPr lang="en-US" dirty="0" smtClean="0"/>
              <a:t>protons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Run V – Aug 2016 – 1 year?</a:t>
            </a:r>
          </a:p>
          <a:p>
            <a:pPr algn="just"/>
            <a:r>
              <a:rPr lang="en-US" dirty="0" smtClean="0"/>
              <a:t>Continue to take more data!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51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99247" y="1863749"/>
            <a:ext cx="3616142" cy="4262413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dirty="0" smtClean="0"/>
              <a:t>In 1930s Fritz Zwicky carefully studied the dynamics of individual galaxies in coma clusters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smtClean="0"/>
              <a:t>He noted that their visible mass was much less than that needed to keep the galaxies moving around each other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smtClean="0"/>
              <a:t>Additional “gravity” is needed to explain the motion of galaxies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84C9-9717-9740-9E76-862BF1A1BB77}" type="slidenum">
              <a:rPr lang="en-US" smtClean="0"/>
              <a:t>33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Missing mass – Dark matter?</a:t>
            </a:r>
            <a:endParaRPr lang="en-US" sz="4000" dirty="0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672951" y="1432862"/>
            <a:ext cx="25314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dirty="0"/>
              <a:t>F. Zwicky, </a:t>
            </a:r>
            <a:r>
              <a:rPr lang="en-US" sz="1600" dirty="0" err="1"/>
              <a:t>ApJ</a:t>
            </a:r>
            <a:r>
              <a:rPr lang="en-US" sz="1600" dirty="0"/>
              <a:t> 86 (1937) </a:t>
            </a:r>
            <a:r>
              <a:rPr lang="en-US" sz="1600" dirty="0" smtClean="0"/>
              <a:t>217</a:t>
            </a:r>
            <a:endParaRPr lang="en-US" sz="1600" dirty="0"/>
          </a:p>
        </p:txBody>
      </p:sp>
      <p:pic>
        <p:nvPicPr>
          <p:cNvPr id="2" name="Picture 1" descr="Ssc2007-10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951" y="1760719"/>
            <a:ext cx="4216751" cy="3660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514" y="5287590"/>
            <a:ext cx="2443249" cy="13743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01504" y="5287590"/>
            <a:ext cx="1289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FRITZ ZWICKY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4329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6199" y="1863749"/>
            <a:ext cx="3070090" cy="426241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dirty="0" smtClean="0"/>
              <a:t>In early 1970s, Vera Rubin carefully studied the rotational curves of galaxies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She looked at the red shift of the different parts of the stars rotating in the galaxy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This suggested that there was more “unseen” mass enveloping the galaxy keeping the stars from flying apart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84C9-9717-9740-9E76-862BF1A1BB77}" type="slidenum">
              <a:rPr lang="en-US" smtClean="0"/>
              <a:t>34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Rotational curves of galaxies</a:t>
            </a:r>
            <a:endParaRPr lang="en-US" sz="4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1520" y="1863749"/>
            <a:ext cx="5018182" cy="365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71520" y="5287590"/>
            <a:ext cx="1289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FRITZ ZWICKY</a:t>
            </a:r>
            <a:endParaRPr lang="en-US" sz="1200" dirty="0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5840851" y="5545870"/>
            <a:ext cx="2633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 dirty="0" smtClean="0"/>
              <a:t>V</a:t>
            </a:r>
            <a:r>
              <a:rPr lang="en-US" sz="1400" dirty="0"/>
              <a:t>. Rubin et al, </a:t>
            </a:r>
            <a:r>
              <a:rPr lang="en-US" sz="1400" dirty="0" err="1"/>
              <a:t>ApJ</a:t>
            </a:r>
            <a:r>
              <a:rPr lang="en-US" sz="1400" dirty="0"/>
              <a:t> 238 (1980) </a:t>
            </a:r>
            <a:r>
              <a:rPr lang="en-US" sz="1400" dirty="0" smtClean="0"/>
              <a:t>471</a:t>
            </a:r>
          </a:p>
          <a:p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905" y="4534277"/>
            <a:ext cx="1969331" cy="20606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98907" y="6575431"/>
            <a:ext cx="1138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VERA RUBIN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4329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6880" y="2100399"/>
            <a:ext cx="3144068" cy="3877815"/>
          </a:xfrm>
        </p:spPr>
        <p:txBody>
          <a:bodyPr>
            <a:noAutofit/>
          </a:bodyPr>
          <a:lstStyle/>
          <a:p>
            <a:r>
              <a:rPr lang="en-US" sz="1600" dirty="0"/>
              <a:t>Light bends in the presence of a strong gravitational field</a:t>
            </a:r>
          </a:p>
          <a:p>
            <a:endParaRPr lang="en-US" sz="1600" dirty="0"/>
          </a:p>
          <a:p>
            <a:r>
              <a:rPr lang="en-US" sz="1600" dirty="0"/>
              <a:t>Multiple copies of the object in the background are </a:t>
            </a:r>
            <a:r>
              <a:rPr lang="en-US" sz="1600" dirty="0" smtClean="0"/>
              <a:t>produced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Depends on the geometry of the “gravity” lensing the light from the </a:t>
            </a:r>
            <a:r>
              <a:rPr lang="en-US" sz="1600" dirty="0" smtClean="0"/>
              <a:t>background</a:t>
            </a:r>
          </a:p>
          <a:p>
            <a:endParaRPr lang="en-US" sz="1600" dirty="0"/>
          </a:p>
          <a:p>
            <a:r>
              <a:rPr lang="en-US" sz="1600" dirty="0" smtClean="0"/>
              <a:t>The observed lensing could be used as a “weighing scale” for the background galaxy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84C9-9717-9740-9E76-862BF1A1BB77}" type="slidenum">
              <a:rPr lang="en-US" smtClean="0"/>
              <a:t>35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Gravitational lensing of galaxies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234" y="2149715"/>
            <a:ext cx="5209589" cy="39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5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19210" y="1804505"/>
            <a:ext cx="2955590" cy="4532596"/>
          </a:xfrm>
        </p:spPr>
        <p:txBody>
          <a:bodyPr>
            <a:noAutofit/>
          </a:bodyPr>
          <a:lstStyle/>
          <a:p>
            <a:pPr algn="just"/>
            <a:endParaRPr lang="en-US" sz="1800" dirty="0"/>
          </a:p>
          <a:p>
            <a:pPr algn="just"/>
            <a:r>
              <a:rPr lang="en-US" sz="1800" dirty="0" smtClean="0"/>
              <a:t>Mass of the foreground galaxy is estimated based on the observed lensing</a:t>
            </a:r>
          </a:p>
          <a:p>
            <a:pPr algn="just"/>
            <a:endParaRPr lang="en-US" sz="1800" dirty="0"/>
          </a:p>
          <a:p>
            <a:pPr algn="just"/>
            <a:r>
              <a:rPr lang="en-US" sz="1800" dirty="0" smtClean="0"/>
              <a:t>The </a:t>
            </a:r>
            <a:r>
              <a:rPr lang="en-US" sz="1800" dirty="0"/>
              <a:t>mass of the foreground galaxy </a:t>
            </a:r>
            <a:r>
              <a:rPr lang="en-US" sz="1800" dirty="0" smtClean="0"/>
              <a:t>can also be estimated </a:t>
            </a:r>
            <a:r>
              <a:rPr lang="en-US" sz="1800" dirty="0"/>
              <a:t>using other independent light/mass ratio methods</a:t>
            </a:r>
          </a:p>
          <a:p>
            <a:pPr algn="just"/>
            <a:endParaRPr lang="en-US" sz="1800" dirty="0"/>
          </a:p>
          <a:p>
            <a:pPr algn="just"/>
            <a:r>
              <a:rPr lang="en-US" sz="1800" dirty="0"/>
              <a:t>More “gravity” is needed to explain the observed </a:t>
            </a:r>
            <a:r>
              <a:rPr lang="en-US" sz="1800" dirty="0" smtClean="0"/>
              <a:t>lensing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84C9-9717-9740-9E76-862BF1A1BB77}" type="slidenum">
              <a:rPr lang="en-US" smtClean="0"/>
              <a:t>36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Gravitational lensing of galaxies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267" y="2063413"/>
            <a:ext cx="5295894" cy="297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23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8490" y="2012649"/>
            <a:ext cx="3053174" cy="387781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Bullet clusters – aftermath of the collision of two galaxies</a:t>
            </a:r>
          </a:p>
          <a:p>
            <a:endParaRPr lang="en-US" dirty="0"/>
          </a:p>
          <a:p>
            <a:r>
              <a:rPr lang="en-US" dirty="0" smtClean="0"/>
              <a:t>Chandra telescope used to study emitted x-rays</a:t>
            </a:r>
          </a:p>
          <a:p>
            <a:endParaRPr lang="en-US" dirty="0"/>
          </a:p>
          <a:p>
            <a:r>
              <a:rPr lang="en-US" dirty="0" smtClean="0"/>
              <a:t>Weak gravitational lensing of these x-rays suggests that “gravity” is distributed as shown on the green contour lines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84C9-9717-9740-9E76-862BF1A1BB77}" type="slidenum">
              <a:rPr lang="en-US" smtClean="0"/>
              <a:t>37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3869" y="570156"/>
            <a:ext cx="8445831" cy="1054250"/>
          </a:xfrm>
        </p:spPr>
        <p:txBody>
          <a:bodyPr/>
          <a:lstStyle/>
          <a:p>
            <a:r>
              <a:rPr lang="en-US" sz="4000" dirty="0"/>
              <a:t>B</a:t>
            </a:r>
            <a:r>
              <a:rPr lang="en-US" sz="4000" dirty="0" smtClean="0"/>
              <a:t>ullet clusters – collision of galaxies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179" y="2012649"/>
            <a:ext cx="5177657" cy="34797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52421" y="1735650"/>
            <a:ext cx="53214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u="sng" dirty="0" smtClean="0">
                <a:hlinkClick r:id="rId3"/>
              </a:rPr>
              <a:t>Dai</a:t>
            </a:r>
            <a:r>
              <a:rPr lang="en-US" sz="1200" b="1" u="sng" dirty="0">
                <a:hlinkClick r:id="rId3"/>
              </a:rPr>
              <a:t>, De-Chang </a:t>
            </a:r>
            <a:r>
              <a:rPr lang="en-US" sz="1200" b="1" i="1" u="sng" dirty="0">
                <a:hlinkClick r:id="rId3"/>
              </a:rPr>
              <a:t>et al.</a:t>
            </a:r>
            <a:r>
              <a:rPr lang="en-US" sz="1200" b="1" u="sng" dirty="0">
                <a:hlinkClick r:id="rId3"/>
              </a:rPr>
              <a:t> Phys.Rev. D78 (2008) 104004 arXiv:0806.4319 [gr-qc]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5098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D57B0AA-AC8E-4463-ADAC-E87D09B82E4F}" type="slidenum">
              <a:rPr lang="en-US" smtClean="0"/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What’s the </a:t>
            </a:r>
            <a:r>
              <a:rPr lang="en-US" sz="4000" dirty="0" smtClean="0">
                <a:solidFill>
                  <a:srgbClr val="FF6600"/>
                </a:solidFill>
              </a:rPr>
              <a:t>m</a:t>
            </a:r>
            <a:r>
              <a:rPr lang="en-US" sz="4000" dirty="0" smtClean="0">
                <a:solidFill>
                  <a:srgbClr val="0000FF"/>
                </a:solidFill>
              </a:rPr>
              <a:t>a</a:t>
            </a:r>
            <a:r>
              <a:rPr lang="en-US" sz="4000" dirty="0" smtClean="0">
                <a:solidFill>
                  <a:srgbClr val="000000"/>
                </a:solidFill>
              </a:rPr>
              <a:t>t</a:t>
            </a:r>
            <a:r>
              <a:rPr lang="en-US" sz="4000" dirty="0" smtClean="0">
                <a:solidFill>
                  <a:srgbClr val="FF6600"/>
                </a:solidFill>
              </a:rPr>
              <a:t>t</a:t>
            </a:r>
            <a:r>
              <a:rPr lang="en-US" sz="4000" dirty="0" smtClean="0">
                <a:solidFill>
                  <a:srgbClr val="000000"/>
                </a:solidFill>
              </a:rPr>
              <a:t>e</a:t>
            </a:r>
            <a:r>
              <a:rPr lang="en-US" sz="4000" dirty="0" smtClean="0">
                <a:solidFill>
                  <a:srgbClr val="FF6600"/>
                </a:solidFill>
              </a:rPr>
              <a:t>r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792162" y="1761565"/>
            <a:ext cx="4273727" cy="428961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Dark matter is:</a:t>
            </a:r>
          </a:p>
          <a:p>
            <a:r>
              <a:rPr lang="en-US" sz="2400" dirty="0"/>
              <a:t>o</a:t>
            </a:r>
            <a:r>
              <a:rPr lang="en-US" sz="2400" dirty="0" smtClean="0"/>
              <a:t>ne of the greatest unsolved mysteries of modern physics</a:t>
            </a:r>
          </a:p>
          <a:p>
            <a:endParaRPr lang="en-US" sz="2400" dirty="0" smtClean="0"/>
          </a:p>
          <a:p>
            <a:r>
              <a:rPr lang="en-US" sz="2400" dirty="0" smtClean="0"/>
              <a:t>a central element for cosmology and astronomy</a:t>
            </a:r>
          </a:p>
          <a:p>
            <a:endParaRPr lang="en-US" sz="2400" dirty="0" smtClean="0"/>
          </a:p>
          <a:p>
            <a:r>
              <a:rPr lang="en-US" sz="2400" dirty="0" smtClean="0"/>
              <a:t>about 27% of the energy density of the Universe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0097408"/>
              </p:ext>
            </p:extLst>
          </p:nvPr>
        </p:nvGraphicFramePr>
        <p:xfrm>
          <a:off x="4810120" y="2078138"/>
          <a:ext cx="3552829" cy="2412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01876" y="2003290"/>
            <a:ext cx="1737455" cy="388568"/>
          </a:xfrm>
          <a:prstGeom prst="rect">
            <a:avLst/>
          </a:prstGeom>
          <a:noFill/>
        </p:spPr>
        <p:txBody>
          <a:bodyPr wrap="square" lIns="80010" tIns="40005" rIns="80010" bIns="40005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Arial"/>
                <a:cs typeface="Arial"/>
              </a:rPr>
              <a:t>Dark energy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996" y="3759428"/>
            <a:ext cx="948935" cy="696344"/>
          </a:xfrm>
          <a:prstGeom prst="rect">
            <a:avLst/>
          </a:prstGeom>
          <a:noFill/>
        </p:spPr>
        <p:txBody>
          <a:bodyPr wrap="square" lIns="80010" tIns="40005" rIns="80010" bIns="40005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Dark matter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58144" y="4064715"/>
            <a:ext cx="1148322" cy="696344"/>
          </a:xfrm>
          <a:prstGeom prst="rect">
            <a:avLst/>
          </a:prstGeom>
          <a:noFill/>
        </p:spPr>
        <p:txBody>
          <a:bodyPr wrap="square" lIns="80010" tIns="40005" rIns="80010" bIns="40005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Ordinary matter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3699" y="3024266"/>
            <a:ext cx="952218" cy="327013"/>
          </a:xfrm>
          <a:prstGeom prst="rect">
            <a:avLst/>
          </a:prstGeom>
          <a:noFill/>
        </p:spPr>
        <p:txBody>
          <a:bodyPr wrap="square" lIns="80010" tIns="40005" rIns="80010" bIns="40005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26.8%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4540" y="3507037"/>
            <a:ext cx="681145" cy="327013"/>
          </a:xfrm>
          <a:prstGeom prst="rect">
            <a:avLst/>
          </a:prstGeom>
          <a:noFill/>
        </p:spPr>
        <p:txBody>
          <a:bodyPr wrap="square" lIns="80010" tIns="40005" rIns="80010" bIns="40005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4.9%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80425" y="2433276"/>
            <a:ext cx="965656" cy="327013"/>
          </a:xfrm>
          <a:prstGeom prst="rect">
            <a:avLst/>
          </a:prstGeom>
          <a:noFill/>
        </p:spPr>
        <p:txBody>
          <a:bodyPr wrap="square" lIns="80010" tIns="40005" rIns="80010" bIns="40005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68.3%</a:t>
            </a:r>
          </a:p>
        </p:txBody>
      </p:sp>
    </p:spTree>
    <p:extLst>
      <p:ext uri="{BB962C8B-B14F-4D97-AF65-F5344CB8AC3E}">
        <p14:creationId xmlns:p14="http://schemas.microsoft.com/office/powerpoint/2010/main" val="73431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84C9-9717-9740-9E76-862BF1A1BB77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8490" y="352748"/>
            <a:ext cx="7756263" cy="823077"/>
          </a:xfrm>
        </p:spPr>
        <p:txBody>
          <a:bodyPr/>
          <a:lstStyle/>
          <a:p>
            <a:r>
              <a:rPr lang="en-US" sz="4000" dirty="0" smtClean="0"/>
              <a:t>Dark matter - motivation</a:t>
            </a:r>
            <a:endParaRPr lang="en-US" sz="4000" dirty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98647" y="1144944"/>
            <a:ext cx="25314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dirty="0"/>
              <a:t>F. Zwicky, </a:t>
            </a:r>
            <a:r>
              <a:rPr lang="en-US" sz="1600" dirty="0" err="1"/>
              <a:t>ApJ</a:t>
            </a:r>
            <a:r>
              <a:rPr lang="en-US" sz="1600" dirty="0"/>
              <a:t> 86 (1937) </a:t>
            </a:r>
            <a:r>
              <a:rPr lang="en-US" sz="1600" dirty="0" smtClean="0"/>
              <a:t>217</a:t>
            </a:r>
            <a:endParaRPr lang="en-US" sz="1600" dirty="0"/>
          </a:p>
        </p:txBody>
      </p:sp>
      <p:pic>
        <p:nvPicPr>
          <p:cNvPr id="7" name="Picture 6" descr="Ssc2007-10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07" y="1771417"/>
            <a:ext cx="2300066" cy="19969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323" y="1471196"/>
            <a:ext cx="2340017" cy="1316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0" y="2970155"/>
            <a:ext cx="1950806" cy="1097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797" y="3790484"/>
            <a:ext cx="1289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FRITZ ZWICKY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10406" y="1377703"/>
            <a:ext cx="230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Motion of individual galaxies in coma clusters</a:t>
            </a:r>
            <a:endParaRPr lang="en-US" sz="1200" dirty="0"/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7D84C9-9717-9740-9E76-862BF1A1BB7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688" y="1785657"/>
            <a:ext cx="2681013" cy="195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6123614" y="1279447"/>
            <a:ext cx="2633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 dirty="0" smtClean="0"/>
              <a:t>V</a:t>
            </a:r>
            <a:r>
              <a:rPr lang="en-US" sz="1400" dirty="0"/>
              <a:t>. Rubin et al, </a:t>
            </a:r>
            <a:r>
              <a:rPr lang="en-US" sz="1400" dirty="0" err="1"/>
              <a:t>ApJ</a:t>
            </a:r>
            <a:r>
              <a:rPr lang="en-US" sz="1400" dirty="0"/>
              <a:t> 238 (1980) </a:t>
            </a:r>
            <a:r>
              <a:rPr lang="en-US" sz="1400" dirty="0" smtClean="0"/>
              <a:t>471</a:t>
            </a:r>
          </a:p>
          <a:p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4754" y="2863837"/>
            <a:ext cx="1138505" cy="1191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97718" y="3997067"/>
            <a:ext cx="1138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VERA RUBIN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208688" y="1494418"/>
            <a:ext cx="2886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Rotational curves of individual galaxies</a:t>
            </a:r>
            <a:endParaRPr lang="en-US" sz="1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77" y="4717917"/>
            <a:ext cx="2737891" cy="184006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3977" y="4311335"/>
            <a:ext cx="2737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Dai</a:t>
            </a:r>
            <a:r>
              <a:rPr lang="en-US" sz="1200" dirty="0">
                <a:solidFill>
                  <a:srgbClr val="000000"/>
                </a:solidFill>
              </a:rPr>
              <a:t>, De-Chang </a:t>
            </a:r>
            <a:r>
              <a:rPr lang="en-US" sz="1200" i="1" dirty="0">
                <a:solidFill>
                  <a:srgbClr val="000000"/>
                </a:solidFill>
              </a:rPr>
              <a:t>et al.</a:t>
            </a:r>
            <a:r>
              <a:rPr lang="en-US" sz="1200" dirty="0">
                <a:solidFill>
                  <a:srgbClr val="000000"/>
                </a:solidFill>
              </a:rPr>
              <a:t> Phys.Rev. D78 (2008) 104004 arXiv:</a:t>
            </a:r>
            <a:r>
              <a:rPr lang="en-US" sz="1200" dirty="0" smtClean="0">
                <a:solidFill>
                  <a:srgbClr val="000000"/>
                </a:solidFill>
              </a:rPr>
              <a:t>0806.4319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7588" y="6584623"/>
            <a:ext cx="1941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Bullet clusters - aftermath</a:t>
            </a:r>
            <a:endParaRPr lang="en-US" sz="1200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515" y="4491599"/>
            <a:ext cx="2660490" cy="16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6096515" y="4241655"/>
            <a:ext cx="26883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M. Aguilar et al., PRL 113 (2014) 121101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79341" y="6173083"/>
            <a:ext cx="1781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Positron fraction excess</a:t>
            </a:r>
            <a:endParaRPr lang="en-US" sz="1200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6" t="35751" r="28333" b="35332"/>
          <a:stretch>
            <a:fillRect/>
          </a:stretch>
        </p:blipFill>
        <p:spPr bwMode="auto">
          <a:xfrm>
            <a:off x="3008645" y="4067483"/>
            <a:ext cx="2663372" cy="151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717213" y="1239203"/>
            <a:ext cx="2380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Gravitational lensing of galaxies</a:t>
            </a:r>
            <a:endParaRPr lang="en-US" sz="1200" dirty="0"/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3008645" y="4067483"/>
            <a:ext cx="22075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+mn-lt"/>
              </a:rPr>
              <a:t>The Economist, April 12, 2014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2996886" y="5599038"/>
            <a:ext cx="28419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err="1"/>
              <a:t>Agrawal</a:t>
            </a:r>
            <a:r>
              <a:rPr lang="en-US" sz="1200" dirty="0"/>
              <a:t>  et al., </a:t>
            </a:r>
            <a:r>
              <a:rPr lang="en-US" sz="1200" dirty="0" err="1"/>
              <a:t>arXiv</a:t>
            </a:r>
            <a:r>
              <a:rPr lang="en-US" sz="1200" dirty="0"/>
              <a:t>: 1404.1373</a:t>
            </a:r>
          </a:p>
          <a:p>
            <a:r>
              <a:rPr lang="en-US" sz="1200" dirty="0"/>
              <a:t>T. </a:t>
            </a:r>
            <a:r>
              <a:rPr lang="en-US" sz="1200" dirty="0" err="1"/>
              <a:t>Daylan</a:t>
            </a:r>
            <a:r>
              <a:rPr lang="en-US" sz="1200" dirty="0"/>
              <a:t> et al, </a:t>
            </a:r>
            <a:r>
              <a:rPr lang="en-US" sz="1200" dirty="0" err="1"/>
              <a:t>arXiv</a:t>
            </a:r>
            <a:r>
              <a:rPr lang="en-US" sz="1200" dirty="0"/>
              <a:t>: 1402.6703</a:t>
            </a:r>
          </a:p>
          <a:p>
            <a:r>
              <a:rPr lang="en-US" sz="1200" dirty="0"/>
              <a:t>Hooper and Linden, PRD, </a:t>
            </a:r>
          </a:p>
          <a:p>
            <a:r>
              <a:rPr lang="en-US" sz="1200" dirty="0"/>
              <a:t>arXiv:1110.0006 </a:t>
            </a:r>
          </a:p>
          <a:p>
            <a:r>
              <a:rPr lang="en-US" sz="1200" dirty="0"/>
              <a:t>B. D. Fields, S. L. Shapiro, J. Shelton,</a:t>
            </a:r>
          </a:p>
          <a:p>
            <a:r>
              <a:rPr lang="en-US" sz="1200" dirty="0"/>
              <a:t>PRL 113 (2014) 151302</a:t>
            </a:r>
          </a:p>
        </p:txBody>
      </p:sp>
      <p:pic>
        <p:nvPicPr>
          <p:cNvPr id="31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786" y="3019614"/>
            <a:ext cx="1634483" cy="9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868" y="2539782"/>
            <a:ext cx="1791131" cy="95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41868" y="3497799"/>
            <a:ext cx="1813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CMB – power spectrum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4379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164" y="2106263"/>
            <a:ext cx="5348018" cy="428961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Indirect:</a:t>
            </a:r>
          </a:p>
          <a:p>
            <a:pPr lvl="1"/>
            <a:r>
              <a:rPr lang="en-US" dirty="0" smtClean="0"/>
              <a:t>Rotation curves of galaxies</a:t>
            </a:r>
          </a:p>
          <a:p>
            <a:pPr lvl="1"/>
            <a:r>
              <a:rPr lang="en-US" dirty="0" smtClean="0"/>
              <a:t>Gravitational lensing</a:t>
            </a:r>
          </a:p>
          <a:p>
            <a:pPr lvl="1"/>
            <a:r>
              <a:rPr lang="en-US" dirty="0"/>
              <a:t>Bullet clusters</a:t>
            </a:r>
          </a:p>
          <a:p>
            <a:pPr lvl="1"/>
            <a:r>
              <a:rPr lang="en-US" dirty="0" smtClean="0"/>
              <a:t>Surveys of cosmic microwave background</a:t>
            </a:r>
          </a:p>
          <a:p>
            <a:pPr lvl="1"/>
            <a:r>
              <a:rPr lang="en-US" dirty="0" smtClean="0">
                <a:solidFill>
                  <a:srgbClr val="547BFF"/>
                </a:solidFill>
              </a:rPr>
              <a:t>Positron excess in the universe</a:t>
            </a:r>
          </a:p>
          <a:p>
            <a:pPr lvl="1"/>
            <a:r>
              <a:rPr lang="en-US" dirty="0" smtClean="0">
                <a:solidFill>
                  <a:srgbClr val="547BFF"/>
                </a:solidFill>
              </a:rPr>
              <a:t>Gamma ray excess from the galactic center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/>
              <a:t>D</a:t>
            </a:r>
            <a:r>
              <a:rPr lang="en-US" dirty="0" smtClean="0"/>
              <a:t>irect:</a:t>
            </a:r>
            <a:endParaRPr lang="en-US" dirty="0"/>
          </a:p>
          <a:p>
            <a:pPr lvl="1"/>
            <a:r>
              <a:rPr lang="en-US" dirty="0" smtClean="0"/>
              <a:t>pending…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D57B0AA-AC8E-4463-ADAC-E87D09B82E4F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	Evidence for Dark matter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6577752" y="3604164"/>
            <a:ext cx="2405958" cy="1815882"/>
          </a:xfrm>
          <a:prstGeom prst="rect">
            <a:avLst/>
          </a:prstGeom>
          <a:solidFill>
            <a:srgbClr val="FAFF5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Dark matter interpretations of astrophysical anomalies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Indicates that dark matter couples to ordinary matter more than gravitationally</a:t>
            </a:r>
          </a:p>
          <a:p>
            <a:endParaRPr lang="en-US" sz="14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770291" y="3604164"/>
            <a:ext cx="807461" cy="1019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70291" y="4623371"/>
            <a:ext cx="807461" cy="7966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04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D57B0AA-AC8E-4463-ADAC-E87D09B82E4F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9144000" cy="1411941"/>
          </a:xfrm>
        </p:spPr>
        <p:txBody>
          <a:bodyPr/>
          <a:lstStyle/>
          <a:p>
            <a:r>
              <a:rPr lang="en-US" sz="4000" dirty="0" smtClean="0"/>
              <a:t>Dark sector and Standard model coupling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3045" y="3392925"/>
            <a:ext cx="5098482" cy="31170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/>
            <a:r>
              <a:rPr lang="en-US" sz="1600" dirty="0" smtClean="0"/>
              <a:t>Dark sector could interact with the standard model sector via a hidden gauge boson (A’ or “dark photon” or “</a:t>
            </a:r>
            <a:r>
              <a:rPr lang="en-US" sz="1600" dirty="0" err="1" smtClean="0"/>
              <a:t>para</a:t>
            </a:r>
            <a:r>
              <a:rPr lang="en-US" sz="1600" dirty="0" smtClean="0"/>
              <a:t> photon” or “hidden photon”)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 smtClean="0"/>
              <a:t>Dark photons can provide a portal into the dark sector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/>
              <a:t>Dark photons could couple to standard model matter with α’ = αε</a:t>
            </a:r>
            <a:r>
              <a:rPr lang="en-US" sz="1600" baseline="30000" dirty="0" smtClean="0"/>
              <a:t>2</a:t>
            </a:r>
            <a:endParaRPr lang="en-US" sz="1600" dirty="0" smtClean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19330" y="1541744"/>
            <a:ext cx="2245326" cy="1569660"/>
          </a:xfrm>
          <a:prstGeom prst="rect">
            <a:avLst/>
          </a:prstGeom>
          <a:solidFill>
            <a:srgbClr val="353535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lt1"/>
                </a:solidFill>
                <a:latin typeface="+mn-lt"/>
                <a:ea typeface="+mn-ea"/>
              </a:rPr>
              <a:t>Standard </a:t>
            </a:r>
            <a:r>
              <a:rPr lang="en-US" sz="2400" b="1" dirty="0" smtClean="0">
                <a:solidFill>
                  <a:schemeClr val="lt1"/>
                </a:solidFill>
                <a:latin typeface="+mn-lt"/>
                <a:ea typeface="+mn-ea"/>
              </a:rPr>
              <a:t>Model</a:t>
            </a:r>
          </a:p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  <a:p>
            <a:pPr algn="ctr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  Quarks, leptons</a:t>
            </a:r>
          </a:p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  <a:p>
            <a:pPr algn="ctr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   g  W  Z   </a:t>
            </a:r>
            <a:r>
              <a:rPr lang="en-US" dirty="0">
                <a:solidFill>
                  <a:schemeClr val="lt1"/>
                </a:solidFill>
                <a:latin typeface="Symbol" panose="05050102010706020507" pitchFamily="18" charset="2"/>
                <a:ea typeface="+mn-ea"/>
              </a:rPr>
              <a:t>g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32036" y="1541744"/>
            <a:ext cx="2362200" cy="1568450"/>
          </a:xfrm>
          <a:prstGeom prst="rect">
            <a:avLst/>
          </a:prstGeom>
          <a:solidFill>
            <a:srgbClr val="353535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Hidden Sector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dirty="0">
                <a:solidFill>
                  <a:srgbClr val="FFFFFF"/>
                </a:solidFill>
              </a:rPr>
              <a:t>  dark matter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dirty="0">
                <a:solidFill>
                  <a:srgbClr val="FFFFFF"/>
                </a:solidFill>
              </a:rPr>
              <a:t>   A</a:t>
            </a:r>
            <a:r>
              <a:rPr lang="ja-JP" altLang="en-US" dirty="0">
                <a:solidFill>
                  <a:srgbClr val="FFFFFF"/>
                </a:solidFill>
              </a:rPr>
              <a:t>’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9436" y="1513161"/>
            <a:ext cx="1712091" cy="164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906876" y="5747436"/>
            <a:ext cx="3146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/>
              <a:t>B. </a:t>
            </a:r>
            <a:r>
              <a:rPr lang="en-US" sz="1400" dirty="0" err="1"/>
              <a:t>Holdom</a:t>
            </a:r>
            <a:r>
              <a:rPr lang="en-US" sz="1400" dirty="0"/>
              <a:t>, PLB </a:t>
            </a:r>
            <a:r>
              <a:rPr lang="en-US" sz="1400" b="1" dirty="0"/>
              <a:t>166</a:t>
            </a:r>
            <a:r>
              <a:rPr lang="en-US" sz="1400" dirty="0"/>
              <a:t> (1986) 196</a:t>
            </a:r>
          </a:p>
          <a:p>
            <a:r>
              <a:rPr lang="en-US" sz="1400" dirty="0"/>
              <a:t>J. D. Bjorken et al, PRD </a:t>
            </a:r>
            <a:r>
              <a:rPr lang="en-US" sz="1400" b="1" dirty="0"/>
              <a:t>80</a:t>
            </a:r>
            <a:r>
              <a:rPr lang="en-US" sz="1400" dirty="0"/>
              <a:t> (2009) 075018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7110" y="5113388"/>
            <a:ext cx="3140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A’ produced via a loop mechanism</a:t>
            </a:r>
            <a:endParaRPr lang="en-US" sz="1600" dirty="0"/>
          </a:p>
        </p:txBody>
      </p:sp>
      <p:pic>
        <p:nvPicPr>
          <p:cNvPr id="15" name="Picture 14" descr="Screen Shot 2014-07-23 at 1.34.25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44" y="6242387"/>
            <a:ext cx="4913955" cy="454560"/>
          </a:xfrm>
          <a:prstGeom prst="rect">
            <a:avLst/>
          </a:prstGeom>
        </p:spPr>
      </p:pic>
      <p:pic>
        <p:nvPicPr>
          <p:cNvPr id="9" name="Picture 8" descr="Screen Shot 2016-04-28 at 2.24.2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465" y="4205832"/>
            <a:ext cx="3255048" cy="94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5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17" y="2079625"/>
            <a:ext cx="4484983" cy="4443095"/>
          </a:xfrm>
        </p:spPr>
        <p:txBody>
          <a:bodyPr>
            <a:normAutofit/>
          </a:bodyPr>
          <a:lstStyle/>
          <a:p>
            <a:r>
              <a:rPr lang="en-US" dirty="0" smtClean="0"/>
              <a:t>Proton Bremsstrahlung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η … decay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Dark Drell-Yan process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D57B0AA-AC8E-4463-ADAC-E87D09B82E4F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95" y="29314"/>
            <a:ext cx="8837088" cy="1448950"/>
          </a:xfrm>
        </p:spPr>
        <p:txBody>
          <a:bodyPr/>
          <a:lstStyle/>
          <a:p>
            <a:r>
              <a:rPr lang="en-US" sz="4000" dirty="0" smtClean="0"/>
              <a:t>Possible A’ production mechanisms </a:t>
            </a:r>
            <a:endParaRPr lang="en-US" sz="4000" dirty="0"/>
          </a:p>
        </p:txBody>
      </p:sp>
      <p:pic>
        <p:nvPicPr>
          <p:cNvPr id="4" name="Picture 3" descr="Screen Shot 2014-07-29 at 7.29.00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108" y="5020012"/>
            <a:ext cx="3414995" cy="1555413"/>
          </a:xfrm>
          <a:prstGeom prst="rect">
            <a:avLst/>
          </a:prstGeom>
        </p:spPr>
      </p:pic>
      <p:pic>
        <p:nvPicPr>
          <p:cNvPr id="5" name="Picture 4" descr="Screen Shot 2014-07-29 at 7.28.50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366" y="3449211"/>
            <a:ext cx="2453737" cy="1424751"/>
          </a:xfrm>
          <a:prstGeom prst="rect">
            <a:avLst/>
          </a:prstGeom>
        </p:spPr>
      </p:pic>
      <p:pic>
        <p:nvPicPr>
          <p:cNvPr id="6" name="Picture 5" descr="Screen Shot 2014-07-29 at 7.28.42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105" y="1393777"/>
            <a:ext cx="2470998" cy="176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5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1" y="1738386"/>
            <a:ext cx="5902850" cy="370876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120 GeV proton beam from the Main Injector at Fermilab</a:t>
            </a:r>
          </a:p>
          <a:p>
            <a:endParaRPr lang="en-US" sz="2000" dirty="0" smtClean="0"/>
          </a:p>
          <a:p>
            <a:r>
              <a:rPr lang="en-US" sz="2000" dirty="0" smtClean="0"/>
              <a:t>Fixed </a:t>
            </a:r>
            <a:r>
              <a:rPr lang="en-US" sz="2000" dirty="0"/>
              <a:t>target </a:t>
            </a:r>
            <a:r>
              <a:rPr lang="en-US" sz="2000" dirty="0" smtClean="0"/>
              <a:t>experiment that uses cryogenic and nuclear targets</a:t>
            </a:r>
          </a:p>
          <a:p>
            <a:endParaRPr lang="en-US" sz="2000" dirty="0" smtClean="0"/>
          </a:p>
          <a:p>
            <a:r>
              <a:rPr lang="en-US" sz="2000" dirty="0" smtClean="0"/>
              <a:t>Uses the Drell-Yan process as a probe into the nucleus</a:t>
            </a:r>
          </a:p>
          <a:p>
            <a:endParaRPr lang="en-US" sz="2000" dirty="0" smtClean="0"/>
          </a:p>
          <a:p>
            <a:r>
              <a:rPr lang="en-US" sz="2000" dirty="0" smtClean="0"/>
              <a:t>Optimized for detecting high rate di-muons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AA78500-71CA-4846-B41F-26BF188200C9}" type="slidenum">
              <a:rPr lang="en-US" smtClean="0"/>
              <a:t>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10137"/>
            <a:ext cx="8591550" cy="829445"/>
          </a:xfrm>
        </p:spPr>
        <p:txBody>
          <a:bodyPr/>
          <a:lstStyle/>
          <a:p>
            <a:pPr algn="ctr"/>
            <a:r>
              <a:rPr lang="en-US" sz="4000" dirty="0" smtClean="0"/>
              <a:t>The                                Experiment</a:t>
            </a:r>
            <a:endParaRPr lang="en-US" sz="4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552" y="71568"/>
            <a:ext cx="3439079" cy="1454995"/>
          </a:xfrm>
          <a:prstGeom prst="rect">
            <a:avLst/>
          </a:prstGeom>
        </p:spPr>
      </p:pic>
      <p:pic>
        <p:nvPicPr>
          <p:cNvPr id="6" name="Picture 5" descr="Screen Shot 2016-06-09 at 12.40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02" y="487720"/>
            <a:ext cx="3664323" cy="6051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708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Hardcover.thmx</Template>
  <TotalTime>13072</TotalTime>
  <Words>2019</Words>
  <Application>Microsoft Macintosh PowerPoint</Application>
  <PresentationFormat>On-screen Show (4:3)</PresentationFormat>
  <Paragraphs>424</Paragraphs>
  <Slides>37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Hardcover</vt:lpstr>
      <vt:lpstr>Equation</vt:lpstr>
      <vt:lpstr>Search for Dark photons at the SeaQuest E906 Experiment</vt:lpstr>
      <vt:lpstr>Contents </vt:lpstr>
      <vt:lpstr>Energy budget of the Universe </vt:lpstr>
      <vt:lpstr>What’s the matter?</vt:lpstr>
      <vt:lpstr>Dark matter - motivation</vt:lpstr>
      <vt:lpstr> Evidence for Dark matter</vt:lpstr>
      <vt:lpstr>Dark sector and Standard model coupling</vt:lpstr>
      <vt:lpstr>Possible A’ production mechanisms </vt:lpstr>
      <vt:lpstr>The                                Experiment</vt:lpstr>
      <vt:lpstr>PowerPoint Presentation</vt:lpstr>
      <vt:lpstr>Fermilab E906/SeaQuest Collaboration</vt:lpstr>
      <vt:lpstr>The SeaQuest Spectrometer</vt:lpstr>
      <vt:lpstr>PowerPoint Presentation</vt:lpstr>
      <vt:lpstr>PowerPoint Presentation</vt:lpstr>
      <vt:lpstr>PowerPoint Presentation</vt:lpstr>
      <vt:lpstr>SeaQuest physics goals</vt:lpstr>
      <vt:lpstr>PowerPoint Presentation</vt:lpstr>
      <vt:lpstr>Background events</vt:lpstr>
      <vt:lpstr>Timeline of SeaQuest</vt:lpstr>
      <vt:lpstr>Event selection and reconstruction</vt:lpstr>
      <vt:lpstr>SeaQuest A’ search strategy</vt:lpstr>
      <vt:lpstr>Arxiv submission</vt:lpstr>
      <vt:lpstr>Dark photon - Monte Carlo simulations</vt:lpstr>
      <vt:lpstr>A’ sensitivity region for SeaQuest</vt:lpstr>
      <vt:lpstr>A’ sensitivity region for SeaQuest</vt:lpstr>
      <vt:lpstr>Current status and analysis outlook</vt:lpstr>
      <vt:lpstr>Summary and outlook </vt:lpstr>
      <vt:lpstr>PowerPoint Presentation</vt:lpstr>
      <vt:lpstr>Thank you!</vt:lpstr>
      <vt:lpstr>BACK UP</vt:lpstr>
      <vt:lpstr>TARGETS</vt:lpstr>
      <vt:lpstr>Run Plan</vt:lpstr>
      <vt:lpstr>Missing mass – Dark matter?</vt:lpstr>
      <vt:lpstr>Rotational curves of galaxies</vt:lpstr>
      <vt:lpstr>Gravitational lensing of galaxies</vt:lpstr>
      <vt:lpstr>Gravitational lensing of galaxies</vt:lpstr>
      <vt:lpstr>Bullet clusters – collision of galaxies</vt:lpstr>
    </vt:vector>
  </TitlesOfParts>
  <Company>Rutgers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 686 – Final Presentation</dc:title>
  <dc:creator>Arun Tadepalli</dc:creator>
  <cp:lastModifiedBy>Arun Tadepalli</cp:lastModifiedBy>
  <cp:revision>366</cp:revision>
  <dcterms:created xsi:type="dcterms:W3CDTF">2016-03-20T13:17:51Z</dcterms:created>
  <dcterms:modified xsi:type="dcterms:W3CDTF">2016-10-05T20:06:07Z</dcterms:modified>
</cp:coreProperties>
</file>