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1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8FF8-DC00-AF4F-9B9F-D288854F3A1B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72"/>
            <a:ext cx="7772400" cy="1470025"/>
          </a:xfrm>
        </p:spPr>
        <p:txBody>
          <a:bodyPr/>
          <a:lstStyle/>
          <a:p>
            <a:r>
              <a:rPr lang="en-US" dirty="0" smtClean="0"/>
              <a:t>EIC LAPPD Update</a:t>
            </a:r>
            <a:br>
              <a:rPr lang="en-US" dirty="0" smtClean="0"/>
            </a:br>
            <a:r>
              <a:rPr lang="en-US" dirty="0" smtClean="0"/>
              <a:t>Santa Fe 2015</a:t>
            </a:r>
            <a:endParaRPr lang="en-US" dirty="0"/>
          </a:p>
        </p:txBody>
      </p:sp>
      <p:pic>
        <p:nvPicPr>
          <p:cNvPr id="4" name="Picture 3" descr="Screen Shot 2015-08-31 at 9.3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4092426"/>
            <a:ext cx="9144000" cy="2746031"/>
          </a:xfrm>
          <a:prstGeom prst="rect">
            <a:avLst/>
          </a:prstGeom>
        </p:spPr>
      </p:pic>
      <p:pic>
        <p:nvPicPr>
          <p:cNvPr id="5" name="Picture 4" descr="Screen Shot 2015-10-28 at 2.4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36" y="1681520"/>
            <a:ext cx="6232207" cy="2118336"/>
          </a:xfrm>
          <a:prstGeom prst="rect">
            <a:avLst/>
          </a:prstGeom>
        </p:spPr>
      </p:pic>
      <p:pic>
        <p:nvPicPr>
          <p:cNvPr id="7" name="Picture 6" descr="Screen Shot 2015-10-28 at 2.49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8" y="3390685"/>
            <a:ext cx="1374168" cy="3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of Proposed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98044"/>
            <a:ext cx="8480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Continue performance characterization of base Argonne MCP-PMTS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High B-field test at </a:t>
            </a:r>
            <a:r>
              <a:rPr lang="en-US" sz="2400" dirty="0" err="1" smtClean="0"/>
              <a:t>UVa</a:t>
            </a:r>
            <a:r>
              <a:rPr lang="en-US" sz="2400" dirty="0" smtClean="0"/>
              <a:t> </a:t>
            </a:r>
            <a:r>
              <a:rPr lang="en-US" sz="2400" dirty="0" smtClean="0"/>
              <a:t>(or </a:t>
            </a:r>
            <a:r>
              <a:rPr lang="en-US" sz="2400" dirty="0" smtClean="0"/>
              <a:t>possibly </a:t>
            </a:r>
            <a:r>
              <a:rPr lang="en-US" sz="2400" dirty="0" smtClean="0"/>
              <a:t>Argonne)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Tests of QE, uniformity, </a:t>
            </a:r>
            <a:r>
              <a:rPr lang="en-US" sz="2400" u="sng" dirty="0" smtClean="0"/>
              <a:t>radiation hardness</a:t>
            </a:r>
            <a:r>
              <a:rPr lang="en-US" sz="2400" dirty="0" smtClean="0"/>
              <a:t>, etc.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Work on UV sensitive photocathodes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Swap in fused silica window and keep standard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CsSb photocathode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Try 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KSb if that doesn’t improve N.P.E.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Should result in factor of ~2 improvement in N.P.E.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Develop pixelated readout (2017)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Two options: resistive anode or sealing PCB</a:t>
            </a:r>
          </a:p>
        </p:txBody>
      </p:sp>
    </p:spTree>
    <p:extLst>
      <p:ext uri="{BB962C8B-B14F-4D97-AF65-F5344CB8AC3E}">
        <p14:creationId xmlns:p14="http://schemas.microsoft.com/office/powerpoint/2010/main" val="26432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Incom</a:t>
            </a:r>
            <a:r>
              <a:rPr lang="en-US" dirty="0" smtClean="0"/>
              <a:t> SBIR</a:t>
            </a:r>
            <a:endParaRPr lang="en-US" dirty="0"/>
          </a:p>
        </p:txBody>
      </p:sp>
      <p:pic>
        <p:nvPicPr>
          <p:cNvPr id="5" name="Picture 4" descr="Screen Shot 2015-10-28 at 1.4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2" y="677628"/>
            <a:ext cx="7377549" cy="216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777343"/>
            <a:ext cx="91486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Builds on Gen-I LAPPD SBIR Phase-2 proposal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All glass construction, strip-line readout, 20x20 cm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tiles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First pieces by end of year (possibly), and routine production after </a:t>
            </a:r>
            <a:r>
              <a:rPr lang="en-US" u="sng" dirty="0" smtClean="0">
                <a:solidFill>
                  <a:srgbClr val="0000FF"/>
                </a:solidFill>
              </a:rPr>
              <a:t>Q1 2016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Should be able to receive some initial ones for testing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Gen-II versions are largely based on our EIC R&amp;D proposal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Pin free Pixelated readout (using capacitive coupling)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Easier to maintain vacuum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Fused silica window (better UV detection)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More UV sensitive photocathode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Default is K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CsSb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Next to try is Na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KSb (w or w/o Cs)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Ceramic package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Cheaper and easier to seal than glass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Expected cost will be an order of magnitude cheaper than existing MCP-PMT (in volume)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UV Improved MCP-PMT Studies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2067"/>
            <a:ext cx="9144000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Argonne has been steadily improving the production at their small tile </a:t>
            </a:r>
            <a:r>
              <a:rPr lang="en-US" sz="2400" dirty="0" smtClean="0">
                <a:solidFill>
                  <a:srgbClr val="0000FF"/>
                </a:solidFill>
              </a:rPr>
              <a:t>facility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Studying </a:t>
            </a:r>
            <a:r>
              <a:rPr lang="en-US" sz="2000" dirty="0" err="1" smtClean="0">
                <a:solidFill>
                  <a:srgbClr val="0000FF"/>
                </a:solidFill>
              </a:rPr>
              <a:t>CsI</a:t>
            </a:r>
            <a:r>
              <a:rPr lang="en-US" sz="2000" dirty="0" smtClean="0">
                <a:solidFill>
                  <a:srgbClr val="0000FF"/>
                </a:solidFill>
              </a:rPr>
              <a:t> as a UV only, solar blind, photocathode from 120-300 nm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Will start making tiles with fused silica window starting in </a:t>
            </a:r>
            <a:r>
              <a:rPr lang="en-US" sz="2400" u="sng" dirty="0" smtClean="0">
                <a:solidFill>
                  <a:srgbClr val="FF0000"/>
                </a:solidFill>
              </a:rPr>
              <a:t>November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Since </a:t>
            </a:r>
            <a:r>
              <a:rPr lang="en-US" sz="2400" dirty="0" smtClean="0">
                <a:solidFill>
                  <a:srgbClr val="0000FF"/>
                </a:solidFill>
              </a:rPr>
              <a:t>their request for a UV spectrometer ($40K) wasn’t funded, it will be much harder and slower to pursue this research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In the meantime, will send produced tiles to BNL for </a:t>
            </a:r>
            <a:r>
              <a:rPr lang="en-US" sz="2400" dirty="0" smtClean="0">
                <a:solidFill>
                  <a:srgbClr val="0000FF"/>
                </a:solidFill>
              </a:rPr>
              <a:t>evaluation to evaluate </a:t>
            </a:r>
            <a:r>
              <a:rPr lang="en-US" sz="2400" dirty="0" smtClean="0">
                <a:solidFill>
                  <a:srgbClr val="0000FF"/>
                </a:solidFill>
              </a:rPr>
              <a:t>QE from 170-1000 nm.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Also possible, with more effort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down to 112 nm limit of MgF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High priority to fund UV spectrometer at </a:t>
            </a:r>
            <a:r>
              <a:rPr lang="en-US" sz="2400" dirty="0" smtClean="0">
                <a:solidFill>
                  <a:srgbClr val="0000FF"/>
                </a:solidFill>
              </a:rPr>
              <a:t>ANL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BNL (</a:t>
            </a:r>
            <a:r>
              <a:rPr lang="en-US" sz="2400" dirty="0" err="1" smtClean="0">
                <a:solidFill>
                  <a:srgbClr val="0000FF"/>
                </a:solidFill>
              </a:rPr>
              <a:t>Triveni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Rao</a:t>
            </a:r>
            <a:r>
              <a:rPr lang="en-US" sz="2400" dirty="0" smtClean="0">
                <a:solidFill>
                  <a:srgbClr val="0000FF"/>
                </a:solidFill>
              </a:rPr>
              <a:t>, Thomas Tsang, John </a:t>
            </a:r>
            <a:r>
              <a:rPr lang="en-US" sz="2400" dirty="0" err="1" smtClean="0">
                <a:solidFill>
                  <a:srgbClr val="0000FF"/>
                </a:solidFill>
              </a:rPr>
              <a:t>Smedley</a:t>
            </a:r>
            <a:r>
              <a:rPr lang="en-US" sz="2400" dirty="0" smtClean="0">
                <a:solidFill>
                  <a:srgbClr val="0000FF"/>
                </a:solidFill>
              </a:rPr>
              <a:t>) will help with photocathode studies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2 cm photocathodes </a:t>
            </a:r>
            <a:r>
              <a:rPr lang="en-US" sz="2400" dirty="0" smtClean="0">
                <a:solidFill>
                  <a:srgbClr val="0000FF"/>
                </a:solidFill>
              </a:rPr>
              <a:t>will be </a:t>
            </a:r>
            <a:r>
              <a:rPr lang="en-US" sz="2400" dirty="0" smtClean="0">
                <a:solidFill>
                  <a:srgbClr val="0000FF"/>
                </a:solidFill>
              </a:rPr>
              <a:t>studied (in reflective mode</a:t>
            </a:r>
            <a:r>
              <a:rPr lang="en-US" sz="2400" dirty="0" smtClean="0">
                <a:solidFill>
                  <a:srgbClr val="0000FF"/>
                </a:solidFill>
              </a:rPr>
              <a:t>), </a:t>
            </a:r>
            <a:r>
              <a:rPr lang="en-US" sz="2400" u="sng" dirty="0" smtClean="0">
                <a:solidFill>
                  <a:srgbClr val="FF0000"/>
                </a:solidFill>
              </a:rPr>
              <a:t>November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Start with QE down to 170 nm for K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CsSb, then </a:t>
            </a:r>
            <a:r>
              <a:rPr lang="en-US" sz="2400" dirty="0" smtClean="0">
                <a:solidFill>
                  <a:srgbClr val="0000FF"/>
                </a:solidFill>
              </a:rPr>
              <a:t>Na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KSb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Pixelated Readout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3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B-field Testing of Large Tiles?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553" y="3072348"/>
            <a:ext cx="8983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UVA MRI facility for small tiles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Already Carl’s studies were extremely useful to improve design of LAPPD tiles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Will optimize spacing of elements in , particularly reducing gap in between two MCPs.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For Large tiles, perhaps use Peter Winter’s Large Bore g-2 Magnet Test Facility (ANL)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Up to 4 Tesla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Set up as a test facility for devices (thus might be easier to incorporate MCP-PMTs, including rotations)</a:t>
            </a:r>
          </a:p>
        </p:txBody>
      </p:sp>
      <p:pic>
        <p:nvPicPr>
          <p:cNvPr id="4" name="Picture 3" descr="Screen Shot 2015-10-28 at 2.1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77" y="704357"/>
            <a:ext cx="3543799" cy="2520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853" y="2672591"/>
            <a:ext cx="77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6455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79</TotalTime>
  <Words>465</Words>
  <Application>Microsoft Macintosh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EIC LAPPD Update Santa Fe 2015</vt:lpstr>
      <vt:lpstr>Reminder of Proposed Work</vt:lpstr>
      <vt:lpstr>Incom SBIR</vt:lpstr>
      <vt:lpstr>UV Improved MCP-PMT Studies</vt:lpstr>
      <vt:lpstr>B-field Testing of Large Tiles?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Mickey Chiu</dc:creator>
  <cp:lastModifiedBy>Mickey Chiu</cp:lastModifiedBy>
  <cp:revision>15</cp:revision>
  <dcterms:created xsi:type="dcterms:W3CDTF">2015-10-28T17:48:03Z</dcterms:created>
  <dcterms:modified xsi:type="dcterms:W3CDTF">2015-10-28T19:36:08Z</dcterms:modified>
</cp:coreProperties>
</file>