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0" r:id="rId4"/>
    <p:sldId id="259" r:id="rId5"/>
    <p:sldId id="257" r:id="rId6"/>
    <p:sldId id="258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59D09-86C5-FE49-9388-91C07C691284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FDCC4-8AD7-584E-8580-F96FECB9A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07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B3E3B-DD0B-6446-8A5E-DA84A11D7D8A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B589C-AB94-B344-91B1-F1AC8E4CB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96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988276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ertilon.com/" TargetMode="Externa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Modular RICH Prototype Design Update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Sawaiz</a:t>
            </a:r>
            <a:r>
              <a:rPr lang="en-US" dirty="0" smtClean="0"/>
              <a:t> Syed, </a:t>
            </a:r>
            <a:r>
              <a:rPr lang="en-US" dirty="0" err="1" smtClean="0"/>
              <a:t>Cheuk</a:t>
            </a:r>
            <a:r>
              <a:rPr lang="en-US" dirty="0" smtClean="0"/>
              <a:t>-Ping Wong and </a:t>
            </a:r>
            <a:r>
              <a:rPr lang="en-US" dirty="0" err="1" smtClean="0"/>
              <a:t>Xiaochun</a:t>
            </a:r>
            <a:r>
              <a:rPr lang="en-US" dirty="0" smtClean="0"/>
              <a:t> He</a:t>
            </a:r>
          </a:p>
          <a:p>
            <a:r>
              <a:rPr lang="en-US" dirty="0" smtClean="0"/>
              <a:t>Georgia State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378" y="457545"/>
            <a:ext cx="5320270" cy="354803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10/28/15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0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795289"/>
          </a:xfrm>
        </p:spPr>
        <p:txBody>
          <a:bodyPr/>
          <a:lstStyle/>
          <a:p>
            <a:r>
              <a:rPr lang="en-US" dirty="0" smtClean="0"/>
              <a:t>Modular RICH in Simulation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4812" y="1654782"/>
            <a:ext cx="3487677" cy="929485"/>
          </a:xfrm>
          <a:prstGeom prst="rect">
            <a:avLst/>
          </a:prstGeom>
          <a:solidFill>
            <a:schemeClr val="bg1"/>
          </a:solidFill>
          <a:ln>
            <a:solidFill>
              <a:srgbClr val="2A83FF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 smtClean="0">
                <a:solidFill>
                  <a:srgbClr val="2A83FF"/>
                </a:solidFill>
              </a:rPr>
              <a:t>Silica Aerogel (SiO</a:t>
            </a:r>
            <a:r>
              <a:rPr lang="en-US" sz="1600" b="1" baseline="-25000" dirty="0" smtClean="0">
                <a:solidFill>
                  <a:srgbClr val="2A83FF"/>
                </a:solidFill>
              </a:rPr>
              <a:t>2</a:t>
            </a:r>
            <a:r>
              <a:rPr lang="en-US" sz="1600" b="1" dirty="0" smtClean="0">
                <a:solidFill>
                  <a:srgbClr val="2A83FF"/>
                </a:solidFill>
              </a:rPr>
              <a:t>) -- Radiator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2A83FF"/>
                </a:solidFill>
              </a:rPr>
              <a:t>Density 0.02 g/cm3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2A83FF"/>
                </a:solidFill>
              </a:rPr>
              <a:t>Refractive index: n=1.025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812" y="2721959"/>
            <a:ext cx="3487677" cy="1471172"/>
          </a:xfrm>
          <a:prstGeom prst="rect">
            <a:avLst/>
          </a:prstGeom>
          <a:solidFill>
            <a:schemeClr val="bg1"/>
          </a:solidFill>
          <a:ln>
            <a:solidFill>
              <a:srgbClr val="AD3D9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 smtClean="0">
                <a:solidFill>
                  <a:srgbClr val="AD3D90"/>
                </a:solidFill>
              </a:rPr>
              <a:t>Fresnel lens -</a:t>
            </a:r>
            <a:r>
              <a:rPr lang="en-US" sz="1600" b="1" dirty="0">
                <a:solidFill>
                  <a:srgbClr val="AD3D90"/>
                </a:solidFill>
              </a:rPr>
              <a:t>- </a:t>
            </a:r>
            <a:r>
              <a:rPr lang="en-US" sz="1600" b="1" dirty="0" smtClean="0">
                <a:solidFill>
                  <a:srgbClr val="AD3D90"/>
                </a:solidFill>
              </a:rPr>
              <a:t>Focus </a:t>
            </a:r>
            <a:r>
              <a:rPr lang="en-US" sz="1600" b="1" dirty="0">
                <a:solidFill>
                  <a:srgbClr val="AD3D90"/>
                </a:solidFill>
              </a:rPr>
              <a:t>Cherenkov radiation on the </a:t>
            </a:r>
            <a:r>
              <a:rPr lang="en-US" sz="1600" b="1" dirty="0" err="1" smtClean="0">
                <a:solidFill>
                  <a:srgbClr val="AD3D90"/>
                </a:solidFill>
              </a:rPr>
              <a:t>photonsensor</a:t>
            </a:r>
            <a:endParaRPr lang="en-US" sz="1600" b="1" dirty="0" smtClean="0">
              <a:solidFill>
                <a:srgbClr val="AD3D90"/>
              </a:solidFill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AD3D90"/>
                </a:solidFill>
              </a:rPr>
              <a:t>Acrylic, C5H8O2, 1.19 g/cm3</a:t>
            </a:r>
            <a:endParaRPr lang="en-US" sz="1600" b="1" dirty="0">
              <a:solidFill>
                <a:srgbClr val="AD3D90"/>
              </a:solidFill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AD3D90"/>
                </a:solidFill>
              </a:rPr>
              <a:t>Four sections, G4Polycon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AD3D90"/>
                </a:solidFill>
              </a:rPr>
              <a:t>100 grooves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4812" y="4327216"/>
            <a:ext cx="3487677" cy="117570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 smtClean="0">
                <a:ln w="3175">
                  <a:noFill/>
                  <a:prstDash val="solid"/>
                </a:ln>
                <a:solidFill>
                  <a:srgbClr val="9FA001"/>
                </a:solidFill>
              </a:rPr>
              <a:t>Mirror -- Reflector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1600" b="1" dirty="0" smtClean="0">
                <a:ln w="3175">
                  <a:noFill/>
                  <a:prstDash val="solid"/>
                </a:ln>
                <a:solidFill>
                  <a:srgbClr val="9FA001"/>
                </a:solidFill>
              </a:rPr>
              <a:t>Four sections: left, right, top and bottom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1600" b="1" dirty="0" smtClean="0">
                <a:ln w="3175">
                  <a:noFill/>
                  <a:prstDash val="solid"/>
                </a:ln>
                <a:solidFill>
                  <a:srgbClr val="9FA001"/>
                </a:solidFill>
              </a:rPr>
              <a:t>Reflectivity index : 0.95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4812" y="5635459"/>
            <a:ext cx="3487677" cy="6340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dirty="0" err="1" smtClean="0">
                <a:solidFill>
                  <a:srgbClr val="FF0000"/>
                </a:solidFill>
              </a:rPr>
              <a:t>Photosensor</a:t>
            </a:r>
            <a:r>
              <a:rPr lang="en-US" sz="1600" b="1" dirty="0" smtClean="0">
                <a:solidFill>
                  <a:srgbClr val="FF0000"/>
                </a:solidFill>
              </a:rPr>
              <a:t> &amp; Readout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Block of aluminum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768431" y="1598082"/>
            <a:ext cx="5110505" cy="4758268"/>
            <a:chOff x="3768431" y="1598082"/>
            <a:chExt cx="5110505" cy="4758268"/>
          </a:xfrm>
        </p:grpSpPr>
        <p:pic>
          <p:nvPicPr>
            <p:cNvPr id="13" name="Picture 12" descr="Screen Shot 2015-04-08 at 8.58.54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" r="3311"/>
            <a:stretch/>
          </p:blipFill>
          <p:spPr>
            <a:xfrm>
              <a:off x="3768431" y="1598082"/>
              <a:ext cx="5110505" cy="475826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 rot="14829912">
              <a:off x="6029454" y="2557477"/>
              <a:ext cx="973039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isometricRightUp"/>
                <a:lightRig rig="threePt" dir="t"/>
              </a:scene3d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mirror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4938128">
              <a:off x="6786269" y="2325663"/>
              <a:ext cx="1244696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isometricRightUp"/>
                <a:lightRig rig="threePt" dir="t"/>
              </a:scene3d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Read-out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6629163" y="3627049"/>
              <a:ext cx="1767965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isometricBottomDown"/>
                <a:lightRig rig="threePt" dir="t"/>
              </a:scene3d>
            </a:bodyPr>
            <a:lstStyle/>
            <a:p>
              <a:r>
                <a:rPr lang="en-US" sz="2000" b="1" dirty="0" err="1" smtClean="0">
                  <a:solidFill>
                    <a:srgbClr val="0000FF"/>
                  </a:solidFill>
                </a:rPr>
                <a:t>photonsensor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5902006">
              <a:off x="5307926" y="3750004"/>
              <a:ext cx="1541529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isometricBottomDown"/>
                <a:lightRig rig="threePt" dir="t"/>
              </a:scene3d>
            </a:bodyPr>
            <a:lstStyle/>
            <a:p>
              <a:r>
                <a:rPr lang="en-US" b="1" dirty="0" smtClean="0"/>
                <a:t>Fresnel lens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4345572" y="2877227"/>
              <a:ext cx="1035138" cy="4001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isometricBottomDown"/>
                <a:lightRig rig="threePt" dir="t"/>
              </a:scene3d>
            </a:bodyPr>
            <a:lstStyle/>
            <a:p>
              <a:r>
                <a:rPr lang="en-US" sz="2000" b="1" dirty="0">
                  <a:solidFill>
                    <a:srgbClr val="2A83FF"/>
                  </a:solidFill>
                </a:rPr>
                <a:t>aerogel</a:t>
              </a:r>
              <a:endParaRPr lang="en-US" sz="2000" dirty="0">
                <a:solidFill>
                  <a:srgbClr val="2A83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2362536">
              <a:off x="4136146" y="5168426"/>
              <a:ext cx="13450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10 cm</a:t>
              </a:r>
            </a:p>
          </p:txBody>
        </p:sp>
        <p:sp>
          <p:nvSpPr>
            <p:cNvPr id="20" name="Left Brace 19"/>
            <p:cNvSpPr/>
            <p:nvPr/>
          </p:nvSpPr>
          <p:spPr>
            <a:xfrm rot="15560294">
              <a:off x="5994801" y="5478647"/>
              <a:ext cx="288332" cy="487892"/>
            </a:xfrm>
            <a:prstGeom prst="leftBrac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1024169">
              <a:off x="5769924" y="5761474"/>
              <a:ext cx="9911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2 cm</a:t>
              </a:r>
            </a:p>
          </p:txBody>
        </p:sp>
        <p:sp>
          <p:nvSpPr>
            <p:cNvPr id="22" name="Left Brace 21"/>
            <p:cNvSpPr/>
            <p:nvPr/>
          </p:nvSpPr>
          <p:spPr>
            <a:xfrm rot="15625261">
              <a:off x="7149902" y="4644505"/>
              <a:ext cx="284791" cy="1763938"/>
            </a:xfrm>
            <a:prstGeom prst="leftBrace">
              <a:avLst>
                <a:gd name="adj1" fmla="val 8333"/>
                <a:gd name="adj2" fmla="val 52220"/>
              </a:avLst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21101326">
              <a:off x="6999245" y="5626331"/>
              <a:ext cx="8863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8 cm</a:t>
              </a:r>
            </a:p>
          </p:txBody>
        </p:sp>
        <p:sp>
          <p:nvSpPr>
            <p:cNvPr id="24" name="Right Brace 23"/>
            <p:cNvSpPr/>
            <p:nvPr/>
          </p:nvSpPr>
          <p:spPr>
            <a:xfrm>
              <a:off x="8135239" y="3043551"/>
              <a:ext cx="286716" cy="2163450"/>
            </a:xfrm>
            <a:prstGeom prst="rightBrace">
              <a:avLst>
                <a:gd name="adj1" fmla="val 24962"/>
                <a:gd name="adj2" fmla="val 49806"/>
              </a:avLst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8040520" y="3985616"/>
              <a:ext cx="9911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10 cm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4454999" y="5215471"/>
              <a:ext cx="3700816" cy="598179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eft Brace 26"/>
            <p:cNvSpPr/>
            <p:nvPr/>
          </p:nvSpPr>
          <p:spPr>
            <a:xfrm rot="15688947">
              <a:off x="5021000" y="5187067"/>
              <a:ext cx="320984" cy="1386692"/>
            </a:xfrm>
            <a:prstGeom prst="leftBrac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21077074">
              <a:off x="4769422" y="5926975"/>
              <a:ext cx="9911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5 cm</a:t>
              </a:r>
            </a:p>
          </p:txBody>
        </p:sp>
        <p:sp>
          <p:nvSpPr>
            <p:cNvPr id="29" name="Right Brace 28"/>
            <p:cNvSpPr/>
            <p:nvPr/>
          </p:nvSpPr>
          <p:spPr>
            <a:xfrm rot="18505368" flipH="1">
              <a:off x="4951010" y="4571907"/>
              <a:ext cx="407429" cy="1463087"/>
            </a:xfrm>
            <a:prstGeom prst="rightBrace">
              <a:avLst>
                <a:gd name="adj1" fmla="val 8333"/>
                <a:gd name="adj2" fmla="val 37284"/>
              </a:avLst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64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Design Rendering </a:t>
            </a:r>
            <a:br>
              <a:rPr lang="en-US" dirty="0" smtClean="0"/>
            </a:br>
            <a:r>
              <a:rPr lang="en-US" sz="2400" dirty="0" smtClean="0"/>
              <a:t>(Reported by Ping a couple of weeks ago)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258" r="3258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06015" y="2952693"/>
            <a:ext cx="1812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Too many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Components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Not easy to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Make and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assemble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Design</a:t>
            </a:r>
            <a:br>
              <a:rPr lang="en-US" dirty="0" smtClean="0"/>
            </a:br>
            <a:r>
              <a:rPr lang="en-US" sz="2400" dirty="0" smtClean="0"/>
              <a:t>(Endorsed by our shop manager)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271" r="3271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12106" y="2754747"/>
            <a:ext cx="16377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Light tight</a:t>
            </a: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Air tight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Easy to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build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1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271" r="3271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63660" y="2853717"/>
            <a:ext cx="20622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Slide the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</a:rPr>
              <a:t>omponents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</a:rPr>
              <a:t>nto the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f</a:t>
            </a:r>
            <a:r>
              <a:rPr lang="en-US" sz="2400" b="1" dirty="0" smtClean="0">
                <a:solidFill>
                  <a:srgbClr val="0000FF"/>
                </a:solidFill>
              </a:rPr>
              <a:t>rame box.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Then close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</a:rPr>
              <a:t>he top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0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Assembling with Precision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271" r="3271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8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11" y="1823326"/>
            <a:ext cx="8305801" cy="4533024"/>
          </a:xfrm>
        </p:spPr>
        <p:txBody>
          <a:bodyPr>
            <a:noAutofit/>
          </a:bodyPr>
          <a:lstStyle/>
          <a:p>
            <a:r>
              <a:rPr lang="en-US" sz="2200" dirty="0" smtClean="0"/>
              <a:t>Aerogel block will come from </a:t>
            </a:r>
            <a:r>
              <a:rPr lang="en-US" sz="2200" dirty="0" err="1" smtClean="0"/>
              <a:t>Jlab</a:t>
            </a:r>
            <a:r>
              <a:rPr lang="en-US" sz="2200" dirty="0" smtClean="0"/>
              <a:t>. </a:t>
            </a:r>
            <a:r>
              <a:rPr lang="en-US" sz="2200" dirty="0" smtClean="0"/>
              <a:t>Need to know the precise dimension.</a:t>
            </a:r>
            <a:endParaRPr lang="en-US" sz="2200" dirty="0" smtClean="0"/>
          </a:p>
          <a:p>
            <a:r>
              <a:rPr lang="en-US" sz="2200" dirty="0" smtClean="0"/>
              <a:t>Received H12700A from </a:t>
            </a:r>
            <a:r>
              <a:rPr lang="en-US" sz="2200" dirty="0" smtClean="0"/>
              <a:t>Hamamatsu already.</a:t>
            </a:r>
            <a:endParaRPr lang="en-US" sz="2200" dirty="0" smtClean="0"/>
          </a:p>
          <a:p>
            <a:r>
              <a:rPr lang="en-US" sz="2200" dirty="0" smtClean="0"/>
              <a:t>Received one sheet of Fresnel lens from </a:t>
            </a:r>
            <a:r>
              <a:rPr lang="en-US" sz="2200" dirty="0"/>
              <a:t>E</a:t>
            </a:r>
            <a:r>
              <a:rPr lang="en-US" sz="2200" dirty="0" smtClean="0"/>
              <a:t>dmund </a:t>
            </a:r>
            <a:r>
              <a:rPr lang="en-US" sz="2200" dirty="0"/>
              <a:t>Optics (http://</a:t>
            </a:r>
            <a:r>
              <a:rPr lang="en-US" sz="2200" dirty="0" err="1"/>
              <a:t>www.edmundoptics.com</a:t>
            </a:r>
            <a:r>
              <a:rPr lang="en-US" sz="2200" dirty="0"/>
              <a:t>/optics/optical-lenses/</a:t>
            </a:r>
            <a:r>
              <a:rPr lang="en-US" sz="2200" dirty="0" err="1"/>
              <a:t>fresnel</a:t>
            </a:r>
            <a:r>
              <a:rPr lang="en-US" sz="2200" dirty="0"/>
              <a:t>-lenses/</a:t>
            </a:r>
            <a:r>
              <a:rPr lang="en-US" sz="2200" dirty="0" err="1"/>
              <a:t>fresnel</a:t>
            </a:r>
            <a:r>
              <a:rPr lang="en-US" sz="2200" dirty="0"/>
              <a:t>-lenses/2040/)</a:t>
            </a:r>
            <a:endParaRPr lang="en-US" sz="2200" dirty="0" smtClean="0"/>
          </a:p>
          <a:p>
            <a:r>
              <a:rPr lang="en-US" sz="2200" dirty="0" smtClean="0"/>
              <a:t>Bought </a:t>
            </a:r>
            <a:r>
              <a:rPr lang="en-US" sz="2200" dirty="0" smtClean="0"/>
              <a:t>a large sheet of black acrylic at ¼” thick for constructing the box frame from McMaster-Carr.</a:t>
            </a:r>
          </a:p>
          <a:p>
            <a:r>
              <a:rPr lang="en-US" sz="2200" dirty="0" smtClean="0"/>
              <a:t>About to order front-side coated mirror from McMaster-Carr. We are not sure about the quality of these mirror but would like to try it.</a:t>
            </a:r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88276"/>
            <a:ext cx="8305801" cy="3916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had a few email discussions with Marco, </a:t>
            </a:r>
            <a:r>
              <a:rPr lang="en-US" sz="2400" dirty="0" err="1" smtClean="0"/>
              <a:t>Zhiwen</a:t>
            </a:r>
            <a:r>
              <a:rPr lang="en-US" sz="2400" dirty="0" smtClean="0"/>
              <a:t>, Chris and Michael since the last presentation. The readout from the CLAS12 RICH project seems ideal. We will wait for the final product from </a:t>
            </a:r>
            <a:r>
              <a:rPr lang="en-US" sz="2400" dirty="0" err="1" smtClean="0"/>
              <a:t>JLab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There is a potential backup solution if we only readout 64 channels using a ready-to-use DAQ system from </a:t>
            </a:r>
            <a:r>
              <a:rPr lang="en-US" sz="2400" dirty="0" err="1" smtClean="0"/>
              <a:t>Vertilon</a:t>
            </a:r>
            <a:r>
              <a:rPr lang="en-US" sz="2400" dirty="0"/>
              <a:t> (</a:t>
            </a:r>
            <a:r>
              <a:rPr lang="en-US" sz="2400" dirty="0">
                <a:hlinkClick r:id="rId2"/>
              </a:rPr>
              <a:t>http://vertilon.com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). It is pricy!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932" y="4830308"/>
            <a:ext cx="3448459" cy="15424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8909" y="5442974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Cost is about $15k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481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88276"/>
            <a:ext cx="8169294" cy="3916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Continue on finalizing the design.  The dimension of the aerogel block from </a:t>
            </a:r>
            <a:r>
              <a:rPr lang="en-US" sz="2400" dirty="0" err="1" smtClean="0"/>
              <a:t>JLab</a:t>
            </a:r>
            <a:r>
              <a:rPr lang="en-US" sz="2400" dirty="0" smtClean="0"/>
              <a:t> will dictate the design of the frame box sizes. </a:t>
            </a:r>
            <a:r>
              <a:rPr lang="en-US" sz="2400" dirty="0" smtClean="0">
                <a:solidFill>
                  <a:srgbClr val="FF0000"/>
                </a:solidFill>
              </a:rPr>
              <a:t>Do we need to fill the box with nitrogen? </a:t>
            </a:r>
          </a:p>
          <a:p>
            <a:r>
              <a:rPr lang="en-US" sz="2400" dirty="0" smtClean="0"/>
              <a:t> We will go back and redo some of the simulation for a 3cm-thick aerogel block.</a:t>
            </a:r>
          </a:p>
          <a:p>
            <a:r>
              <a:rPr lang="en-US" sz="2400" dirty="0" smtClean="0"/>
              <a:t>We need to continue the study of the detector performance with magnetic field.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10/28/15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smtClean="0"/>
              <a:t>eRD11/14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0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184</TotalTime>
  <Words>483</Words>
  <Application>Microsoft Macintosh PowerPoint</Application>
  <PresentationFormat>On-screen Show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Plaza</vt:lpstr>
      <vt:lpstr>Modular RICH Prototype Design Update</vt:lpstr>
      <vt:lpstr>Modular RICH in Simulation</vt:lpstr>
      <vt:lpstr>Initial Design Rendering  (Reported by Ping a couple of weeks ago)</vt:lpstr>
      <vt:lpstr>Improved Design (Endorsed by our shop manager)</vt:lpstr>
      <vt:lpstr>Modular Design</vt:lpstr>
      <vt:lpstr>Simpler Assembling with Precision</vt:lpstr>
      <vt:lpstr>Components</vt:lpstr>
      <vt:lpstr>About Readout</vt:lpstr>
      <vt:lpstr>To do</vt:lpstr>
    </vt:vector>
  </TitlesOfParts>
  <Company>Georgia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RICH Prototype Design Update</dc:title>
  <dc:creator>hexc</dc:creator>
  <cp:lastModifiedBy>Xiaochun He</cp:lastModifiedBy>
  <cp:revision>15</cp:revision>
  <dcterms:created xsi:type="dcterms:W3CDTF">2015-10-28T14:29:08Z</dcterms:created>
  <dcterms:modified xsi:type="dcterms:W3CDTF">2015-10-28T18:11:35Z</dcterms:modified>
</cp:coreProperties>
</file>