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6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6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8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9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0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9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9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6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05F6-67FD-41E0-A6DA-6562201E7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5A94-93DD-41D8-A9CF-F8A6D5EA1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35943" y="1470079"/>
            <a:ext cx="103601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The dedicated clock distribution tree can easily distribute a high precision clock. Minimum effort is required for R&amp;D.</a:t>
            </a:r>
          </a:p>
          <a:p>
            <a:endParaRPr lang="en-US" sz="2400" dirty="0" smtClean="0"/>
          </a:p>
          <a:p>
            <a:r>
              <a:rPr lang="en-US" sz="2400" dirty="0" smtClean="0"/>
              <a:t>2. If the high radiation area requires </a:t>
            </a:r>
            <a:r>
              <a:rPr lang="en-US" sz="2400" dirty="0" err="1" smtClean="0"/>
              <a:t>lpGBT</a:t>
            </a:r>
            <a:r>
              <a:rPr lang="en-US" sz="2400" dirty="0" smtClean="0"/>
              <a:t> (no FPGA is allowed),  a mixed clock distribution scheme can be adopted.  We can derive a clock from that EIC clock frequency, which works with </a:t>
            </a:r>
            <a:r>
              <a:rPr lang="en-US" sz="2400" dirty="0" err="1" smtClean="0"/>
              <a:t>lpGBT</a:t>
            </a:r>
            <a:r>
              <a:rPr lang="en-US" sz="2400" dirty="0" smtClean="0"/>
              <a:t> (not necessarily 40.08 MHz).  </a:t>
            </a:r>
            <a:endParaRPr lang="en-US" sz="2400" dirty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Clock_lpGBT_freq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Clock_EIC_freq</a:t>
            </a:r>
            <a:r>
              <a:rPr lang="en-US" sz="2400" dirty="0" smtClean="0">
                <a:solidFill>
                  <a:srgbClr val="FF0000"/>
                </a:solidFill>
              </a:rPr>
              <a:t> * N / M</a:t>
            </a:r>
            <a:endParaRPr lang="en-US" sz="2400" dirty="0" smtClean="0"/>
          </a:p>
          <a:p>
            <a:r>
              <a:rPr lang="en-US" sz="2400" dirty="0" smtClean="0"/>
              <a:t>where N and M are two integers, and as small as possible.  </a:t>
            </a:r>
          </a:p>
          <a:p>
            <a:r>
              <a:rPr lang="en-US" sz="2400" dirty="0" smtClean="0"/>
              <a:t>The streaming data time slice can be chosen to include  an integer number of </a:t>
            </a:r>
            <a:r>
              <a:rPr lang="en-US" sz="2400" dirty="0" err="1" smtClean="0"/>
              <a:t>Clock_lpGBT_periods</a:t>
            </a:r>
            <a:r>
              <a:rPr lang="en-US" sz="2400" dirty="0" smtClean="0"/>
              <a:t> and an integer number of </a:t>
            </a:r>
            <a:r>
              <a:rPr lang="en-US" sz="2400" dirty="0" err="1" smtClean="0"/>
              <a:t>Clock_lpGBT_periods</a:t>
            </a:r>
            <a:endParaRPr lang="en-US" sz="24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707953" y="516360"/>
            <a:ext cx="3938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EIC clock distribution idea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49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2505898" y="3217431"/>
            <a:ext cx="5780852" cy="20166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505898" y="4354080"/>
            <a:ext cx="5723702" cy="11168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6248" y="2924299"/>
            <a:ext cx="430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Gigabit Ethernet for CCD/CCN (slow control)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0660" y="3472345"/>
            <a:ext cx="5776090" cy="29665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46570" y="317821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05898" y="3739938"/>
            <a:ext cx="5780852" cy="21357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6122" y="3439088"/>
            <a:ext cx="290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Sync </a:t>
            </a:r>
            <a:r>
              <a:rPr lang="en-US" dirty="0" err="1" smtClean="0">
                <a:solidFill>
                  <a:srgbClr val="7030A0"/>
                </a:solidFill>
              </a:rPr>
              <a:t>FiberMeas</a:t>
            </a:r>
            <a:r>
              <a:rPr lang="en-US" dirty="0" smtClean="0">
                <a:solidFill>
                  <a:srgbClr val="7030A0"/>
                </a:solidFill>
              </a:rPr>
              <a:t> (fast control)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05898" y="3993091"/>
            <a:ext cx="5780852" cy="18616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31618" y="4319621"/>
            <a:ext cx="410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FiberMeas</a:t>
            </a:r>
            <a:r>
              <a:rPr lang="en-US" dirty="0" smtClean="0">
                <a:solidFill>
                  <a:srgbClr val="7030A0"/>
                </a:solidFill>
              </a:rPr>
              <a:t> / </a:t>
            </a:r>
            <a:r>
              <a:rPr lang="en-US" dirty="0" err="1" smtClean="0">
                <a:solidFill>
                  <a:srgbClr val="7030A0"/>
                </a:solidFill>
              </a:rPr>
              <a:t>FrontEnd</a:t>
            </a:r>
            <a:r>
              <a:rPr lang="en-US" dirty="0" smtClean="0">
                <a:solidFill>
                  <a:srgbClr val="7030A0"/>
                </a:solidFill>
              </a:rPr>
              <a:t> Status (fast control)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05898" y="4614677"/>
            <a:ext cx="5723702" cy="2951"/>
          </a:xfrm>
          <a:prstGeom prst="straightConnector1">
            <a:avLst/>
          </a:prstGeom>
          <a:ln w="12700">
            <a:solidFill>
              <a:srgbClr val="7030A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05898" y="4849424"/>
            <a:ext cx="5723702" cy="15094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05898" y="5099266"/>
            <a:ext cx="5723702" cy="10755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-5400000">
            <a:off x="287521" y="3831525"/>
            <a:ext cx="3109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 stream</a:t>
            </a:r>
          </a:p>
          <a:p>
            <a:r>
              <a:rPr lang="en-US" dirty="0" smtClean="0"/>
              <a:t>Computer / CCM / </a:t>
            </a:r>
            <a:r>
              <a:rPr lang="en-US" dirty="0" err="1" smtClean="0"/>
              <a:t>CCD_output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-5400000">
            <a:off x="7513568" y="3853463"/>
            <a:ext cx="2793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 stream</a:t>
            </a:r>
          </a:p>
          <a:p>
            <a:r>
              <a:rPr lang="en-US" dirty="0" smtClean="0"/>
              <a:t>Detector / CCN / </a:t>
            </a:r>
            <a:r>
              <a:rPr lang="en-US" dirty="0" err="1" smtClean="0"/>
              <a:t>CCD_input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23983" y="2254983"/>
            <a:ext cx="24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QSFP signal assignment: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1342" y="919745"/>
            <a:ext cx="90744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not expensive (Commercial !) and relatively compact: </a:t>
            </a:r>
          </a:p>
          <a:p>
            <a:pPr lvl="1"/>
            <a:r>
              <a:rPr lang="en-US" sz="1600" dirty="0" smtClean="0"/>
              <a:t>QSFP multimode optic transceiver $40 (~100 meters), </a:t>
            </a:r>
          </a:p>
          <a:p>
            <a:pPr lvl="1"/>
            <a:r>
              <a:rPr lang="en-US" sz="1600" dirty="0" smtClean="0"/>
              <a:t>Single-mode optic transceiver: $200 (~km), </a:t>
            </a:r>
          </a:p>
          <a:p>
            <a:pPr lvl="1"/>
            <a:r>
              <a:rPr lang="en-US" sz="1600" dirty="0" smtClean="0"/>
              <a:t>short Copper cables  &lt;$50 (~meters)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7953" y="516360"/>
            <a:ext cx="3110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QSFP </a:t>
            </a:r>
            <a:r>
              <a:rPr lang="en-US" sz="2400" dirty="0" smtClean="0"/>
              <a:t>signal assignment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9442" y="4783566"/>
            <a:ext cx="430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Gigabit Ethernet for </a:t>
            </a:r>
            <a:r>
              <a:rPr lang="en-US" dirty="0">
                <a:solidFill>
                  <a:srgbClr val="FF0000"/>
                </a:solidFill>
              </a:rPr>
              <a:t>CCD/CCN (slow control)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5973" y="3030872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147594" y="3816137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Tx4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147595" y="3567827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Tx3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147594" y="3280301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19919" y="3048154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</a:t>
            </a:r>
            <a:r>
              <a:rPr lang="en-US" sz="1600" dirty="0" smtClean="0"/>
              <a:t>x1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221540" y="3833419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</a:t>
            </a:r>
            <a:r>
              <a:rPr lang="en-US" sz="1600" dirty="0" smtClean="0"/>
              <a:t>x4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8221541" y="3585109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</a:t>
            </a:r>
            <a:r>
              <a:rPr lang="en-US" sz="1600" dirty="0" smtClean="0"/>
              <a:t>x3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221540" y="3297583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</a:t>
            </a:r>
            <a:r>
              <a:rPr lang="en-US" sz="1600" dirty="0" smtClean="0"/>
              <a:t>x2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80503" y="4918192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8192982" y="4173645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Tx4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8180503" y="4440587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Tx3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8180503" y="4686435"/>
            <a:ext cx="467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Tx2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41341" y="4154691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Rx4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142962" y="4939956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Rx1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142963" y="4691646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Rx2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2142962" y="4404120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Rx3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15769" y="4065566"/>
            <a:ext cx="259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DataLink</a:t>
            </a:r>
            <a:r>
              <a:rPr lang="en-US" dirty="0" smtClean="0">
                <a:solidFill>
                  <a:srgbClr val="002060"/>
                </a:solidFill>
              </a:rPr>
              <a:t> (streaming data)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12544" y="3717108"/>
            <a:ext cx="99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DataLink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4632" y="4564637"/>
            <a:ext cx="2594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DataLink</a:t>
            </a:r>
            <a:r>
              <a:rPr lang="en-US" dirty="0" smtClean="0">
                <a:solidFill>
                  <a:srgbClr val="00B050"/>
                </a:solidFill>
              </a:rPr>
              <a:t> (streaming data)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507871" y="5549015"/>
            <a:ext cx="577151" cy="11419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92556" y="5375768"/>
            <a:ext cx="307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Gigabit Ethernet (Slow control)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515235" y="6070273"/>
            <a:ext cx="577151" cy="11419"/>
          </a:xfrm>
          <a:prstGeom prst="straightConnector1">
            <a:avLst/>
          </a:prstGeom>
          <a:ln w="127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99920" y="5897026"/>
            <a:ext cx="229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Sync etc. (Fast control)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515235" y="6314464"/>
            <a:ext cx="577151" cy="11419"/>
          </a:xfrm>
          <a:prstGeom prst="straightConnector1">
            <a:avLst/>
          </a:prstGeom>
          <a:ln w="127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9920" y="6141217"/>
            <a:ext cx="105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DataLink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507701" y="5781787"/>
            <a:ext cx="577151" cy="11419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92386" y="5608540"/>
            <a:ext cx="174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r>
              <a:rPr lang="en-US" dirty="0" smtClean="0">
                <a:solidFill>
                  <a:srgbClr val="00B050"/>
                </a:solidFill>
              </a:rPr>
              <a:t>/Status etc.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15235" y="5832939"/>
            <a:ext cx="577151" cy="11419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966922" y="2450376"/>
            <a:ext cx="917670" cy="2855"/>
          </a:xfrm>
          <a:prstGeom prst="straightConnector1">
            <a:avLst/>
          </a:prstGeom>
          <a:ln w="508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40622" y="2266444"/>
            <a:ext cx="1571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QSFP, 4 Rx 4 </a:t>
            </a:r>
            <a:r>
              <a:rPr lang="en-US" dirty="0" err="1" smtClean="0">
                <a:solidFill>
                  <a:srgbClr val="FFC000"/>
                </a:solidFill>
              </a:rPr>
              <a:t>Tx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3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254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Gu</dc:creator>
  <cp:lastModifiedBy>William Gu</cp:lastModifiedBy>
  <cp:revision>6</cp:revision>
  <dcterms:created xsi:type="dcterms:W3CDTF">2022-03-30T22:09:59Z</dcterms:created>
  <dcterms:modified xsi:type="dcterms:W3CDTF">2022-03-31T00:27:37Z</dcterms:modified>
</cp:coreProperties>
</file>