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3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10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0EC4B-82E1-4A63-BCF7-A1CF0D64D209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A8B47-7BA5-4BBA-9078-5F8E7C1D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78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51caf9ce07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2" name="Google Shape;192;g251caf9ce07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51caf9ce07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2" name="Google Shape;192;g251caf9ce07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72550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51caf9ce07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2" name="Google Shape;192;g251caf9ce07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0389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51caf9ce07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2" name="Google Shape;192;g251caf9ce07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59318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51caf9ce07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2" name="Google Shape;192;g251caf9ce07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97725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51caf9ce07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2" name="Google Shape;192;g251caf9ce07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60351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51caf9ce07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2" name="Google Shape;192;g251caf9ce07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5271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6B992-53F6-07F4-CDEE-6C2355886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0AB3B-7A30-D5CD-DF7A-0802C7224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0B1E9-8680-B751-D5F0-040C6D7C3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56DF9-FC5C-D9E0-DF4E-77ACEF4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82EC2-6F6B-FA42-47AE-25673BE43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44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96794-E58B-B71B-658B-51961119C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E40C5-929C-C25B-EE2F-9F9FF6D485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A1B86-0618-D096-CE5F-F6A9E005D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A3509-B6AE-0C5A-7D1A-8996ACB8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6B6DA-BF69-7FF0-5A49-04F8C8BCB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A3350E-38EC-2CBC-36FA-6E2A7774DF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07E4AC-C7A9-5C7B-FCFC-C7BB66395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9760A-26F1-87CF-DE16-41777E0E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0C80-E174-0DF0-3EA4-CB72FC463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D5576-D97A-FB93-2D64-100EB44BF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3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90B3C-701C-7346-DB54-367193B82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D5DB4-EF0D-DFC7-83C8-93547A460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7B709-FC7B-8F8D-4141-FAE396B8B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54381-0F45-072A-7DB1-1475EB5E9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6F6A7-7BC9-0D3C-2286-ED0B8CBF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A97D3-2DA2-88DF-DB64-0BFC6412E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D759F-6804-ADCA-2E0A-863B6B047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89B0B-E146-7BF8-32C6-5B4D9F6BF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EAA85-90BF-BEE2-A7C9-D347F1BC7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74917-D4C5-B6E7-E238-24003B2B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6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BF68-FA88-585B-15AA-D73C38DB2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5CFCD-1080-24A5-AF00-A146D1CAD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5FD27-42F2-59EF-B70B-3678D1AE7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BB07E-8ADA-9CF7-E193-0D9C41C99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AEA63-F084-3C4B-C60F-A598C2E8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728A9-3A75-9DCF-5077-53BB46BBB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A6E3E-4F90-8EA2-554D-FDB9B445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B8EB1-EE3C-14B8-4EDA-933B0EFD5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D7011-ED66-87C7-C268-D9974A169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3810D0-7999-F737-9FC5-BBFC8FBA8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8A8897-0092-9E03-F31D-015195FD2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7DA816-90E0-9906-7F45-C513FA42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FCD46A-6F1C-A022-F5CB-848640FD7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9F57D1-EBF1-CFBB-AE93-1F7813BB9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1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62556-38F4-E3FD-4B91-248025A69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B587B-A767-DB34-A5AA-A4BD6DD3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22138-BFAC-6C08-9EB2-4CE4006C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4AE0ED-E62F-EFF8-83D2-D1DC371D3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9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711267-DB52-F163-42EB-9E6EF6F3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4A0708-3C42-D1CA-3798-CFE10D713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594E5B-0D8D-EE52-8E07-04A8D907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0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21A42-51D5-B1DC-C97C-9C67C8950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7ADFA-1D71-8668-874C-85DC4B515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B36A0-15B1-2395-A1E2-5329BEF36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AC2C7-EBEF-E291-3B2E-3FF6E5F52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8D9D2-23AE-261E-EBFF-50ADF1548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5409F-5195-ACF5-62C4-ACEADDA2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6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8B584-D7CB-A472-1557-A7B4BA682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AE9219-4117-F1BF-14EE-4FFAD7EB5E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A6F605-F9D2-1FAC-556C-59949772A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66B67-2669-A200-476A-5C3B8E69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656BF-F877-FBDB-2AC8-114F10A45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B5E01-F6AB-77FD-3762-92689245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3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C83C87-5ADE-4557-2A00-0D154F411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CA228-FD1C-DA05-9E75-B7EB34BAE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977E4-D92E-2D38-FE8A-57E1DEFCA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6/16/23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DEC4E-5F11-F864-7DF8-7EACA4294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6F4D5-0205-E32C-44F5-471223B79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ADD3F-1329-472C-9AB7-DA3AB8EF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5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74FC3F9-ECBC-E729-5BE5-85D4F39A1718}"/>
              </a:ext>
            </a:extLst>
          </p:cNvPr>
          <p:cNvSpPr txBox="1"/>
          <p:nvPr/>
        </p:nvSpPr>
        <p:spPr>
          <a:xfrm>
            <a:off x="542612" y="381836"/>
            <a:ext cx="10811188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sPHENIX Magnet Issue </a:t>
            </a: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(i.e. undesirable fast-discharge after some long operation hours/days)</a:t>
            </a:r>
          </a:p>
          <a:p>
            <a:pPr algn="ctr"/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Possibly two problems ?: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Labview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(quench-detection)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in the magnet junction-box (doghouse)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 Yip</a:t>
            </a:r>
          </a:p>
          <a:p>
            <a:pPr algn="ctr"/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16, 2023</a:t>
            </a:r>
          </a:p>
          <a:p>
            <a:pPr algn="ctr"/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268B7-16AE-FE45-DDB6-49A1A4878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4322E-147D-75F5-3952-B9ED487E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27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74FC3F9-ECBC-E729-5BE5-85D4F39A1718}"/>
              </a:ext>
            </a:extLst>
          </p:cNvPr>
          <p:cNvSpPr txBox="1"/>
          <p:nvPr/>
        </p:nvSpPr>
        <p:spPr>
          <a:xfrm>
            <a:off x="542612" y="381836"/>
            <a:ext cx="10811188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 actions:</a:t>
            </a:r>
          </a:p>
          <a:p>
            <a:pPr algn="ctr"/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Roberto Than: may give us some further cooling … further decrease in the order of  0.0x K 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Carl Schultheiss: measure the resistance of the joint (between V11 and V20) in the Magnet doghouse 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help to solve the issues in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Labview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 …</a:t>
            </a:r>
          </a:p>
          <a:p>
            <a:pPr algn="ctr"/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268B7-16AE-FE45-DDB6-49A1A4878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4322E-147D-75F5-3952-B9ED487E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5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21EC-8D9D-D3DB-727E-D3BD991FE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295" y="1269477"/>
            <a:ext cx="10515600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Backup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68300-C699-BEF7-A4DD-503F0F3AA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A176A-6D44-40E8-B7EE-4C4FFC8C8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67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21EC-8D9D-D3DB-727E-D3BD991FE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0" y="294787"/>
            <a:ext cx="3204681" cy="181536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“Real” 150 A trip due to PLL-Loss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68300-C699-BEF7-A4DD-503F0F3AA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A176A-6D44-40E8-B7EE-4C4FFC8C8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 descr="A screen shot of a graph&#10;&#10;Description automatically generated with medium confidence">
            <a:extLst>
              <a:ext uri="{FF2B5EF4-FFF2-40B4-BE49-F238E27FC236}">
                <a16:creationId xmlns:a16="http://schemas.microsoft.com/office/drawing/2014/main" id="{94E0709C-A347-E829-F669-C7E8F5FD6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525"/>
            <a:ext cx="85828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70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21EC-8D9D-D3DB-727E-D3BD991FE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0" y="294787"/>
            <a:ext cx="3530785" cy="1815367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that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neg_90_deg_offset_jnt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changed sign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68300-C699-BEF7-A4DD-503F0F3AA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A176A-6D44-40E8-B7EE-4C4FFC8C8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 descr="A screen shot of a graph&#10;&#10;Description automatically generated with medium confidence">
            <a:extLst>
              <a:ext uri="{FF2B5EF4-FFF2-40B4-BE49-F238E27FC236}">
                <a16:creationId xmlns:a16="http://schemas.microsoft.com/office/drawing/2014/main" id="{C1CAA964-7300-66DE-AF1A-0F5BF2C3B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5" y="0"/>
            <a:ext cx="85599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84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74FC3F9-ECBC-E729-5BE5-85D4F39A1718}"/>
              </a:ext>
            </a:extLst>
          </p:cNvPr>
          <p:cNvSpPr txBox="1"/>
          <p:nvPr/>
        </p:nvSpPr>
        <p:spPr>
          <a:xfrm>
            <a:off x="542612" y="381836"/>
            <a:ext cx="11002944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common knowledges: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magnet trips (i.e., current drops from ~4600 to 0 A), we need to go to 1008B to look at the PLC of the Power Supply to check what have caused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check the most recent timestamps there to see what caused the trip.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Unfortunately, the resolution is like “1s” and 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so one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see a few items at the same second.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Basically, I typically look to see whether it’s “quench detector”/”watchdog timer” (both from the quench detector) or other interlock. 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typically “ground fault” or “dump resistor contactor opened” at the same second.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“Cryo interlock” usually comes some seconds later.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268B7-16AE-FE45-DDB6-49A1A4878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6/16/23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4322E-147D-75F5-3952-B9ED487E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D3F-1329-472C-9AB7-DA3AB8EF3D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49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51caf9ce07_3_0"/>
          <p:cNvSpPr txBox="1">
            <a:spLocks noGrp="1"/>
          </p:cNvSpPr>
          <p:nvPr>
            <p:ph type="title"/>
          </p:nvPr>
        </p:nvSpPr>
        <p:spPr>
          <a:xfrm>
            <a:off x="838200" y="-8"/>
            <a:ext cx="10515600" cy="716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3300"/>
            </a:pPr>
            <a:r>
              <a:rPr lang="en-US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Fast-discharge record</a:t>
            </a:r>
            <a:endParaRPr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Google Shape;195;g251caf9ce07_3_0"/>
          <p:cNvSpPr txBox="1">
            <a:spLocks noGrp="1"/>
          </p:cNvSpPr>
          <p:nvPr>
            <p:ph type="body" idx="1"/>
          </p:nvPr>
        </p:nvSpPr>
        <p:spPr>
          <a:xfrm>
            <a:off x="1400" y="2287900"/>
            <a:ext cx="11991600" cy="425105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 fontScale="92500" lnSpcReduction="10000"/>
          </a:bodyPr>
          <a:lstStyle/>
          <a:p>
            <a:pPr marL="237061" indent="-228634">
              <a:lnSpc>
                <a:spcPct val="115000"/>
              </a:lnSpc>
              <a:spcBef>
                <a:spcPts val="1067"/>
              </a:spcBef>
              <a:buClr>
                <a:srgbClr val="134F5C"/>
              </a:buClr>
              <a:buSzPts val="2100"/>
              <a:buFont typeface="Times New Roman"/>
              <a:buChar char="•"/>
            </a:pPr>
            <a:r>
              <a:rPr lang="en" dirty="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Magnet tripped/fast-discharged at 09:58 Sunday morning (June 11) after running for ~68 hours continuously since 13:56 June 8.  [ It also ran almost 15 hours before Maintenance Day on June 7.  ]</a:t>
            </a:r>
          </a:p>
          <a:p>
            <a:pPr marL="694261" lvl="1" indent="-228634">
              <a:lnSpc>
                <a:spcPct val="115000"/>
              </a:lnSpc>
              <a:spcBef>
                <a:spcPts val="1067"/>
              </a:spcBef>
              <a:buClr>
                <a:srgbClr val="134F5C"/>
              </a:buClr>
              <a:buSzPts val="2100"/>
              <a:buFont typeface="Times New Roman"/>
              <a:buChar char="•"/>
            </a:pPr>
            <a:r>
              <a:rPr lang="en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Since then, we have been running 100-150 A for debugging Labview.</a:t>
            </a:r>
          </a:p>
          <a:p>
            <a:pPr marL="237061" indent="-228634">
              <a:lnSpc>
                <a:spcPct val="115000"/>
              </a:lnSpc>
              <a:spcBef>
                <a:spcPts val="1067"/>
              </a:spcBef>
              <a:buClr>
                <a:srgbClr val="134F5C"/>
              </a:buClr>
              <a:buSzPts val="2100"/>
              <a:buFont typeface="Times New Roman"/>
              <a:buChar char="•"/>
            </a:pPr>
            <a:r>
              <a:rPr lang="en" dirty="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1</a:t>
            </a:r>
            <a:r>
              <a:rPr lang="en" baseline="30000" dirty="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</a:t>
            </a:r>
            <a:r>
              <a:rPr lang="en" dirty="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two, we saw that the quench program just stopped without telling us which voltage tap was responsible.  </a:t>
            </a:r>
          </a:p>
          <a:p>
            <a:pPr marL="694261" lvl="1" indent="-228634">
              <a:lnSpc>
                <a:spcPct val="115000"/>
              </a:lnSpc>
              <a:spcBef>
                <a:spcPts val="1067"/>
              </a:spcBef>
              <a:buClr>
                <a:srgbClr val="134F5C"/>
              </a:buClr>
              <a:buSzPts val="2100"/>
              <a:buFont typeface="Times New Roman"/>
              <a:buChar char="•"/>
            </a:pPr>
            <a:r>
              <a:rPr lang="en" dirty="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PLL-Loss might be the cause.  We first prevented it from stopping the program at all (</a:t>
            </a:r>
            <a:r>
              <a:rPr lang="en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June 7</a:t>
            </a:r>
            <a:r>
              <a:rPr lang="en" dirty="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); but this week, we had resurrected it and gave it a large window (5 s) and also changed the max. expected freq. from 720 Hz to 730 Hz.  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g251caf9ce07_3_0"/>
          <p:cNvSpPr txBox="1">
            <a:spLocks noGrp="1"/>
          </p:cNvSpPr>
          <p:nvPr>
            <p:ph type="dt" idx="10"/>
          </p:nvPr>
        </p:nvSpPr>
        <p:spPr>
          <a:xfrm>
            <a:off x="199000" y="6492800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>
              <a:buSzPts val="1100"/>
            </a:pPr>
            <a:r>
              <a:rPr lang="en-US" dirty="0"/>
              <a:t>6/16/23</a:t>
            </a:r>
            <a:endParaRPr dirty="0"/>
          </a:p>
        </p:txBody>
      </p:sp>
      <p:sp>
        <p:nvSpPr>
          <p:cNvPr id="198" name="Google Shape;198;g251caf9ce07_3_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>
              <a:buSzPts val="900"/>
            </a:pPr>
            <a:fld id="{00000000-1234-1234-1234-123412341234}" type="slidenum">
              <a:rPr lang="en"/>
              <a:pPr>
                <a:buSzPts val="900"/>
              </a:pPr>
              <a:t>3</a:t>
            </a:fld>
            <a:endParaRPr/>
          </a:p>
        </p:txBody>
      </p:sp>
      <p:graphicFrame>
        <p:nvGraphicFramePr>
          <p:cNvPr id="199" name="Google Shape;199;g251caf9ce07_3_0"/>
          <p:cNvGraphicFramePr/>
          <p:nvPr>
            <p:extLst>
              <p:ext uri="{D42A27DB-BD31-4B8C-83A1-F6EECF244321}">
                <p14:modId xmlns:p14="http://schemas.microsoft.com/office/powerpoint/2010/main" val="1879039928"/>
              </p:ext>
            </p:extLst>
          </p:nvPr>
        </p:nvGraphicFramePr>
        <p:xfrm>
          <a:off x="1400" y="765201"/>
          <a:ext cx="12192000" cy="13538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0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76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Counter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Date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Time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Descriptioin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hours of staying at full current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76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6/2/2023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11:54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Quench Link dropped due to inner/outer coil dropping or PLL-loss check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48.7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76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2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6/5/2023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23:05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capacitor bank fuse blown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77.3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76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3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6/6/2023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/>
                        <a:t>09:26</a:t>
                      </a:r>
                      <a:endParaRPr sz="1300" dirty="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Quench Link drop due to Neg_90_deg_offset_jnt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4.6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76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4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6/11/2023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/>
                        <a:t>09:58</a:t>
                      </a:r>
                      <a:endParaRPr sz="1300" dirty="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Quench Link drop due to Neg_90_deg_offset_jnt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/>
                        <a:t>68</a:t>
                      </a:r>
                      <a:endParaRPr sz="1300" dirty="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51caf9ce07_3_0"/>
          <p:cNvSpPr txBox="1">
            <a:spLocks noGrp="1"/>
          </p:cNvSpPr>
          <p:nvPr>
            <p:ph type="title"/>
          </p:nvPr>
        </p:nvSpPr>
        <p:spPr>
          <a:xfrm>
            <a:off x="838200" y="-8"/>
            <a:ext cx="10515600" cy="716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3300"/>
            </a:pPr>
            <a:r>
              <a:rPr lang="en-US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Fast-discharge record</a:t>
            </a:r>
            <a:endParaRPr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Google Shape;195;g251caf9ce07_3_0"/>
          <p:cNvSpPr txBox="1">
            <a:spLocks noGrp="1"/>
          </p:cNvSpPr>
          <p:nvPr>
            <p:ph type="body" idx="1"/>
          </p:nvPr>
        </p:nvSpPr>
        <p:spPr>
          <a:xfrm>
            <a:off x="1400" y="2470500"/>
            <a:ext cx="11991600" cy="544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237061" indent="-228634">
              <a:lnSpc>
                <a:spcPct val="115000"/>
              </a:lnSpc>
              <a:spcBef>
                <a:spcPts val="1067"/>
              </a:spcBef>
              <a:buClr>
                <a:srgbClr val="134F5C"/>
              </a:buClr>
              <a:buSzPts val="2100"/>
              <a:buFont typeface="Times New Roman"/>
              <a:buChar char="•"/>
            </a:pPr>
            <a:r>
              <a:rPr lang="en-US" dirty="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the last two fast-discharges, the quench-detection program points to “neg_90_deg_offset_jnt”</a:t>
            </a:r>
          </a:p>
          <a:p>
            <a:pPr marL="694261" lvl="1" indent="-228634">
              <a:lnSpc>
                <a:spcPct val="115000"/>
              </a:lnSpc>
              <a:spcBef>
                <a:spcPts val="1067"/>
              </a:spcBef>
              <a:buClr>
                <a:srgbClr val="134F5C"/>
              </a:buClr>
              <a:buSzPts val="2100"/>
              <a:buFont typeface="Times New Roman"/>
              <a:buChar char="•"/>
            </a:pPr>
            <a:r>
              <a:rPr lang="en-US" dirty="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Monday afternoon, we saw that “neg_90_deg_offset_jnt” seems to have more inductance than “pos_90_deg_offset_jnt” as the former rose during the initial magnet ramp.</a:t>
            </a:r>
          </a:p>
          <a:p>
            <a:pPr marL="237061" indent="-228634">
              <a:lnSpc>
                <a:spcPct val="115000"/>
              </a:lnSpc>
              <a:spcBef>
                <a:spcPts val="1067"/>
              </a:spcBef>
              <a:buClr>
                <a:srgbClr val="134F5C"/>
              </a:buClr>
              <a:buSzPts val="2100"/>
              <a:buFont typeface="Times New Roman"/>
              <a:buChar char="•"/>
            </a:pPr>
            <a:endParaRPr dirty="0">
              <a:solidFill>
                <a:srgbClr val="134F5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37061" indent="-228634">
              <a:lnSpc>
                <a:spcPct val="115000"/>
              </a:lnSpc>
              <a:spcBef>
                <a:spcPts val="1067"/>
              </a:spcBef>
              <a:buClr>
                <a:srgbClr val="134F5C"/>
              </a:buClr>
              <a:buSzPts val="2100"/>
              <a:buFont typeface="Times New Roman"/>
              <a:buChar char="•"/>
            </a:pPr>
            <a:r>
              <a:rPr lang="en" dirty="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We’ve got a little more cooling ~June 8 (though it turned out to be tiny 0.02 K).</a:t>
            </a:r>
            <a:endParaRPr dirty="0">
              <a:solidFill>
                <a:srgbClr val="134F5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067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g251caf9ce07_3_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>
              <a:buSzPts val="1100"/>
            </a:pPr>
            <a:r>
              <a:rPr lang="en-US"/>
              <a:t>6/16/23</a:t>
            </a:r>
            <a:endParaRPr/>
          </a:p>
        </p:txBody>
      </p:sp>
      <p:sp>
        <p:nvSpPr>
          <p:cNvPr id="198" name="Google Shape;198;g251caf9ce07_3_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>
              <a:buSzPts val="900"/>
            </a:pPr>
            <a:fld id="{00000000-1234-1234-1234-123412341234}" type="slidenum">
              <a:rPr lang="en"/>
              <a:pPr>
                <a:buSzPts val="900"/>
              </a:pPr>
              <a:t>4</a:t>
            </a:fld>
            <a:endParaRPr/>
          </a:p>
        </p:txBody>
      </p:sp>
      <p:graphicFrame>
        <p:nvGraphicFramePr>
          <p:cNvPr id="199" name="Google Shape;199;g251caf9ce07_3_0"/>
          <p:cNvGraphicFramePr/>
          <p:nvPr/>
        </p:nvGraphicFramePr>
        <p:xfrm>
          <a:off x="1400" y="765201"/>
          <a:ext cx="12192000" cy="13538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0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76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Counter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Date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Time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Descriptioin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hours of staying at full current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76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6/2/2023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11:54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Quench Link dropped due to inner/outer coil dropping or PLL-loss check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48.7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76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2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6/5/2023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23:05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capacitor bank fuse blown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77.3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76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3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6/6/2023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9:26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Quench Link drop due to Neg_90_deg_offset_jnt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4.6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76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4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6/11/2023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9:58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Quench Link drop due to Neg_90_deg_offset_jnt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68</a:t>
                      </a:r>
                      <a:endParaRPr sz="1300"/>
                    </a:p>
                  </a:txBody>
                  <a:tcPr marL="38100" marR="38100" marT="25400" marB="254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91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51caf9ce07_3_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>
              <a:buSzPts val="1100"/>
            </a:pPr>
            <a:r>
              <a:rPr lang="en-US"/>
              <a:t>6/16/23</a:t>
            </a:r>
            <a:endParaRPr/>
          </a:p>
        </p:txBody>
      </p:sp>
      <p:sp>
        <p:nvSpPr>
          <p:cNvPr id="198" name="Google Shape;198;g251caf9ce07_3_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>
              <a:buSzPts val="900"/>
            </a:pPr>
            <a:fld id="{00000000-1234-1234-1234-123412341234}" type="slidenum">
              <a:rPr lang="en"/>
              <a:pPr>
                <a:buSzPts val="900"/>
              </a:pPr>
              <a:t>5</a:t>
            </a:fld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32867C-291F-0BD0-D193-EC7B7DC09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297" y="647732"/>
            <a:ext cx="9181056" cy="568311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2366516-247C-E288-0E24-09A92D77572C}"/>
              </a:ext>
            </a:extLst>
          </p:cNvPr>
          <p:cNvSpPr txBox="1"/>
          <p:nvPr/>
        </p:nvSpPr>
        <p:spPr>
          <a:xfrm>
            <a:off x="9224386" y="1094892"/>
            <a:ext cx="2853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Neg_90_deg_Offset_Jnt is across VT11 and VT20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8778876-D132-09E0-0386-5730841B305B}"/>
              </a:ext>
            </a:extLst>
          </p:cNvPr>
          <p:cNvCxnSpPr>
            <a:cxnSpLocks/>
          </p:cNvCxnSpPr>
          <p:nvPr/>
        </p:nvCxnSpPr>
        <p:spPr>
          <a:xfrm flipH="1">
            <a:off x="6842927" y="1802778"/>
            <a:ext cx="3476730" cy="201559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14817AE-B6E7-DB19-F7FE-8FE0F2C44874}"/>
              </a:ext>
            </a:extLst>
          </p:cNvPr>
          <p:cNvSpPr txBox="1"/>
          <p:nvPr/>
        </p:nvSpPr>
        <p:spPr>
          <a:xfrm>
            <a:off x="1640548" y="157825"/>
            <a:ext cx="6577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Voltage taps (and temperature sensors)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updated but sufficed …</a:t>
            </a:r>
          </a:p>
        </p:txBody>
      </p:sp>
    </p:spTree>
    <p:extLst>
      <p:ext uri="{BB962C8B-B14F-4D97-AF65-F5344CB8AC3E}">
        <p14:creationId xmlns:p14="http://schemas.microsoft.com/office/powerpoint/2010/main" val="3800295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51caf9ce07_3_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>
              <a:buSzPts val="1100"/>
            </a:pPr>
            <a:r>
              <a:rPr lang="en-US"/>
              <a:t>6/16/23</a:t>
            </a:r>
            <a:endParaRPr/>
          </a:p>
        </p:txBody>
      </p:sp>
      <p:sp>
        <p:nvSpPr>
          <p:cNvPr id="198" name="Google Shape;198;g251caf9ce07_3_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>
              <a:buSzPts val="900"/>
            </a:pPr>
            <a:fld id="{00000000-1234-1234-1234-123412341234}" type="slidenum">
              <a:rPr lang="en"/>
              <a:pPr>
                <a:buSzPts val="900"/>
              </a:pPr>
              <a:t>6</a:t>
            </a:fld>
            <a:endParaRPr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805F595-D2C9-AC86-BE38-0BAEE9F8CE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289" y="1158704"/>
            <a:ext cx="6193409" cy="4961972"/>
          </a:xfrm>
          <a:prstGeom prst="rect">
            <a:avLst/>
          </a:prstGeom>
        </p:spPr>
      </p:pic>
      <p:pic>
        <p:nvPicPr>
          <p:cNvPr id="9" name="Picture 8" descr="Graphical user interface, chart, line chart&#10;&#10;Description automatically generated">
            <a:extLst>
              <a:ext uri="{FF2B5EF4-FFF2-40B4-BE49-F238E27FC236}">
                <a16:creationId xmlns:a16="http://schemas.microsoft.com/office/drawing/2014/main" id="{0A50DC40-CAE9-5FCC-96F6-3616474B46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7938"/>
            <a:ext cx="6119230" cy="49025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2366516-247C-E288-0E24-09A92D77572C}"/>
              </a:ext>
            </a:extLst>
          </p:cNvPr>
          <p:cNvSpPr txBox="1"/>
          <p:nvPr/>
        </p:nvSpPr>
        <p:spPr>
          <a:xfrm>
            <a:off x="552215" y="230981"/>
            <a:ext cx="106253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Voltage tap changed before quench-interlock was pulled down (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LogView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2 or June 11 are not really that different (though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Labview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told us  “program stopped” on June 2).</a:t>
            </a:r>
          </a:p>
        </p:txBody>
      </p:sp>
    </p:spTree>
    <p:extLst>
      <p:ext uri="{BB962C8B-B14F-4D97-AF65-F5344CB8AC3E}">
        <p14:creationId xmlns:p14="http://schemas.microsoft.com/office/powerpoint/2010/main" val="1013497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51caf9ce07_3_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>
              <a:buSzPts val="1100"/>
            </a:pPr>
            <a:r>
              <a:rPr lang="en-US"/>
              <a:t>6/16/23</a:t>
            </a:r>
            <a:endParaRPr/>
          </a:p>
        </p:txBody>
      </p:sp>
      <p:sp>
        <p:nvSpPr>
          <p:cNvPr id="198" name="Google Shape;198;g251caf9ce07_3_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>
              <a:buSzPts val="900"/>
            </a:pPr>
            <a:fld id="{00000000-1234-1234-1234-123412341234}" type="slidenum">
              <a:rPr lang="en"/>
              <a:pPr>
                <a:buSzPts val="900"/>
              </a:pPr>
              <a:t>7</a:t>
            </a:fld>
            <a:endParaRPr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D15549-99D1-8744-A692-3A3A70810526}"/>
              </a:ext>
            </a:extLst>
          </p:cNvPr>
          <p:cNvCxnSpPr>
            <a:cxnSpLocks/>
          </p:cNvCxnSpPr>
          <p:nvPr/>
        </p:nvCxnSpPr>
        <p:spPr>
          <a:xfrm>
            <a:off x="5929492" y="522514"/>
            <a:ext cx="943581" cy="14670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Chart, line chart&#10;&#10;Description automatically generated">
            <a:extLst>
              <a:ext uri="{FF2B5EF4-FFF2-40B4-BE49-F238E27FC236}">
                <a16:creationId xmlns:a16="http://schemas.microsoft.com/office/drawing/2014/main" id="{459E4326-09A0-5B84-42F8-2D8662DF67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851" y="136449"/>
            <a:ext cx="8819607" cy="67215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BC9C268-D874-65ED-52CB-4227BA1967BE}"/>
              </a:ext>
            </a:extLst>
          </p:cNvPr>
          <p:cNvSpPr txBox="1"/>
          <p:nvPr/>
        </p:nvSpPr>
        <p:spPr>
          <a:xfrm>
            <a:off x="2334357" y="5029165"/>
            <a:ext cx="21082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Gas-cooled Lead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A5980C-47B2-FF09-7BA6-5AB6B4E47B8B}"/>
              </a:ext>
            </a:extLst>
          </p:cNvPr>
          <p:cNvSpPr txBox="1"/>
          <p:nvPr/>
        </p:nvSpPr>
        <p:spPr>
          <a:xfrm>
            <a:off x="4844064" y="5286702"/>
            <a:ext cx="2463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90_deg_offset_jnt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BF1401-882D-1226-46D3-0519F530FA88}"/>
              </a:ext>
            </a:extLst>
          </p:cNvPr>
          <p:cNvSpPr txBox="1"/>
          <p:nvPr/>
        </p:nvSpPr>
        <p:spPr>
          <a:xfrm>
            <a:off x="6873073" y="1007252"/>
            <a:ext cx="20842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/- Gas-cooled Lead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CA1F25D-860D-2D66-9D00-00A7D886B08C}"/>
              </a:ext>
            </a:extLst>
          </p:cNvPr>
          <p:cNvCxnSpPr>
            <a:cxnSpLocks/>
          </p:cNvCxnSpPr>
          <p:nvPr/>
        </p:nvCxnSpPr>
        <p:spPr>
          <a:xfrm>
            <a:off x="1768510" y="1458653"/>
            <a:ext cx="2250831" cy="212029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EA42CCF-4688-E94B-31B7-6489342B39EA}"/>
              </a:ext>
            </a:extLst>
          </p:cNvPr>
          <p:cNvSpPr txBox="1"/>
          <p:nvPr/>
        </p:nvSpPr>
        <p:spPr>
          <a:xfrm>
            <a:off x="838200" y="1071378"/>
            <a:ext cx="25020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Magnet Coil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236FE69-516F-5823-CEBA-DFB6D8C2949A}"/>
              </a:ext>
            </a:extLst>
          </p:cNvPr>
          <p:cNvCxnSpPr>
            <a:cxnSpLocks/>
          </p:cNvCxnSpPr>
          <p:nvPr/>
        </p:nvCxnSpPr>
        <p:spPr>
          <a:xfrm>
            <a:off x="7666742" y="1367280"/>
            <a:ext cx="0" cy="494042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B176AE6-2AAA-B0A8-51E8-4E3B81FD79D6}"/>
              </a:ext>
            </a:extLst>
          </p:cNvPr>
          <p:cNvSpPr txBox="1"/>
          <p:nvPr/>
        </p:nvSpPr>
        <p:spPr>
          <a:xfrm>
            <a:off x="2209800" y="4716484"/>
            <a:ext cx="21611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Gas-cooled Lead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F88DF6-CF4E-B8A4-3256-EF2E73F4566A}"/>
              </a:ext>
            </a:extLst>
          </p:cNvPr>
          <p:cNvSpPr txBox="1"/>
          <p:nvPr/>
        </p:nvSpPr>
        <p:spPr>
          <a:xfrm>
            <a:off x="9798335" y="4555722"/>
            <a:ext cx="252356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90_deg_offset_jnt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ECB30DA-D39B-0534-5B49-29F751C42CED}"/>
              </a:ext>
            </a:extLst>
          </p:cNvPr>
          <p:cNvCxnSpPr>
            <a:cxnSpLocks/>
          </p:cNvCxnSpPr>
          <p:nvPr/>
        </p:nvCxnSpPr>
        <p:spPr>
          <a:xfrm flipV="1">
            <a:off x="9766998" y="3604746"/>
            <a:ext cx="298204" cy="11117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627D77E-1C1E-DDB5-0AC8-B4AAE1F53786}"/>
              </a:ext>
            </a:extLst>
          </p:cNvPr>
          <p:cNvSpPr txBox="1"/>
          <p:nvPr/>
        </p:nvSpPr>
        <p:spPr>
          <a:xfrm>
            <a:off x="675651" y="399615"/>
            <a:ext cx="188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SDDSView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71602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51caf9ce07_3_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>
              <a:buSzPts val="1100"/>
            </a:pPr>
            <a:r>
              <a:rPr lang="en-US"/>
              <a:t>6/16/23</a:t>
            </a:r>
            <a:endParaRPr/>
          </a:p>
        </p:txBody>
      </p:sp>
      <p:sp>
        <p:nvSpPr>
          <p:cNvPr id="198" name="Google Shape;198;g251caf9ce07_3_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>
              <a:buSzPts val="900"/>
            </a:pPr>
            <a:fld id="{00000000-1234-1234-1234-123412341234}" type="slidenum">
              <a:rPr lang="en"/>
              <a:pPr>
                <a:buSzPts val="900"/>
              </a:pPr>
              <a:t>8</a:t>
            </a:fld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366516-247C-E288-0E24-09A92D77572C}"/>
              </a:ext>
            </a:extLst>
          </p:cNvPr>
          <p:cNvSpPr txBox="1"/>
          <p:nvPr/>
        </p:nvSpPr>
        <p:spPr>
          <a:xfrm>
            <a:off x="783327" y="130251"/>
            <a:ext cx="8448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SDDSVIEW: 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PS_Voltage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came down ~same time or before the outer/inner coil .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3A61476B-7EB5-8D83-0346-51C96083B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142" y="706107"/>
            <a:ext cx="8648700" cy="659130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CA1F25D-860D-2D66-9D00-00A7D886B08C}"/>
              </a:ext>
            </a:extLst>
          </p:cNvPr>
          <p:cNvCxnSpPr>
            <a:cxnSpLocks/>
          </p:cNvCxnSpPr>
          <p:nvPr/>
        </p:nvCxnSpPr>
        <p:spPr>
          <a:xfrm>
            <a:off x="2959822" y="522514"/>
            <a:ext cx="14490" cy="39791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D15549-99D1-8744-A692-3A3A70810526}"/>
              </a:ext>
            </a:extLst>
          </p:cNvPr>
          <p:cNvCxnSpPr>
            <a:cxnSpLocks/>
          </p:cNvCxnSpPr>
          <p:nvPr/>
        </p:nvCxnSpPr>
        <p:spPr>
          <a:xfrm>
            <a:off x="7828630" y="510264"/>
            <a:ext cx="0" cy="14893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BC9C268-D874-65ED-52CB-4227BA1967BE}"/>
              </a:ext>
            </a:extLst>
          </p:cNvPr>
          <p:cNvSpPr txBox="1"/>
          <p:nvPr/>
        </p:nvSpPr>
        <p:spPr>
          <a:xfrm>
            <a:off x="838200" y="5595829"/>
            <a:ext cx="21082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Gas-cooled Leak</a:t>
            </a:r>
          </a:p>
        </p:txBody>
      </p:sp>
    </p:spTree>
    <p:extLst>
      <p:ext uri="{BB962C8B-B14F-4D97-AF65-F5344CB8AC3E}">
        <p14:creationId xmlns:p14="http://schemas.microsoft.com/office/powerpoint/2010/main" val="24003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51caf9ce07_3_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>
              <a:buSzPts val="1100"/>
            </a:pPr>
            <a:r>
              <a:rPr lang="en-US"/>
              <a:t>6/16/23</a:t>
            </a:r>
            <a:endParaRPr/>
          </a:p>
        </p:txBody>
      </p:sp>
      <p:sp>
        <p:nvSpPr>
          <p:cNvPr id="198" name="Google Shape;198;g251caf9ce07_3_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>
              <a:buSzPts val="900"/>
            </a:pPr>
            <a:fld id="{00000000-1234-1234-1234-123412341234}" type="slidenum">
              <a:rPr lang="en"/>
              <a:pPr>
                <a:buSzPts val="900"/>
              </a:pPr>
              <a:t>9</a:t>
            </a:fld>
            <a:endParaRPr/>
          </a:p>
        </p:txBody>
      </p:sp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992EB3C2-824D-9421-228D-4BD310DED6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0" y="400782"/>
            <a:ext cx="6100986" cy="64572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B93A3E-F13C-165A-5E83-A2711EDD00EA}"/>
              </a:ext>
            </a:extLst>
          </p:cNvPr>
          <p:cNvSpPr txBox="1"/>
          <p:nvPr/>
        </p:nvSpPr>
        <p:spPr>
          <a:xfrm>
            <a:off x="1135464" y="0"/>
            <a:ext cx="314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Temp. sensors ~ June 2023</a:t>
            </a:r>
          </a:p>
        </p:txBody>
      </p:sp>
      <p:pic>
        <p:nvPicPr>
          <p:cNvPr id="12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3220635-C4AE-5400-7688-01B87EEFA1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013" y="400782"/>
            <a:ext cx="6100987" cy="622108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C018483-1669-04D0-5337-CC72F15A546B}"/>
              </a:ext>
            </a:extLst>
          </p:cNvPr>
          <p:cNvSpPr txBox="1"/>
          <p:nvPr/>
        </p:nvSpPr>
        <p:spPr>
          <a:xfrm>
            <a:off x="7819292" y="0"/>
            <a:ext cx="314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Temp. sensors ~ Nov. 2022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D0B0A3-AC08-875B-BA3C-3AE8D1326AD2}"/>
              </a:ext>
            </a:extLst>
          </p:cNvPr>
          <p:cNvSpPr txBox="1"/>
          <p:nvPr/>
        </p:nvSpPr>
        <p:spPr>
          <a:xfrm>
            <a:off x="4109773" y="3444725"/>
            <a:ext cx="252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Roberto (0.02 K)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871524D-3F1A-648F-10CF-803E25BEC459}"/>
              </a:ext>
            </a:extLst>
          </p:cNvPr>
          <p:cNvCxnSpPr>
            <a:cxnSpLocks/>
          </p:cNvCxnSpPr>
          <p:nvPr/>
        </p:nvCxnSpPr>
        <p:spPr>
          <a:xfrm>
            <a:off x="4943789" y="3707842"/>
            <a:ext cx="0" cy="27130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27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</TotalTime>
  <Words>778</Words>
  <Application>Microsoft Office PowerPoint</Application>
  <PresentationFormat>Widescreen</PresentationFormat>
  <Paragraphs>133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Fast-discharge record</vt:lpstr>
      <vt:lpstr>Fast-discharge record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Backup </vt:lpstr>
      <vt:lpstr>“Real” 150 A trip due to PLL-Loss</vt:lpstr>
      <vt:lpstr>Why that neg_90_deg_offset_jnt changed sign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Yip, Kin</dc:creator>
  <cp:lastModifiedBy>Yip, Kin</cp:lastModifiedBy>
  <cp:revision>10</cp:revision>
  <dcterms:created xsi:type="dcterms:W3CDTF">2023-06-14T18:19:00Z</dcterms:created>
  <dcterms:modified xsi:type="dcterms:W3CDTF">2023-06-17T13:46:48Z</dcterms:modified>
</cp:coreProperties>
</file>