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6" r:id="rId3"/>
    <p:sldId id="258" r:id="rId4"/>
    <p:sldId id="259" r:id="rId5"/>
    <p:sldId id="267" r:id="rId6"/>
    <p:sldId id="261" r:id="rId7"/>
    <p:sldId id="297" r:id="rId8"/>
    <p:sldId id="264" r:id="rId9"/>
    <p:sldId id="263" r:id="rId10"/>
    <p:sldId id="262" r:id="rId11"/>
    <p:sldId id="269"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7377"/>
  </p:normalViewPr>
  <p:slideViewPr>
    <p:cSldViewPr snapToGrid="0" snapToObjects="1">
      <p:cViewPr varScale="1">
        <p:scale>
          <a:sx n="66" d="100"/>
          <a:sy n="66" d="100"/>
        </p:scale>
        <p:origin x="1301" y="43"/>
      </p:cViewPr>
      <p:guideLst/>
    </p:cSldViewPr>
  </p:slideViewPr>
  <p:notesTextViewPr>
    <p:cViewPr>
      <p:scale>
        <a:sx n="1" d="1"/>
        <a:sy n="1" d="1"/>
      </p:scale>
      <p:origin x="0" y="0"/>
    </p:cViewPr>
  </p:notesTextViewPr>
  <p:notesViewPr>
    <p:cSldViewPr snapToGrid="0"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EF1221-E76B-CF4D-A6D7-760E0D17E88D}" type="datetimeFigureOut">
              <a:rPr lang="en-US" smtClean="0"/>
              <a:t>6/1/2022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4181B9-8AA9-0D45-B161-284826241634}" type="slidenum">
              <a:rPr lang="en-US" smtClean="0"/>
              <a:t>‹#›</a:t>
            </a:fld>
            <a:endParaRPr lang="en-US"/>
          </a:p>
        </p:txBody>
      </p:sp>
    </p:spTree>
    <p:extLst>
      <p:ext uri="{BB962C8B-B14F-4D97-AF65-F5344CB8AC3E}">
        <p14:creationId xmlns:p14="http://schemas.microsoft.com/office/powerpoint/2010/main" val="190394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Thank you for the kind introduction. It’s a privilege to present in front to his audience. And thanks to the organizers of this meeting, for giving the chance, to talk about a topic that I feel very close to my heart. The title of my talk is questions about quantum computers. You may have most probably noticed that I changed the title of the talk, with respect to the title that I submitted originally. I think this title is better. It’s shorter. And it sticks better to the mind of people. The talk will be a list of questions with some answers. These are questions that often people out there ask. Customers. People reading stuff on the internet about quantum computing when trying to determine what is real and what is not. But these are also questions that I ask myself. So I thank the organizers once more, not just for the kind invitation, but also for the opportunity that they gave me to think more deeply about quantum computing while I was preparing this talk. I wish that we had the opportunity to be in the same room, and hope that I will meet in person some of you in a not too deep future. Please notice that I added my academic email address on this slide, under my name. Please feel free to email me if you have any specific questions. I will try to answer or put you in touch with people that are more expert than I am and that can potentially give you an answer in case I won’t know how to answer the myself.</a:t>
            </a:r>
          </a:p>
          <a:p>
            <a:endParaRPr lang="en-US" sz="1600" dirty="0"/>
          </a:p>
          <a:p>
            <a:r>
              <a:rPr lang="en-US" sz="1600" dirty="0"/>
              <a:t>[No more than 42 minutes, about 3.2 minutes per slide]</a:t>
            </a:r>
          </a:p>
        </p:txBody>
      </p:sp>
      <p:sp>
        <p:nvSpPr>
          <p:cNvPr id="4" name="Slide Number Placeholder 3"/>
          <p:cNvSpPr>
            <a:spLocks noGrp="1"/>
          </p:cNvSpPr>
          <p:nvPr>
            <p:ph type="sldNum" sz="quarter" idx="5"/>
          </p:nvPr>
        </p:nvSpPr>
        <p:spPr/>
        <p:txBody>
          <a:bodyPr/>
          <a:lstStyle/>
          <a:p>
            <a:fld id="{AB4181B9-8AA9-0D45-B161-284826241634}" type="slidenum">
              <a:rPr lang="en-US" smtClean="0"/>
              <a:t>1</a:t>
            </a:fld>
            <a:endParaRPr lang="en-US"/>
          </a:p>
        </p:txBody>
      </p:sp>
    </p:spTree>
    <p:extLst>
      <p:ext uri="{BB962C8B-B14F-4D97-AF65-F5344CB8AC3E}">
        <p14:creationId xmlns:p14="http://schemas.microsoft.com/office/powerpoint/2010/main" val="3258652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9. What can industry leaders do now? I know in the audience there are industry leaders and this is a message for you, specifically. Quantum Computing represents an opportunity and like all opportunities it raises questions. What does quantum computing mean for you. Where is the value now for your organizations. Here are four personas: quantum curious, quantum pioneers, quantum enables, and quantum opportunist – where opportunist is a technical term here. The question, “how does success look like for me, as an industry leader” has a different answer depending which of these personas I am. The quantum curious want to learn, read, explore, understand the state of the art of the technology and potentially they talk to their CTOs and “look, please, keep an eye on quantum computing”. There there are quantum pioneers. These are the people that hire teams. That commit resources. That engage the community. They sponsor research in academia, for example, trying to push the field itself. The quantum pioneers are innovating directly. In this group there are hardware builders for example. Then another is formed by the quantum enablers. Startups, system integrators, educator. They are in the higher level of the stack. They build on quantum and help growing awareness. Finally, the last persona is quantum opportunists. These are organizations that don’t really care about quantum computing as a field, but care that quantum computing solves the problems that they need to solve. In other words, it could a quantum or a classical computer, as far as my problem is solved. The quantum opportunists are then technology agnostic and usually decide to sit and look waiting for the technology to evolve or in other cases they work together with professional services, consulting businesses, and with quantum enablers to figure out if and when quantum computing will impact their business so that they can be ready in the case quantum computing is successful, which is also something that quantum curious do. </a:t>
            </a:r>
          </a:p>
          <a:p>
            <a:endParaRPr lang="en-US" dirty="0"/>
          </a:p>
        </p:txBody>
      </p:sp>
      <p:sp>
        <p:nvSpPr>
          <p:cNvPr id="4" name="Slide Number Placeholder 3"/>
          <p:cNvSpPr>
            <a:spLocks noGrp="1"/>
          </p:cNvSpPr>
          <p:nvPr>
            <p:ph type="sldNum" sz="quarter" idx="5"/>
          </p:nvPr>
        </p:nvSpPr>
        <p:spPr/>
        <p:txBody>
          <a:bodyPr/>
          <a:lstStyle/>
          <a:p>
            <a:fld id="{AB4181B9-8AA9-0D45-B161-284826241634}" type="slidenum">
              <a:rPr lang="en-US" smtClean="0"/>
              <a:t>10</a:t>
            </a:fld>
            <a:endParaRPr lang="en-US"/>
          </a:p>
        </p:txBody>
      </p:sp>
    </p:spTree>
    <p:extLst>
      <p:ext uri="{BB962C8B-B14F-4D97-AF65-F5344CB8AC3E}">
        <p14:creationId xmlns:p14="http://schemas.microsoft.com/office/powerpoint/2010/main" val="27337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number 10. Where can I get started? Suppose I stimulated your imagination and your interest with this talk, I guess, depending in which of the previous groups you are, you may decide to engage with the technology. If you want to learn a bit about quantum computing, I’d suggest you to read a lovely text on the internet, titled “quantum computing for the very curious”. It’s extremely clear and it does not require strong mathematical literacy. One of the two authors is Michael Nielsen, which is a pioneer in the field of quantum computing and the coauthor of the best sold book on this topic. The second link here is a US Government Accountability Office report. The report assesses the potential of quantum technologies, their benefits and risks, and policy options that could help foster their development. It’s an interesting report. Finally, and this is the third link, if you want to get your hands dirty, Amazon </a:t>
            </a:r>
            <a:r>
              <a:rPr lang="en-US" dirty="0" err="1"/>
              <a:t>Braket</a:t>
            </a:r>
            <a:r>
              <a:rPr lang="en-US" dirty="0"/>
              <a:t>, notice no ”c”, is a AWS service, hence a cloud service, that gives access to quantum computers built with different technologies. It’s pay as you and it can be accessed by anyone. The goal of Amazon </a:t>
            </a:r>
            <a:r>
              <a:rPr lang="en-US" dirty="0" err="1"/>
              <a:t>Braket</a:t>
            </a:r>
            <a:r>
              <a:rPr lang="en-US" dirty="0"/>
              <a:t> is to give a window over an evolving technology and its hope it so help catalyzing R&amp;D in quantum computing. A number of quantum enablers, like startups that are building applications for quantum computers, are actually building on </a:t>
            </a:r>
            <a:r>
              <a:rPr lang="en-US" dirty="0" err="1"/>
              <a:t>Braket</a:t>
            </a:r>
            <a:r>
              <a:rPr lang="en-US" dirty="0"/>
              <a:t> as we speak. </a:t>
            </a:r>
          </a:p>
        </p:txBody>
      </p:sp>
      <p:sp>
        <p:nvSpPr>
          <p:cNvPr id="4" name="Slide Number Placeholder 3"/>
          <p:cNvSpPr>
            <a:spLocks noGrp="1"/>
          </p:cNvSpPr>
          <p:nvPr>
            <p:ph type="sldNum" sz="quarter" idx="5"/>
          </p:nvPr>
        </p:nvSpPr>
        <p:spPr/>
        <p:txBody>
          <a:bodyPr/>
          <a:lstStyle/>
          <a:p>
            <a:fld id="{AB4181B9-8AA9-0D45-B161-284826241634}" type="slidenum">
              <a:rPr lang="en-US" smtClean="0"/>
              <a:t>11</a:t>
            </a:fld>
            <a:endParaRPr lang="en-US"/>
          </a:p>
        </p:txBody>
      </p:sp>
    </p:spTree>
    <p:extLst>
      <p:ext uri="{BB962C8B-B14F-4D97-AF65-F5344CB8AC3E}">
        <p14:creationId xmlns:p14="http://schemas.microsoft.com/office/powerpoint/2010/main" val="1718270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Finally this is the last slide of my talk. It contains a sentence that recently I like very much. I have used it already in a few talks during the last few month. It’s a quote by Charlie Bennett, an IBM fellow, class 1943, and a pioneer of quantum information theory and quantum computation. It goes like </a:t>
            </a:r>
            <a:r>
              <a:rPr lang="en-US" sz="1200" i="1" dirty="0">
                <a:solidFill>
                  <a:srgbClr val="002060"/>
                </a:solidFill>
                <a:latin typeface="Amazon Ember" panose="020B0603020204020204" pitchFamily="34" charset="0"/>
                <a:ea typeface="Amazon Ember" panose="020B0603020204020204" pitchFamily="34" charset="0"/>
                <a:cs typeface="Amazon Ember" panose="020B0603020204020204" pitchFamily="34" charset="0"/>
              </a:rPr>
              <a:t>“The greatest achievement of our field [which is quantum information and computation] won’t be to speed up computation or to communicate secretly, but to help people understand that this world is quantum mechanical.” </a:t>
            </a:r>
            <a:r>
              <a:rPr lang="en-US" sz="1200" i="0" dirty="0">
                <a:solidFill>
                  <a:srgbClr val="002060"/>
                </a:solidFill>
                <a:latin typeface="Amazon Ember" panose="020B0603020204020204" pitchFamily="34" charset="0"/>
                <a:ea typeface="Amazon Ember" panose="020B0603020204020204" pitchFamily="34" charset="0"/>
                <a:cs typeface="Amazon Ember" panose="020B0603020204020204" pitchFamily="34" charset="0"/>
              </a:rPr>
              <a:t>I like it because it reminds me of the following idea. Some of t</a:t>
            </a:r>
            <a:r>
              <a:rPr lang="en-US" dirty="0"/>
              <a:t>he deepest forms of innovation come, or may be suggested, by observing the world. The world around us made us understand how the wheel works, and why it’s interesting, or how fire works and what we could do with it. Quantum computers are an interface to experience, to access, the world of quantum physics, and as such, should give us the opportunity to see into that world. And maybe generate the information that we may need to innovate in ways that today we still can’t imagine. Ways that we still can’t see. And I like this very much, because in the grand scheme of things, we need to have a lot of patience, we need to have long term vision for technology to be truly impactful, and this is not different when it comes to quantum computing. I quite enjoyed presenting this slides and I hope you did as well. I’d like to thank you for your attention and for listening to this talk. </a:t>
            </a:r>
          </a:p>
        </p:txBody>
      </p:sp>
      <p:sp>
        <p:nvSpPr>
          <p:cNvPr id="4" name="Slide Number Placeholder 3"/>
          <p:cNvSpPr>
            <a:spLocks noGrp="1"/>
          </p:cNvSpPr>
          <p:nvPr>
            <p:ph type="sldNum" sz="quarter" idx="5"/>
          </p:nvPr>
        </p:nvSpPr>
        <p:spPr/>
        <p:txBody>
          <a:bodyPr/>
          <a:lstStyle/>
          <a:p>
            <a:fld id="{AB4181B9-8AA9-0D45-B161-284826241634}" type="slidenum">
              <a:rPr lang="en-US" smtClean="0"/>
              <a:t>12</a:t>
            </a:fld>
            <a:endParaRPr lang="en-US"/>
          </a:p>
        </p:txBody>
      </p:sp>
    </p:spTree>
    <p:extLst>
      <p:ext uri="{BB962C8B-B14F-4D97-AF65-F5344CB8AC3E}">
        <p14:creationId xmlns:p14="http://schemas.microsoft.com/office/powerpoint/2010/main" val="1997526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1. What is quantum computing? Usually general talks about quantum computing give a number of definitions coming from physics. They start with the notion of a qubit, which is the fundamental unit of information for quantum computers and it’s the quantum analogues of the bit. They tell about entanglement, about interference, about parallelism. About how cool quantum computers are in solving major problems. This talk will avoid discussing these technical topics and it will be an overview which does not involve technical stuff. Apart from a few lines on this slide. It will around the idea of quantum computing, why it's important, what is not quantum computing, what is it's impact today, and how you can engage with the technology. The first point to give attention is that quantum computing uses and it involves quantum theory. This is a physical theory, meaning a set of statements about our physical world, which turns out to be very successful in describing and predicting the behavior of experiments that have to do with small objects, microscopic objects like atoms, or photons which are the components of light. Quantum theory is </a:t>
            </a:r>
            <a:r>
              <a:rPr lang="en-US" dirty="0" err="1"/>
              <a:t>uni</a:t>
            </a:r>
            <a:r>
              <a:rPr lang="en-US" dirty="0"/>
              <a:t>-intuitive, meaning that: it’s hard to picture in our mind how it works. Not least because we don’t experience quantum theory with our senses. In the world around us, we don’t touch or see quantum phenomena, at least as far as we know. But this theory reminds a bit of probability theory but where events have associated some probabilities that namely could have negative outcome. And this is important because since quantum objects behaves also like waves, negative numbers can create destructive interference and interesting phenomena associated with that. So first point about quantum theory, just two keywords “negative probabilities”. The second point is that in quantum theory the observer when runs an experiment, modifies the state of the object that she is observing, just by interacting with the object. This is counterintuitive but it’s almost like if the observer creates reality while observing it. The third point is an important intuition at the basis of quantum computing: if you want to study with a conventional digital computer the behavior of quantum objects is very time consuming. It takes a lot of computational power to do that. Now quantum computing is both a science and a technology. Science because it’s an opportunity to study how nature works at the fundamental level through the lens of computation. It helps exploring the ultimate physical limits of computation and technology because it also has to do with building machines and ways to operate them. These machines, called quantum computers, are governed by the laws of quantum theory. They function is a way which is deeply different from computers that use the physics of Newton, which are all other types of computers. The steps of a quantum computation consists of sequential manipulations of the physical states of some quantum system and then an observation at the end of the computation to read-out the result, which is probabilistic. Please don’t be alarmed that this slide is somehow technical. The rest of the talk won’t go into anything technical at all. One remark to be made is that quantum computing is part of a broader set of technologies, called quantum technologies. I won’t talk about this broader set here. I won’t talk about quantum cryptography, about sensing, about quantum communications. </a:t>
            </a:r>
          </a:p>
        </p:txBody>
      </p:sp>
      <p:sp>
        <p:nvSpPr>
          <p:cNvPr id="4" name="Slide Number Placeholder 3"/>
          <p:cNvSpPr>
            <a:spLocks noGrp="1"/>
          </p:cNvSpPr>
          <p:nvPr>
            <p:ph type="sldNum" sz="quarter" idx="5"/>
          </p:nvPr>
        </p:nvSpPr>
        <p:spPr/>
        <p:txBody>
          <a:bodyPr/>
          <a:lstStyle/>
          <a:p>
            <a:fld id="{AB4181B9-8AA9-0D45-B161-284826241634}" type="slidenum">
              <a:rPr lang="en-US" smtClean="0"/>
              <a:t>2</a:t>
            </a:fld>
            <a:endParaRPr lang="en-US"/>
          </a:p>
        </p:txBody>
      </p:sp>
    </p:spTree>
    <p:extLst>
      <p:ext uri="{BB962C8B-B14F-4D97-AF65-F5344CB8AC3E}">
        <p14:creationId xmlns:p14="http://schemas.microsoft.com/office/powerpoint/2010/main" val="606016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Number 2. Why is quantum computing important? To me, the most important aspect of quantum computing is that it created an interplay between computer science and physics. . It helped growing this idea that computers are actually physical objects and that the laws of computation, that seems abstract, can also be considered as part of the physical reality. This teach us a lot about the world in both directions. I am not talking about computational physics, which is using computers to figure out physics results. I am talking about a new discipline that embodies both physics and computers and even from the theoretical point of view these two disciplines now influence each other. For example, one could claim that a computational problem would be efficiently solved if a certain physical phenomenon potentially occurs in the real world, but if the that problem cannot be plausibly solved efficiently then maybe that phenomenon is not real. And this is beautiful. Quantum computers are then machines to explore nature in first instance. Like telescopes or particle accelerators. The opportunity is that they can handle some problems beyond what conventional computers can do. Conventional mean non-quantum, or classical, a term used routinely in the scientific community. What does it mean beyond? They are faster for some problems. Meaning they give you a solution sooner. We should not forget that there are problems out there that could take millions of years to solve with a classical computer. Putting on the side, the computational speedup, I like to stress that quantum computer are machines that could impact technology profoundly and again this is not a statement about incremental gain. Not about saving time. But about doing things that we cannot do without quantum computers. Accessing a layer or reality that we don’t experience and we can explore only with quantum computers.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B4181B9-8AA9-0D45-B161-284826241634}" type="slidenum">
              <a:rPr lang="en-US" smtClean="0"/>
              <a:t>3</a:t>
            </a:fld>
            <a:endParaRPr lang="en-US"/>
          </a:p>
        </p:txBody>
      </p:sp>
    </p:spTree>
    <p:extLst>
      <p:ext uri="{BB962C8B-B14F-4D97-AF65-F5344CB8AC3E}">
        <p14:creationId xmlns:p14="http://schemas.microsoft.com/office/powerpoint/2010/main" val="4075718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number 3. What is not quantum computing? I know it sound weird to have a slide with this title, but there is so much hype out there now about this topic, that it’s really hard for the general public the get a sense of what is real. We need to be very aware of widespread misconceptions. Not because we want to be adversarial in any form, but because a discipline that until not long ago was mostly scientific, now that it entered industry, is in part filled with noise when it comes to communication. First, quantum computers have atomic scale components, but they are not smaller. They could be huge. Filling entire rooms. Second. I said that quantum computers could potentially solve some problems faster than classical computers but this does not mean that the single fundamental operations are faster. This means that the number of steps of an algorithm are less. It’s the procedure that it’s faster, not the execution the single steps. Third. Quantum computers are not a panacea, something that cure every illness. Meaning, there are lots of computational problems out there. There is strong scientific evidence that quantum computers will speedup only some of these many problems and the hard problems will remain hard. And fourth. To build quantum computers you need quantum theory. You need quantum systems. When some people say “we have a conventional computer that is identical to a quantum computer”. This is fishy. It’s not identical. And there is scientific papers that prove this. The final point is the most sticky one. Today quantum computing is a nascent technology in the R&amp;D phase. Accelerating, exciting, but today quantum computers have not been demonstrated to bring any advantage to business problems. Are stimulating a lot of conversation. But not yet. I hope they will have an important role in business, but this role has still to be demonstrated. This does not diminish in any way the important of quantum computing. Because, again, the field is young and the promise is really to allow us to reach points in computation that we cannot reach otherwise, no matter what classical computer we build. </a:t>
            </a:r>
          </a:p>
        </p:txBody>
      </p:sp>
      <p:sp>
        <p:nvSpPr>
          <p:cNvPr id="4" name="Slide Number Placeholder 3"/>
          <p:cNvSpPr>
            <a:spLocks noGrp="1"/>
          </p:cNvSpPr>
          <p:nvPr>
            <p:ph type="sldNum" sz="quarter" idx="5"/>
          </p:nvPr>
        </p:nvSpPr>
        <p:spPr/>
        <p:txBody>
          <a:bodyPr/>
          <a:lstStyle/>
          <a:p>
            <a:fld id="{AB4181B9-8AA9-0D45-B161-284826241634}" type="slidenum">
              <a:rPr lang="en-US" smtClean="0"/>
              <a:t>4</a:t>
            </a:fld>
            <a:endParaRPr lang="en-US"/>
          </a:p>
        </p:txBody>
      </p:sp>
    </p:spTree>
    <p:extLst>
      <p:ext uri="{BB962C8B-B14F-4D97-AF65-F5344CB8AC3E}">
        <p14:creationId xmlns:p14="http://schemas.microsoft.com/office/powerpoint/2010/main" val="3895236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4. How did we get here? I think that a slide including some historical remarks may be useful to put quantum computing in context. There are many ways for technology to come into existence. Historically we have seen </a:t>
            </a:r>
            <a:r>
              <a:rPr lang="en-US" dirty="0" err="1"/>
              <a:t>that.We</a:t>
            </a:r>
            <a:r>
              <a:rPr lang="en-US" dirty="0"/>
              <a:t> have seen many ways. Ideas and their growth and adoption can have many different paths. Some ideas are solution-driven. There is a problem and people get together to try to figure out how to solve it. Robotics is mostly of this type. Robots are built for specific purposes to solve specific problems. Quantum computing when was originally thought was not solution driven. It was more an emerging idea that come out from a landscape in the 80s including physicists exposed to idea of what is not computer science, like cellular automata, or computer simulations. In fact, the first people that thought about quantum computing were Richard Feynman, Yuri </a:t>
            </a:r>
            <a:r>
              <a:rPr lang="en-US" dirty="0" err="1"/>
              <a:t>Manin</a:t>
            </a:r>
            <a:r>
              <a:rPr lang="en-US" dirty="0"/>
              <a:t>, David Deutsch, all people with a strong physics intuition and open mind. In the 90s, mid 90s, it was a turning point for quantum computing because of Peter Shor at ATT and </a:t>
            </a:r>
            <a:r>
              <a:rPr lang="en-US" dirty="0" err="1"/>
              <a:t>Lov</a:t>
            </a:r>
            <a:r>
              <a:rPr lang="en-US" dirty="0"/>
              <a:t> Grover at Bell Labs discovering an algorithm for factoring integers into primes and for searching unstructured databases. Specifically Shor’s result has fueled a lot of attention in quantum computing since all suddenly quantum computer were potentially a risk for public key cryptosystems given that Shor’s algorithm. And also in the 90s the first proposals to build quantum computers came out. Even looked strangely from main stream physicists. But still the area was mainly an academic subject and in the next decade thee has been a consolidation of idea. Finally during the last 10 years quantum computing slowly started to come out from academia and it started receiving more financial support. A number of national programs in quantum technologies have been launched during the last decade. See the UK, see the US, see China, see the European Union, and Canada. People started to build prototypes of quantum computers, mostly scientific experiments really, but now there are definitely 100 different research groups worldwide that are working on this topic. And what is interesting is that quantum computing does not belong anymore entirely to academia but there has a proliferation of startups and organizations that are contributing to its growth. </a:t>
            </a:r>
          </a:p>
          <a:p>
            <a:endParaRPr lang="en-US" dirty="0"/>
          </a:p>
        </p:txBody>
      </p:sp>
      <p:sp>
        <p:nvSpPr>
          <p:cNvPr id="4" name="Slide Number Placeholder 3"/>
          <p:cNvSpPr>
            <a:spLocks noGrp="1"/>
          </p:cNvSpPr>
          <p:nvPr>
            <p:ph type="sldNum" sz="quarter" idx="5"/>
          </p:nvPr>
        </p:nvSpPr>
        <p:spPr/>
        <p:txBody>
          <a:bodyPr/>
          <a:lstStyle/>
          <a:p>
            <a:fld id="{AB4181B9-8AA9-0D45-B161-284826241634}" type="slidenum">
              <a:rPr lang="en-US" smtClean="0"/>
              <a:t>5</a:t>
            </a:fld>
            <a:endParaRPr lang="en-US"/>
          </a:p>
        </p:txBody>
      </p:sp>
    </p:spTree>
    <p:extLst>
      <p:ext uri="{BB962C8B-B14F-4D97-AF65-F5344CB8AC3E}">
        <p14:creationId xmlns:p14="http://schemas.microsoft.com/office/powerpoint/2010/main" val="2902113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ask me, where are we now? This is point 5. From the scientific point of view there is a lot of progress. People use a bit too often the term milestone, but there is progress. Interestingly, despite some deep and intelligent attempts to find theoretical roadblocks to the construction of quantum computers, for example that too large quantum systems cannot controlled, there is no real reason why innovation should stop. An important point is that it’s really hard to build quantum computers at scale. Why? Because as I said, quantum theory deals with atomic objects and building machines that can control such objects at will is hard. It’s hard because at atomic scales matter behaves in way that are unpredictable. But I believe that quantum computing has been very successful in establishing itself as a promising area in science. We should also keep in mind that, it’s not just hard to build quantum computers at scale. It’s also hard to figure out what to do with quantum computers. Procedures that runs on quantum computers are quantum algorithms are not easy to find and design. If we go into the technological aspects of quantum computing, there are many ways that can be used to build qubits, to build quantum computers. Superconducting devices, light, atoms, ions, spins, and so on. If there is a winning strategy? There are some approaches that are ahead of others, but the road to scalable machines is still long and it’s unclear in the end if there will be a single winning approach and if new one will arise. But it’s important to recall that quantum computers are naturally subject to errors that occurs randomly during computation and so building machines that can correct errors is very important and this is something that will still take a lot of work. Right now, the device available out there, are so called NISQ, where NISQ stands for Noisy Intermediate Scale Quantum. These are machine that cannot correct errors, so the computations that they run are fragile, but they are interesting machine that start to be at the cusp of what is called quantum supremacy. It’s a technical term: it indicates some computations, possibly useless, that can be run on quantum computer but that would require too much time to be run on classical computers. So since right now there are no error corrections method on the current machines, what one can do is to try to run the computer for the shorter possible amount of time with the hope to limit the build up of errors. And for this reasons, algorithms that have a part running on a quantum computer and a part running on classical computers, and these are called quantum-classical algorithms are interesting and are good candidates to show some potential advantage in the NISQ phase, before we will have error corrected machines. But you see, no matter how you interpret quantum computers, quantum information processing should be viewed as independent of IT infrastructure. And quantum-classical algorithms are a concrete reason for that. I think there is a lot of value now to the best ways to integrate quantum computers in IT environments that people routinely use today. Also to learn as much as possible about what role a quantum computer could have in well-established computational pipelines. But surely, needless to say that this is smaller challenge than building scalable quantum computers. </a:t>
            </a:r>
          </a:p>
        </p:txBody>
      </p:sp>
      <p:sp>
        <p:nvSpPr>
          <p:cNvPr id="4" name="Slide Number Placeholder 3"/>
          <p:cNvSpPr>
            <a:spLocks noGrp="1"/>
          </p:cNvSpPr>
          <p:nvPr>
            <p:ph type="sldNum" sz="quarter" idx="5"/>
          </p:nvPr>
        </p:nvSpPr>
        <p:spPr/>
        <p:txBody>
          <a:bodyPr/>
          <a:lstStyle/>
          <a:p>
            <a:fld id="{AB4181B9-8AA9-0D45-B161-284826241634}" type="slidenum">
              <a:rPr lang="en-US" smtClean="0"/>
              <a:t>6</a:t>
            </a:fld>
            <a:endParaRPr lang="en-US"/>
          </a:p>
        </p:txBody>
      </p:sp>
    </p:spTree>
    <p:extLst>
      <p:ext uri="{BB962C8B-B14F-4D97-AF65-F5344CB8AC3E}">
        <p14:creationId xmlns:p14="http://schemas.microsoft.com/office/powerpoint/2010/main" val="1261276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6. What is the impact of quantum computing today? I like to divide this into three areas: (1) society, (2) startups and enterprises, meaning, builders, mostly, and (3) adopter, that is, people that engage with the technology and will use the technology. For society, we witness now a number of investments. Worldwide. There are solid public investments. For example, during the last few years various national initiatives have been launched. At the core of these initiative usually there is the establishment of quantum centers of excellent or the establishment of consortia, often including universities and companies. In other words, large grants. Large grants can be risky because academic R&amp;D is not always focused on building technology, but the scientific component of quantum computing is high and these investments are necessary. I think that VC invested over 1b dollars last year in quantum computing. Many startups. There also accelerators fully dedicated to quantum technologies. Like Duality in the Chicago area. They have a cohort of about 6 startups every year that they support and coach. For startups and enterprises, there are large corporations that are investing in quantum computing, building hardware or applications, but interestingly many academics during the last three years, have started companies. Maybe driven by the appetite of investors of driven by the fact that they want to realize their ideas at a different pace and scale. But there are dozens of new startups in quantum computing that were founded very recently. Some of them build quantum computers with different technologies, the technologies that the academic founders are experts in. But there are also companies that work in the supply chain, like company that build electronics components or cryogenic systems, or lasers. And there there are startups that build tools. Like portals, like software as a service, products. These help customers approaching specific problems with quantum computers in specific areas of interest, like chemistry, for example. The last group here are adopters. Who are the users now? There is a number of enterprises that are running proof of concept to see where the state of the art is. To see if quantum computers in the future will have a role with respect to their business. Examples in the public domain are Amgen, BMW, JP Morgan Chase. I am not doing justice here since there are way more examples from finance, biotech, oil and gas, materials, logistics. These early adopters are mostly preparing themselves for the future. And have an active role, they contribute to innovate. Consider that just using a quantum computer today is somehow </a:t>
            </a:r>
            <a:r>
              <a:rPr lang="en-US"/>
              <a:t>already innovating. </a:t>
            </a:r>
            <a:endParaRPr lang="en-US" dirty="0"/>
          </a:p>
        </p:txBody>
      </p:sp>
      <p:sp>
        <p:nvSpPr>
          <p:cNvPr id="4" name="Slide Number Placeholder 3"/>
          <p:cNvSpPr>
            <a:spLocks noGrp="1"/>
          </p:cNvSpPr>
          <p:nvPr>
            <p:ph type="sldNum" sz="quarter" idx="5"/>
          </p:nvPr>
        </p:nvSpPr>
        <p:spPr/>
        <p:txBody>
          <a:bodyPr/>
          <a:lstStyle/>
          <a:p>
            <a:fld id="{AB4181B9-8AA9-0D45-B161-284826241634}" type="slidenum">
              <a:rPr lang="en-US" smtClean="0"/>
              <a:t>7</a:t>
            </a:fld>
            <a:endParaRPr lang="en-US"/>
          </a:p>
        </p:txBody>
      </p:sp>
    </p:spTree>
    <p:extLst>
      <p:ext uri="{BB962C8B-B14F-4D97-AF65-F5344CB8AC3E}">
        <p14:creationId xmlns:p14="http://schemas.microsoft.com/office/powerpoint/2010/main" val="4135402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Trying to determine the timeline of science is a difficult task. One could venture into futurology, but in doing that, one would also risk of making wrong predictions. Technology starts from ideas, but then it requires, differently from science, in a way, for people to build a story around it so that interest can be created and finally adoption. Right now it’s too early to talk about adoption of quantum computers and what we know is that the timeline for having scalable quantum computers is far from being certain. However, I believe that quantum computing is already contributing strongly to the way we do science, because as I said are instruments for experimentation. I feel that during the next years we will see coming out many different types of quantum computers, often single-purpose machines, built to solve some specific computational problems, for example, simulating some quantum physical system or solving some chemistry or material science problem. When it comes to applications, people talk a lot about three areas. Approaching problems that comes from nature, problems that are more man-made, meaning related to process, to business, the production. And then, machine learning. There is now substantial interest in quantum computing coming from financial companies that are exploring the possibility of using quantum computers for tasks like generating some distributions, see Monte Carlo algorithms or optimization tasks like portfolio optimization, which is very time consuming. When it comes to machine learning, there are some interesting results our there, but it’s still early to determine if quantum computers will be impactful in machine learning. However, since machine learning seems to be a more and more important area, pervasive really, I would expect that the interplay between quantum computing and machine learning will be very rich and will lead to interesting discoveries. The challenge of course, is to come up with new quantum algorithms. The issue here is that quantum computers seem to be very good in exploiting structure in problems, like symmetry. The challenge is to identify such problems. I don’t think that in the last few years there has been deep innovation with respect to this, I wish to see more results that try to dig deeply into the mathematics of quantum algorithms. Finally, a question that sometimes I hear is ”will quantum computers replace our standard computers”. The short answer is no. I don’t see why. Quantum computers most probably will be very specialized machines and we already know from the theory that there are problems for which there is no point in using a quantum computer. But definitely I like the idea that one day quantum computers will be part of complex IT infrastructure and users, and we will a technical term, will work with quantum computers in a serverless way, by making use of some programming languages that will be able to telescopically start from very high level and at will operate at lower levels down to the bare metal controlling the physics of quantum processors. Serverless means that users will be able to work from the same environment with any kind of hardware, CPUs, GPUs, quantum processing units, and who knows what machines will be available one day. I haven’t see a lot of evidence that the way to program quantum computers is a major bottleneck now, but may be at some point. </a:t>
            </a:r>
          </a:p>
        </p:txBody>
      </p:sp>
      <p:sp>
        <p:nvSpPr>
          <p:cNvPr id="4" name="Slide Number Placeholder 3"/>
          <p:cNvSpPr>
            <a:spLocks noGrp="1"/>
          </p:cNvSpPr>
          <p:nvPr>
            <p:ph type="sldNum" sz="quarter" idx="5"/>
          </p:nvPr>
        </p:nvSpPr>
        <p:spPr/>
        <p:txBody>
          <a:bodyPr/>
          <a:lstStyle/>
          <a:p>
            <a:fld id="{AB4181B9-8AA9-0D45-B161-284826241634}" type="slidenum">
              <a:rPr lang="en-US" smtClean="0"/>
              <a:t>8</a:t>
            </a:fld>
            <a:endParaRPr lang="en-US"/>
          </a:p>
        </p:txBody>
      </p:sp>
    </p:spTree>
    <p:extLst>
      <p:ext uri="{BB962C8B-B14F-4D97-AF65-F5344CB8AC3E}">
        <p14:creationId xmlns:p14="http://schemas.microsoft.com/office/powerpoint/2010/main" val="2717048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1962"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dirty="0"/>
              <a:t>Point 8. What the challenge and the risks? Let’s start with the challenges. You can build a quantum computer with 100 qubits. For example, and these are large chips. You can’t shield them effectively from noise if they become too big. You need to make smaller chips and modularly connect them to other chips, unless you have special design that is building directly a single optical device with 1 million qubits already printed on it, which is also very hard. In general, you need scale horizontally, and you need to plug these chips together in a way that scale. Without modular approach we run out of steam at a few hundred qubits. Processors need to be connected. Test them independently to get the yield. Qubits are the edge of these processors need to talk to each other. From the engineering standpoint this is difficult. There is no way to go to a 1000 qubits unless people connect modules. And I say this because I hear experts talking about this topic. And surely also better qubits are needed. It’s also difficult to articulate useful applications for the quantum computers that available today and probably that will be available in the few years from now. Designing useful applications however could be also helped and stimulated by innovation on the hardware side. Now, what are the risks associated with quantum computing today. Let me say again, the term “today”. The development of workforce is important. The field is highly fragmented, interdisciplinary, and it needs people with different points of view, different expertise, so we need to work on effective education programs to expose more people to quantum technologies and science. Undergrad, PhD courses, but also people working in industry. Another risk that I see is that whenever there are investments and the potential for investments, it’s human nature, I suppose, there is a tendency to oversell. We should avoid at all costs overselling quantum computing because at some point it will be evident what people have actually build and if there are false promises what will happen is that investors will loose their trust and the whole field will loose momentum, including academia, and we clearly don’t want that. We want to avoid stagnation due to people overselling quantum computing. John </a:t>
            </a:r>
            <a:r>
              <a:rPr lang="en-US" dirty="0" err="1"/>
              <a:t>Preskill</a:t>
            </a:r>
            <a:r>
              <a:rPr lang="en-US" dirty="0"/>
              <a:t> wrote “Quantum technology is rife with exhilarating opportunities, and surely many rousing surprises lie ahead. But the challenges we face are still formidable. And we need to focus on the real challenges not on superficial things to gain attention. Finally, the ultimate risk is that even if one day we will have large scale computers they won’t be commercially viable. OK, this is a risk in the future, but it could be that it would be too expensive to run the machines or that there will classical tools that will be “good enough” for practical purposes. But this is something we cannot tell yet. </a:t>
            </a:r>
          </a:p>
        </p:txBody>
      </p:sp>
      <p:sp>
        <p:nvSpPr>
          <p:cNvPr id="4" name="Slide Number Placeholder 3"/>
          <p:cNvSpPr>
            <a:spLocks noGrp="1"/>
          </p:cNvSpPr>
          <p:nvPr>
            <p:ph type="sldNum" sz="quarter" idx="5"/>
          </p:nvPr>
        </p:nvSpPr>
        <p:spPr/>
        <p:txBody>
          <a:bodyPr/>
          <a:lstStyle/>
          <a:p>
            <a:fld id="{AB4181B9-8AA9-0D45-B161-284826241634}" type="slidenum">
              <a:rPr lang="en-US" smtClean="0"/>
              <a:t>9</a:t>
            </a:fld>
            <a:endParaRPr lang="en-US"/>
          </a:p>
        </p:txBody>
      </p:sp>
    </p:spTree>
    <p:extLst>
      <p:ext uri="{BB962C8B-B14F-4D97-AF65-F5344CB8AC3E}">
        <p14:creationId xmlns:p14="http://schemas.microsoft.com/office/powerpoint/2010/main" val="3577662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50A55-5207-8642-825A-73C800981143}"/>
              </a:ext>
            </a:extLst>
          </p:cNvPr>
          <p:cNvSpPr>
            <a:spLocks noGrp="1"/>
          </p:cNvSpPr>
          <p:nvPr>
            <p:ph type="ctrTitle"/>
          </p:nvPr>
        </p:nvSpPr>
        <p:spPr>
          <a:xfrm>
            <a:off x="1524000" y="1122363"/>
            <a:ext cx="9144000" cy="2387600"/>
          </a:xfrm>
        </p:spPr>
        <p:txBody>
          <a:bodyPr anchor="b"/>
          <a:lstStyle>
            <a:lvl1pPr algn="ctr">
              <a:defRPr sz="6000">
                <a:latin typeface="Amazon Ember" panose="020B0603020204020204" pitchFamily="34" charset="0"/>
                <a:ea typeface="Amazon Ember" panose="020B0603020204020204" pitchFamily="34" charset="0"/>
                <a:cs typeface="Amazon Ember" panose="020B0603020204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79B5C20D-F4A7-244A-BF51-E75DEAF31F13}"/>
              </a:ext>
            </a:extLst>
          </p:cNvPr>
          <p:cNvSpPr>
            <a:spLocks noGrp="1"/>
          </p:cNvSpPr>
          <p:nvPr>
            <p:ph type="subTitle" idx="1"/>
          </p:nvPr>
        </p:nvSpPr>
        <p:spPr>
          <a:xfrm>
            <a:off x="1524000" y="3602038"/>
            <a:ext cx="9144000" cy="1655762"/>
          </a:xfrm>
        </p:spPr>
        <p:txBody>
          <a:bodyPr/>
          <a:lstStyle>
            <a:lvl1pPr marL="0" indent="0" algn="ctr">
              <a:buNone/>
              <a:defRPr sz="2400">
                <a:latin typeface="Amazon Ember" panose="020B0603020204020204" pitchFamily="34" charset="0"/>
                <a:ea typeface="Amazon Ember" panose="020B0603020204020204" pitchFamily="34" charset="0"/>
                <a:cs typeface="Amazon Ember" panose="020B0603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05EE0F5-63D1-CC4A-B2DD-BD9BD0F1AA4A}"/>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5" name="Footer Placeholder 4">
            <a:extLst>
              <a:ext uri="{FF2B5EF4-FFF2-40B4-BE49-F238E27FC236}">
                <a16:creationId xmlns:a16="http://schemas.microsoft.com/office/drawing/2014/main" id="{D382A477-4EB0-DE43-97D0-49D5D837F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E710FC-D00A-6D43-931E-6E303CDFE46C}"/>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307182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627E6-32D3-154C-93CB-ADA11EEC80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F2C740-9CCC-C642-B3A7-B59165512E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C95CC-7371-0045-B94F-8ECAD7A58195}"/>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5" name="Footer Placeholder 4">
            <a:extLst>
              <a:ext uri="{FF2B5EF4-FFF2-40B4-BE49-F238E27FC236}">
                <a16:creationId xmlns:a16="http://schemas.microsoft.com/office/drawing/2014/main" id="{0F323195-6F1F-844A-9524-272B3545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4D262D-0A13-524C-8306-15F2E422D9A3}"/>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108375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9AA7BF-734A-7E49-A012-13C58D0EAC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832842-C08E-6A40-831E-84D3B4B96E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5EB92-EDEB-AF4B-8D0C-C2DD08F084EB}"/>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5" name="Footer Placeholder 4">
            <a:extLst>
              <a:ext uri="{FF2B5EF4-FFF2-40B4-BE49-F238E27FC236}">
                <a16:creationId xmlns:a16="http://schemas.microsoft.com/office/drawing/2014/main" id="{FFFFF86B-D07D-6142-A3F4-CC1575553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1F8B7-608C-D943-B426-AF9D8C57D13E}"/>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333382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CAB46-396F-0D4D-B4B7-A874860F8B09}"/>
              </a:ext>
            </a:extLst>
          </p:cNvPr>
          <p:cNvSpPr>
            <a:spLocks noGrp="1"/>
          </p:cNvSpPr>
          <p:nvPr>
            <p:ph type="title"/>
          </p:nvPr>
        </p:nvSpPr>
        <p:spPr/>
        <p:txBody>
          <a:bodyPr/>
          <a:lstStyle>
            <a:lvl1pPr>
              <a:defRPr>
                <a:solidFill>
                  <a:srgbClr val="002060"/>
                </a:solidFill>
                <a:latin typeface="Amazon Ember" panose="020B0603020204020204" pitchFamily="34" charset="0"/>
                <a:ea typeface="Amazon Ember" panose="020B0603020204020204" pitchFamily="34" charset="0"/>
                <a:cs typeface="Amazon Ember" panose="020B06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C453EA42-2D45-0842-8FCE-B4BCA69E804D}"/>
              </a:ext>
            </a:extLst>
          </p:cNvPr>
          <p:cNvSpPr>
            <a:spLocks noGrp="1"/>
          </p:cNvSpPr>
          <p:nvPr>
            <p:ph idx="1"/>
          </p:nvPr>
        </p:nvSpPr>
        <p:spPr/>
        <p:txBody>
          <a:bodyPr/>
          <a:lstStyle>
            <a:lvl1pPr>
              <a:defRPr>
                <a:solidFill>
                  <a:srgbClr val="002060"/>
                </a:solidFill>
                <a:latin typeface="Amazon Ember" panose="020B0603020204020204" pitchFamily="34" charset="0"/>
                <a:ea typeface="Amazon Ember" panose="020B0603020204020204" pitchFamily="34" charset="0"/>
                <a:cs typeface="Amazon Ember" panose="020B0603020204020204" pitchFamily="34" charset="0"/>
              </a:defRPr>
            </a:lvl1pPr>
            <a:lvl2pPr>
              <a:defRPr>
                <a:solidFill>
                  <a:srgbClr val="002060"/>
                </a:solidFill>
                <a:latin typeface="Amazon Ember" panose="020B0603020204020204" pitchFamily="34" charset="0"/>
                <a:ea typeface="Amazon Ember" panose="020B0603020204020204" pitchFamily="34" charset="0"/>
                <a:cs typeface="Amazon Ember" panose="020B0603020204020204" pitchFamily="34" charset="0"/>
              </a:defRPr>
            </a:lvl2pPr>
            <a:lvl3pPr>
              <a:defRPr>
                <a:solidFill>
                  <a:srgbClr val="002060"/>
                </a:solidFill>
                <a:latin typeface="Amazon Ember" panose="020B0603020204020204" pitchFamily="34" charset="0"/>
                <a:ea typeface="Amazon Ember" panose="020B0603020204020204" pitchFamily="34" charset="0"/>
                <a:cs typeface="Amazon Ember" panose="020B0603020204020204" pitchFamily="34" charset="0"/>
              </a:defRPr>
            </a:lvl3pPr>
            <a:lvl4pPr>
              <a:defRPr>
                <a:solidFill>
                  <a:srgbClr val="002060"/>
                </a:solidFill>
                <a:latin typeface="Amazon Ember" panose="020B0603020204020204" pitchFamily="34" charset="0"/>
                <a:ea typeface="Amazon Ember" panose="020B0603020204020204" pitchFamily="34" charset="0"/>
                <a:cs typeface="Amazon Ember" panose="020B0603020204020204" pitchFamily="34" charset="0"/>
              </a:defRPr>
            </a:lvl4pPr>
            <a:lvl5pPr>
              <a:defRPr>
                <a:solidFill>
                  <a:srgbClr val="002060"/>
                </a:solidFill>
                <a:latin typeface="Amazon Ember" panose="020B0603020204020204" pitchFamily="34" charset="0"/>
                <a:ea typeface="Amazon Ember" panose="020B0603020204020204" pitchFamily="34" charset="0"/>
                <a:cs typeface="Amazon Ember" panose="020B06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740834B-20A6-4847-86E6-F66313D7DB68}"/>
              </a:ext>
            </a:extLst>
          </p:cNvPr>
          <p:cNvSpPr>
            <a:spLocks noGrp="1"/>
          </p:cNvSpPr>
          <p:nvPr>
            <p:ph type="dt" sz="half" idx="10"/>
          </p:nvPr>
        </p:nvSpPr>
        <p:spPr/>
        <p:txBody>
          <a:bodyPr/>
          <a:lstStyle/>
          <a:p>
            <a:r>
              <a:rPr lang="en-US" dirty="0"/>
              <a:t>January 2022</a:t>
            </a:r>
          </a:p>
        </p:txBody>
      </p:sp>
      <p:sp>
        <p:nvSpPr>
          <p:cNvPr id="5" name="Footer Placeholder 4">
            <a:extLst>
              <a:ext uri="{FF2B5EF4-FFF2-40B4-BE49-F238E27FC236}">
                <a16:creationId xmlns:a16="http://schemas.microsoft.com/office/drawing/2014/main" id="{916B72A5-DFCB-2E4E-909A-6D73A2465A3B}"/>
              </a:ext>
            </a:extLst>
          </p:cNvPr>
          <p:cNvSpPr>
            <a:spLocks noGrp="1"/>
          </p:cNvSpPr>
          <p:nvPr>
            <p:ph type="ftr" sz="quarter" idx="11"/>
          </p:nvPr>
        </p:nvSpPr>
        <p:spPr/>
        <p:txBody>
          <a:bodyPr/>
          <a:lstStyle>
            <a:lvl1pPr>
              <a:defRPr>
                <a:latin typeface="Amazon Ember" panose="020B0603020204020204" pitchFamily="34" charset="0"/>
                <a:ea typeface="Amazon Ember" panose="020B0603020204020204" pitchFamily="34" charset="0"/>
                <a:cs typeface="Amazon Ember" panose="020B0603020204020204" pitchFamily="34" charset="0"/>
              </a:defRPr>
            </a:lvl1pPr>
          </a:lstStyle>
          <a:p>
            <a:r>
              <a:rPr lang="en-US" dirty="0"/>
              <a:t>Tech Titans</a:t>
            </a:r>
          </a:p>
        </p:txBody>
      </p:sp>
      <p:sp>
        <p:nvSpPr>
          <p:cNvPr id="6" name="Slide Number Placeholder 5">
            <a:extLst>
              <a:ext uri="{FF2B5EF4-FFF2-40B4-BE49-F238E27FC236}">
                <a16:creationId xmlns:a16="http://schemas.microsoft.com/office/drawing/2014/main" id="{C4571324-FA74-CB45-B42C-66D03A3D8A87}"/>
              </a:ext>
            </a:extLst>
          </p:cNvPr>
          <p:cNvSpPr>
            <a:spLocks noGrp="1"/>
          </p:cNvSpPr>
          <p:nvPr>
            <p:ph type="sldNum" sz="quarter" idx="12"/>
          </p:nvPr>
        </p:nvSpPr>
        <p:spPr/>
        <p:txBody>
          <a:bodyPr/>
          <a:lstStyle/>
          <a:p>
            <a:fld id="{84F7A09C-3405-3342-8F14-1E4EFF73D4BB}" type="slidenum">
              <a:rPr lang="en-US" smtClean="0"/>
              <a:t>‹#›</a:t>
            </a:fld>
            <a:endParaRPr lang="en-US" dirty="0"/>
          </a:p>
        </p:txBody>
      </p:sp>
    </p:spTree>
    <p:extLst>
      <p:ext uri="{BB962C8B-B14F-4D97-AF65-F5344CB8AC3E}">
        <p14:creationId xmlns:p14="http://schemas.microsoft.com/office/powerpoint/2010/main" val="204547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0F102-D260-3948-BE21-3E9750185A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BF2675-EB40-5C45-9166-0EAC9AF064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9EC7C4-00DB-E44B-BA88-90A84AD906C8}"/>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5" name="Footer Placeholder 4">
            <a:extLst>
              <a:ext uri="{FF2B5EF4-FFF2-40B4-BE49-F238E27FC236}">
                <a16:creationId xmlns:a16="http://schemas.microsoft.com/office/drawing/2014/main" id="{17B0C241-B9CB-644E-84A9-44413FB80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EAF758-8B00-DE41-9AA7-B1ACB4A690CD}"/>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233989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92FA-7B38-864D-A09E-7ED0573B3E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11DA8B-820D-DE4A-9252-EE83388167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B62446-5076-C240-9658-3042FB0A3A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D47CA4-0287-8C47-9EAD-CD1991B833F0}"/>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6" name="Footer Placeholder 5">
            <a:extLst>
              <a:ext uri="{FF2B5EF4-FFF2-40B4-BE49-F238E27FC236}">
                <a16:creationId xmlns:a16="http://schemas.microsoft.com/office/drawing/2014/main" id="{98EDA728-8FAE-0248-BB83-67B8C78793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D63D14-8F83-FC45-B1D9-235FDEBA11AE}"/>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190957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3F86-777D-0C40-AFA1-BA1F523EF9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92C6DF-BC82-114A-A61F-7A506D6666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F72AED-759F-0945-883D-5F547767C8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CC3850-6525-0349-8A36-08568CBFBF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14D844-FD9C-C34D-A10B-16D6489CF9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6534FF-9525-FA41-A20B-8F190057F92D}"/>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8" name="Footer Placeholder 7">
            <a:extLst>
              <a:ext uri="{FF2B5EF4-FFF2-40B4-BE49-F238E27FC236}">
                <a16:creationId xmlns:a16="http://schemas.microsoft.com/office/drawing/2014/main" id="{83060782-9B88-1842-8D21-3881BA8187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5AA089-2C4C-DD46-9F0F-8E6588377D6F}"/>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21562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9524A-C9CC-7746-A464-24BB0205BD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DDFB78-A16F-A341-8128-79C7A6B454BC}"/>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4" name="Footer Placeholder 3">
            <a:extLst>
              <a:ext uri="{FF2B5EF4-FFF2-40B4-BE49-F238E27FC236}">
                <a16:creationId xmlns:a16="http://schemas.microsoft.com/office/drawing/2014/main" id="{E8B078AB-FEBB-F845-8D21-B6B90315A0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409F22-06B4-7D4D-98B9-38A1B8E043D6}"/>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3134504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1B79D8-8526-EA4D-9468-00B515652A08}"/>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3" name="Footer Placeholder 2">
            <a:extLst>
              <a:ext uri="{FF2B5EF4-FFF2-40B4-BE49-F238E27FC236}">
                <a16:creationId xmlns:a16="http://schemas.microsoft.com/office/drawing/2014/main" id="{6CBC9476-329A-404C-8208-13A4C61902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74BE6C-4B97-054E-995F-8D042897A0BF}"/>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263739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E1C7-D5A1-604B-9717-8CB2B8F72F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241F39-AA0A-4F40-9894-1864B44F96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93A331-372F-D047-A357-F383A5D25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344E71-CD24-894E-B0BD-27BC3298CD0D}"/>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6" name="Footer Placeholder 5">
            <a:extLst>
              <a:ext uri="{FF2B5EF4-FFF2-40B4-BE49-F238E27FC236}">
                <a16:creationId xmlns:a16="http://schemas.microsoft.com/office/drawing/2014/main" id="{EB9E59AB-5273-4245-9E97-47775E54CC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9BD8DE-8DD0-504E-B62E-24E6502EB3C4}"/>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429654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0F47D-1F0A-8443-9E42-3E4F0FDDE5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C50F4C-F615-E547-8E07-54A27FF0D5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5196DB-FB3F-D543-AC73-CC94BEDA34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DA4237-6414-CC4B-B893-4F22B6DADC3C}"/>
              </a:ext>
            </a:extLst>
          </p:cNvPr>
          <p:cNvSpPr>
            <a:spLocks noGrp="1"/>
          </p:cNvSpPr>
          <p:nvPr>
            <p:ph type="dt" sz="half" idx="10"/>
          </p:nvPr>
        </p:nvSpPr>
        <p:spPr/>
        <p:txBody>
          <a:bodyPr/>
          <a:lstStyle/>
          <a:p>
            <a:fld id="{3FBE89ED-B132-8843-9962-875BC58AFDDF}" type="datetimeFigureOut">
              <a:rPr lang="en-US" smtClean="0"/>
              <a:t>6/1/2022</a:t>
            </a:fld>
            <a:endParaRPr lang="en-US"/>
          </a:p>
        </p:txBody>
      </p:sp>
      <p:sp>
        <p:nvSpPr>
          <p:cNvPr id="6" name="Footer Placeholder 5">
            <a:extLst>
              <a:ext uri="{FF2B5EF4-FFF2-40B4-BE49-F238E27FC236}">
                <a16:creationId xmlns:a16="http://schemas.microsoft.com/office/drawing/2014/main" id="{B1C07592-3882-1D40-B662-35A0D08E5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B8E044-DFDA-2044-A646-4117C30B5DED}"/>
              </a:ext>
            </a:extLst>
          </p:cNvPr>
          <p:cNvSpPr>
            <a:spLocks noGrp="1"/>
          </p:cNvSpPr>
          <p:nvPr>
            <p:ph type="sldNum" sz="quarter" idx="12"/>
          </p:nvPr>
        </p:nvSpPr>
        <p:spPr/>
        <p:txBody>
          <a:bodyPr/>
          <a:lstStyle/>
          <a:p>
            <a:fld id="{84F7A09C-3405-3342-8F14-1E4EFF73D4BB}" type="slidenum">
              <a:rPr lang="en-US" smtClean="0"/>
              <a:t>‹#›</a:t>
            </a:fld>
            <a:endParaRPr lang="en-US"/>
          </a:p>
        </p:txBody>
      </p:sp>
    </p:spTree>
    <p:extLst>
      <p:ext uri="{BB962C8B-B14F-4D97-AF65-F5344CB8AC3E}">
        <p14:creationId xmlns:p14="http://schemas.microsoft.com/office/powerpoint/2010/main" val="3653928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87E1DF-5DCF-AF46-8348-50F4AA08D8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82F29F-673B-224E-9940-5B9AF4F0DC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F5830A-7CD4-3443-BA1A-7B6EBF2D00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E89ED-B132-8843-9962-875BC58AFDDF}" type="datetimeFigureOut">
              <a:rPr lang="en-US" smtClean="0"/>
              <a:t>6/1/2022</a:t>
            </a:fld>
            <a:endParaRPr lang="en-US"/>
          </a:p>
        </p:txBody>
      </p:sp>
      <p:sp>
        <p:nvSpPr>
          <p:cNvPr id="5" name="Footer Placeholder 4">
            <a:extLst>
              <a:ext uri="{FF2B5EF4-FFF2-40B4-BE49-F238E27FC236}">
                <a16:creationId xmlns:a16="http://schemas.microsoft.com/office/drawing/2014/main" id="{2601A51A-7ECD-A14E-A994-F0C6C550FE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76BB1B-8029-5245-9030-8BEF97F7BC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7A09C-3405-3342-8F14-1E4EFF73D4BB}" type="slidenum">
              <a:rPr lang="en-US" smtClean="0"/>
              <a:t>‹#›</a:t>
            </a:fld>
            <a:endParaRPr lang="en-US"/>
          </a:p>
        </p:txBody>
      </p:sp>
    </p:spTree>
    <p:extLst>
      <p:ext uri="{BB962C8B-B14F-4D97-AF65-F5344CB8AC3E}">
        <p14:creationId xmlns:p14="http://schemas.microsoft.com/office/powerpoint/2010/main" val="3548880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quantum.country/qcv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aws.amazon.com/braket/" TargetMode="External"/><Relationship Id="rId4" Type="http://schemas.openxmlformats.org/officeDocument/2006/relationships/hyperlink" Target="https://www.gao.gov/products/gao-22-10442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6F6C3-7BDA-CF4C-B707-C95B1A97E995}"/>
              </a:ext>
            </a:extLst>
          </p:cNvPr>
          <p:cNvSpPr>
            <a:spLocks noGrp="1"/>
          </p:cNvSpPr>
          <p:nvPr>
            <p:ph type="ctrTitle"/>
          </p:nvPr>
        </p:nvSpPr>
        <p:spPr/>
        <p:txBody>
          <a:bodyPr/>
          <a:lstStyle/>
          <a:p>
            <a:r>
              <a:rPr lang="en-US" dirty="0">
                <a:solidFill>
                  <a:srgbClr val="002060"/>
                </a:solidFill>
              </a:rPr>
              <a:t>Questions about </a:t>
            </a:r>
            <a:br>
              <a:rPr lang="en-US" dirty="0">
                <a:solidFill>
                  <a:srgbClr val="002060"/>
                </a:solidFill>
              </a:rPr>
            </a:br>
            <a:r>
              <a:rPr lang="en-US" dirty="0">
                <a:solidFill>
                  <a:srgbClr val="002060"/>
                </a:solidFill>
              </a:rPr>
              <a:t>quantum computers</a:t>
            </a:r>
          </a:p>
        </p:txBody>
      </p:sp>
      <p:sp>
        <p:nvSpPr>
          <p:cNvPr id="3" name="Subtitle 2">
            <a:extLst>
              <a:ext uri="{FF2B5EF4-FFF2-40B4-BE49-F238E27FC236}">
                <a16:creationId xmlns:a16="http://schemas.microsoft.com/office/drawing/2014/main" id="{A439BF4A-5D6B-0F4B-8914-25FCD4E08964}"/>
              </a:ext>
            </a:extLst>
          </p:cNvPr>
          <p:cNvSpPr>
            <a:spLocks noGrp="1"/>
          </p:cNvSpPr>
          <p:nvPr>
            <p:ph type="subTitle" idx="1"/>
          </p:nvPr>
        </p:nvSpPr>
        <p:spPr/>
        <p:txBody>
          <a:bodyPr>
            <a:normAutofit/>
          </a:bodyPr>
          <a:lstStyle/>
          <a:p>
            <a:r>
              <a:rPr lang="en-US" dirty="0">
                <a:solidFill>
                  <a:srgbClr val="002060"/>
                </a:solidFill>
              </a:rPr>
              <a:t>Simone Severini</a:t>
            </a:r>
          </a:p>
          <a:p>
            <a:r>
              <a:rPr lang="en-US" dirty="0">
                <a:solidFill>
                  <a:srgbClr val="002060"/>
                </a:solidFill>
              </a:rPr>
              <a:t>AWS</a:t>
            </a:r>
          </a:p>
          <a:p>
            <a:r>
              <a:rPr lang="en-US" dirty="0">
                <a:solidFill>
                  <a:srgbClr val="002060"/>
                </a:solidFill>
              </a:rPr>
              <a:t>2022</a:t>
            </a:r>
          </a:p>
        </p:txBody>
      </p:sp>
    </p:spTree>
    <p:extLst>
      <p:ext uri="{BB962C8B-B14F-4D97-AF65-F5344CB8AC3E}">
        <p14:creationId xmlns:p14="http://schemas.microsoft.com/office/powerpoint/2010/main" val="271138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a:xfrm>
            <a:off x="838200" y="365125"/>
            <a:ext cx="10632440" cy="1325563"/>
          </a:xfrm>
        </p:spPr>
        <p:txBody>
          <a:bodyPr/>
          <a:lstStyle/>
          <a:p>
            <a:r>
              <a:rPr lang="en-US" dirty="0"/>
              <a:t>9. What can industry leaders do now?</a:t>
            </a:r>
          </a:p>
        </p:txBody>
      </p:sp>
      <p:sp>
        <p:nvSpPr>
          <p:cNvPr id="3" name="Content Placeholder 2">
            <a:extLst>
              <a:ext uri="{FF2B5EF4-FFF2-40B4-BE49-F238E27FC236}">
                <a16:creationId xmlns:a16="http://schemas.microsoft.com/office/drawing/2014/main" id="{9A1AAEC6-1CE2-D54D-A680-206B1C06FE1A}"/>
              </a:ext>
            </a:extLst>
          </p:cNvPr>
          <p:cNvSpPr>
            <a:spLocks noGrp="1"/>
          </p:cNvSpPr>
          <p:nvPr>
            <p:ph idx="1"/>
          </p:nvPr>
        </p:nvSpPr>
        <p:spPr>
          <a:xfrm>
            <a:off x="838200" y="1690688"/>
            <a:ext cx="10515600" cy="4351338"/>
          </a:xfrm>
        </p:spPr>
        <p:txBody>
          <a:bodyPr/>
          <a:lstStyle/>
          <a:p>
            <a:r>
              <a:rPr lang="en-US" dirty="0"/>
              <a:t>Quantum curious</a:t>
            </a:r>
          </a:p>
          <a:p>
            <a:pPr lvl="1"/>
            <a:r>
              <a:rPr lang="en-US" dirty="0"/>
              <a:t>learn, explore</a:t>
            </a:r>
          </a:p>
          <a:p>
            <a:r>
              <a:rPr lang="en-US" dirty="0"/>
              <a:t>Quantum pioneers</a:t>
            </a:r>
          </a:p>
          <a:p>
            <a:pPr lvl="1"/>
            <a:r>
              <a:rPr lang="en-US" dirty="0"/>
              <a:t>committing resources, engage the community, sponsor research</a:t>
            </a:r>
          </a:p>
          <a:p>
            <a:r>
              <a:rPr lang="en-US" dirty="0"/>
              <a:t>Quantum enablers</a:t>
            </a:r>
          </a:p>
          <a:p>
            <a:pPr lvl="1"/>
            <a:r>
              <a:rPr lang="en-US" dirty="0"/>
              <a:t>solutions providers, trainers/educators, researchers</a:t>
            </a:r>
          </a:p>
          <a:p>
            <a:r>
              <a:rPr lang="en-US" dirty="0"/>
              <a:t>Quantum opportunist</a:t>
            </a:r>
          </a:p>
          <a:p>
            <a:pPr lvl="1"/>
            <a:r>
              <a:rPr lang="en-US" dirty="0"/>
              <a:t>problem centric, technology agnostic</a:t>
            </a:r>
          </a:p>
          <a:p>
            <a:pPr marL="0" indent="0">
              <a:buNone/>
            </a:pPr>
            <a:endParaRPr lang="en-US" dirty="0"/>
          </a:p>
        </p:txBody>
      </p:sp>
    </p:spTree>
    <p:extLst>
      <p:ext uri="{BB962C8B-B14F-4D97-AF65-F5344CB8AC3E}">
        <p14:creationId xmlns:p14="http://schemas.microsoft.com/office/powerpoint/2010/main" val="196089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a:xfrm>
            <a:off x="838200" y="365125"/>
            <a:ext cx="10632440" cy="1325563"/>
          </a:xfrm>
        </p:spPr>
        <p:txBody>
          <a:bodyPr/>
          <a:lstStyle/>
          <a:p>
            <a:r>
              <a:rPr lang="en-US" dirty="0"/>
              <a:t>10. Where can I get started?</a:t>
            </a:r>
          </a:p>
        </p:txBody>
      </p:sp>
      <p:sp>
        <p:nvSpPr>
          <p:cNvPr id="3" name="Content Placeholder 2">
            <a:extLst>
              <a:ext uri="{FF2B5EF4-FFF2-40B4-BE49-F238E27FC236}">
                <a16:creationId xmlns:a16="http://schemas.microsoft.com/office/drawing/2014/main" id="{9A1AAEC6-1CE2-D54D-A680-206B1C06FE1A}"/>
              </a:ext>
            </a:extLst>
          </p:cNvPr>
          <p:cNvSpPr>
            <a:spLocks noGrp="1"/>
          </p:cNvSpPr>
          <p:nvPr>
            <p:ph idx="1"/>
          </p:nvPr>
        </p:nvSpPr>
        <p:spPr>
          <a:xfrm>
            <a:off x="551597" y="1690688"/>
            <a:ext cx="10515600" cy="4351338"/>
          </a:xfrm>
        </p:spPr>
        <p:txBody>
          <a:bodyPr/>
          <a:lstStyle/>
          <a:p>
            <a:r>
              <a:rPr lang="en-US" dirty="0"/>
              <a:t>Quantum Computing for the very curious</a:t>
            </a:r>
          </a:p>
          <a:p>
            <a:pPr marL="457200" lvl="1" indent="0">
              <a:buNone/>
            </a:pPr>
            <a:r>
              <a:rPr lang="en-US" dirty="0">
                <a:hlinkClick r:id="rId3"/>
              </a:rPr>
              <a:t>https://quantum.country/qcvc</a:t>
            </a:r>
            <a:endParaRPr lang="en-US" dirty="0"/>
          </a:p>
          <a:p>
            <a:r>
              <a:rPr lang="en-US" dirty="0"/>
              <a:t>GAO-22-104422</a:t>
            </a:r>
          </a:p>
          <a:p>
            <a:pPr marL="457200" lvl="1" indent="0">
              <a:buNone/>
            </a:pPr>
            <a:r>
              <a:rPr lang="en-US" dirty="0">
                <a:hlinkClick r:id="rId4"/>
              </a:rPr>
              <a:t>https://www.gao.gov/products/gao-22-104422</a:t>
            </a:r>
            <a:endParaRPr lang="en-US" dirty="0"/>
          </a:p>
          <a:p>
            <a:r>
              <a:rPr lang="en-US" dirty="0"/>
              <a:t>Amazon </a:t>
            </a:r>
            <a:r>
              <a:rPr lang="en-US" dirty="0" err="1"/>
              <a:t>Braket</a:t>
            </a:r>
            <a:endParaRPr lang="en-US" dirty="0"/>
          </a:p>
          <a:p>
            <a:pPr marL="457200" lvl="1" indent="0">
              <a:buNone/>
            </a:pPr>
            <a:r>
              <a:rPr lang="en-US" dirty="0">
                <a:hlinkClick r:id="rId5"/>
              </a:rPr>
              <a:t>https://aws.amazon.com/braket/</a:t>
            </a:r>
            <a:endParaRPr lang="en-US" dirty="0"/>
          </a:p>
          <a:p>
            <a:pPr marL="457200" lvl="1" indent="0">
              <a:buNone/>
            </a:pPr>
            <a:endParaRPr lang="en-US" dirty="0"/>
          </a:p>
        </p:txBody>
      </p:sp>
    </p:spTree>
    <p:extLst>
      <p:ext uri="{BB962C8B-B14F-4D97-AF65-F5344CB8AC3E}">
        <p14:creationId xmlns:p14="http://schemas.microsoft.com/office/powerpoint/2010/main" val="1637782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A4B777B-7AC8-114A-A40A-2E7EB74EA4F7}"/>
              </a:ext>
            </a:extLst>
          </p:cNvPr>
          <p:cNvSpPr/>
          <p:nvPr/>
        </p:nvSpPr>
        <p:spPr>
          <a:xfrm>
            <a:off x="762973" y="2151727"/>
            <a:ext cx="10666053" cy="2554545"/>
          </a:xfrm>
          <a:prstGeom prst="rect">
            <a:avLst/>
          </a:prstGeom>
        </p:spPr>
        <p:txBody>
          <a:bodyPr wrap="square">
            <a:spAutoFit/>
          </a:bodyPr>
          <a:lstStyle/>
          <a:p>
            <a:r>
              <a:rPr lang="en-US" sz="3200" i="1" dirty="0">
                <a:solidFill>
                  <a:srgbClr val="002060"/>
                </a:solidFill>
                <a:latin typeface="Amazon Ember" panose="020B0603020204020204" pitchFamily="34" charset="0"/>
                <a:ea typeface="Amazon Ember" panose="020B0603020204020204" pitchFamily="34" charset="0"/>
                <a:cs typeface="Amazon Ember" panose="020B0603020204020204" pitchFamily="34" charset="0"/>
              </a:rPr>
              <a:t>“The greatest achievement of our field won’t be to speed up computation or to communicate secretly, but to help people understand that this world is quantum mechanical.”</a:t>
            </a:r>
          </a:p>
          <a:p>
            <a:pPr algn="r"/>
            <a:r>
              <a:rPr lang="en-US" sz="3200" dirty="0">
                <a:solidFill>
                  <a:srgbClr val="002060"/>
                </a:solidFill>
                <a:latin typeface="Amazon Ember" panose="020B0603020204020204" pitchFamily="34" charset="0"/>
                <a:ea typeface="Amazon Ember" panose="020B0603020204020204" pitchFamily="34" charset="0"/>
                <a:cs typeface="Amazon Ember" panose="020B0603020204020204" pitchFamily="34" charset="0"/>
              </a:rPr>
              <a:t>Charlie Bennett, Beijing, December 2017 </a:t>
            </a:r>
          </a:p>
        </p:txBody>
      </p:sp>
    </p:spTree>
    <p:extLst>
      <p:ext uri="{BB962C8B-B14F-4D97-AF65-F5344CB8AC3E}">
        <p14:creationId xmlns:p14="http://schemas.microsoft.com/office/powerpoint/2010/main" val="2538169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p:txBody>
          <a:bodyPr/>
          <a:lstStyle/>
          <a:p>
            <a:r>
              <a:rPr lang="en-US" dirty="0">
                <a:solidFill>
                  <a:srgbClr val="002060"/>
                </a:solidFill>
              </a:rPr>
              <a:t>1. What is quantum computing?</a:t>
            </a:r>
          </a:p>
        </p:txBody>
      </p:sp>
      <p:sp>
        <p:nvSpPr>
          <p:cNvPr id="3" name="Content Placeholder 2">
            <a:extLst>
              <a:ext uri="{FF2B5EF4-FFF2-40B4-BE49-F238E27FC236}">
                <a16:creationId xmlns:a16="http://schemas.microsoft.com/office/drawing/2014/main" id="{9A1AAEC6-1CE2-D54D-A680-206B1C06FE1A}"/>
              </a:ext>
            </a:extLst>
          </p:cNvPr>
          <p:cNvSpPr>
            <a:spLocks noGrp="1"/>
          </p:cNvSpPr>
          <p:nvPr>
            <p:ph idx="1"/>
          </p:nvPr>
        </p:nvSpPr>
        <p:spPr/>
        <p:txBody>
          <a:bodyPr>
            <a:normAutofit fontScale="92500" lnSpcReduction="10000"/>
          </a:bodyPr>
          <a:lstStyle/>
          <a:p>
            <a:r>
              <a:rPr lang="en-US" sz="3000" dirty="0"/>
              <a:t>Quantum theory</a:t>
            </a:r>
          </a:p>
          <a:p>
            <a:pPr lvl="1"/>
            <a:r>
              <a:rPr lang="en-US" dirty="0"/>
              <a:t>Un-intuitive description of fundamental physical reality </a:t>
            </a:r>
          </a:p>
          <a:p>
            <a:pPr lvl="2"/>
            <a:r>
              <a:rPr lang="en-US" dirty="0"/>
              <a:t>Negative “probabilities”</a:t>
            </a:r>
          </a:p>
          <a:p>
            <a:pPr lvl="2"/>
            <a:r>
              <a:rPr lang="en-US" dirty="0"/>
              <a:t>Observation modifies the observed</a:t>
            </a:r>
          </a:p>
          <a:p>
            <a:pPr lvl="2"/>
            <a:r>
              <a:rPr lang="en-US" dirty="0"/>
              <a:t>Simulate 𝑛 quantum particles requires a number of steps that is exponential in 𝑛</a:t>
            </a:r>
          </a:p>
          <a:p>
            <a:r>
              <a:rPr lang="en-US" sz="3000" dirty="0"/>
              <a:t>Quantum computing</a:t>
            </a:r>
          </a:p>
          <a:p>
            <a:pPr lvl="1"/>
            <a:r>
              <a:rPr lang="en-US" dirty="0"/>
              <a:t>Both technology and science</a:t>
            </a:r>
          </a:p>
          <a:p>
            <a:pPr lvl="2"/>
            <a:r>
              <a:rPr lang="en-US" dirty="0"/>
              <a:t>Study and build machines that encode, process, transfer, and secure information in quantum systems</a:t>
            </a:r>
          </a:p>
          <a:p>
            <a:pPr lvl="2"/>
            <a:r>
              <a:rPr lang="en-US" dirty="0"/>
              <a:t>Explore the physical limits of computation</a:t>
            </a:r>
          </a:p>
          <a:p>
            <a:r>
              <a:rPr lang="en-US" sz="3000" dirty="0"/>
              <a:t>Quantum computers</a:t>
            </a:r>
          </a:p>
          <a:p>
            <a:pPr lvl="1"/>
            <a:r>
              <a:rPr lang="en-US" dirty="0"/>
              <a:t>Preparation → Operations (elementary/global) → Read-out </a:t>
            </a:r>
          </a:p>
          <a:p>
            <a:pPr lvl="2"/>
            <a:endParaRPr lang="en-US" dirty="0"/>
          </a:p>
          <a:p>
            <a:pPr marL="914400" lvl="2" indent="0">
              <a:buNone/>
            </a:pPr>
            <a:endParaRPr lang="en-US" dirty="0"/>
          </a:p>
          <a:p>
            <a:pPr lvl="2"/>
            <a:endParaRPr lang="en-US" dirty="0"/>
          </a:p>
          <a:p>
            <a:pPr marL="0" indent="0">
              <a:buNone/>
            </a:pPr>
            <a:endParaRPr lang="en-US" dirty="0"/>
          </a:p>
          <a:p>
            <a:endParaRPr lang="en-US" dirty="0"/>
          </a:p>
          <a:p>
            <a:pPr lvl="1"/>
            <a:endParaRPr lang="en-US" dirty="0"/>
          </a:p>
        </p:txBody>
      </p:sp>
    </p:spTree>
    <p:extLst>
      <p:ext uri="{BB962C8B-B14F-4D97-AF65-F5344CB8AC3E}">
        <p14:creationId xmlns:p14="http://schemas.microsoft.com/office/powerpoint/2010/main" val="4180157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a:xfrm>
            <a:off x="477520" y="365125"/>
            <a:ext cx="11430000" cy="1325563"/>
          </a:xfrm>
        </p:spPr>
        <p:txBody>
          <a:bodyPr/>
          <a:lstStyle/>
          <a:p>
            <a:r>
              <a:rPr lang="en-US" dirty="0"/>
              <a:t>2</a:t>
            </a:r>
            <a:r>
              <a:rPr lang="en-US" dirty="0">
                <a:solidFill>
                  <a:srgbClr val="002060"/>
                </a:solidFill>
              </a:rPr>
              <a:t>. Why is it important?</a:t>
            </a:r>
          </a:p>
        </p:txBody>
      </p:sp>
      <p:sp>
        <p:nvSpPr>
          <p:cNvPr id="3" name="Content Placeholder 2">
            <a:extLst>
              <a:ext uri="{FF2B5EF4-FFF2-40B4-BE49-F238E27FC236}">
                <a16:creationId xmlns:a16="http://schemas.microsoft.com/office/drawing/2014/main" id="{9A1AAEC6-1CE2-D54D-A680-206B1C06FE1A}"/>
              </a:ext>
            </a:extLst>
          </p:cNvPr>
          <p:cNvSpPr>
            <a:spLocks noGrp="1"/>
          </p:cNvSpPr>
          <p:nvPr>
            <p:ph idx="1"/>
          </p:nvPr>
        </p:nvSpPr>
        <p:spPr/>
        <p:txBody>
          <a:bodyPr>
            <a:normAutofit/>
          </a:bodyPr>
          <a:lstStyle/>
          <a:p>
            <a:r>
              <a:rPr lang="en-US" dirty="0"/>
              <a:t>Interplay between computer science and physics</a:t>
            </a:r>
          </a:p>
          <a:p>
            <a:pPr lvl="1"/>
            <a:r>
              <a:rPr lang="en-US" dirty="0"/>
              <a:t>Physics to study computation and computation to study physics</a:t>
            </a:r>
          </a:p>
          <a:p>
            <a:r>
              <a:rPr lang="en-US" dirty="0"/>
              <a:t>Quantum computers</a:t>
            </a:r>
          </a:p>
          <a:p>
            <a:pPr lvl="1"/>
            <a:r>
              <a:rPr lang="en-US" dirty="0"/>
              <a:t>Are machines to explore nature </a:t>
            </a:r>
          </a:p>
          <a:p>
            <a:pPr lvl="2"/>
            <a:r>
              <a:rPr lang="en-US" dirty="0"/>
              <a:t>Parallel with telescopes, particle accelerators</a:t>
            </a:r>
          </a:p>
          <a:p>
            <a:pPr lvl="1"/>
            <a:r>
              <a:rPr lang="en-US" dirty="0"/>
              <a:t>Are machines to push computation beyond conventional (classical) computers </a:t>
            </a:r>
          </a:p>
          <a:p>
            <a:pPr lvl="2"/>
            <a:r>
              <a:rPr lang="en-US" dirty="0"/>
              <a:t>Time-to-solution</a:t>
            </a:r>
          </a:p>
          <a:p>
            <a:pPr lvl="2"/>
            <a:r>
              <a:rPr lang="en-US" dirty="0"/>
              <a:t>Accuracy</a:t>
            </a:r>
          </a:p>
          <a:p>
            <a:pPr lvl="1"/>
            <a:r>
              <a:rPr lang="en-US" dirty="0"/>
              <a:t>Are machines that could impact technology profoundly </a:t>
            </a:r>
          </a:p>
        </p:txBody>
      </p:sp>
    </p:spTree>
    <p:extLst>
      <p:ext uri="{BB962C8B-B14F-4D97-AF65-F5344CB8AC3E}">
        <p14:creationId xmlns:p14="http://schemas.microsoft.com/office/powerpoint/2010/main" val="234831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p:txBody>
          <a:bodyPr/>
          <a:lstStyle/>
          <a:p>
            <a:r>
              <a:rPr lang="en-US" dirty="0">
                <a:solidFill>
                  <a:srgbClr val="002060"/>
                </a:solidFill>
              </a:rPr>
              <a:t>3. What is not quantum computing?</a:t>
            </a:r>
          </a:p>
        </p:txBody>
      </p:sp>
      <p:sp>
        <p:nvSpPr>
          <p:cNvPr id="3" name="Content Placeholder 2">
            <a:extLst>
              <a:ext uri="{FF2B5EF4-FFF2-40B4-BE49-F238E27FC236}">
                <a16:creationId xmlns:a16="http://schemas.microsoft.com/office/drawing/2014/main" id="{9A1AAEC6-1CE2-D54D-A680-206B1C06FE1A}"/>
              </a:ext>
            </a:extLst>
          </p:cNvPr>
          <p:cNvSpPr>
            <a:spLocks noGrp="1"/>
          </p:cNvSpPr>
          <p:nvPr>
            <p:ph idx="1"/>
          </p:nvPr>
        </p:nvSpPr>
        <p:spPr/>
        <p:txBody>
          <a:bodyPr>
            <a:normAutofit/>
          </a:bodyPr>
          <a:lstStyle/>
          <a:p>
            <a:r>
              <a:rPr lang="en-US" dirty="0"/>
              <a:t>Be aware of widespread misconceptions </a:t>
            </a:r>
          </a:p>
          <a:p>
            <a:pPr lvl="1"/>
            <a:r>
              <a:rPr lang="en-US" dirty="0"/>
              <a:t>Are not smaller </a:t>
            </a:r>
          </a:p>
          <a:p>
            <a:pPr lvl="1"/>
            <a:r>
              <a:rPr lang="en-US" dirty="0"/>
              <a:t>Don’t execute operations faster</a:t>
            </a:r>
          </a:p>
          <a:p>
            <a:pPr lvl="1"/>
            <a:r>
              <a:rPr lang="en-US" dirty="0"/>
              <a:t>Don’t give instantaneous solutions</a:t>
            </a:r>
          </a:p>
          <a:p>
            <a:pPr lvl="1"/>
            <a:r>
              <a:rPr lang="en-US" dirty="0"/>
              <a:t>Don’t speed-up every problem</a:t>
            </a:r>
          </a:p>
          <a:p>
            <a:pPr lvl="1"/>
            <a:r>
              <a:rPr lang="en-US" dirty="0"/>
              <a:t>Cannot be built without quantum systems</a:t>
            </a:r>
          </a:p>
          <a:p>
            <a:r>
              <a:rPr lang="en-CA" altLang="en-US" dirty="0"/>
              <a:t>No quantum advantage in business today</a:t>
            </a:r>
          </a:p>
          <a:p>
            <a:pPr lvl="1"/>
            <a:r>
              <a:rPr lang="en-CA" altLang="en-US" dirty="0"/>
              <a:t>Still in R&amp;D and exploratory phase</a:t>
            </a:r>
          </a:p>
        </p:txBody>
      </p:sp>
    </p:spTree>
    <p:extLst>
      <p:ext uri="{BB962C8B-B14F-4D97-AF65-F5344CB8AC3E}">
        <p14:creationId xmlns:p14="http://schemas.microsoft.com/office/powerpoint/2010/main" val="137504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a:xfrm>
            <a:off x="838200" y="235131"/>
            <a:ext cx="10515600" cy="1325563"/>
          </a:xfrm>
        </p:spPr>
        <p:txBody>
          <a:bodyPr/>
          <a:lstStyle/>
          <a:p>
            <a:r>
              <a:rPr lang="en-US" dirty="0">
                <a:solidFill>
                  <a:srgbClr val="002060"/>
                </a:solidFill>
              </a:rPr>
              <a:t>4. How did we get here?</a:t>
            </a:r>
          </a:p>
        </p:txBody>
      </p:sp>
      <p:sp>
        <p:nvSpPr>
          <p:cNvPr id="3" name="Content Placeholder 2">
            <a:extLst>
              <a:ext uri="{FF2B5EF4-FFF2-40B4-BE49-F238E27FC236}">
                <a16:creationId xmlns:a16="http://schemas.microsoft.com/office/drawing/2014/main" id="{9A1AAEC6-1CE2-D54D-A680-206B1C06FE1A}"/>
              </a:ext>
            </a:extLst>
          </p:cNvPr>
          <p:cNvSpPr>
            <a:spLocks noGrp="1"/>
          </p:cNvSpPr>
          <p:nvPr>
            <p:ph idx="1"/>
          </p:nvPr>
        </p:nvSpPr>
        <p:spPr>
          <a:xfrm>
            <a:off x="838199" y="1690688"/>
            <a:ext cx="10885227" cy="4932181"/>
          </a:xfrm>
        </p:spPr>
        <p:txBody>
          <a:bodyPr>
            <a:normAutofit fontScale="70000" lnSpcReduction="20000"/>
          </a:bodyPr>
          <a:lstStyle/>
          <a:p>
            <a:r>
              <a:rPr lang="en-US" sz="4000" dirty="0"/>
              <a:t>Generation of ideas </a:t>
            </a:r>
          </a:p>
          <a:p>
            <a:pPr lvl="1"/>
            <a:r>
              <a:rPr lang="en-US" sz="3400" dirty="0"/>
              <a:t>Solution-driven</a:t>
            </a:r>
          </a:p>
          <a:p>
            <a:pPr lvl="1"/>
            <a:r>
              <a:rPr lang="en-US" sz="3400" dirty="0"/>
              <a:t>Emerging</a:t>
            </a:r>
          </a:p>
          <a:p>
            <a:pPr lvl="2"/>
            <a:r>
              <a:rPr lang="en-US" sz="2900" i="1" dirty="0"/>
              <a:t>Zeitgeist</a:t>
            </a:r>
            <a:r>
              <a:rPr lang="en-US" sz="2900" dirty="0"/>
              <a:t> of computational physics of the 80s (e.g., cellular automata, first computer simulations, thermodynamics of computation)</a:t>
            </a:r>
          </a:p>
          <a:p>
            <a:r>
              <a:rPr lang="en-US" sz="4000" dirty="0"/>
              <a:t>90s</a:t>
            </a:r>
          </a:p>
          <a:p>
            <a:pPr lvl="1"/>
            <a:r>
              <a:rPr lang="en-US" sz="3400" dirty="0"/>
              <a:t>Models of quantum computation, factoring, search, quantum simulation</a:t>
            </a:r>
          </a:p>
          <a:p>
            <a:pPr lvl="1"/>
            <a:r>
              <a:rPr lang="en-US" sz="3400" dirty="0"/>
              <a:t>First hardware experiments</a:t>
            </a:r>
          </a:p>
          <a:p>
            <a:r>
              <a:rPr lang="en-US" sz="4000" dirty="0"/>
              <a:t>00s </a:t>
            </a:r>
          </a:p>
          <a:p>
            <a:pPr lvl="1"/>
            <a:r>
              <a:rPr lang="en-US" sz="3400" dirty="0"/>
              <a:t>Academic phase</a:t>
            </a:r>
          </a:p>
          <a:p>
            <a:r>
              <a:rPr lang="en-US" sz="4000" dirty="0"/>
              <a:t>10s</a:t>
            </a:r>
          </a:p>
          <a:p>
            <a:pPr lvl="1"/>
            <a:r>
              <a:rPr lang="en-US" sz="3400" dirty="0"/>
              <a:t>Prototypes</a:t>
            </a:r>
          </a:p>
          <a:p>
            <a:pPr lvl="1"/>
            <a:r>
              <a:rPr lang="en-US" sz="3400" dirty="0"/>
              <a:t>Industry transition </a:t>
            </a:r>
          </a:p>
          <a:p>
            <a:pPr lvl="1"/>
            <a:r>
              <a:rPr lang="en-US" sz="3400" dirty="0"/>
              <a:t>National programs </a:t>
            </a:r>
          </a:p>
        </p:txBody>
      </p:sp>
    </p:spTree>
    <p:extLst>
      <p:ext uri="{BB962C8B-B14F-4D97-AF65-F5344CB8AC3E}">
        <p14:creationId xmlns:p14="http://schemas.microsoft.com/office/powerpoint/2010/main" val="530596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a:xfrm>
            <a:off x="838200" y="365125"/>
            <a:ext cx="10815320" cy="1325563"/>
          </a:xfrm>
        </p:spPr>
        <p:txBody>
          <a:bodyPr/>
          <a:lstStyle/>
          <a:p>
            <a:r>
              <a:rPr lang="en-US" dirty="0"/>
              <a:t>5. Where are we now?</a:t>
            </a:r>
          </a:p>
        </p:txBody>
      </p:sp>
      <p:sp>
        <p:nvSpPr>
          <p:cNvPr id="3" name="Content Placeholder 2">
            <a:extLst>
              <a:ext uri="{FF2B5EF4-FFF2-40B4-BE49-F238E27FC236}">
                <a16:creationId xmlns:a16="http://schemas.microsoft.com/office/drawing/2014/main" id="{9A1AAEC6-1CE2-D54D-A680-206B1C06FE1A}"/>
              </a:ext>
            </a:extLst>
          </p:cNvPr>
          <p:cNvSpPr>
            <a:spLocks noGrp="1"/>
          </p:cNvSpPr>
          <p:nvPr>
            <p:ph idx="1"/>
          </p:nvPr>
        </p:nvSpPr>
        <p:spPr>
          <a:xfrm>
            <a:off x="838200" y="1825625"/>
            <a:ext cx="9416143" cy="4351338"/>
          </a:xfrm>
        </p:spPr>
        <p:txBody>
          <a:bodyPr>
            <a:normAutofit/>
          </a:bodyPr>
          <a:lstStyle/>
          <a:p>
            <a:r>
              <a:rPr lang="en-US" dirty="0"/>
              <a:t>Science</a:t>
            </a:r>
          </a:p>
          <a:p>
            <a:pPr lvl="1"/>
            <a:r>
              <a:rPr lang="en-US" dirty="0"/>
              <a:t>No provable roadblocks</a:t>
            </a:r>
          </a:p>
          <a:p>
            <a:pPr lvl="1"/>
            <a:r>
              <a:rPr lang="en-US" dirty="0"/>
              <a:t>Finding quantum algorithms is hard</a:t>
            </a:r>
          </a:p>
          <a:p>
            <a:r>
              <a:rPr lang="en-US" dirty="0"/>
              <a:t>Technology</a:t>
            </a:r>
          </a:p>
          <a:p>
            <a:pPr lvl="1"/>
            <a:r>
              <a:rPr lang="en-US" dirty="0"/>
              <a:t>Superconducting, photonics, atoms, ions, spins, etc.</a:t>
            </a:r>
          </a:p>
          <a:p>
            <a:pPr lvl="1"/>
            <a:r>
              <a:rPr lang="en-US" dirty="0"/>
              <a:t>Error-correction (fault tolerance)</a:t>
            </a:r>
          </a:p>
          <a:p>
            <a:pPr lvl="1"/>
            <a:r>
              <a:rPr lang="en-US" dirty="0"/>
              <a:t>NISQ</a:t>
            </a:r>
          </a:p>
          <a:p>
            <a:pPr lvl="2"/>
            <a:r>
              <a:rPr lang="en-US" dirty="0"/>
              <a:t>Supremacy vs classical simulation</a:t>
            </a:r>
          </a:p>
          <a:p>
            <a:pPr lvl="2"/>
            <a:r>
              <a:rPr lang="en-US" dirty="0"/>
              <a:t>Quantum-classical algorithms</a:t>
            </a:r>
          </a:p>
          <a:p>
            <a:pPr lvl="1"/>
            <a:r>
              <a:rPr lang="en-US" dirty="0"/>
              <a:t>Access/integration in IT infrastructure</a:t>
            </a:r>
          </a:p>
          <a:p>
            <a:endParaRPr lang="en-US" dirty="0"/>
          </a:p>
        </p:txBody>
      </p:sp>
    </p:spTree>
    <p:extLst>
      <p:ext uri="{BB962C8B-B14F-4D97-AF65-F5344CB8AC3E}">
        <p14:creationId xmlns:p14="http://schemas.microsoft.com/office/powerpoint/2010/main" val="1014052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a:xfrm>
            <a:off x="838200" y="365125"/>
            <a:ext cx="10815320" cy="1325563"/>
          </a:xfrm>
        </p:spPr>
        <p:txBody>
          <a:bodyPr/>
          <a:lstStyle/>
          <a:p>
            <a:r>
              <a:rPr lang="en-US" dirty="0"/>
              <a:t>6. What is the impact today?</a:t>
            </a:r>
          </a:p>
        </p:txBody>
      </p:sp>
      <p:sp>
        <p:nvSpPr>
          <p:cNvPr id="6" name="Content Placeholder 5">
            <a:extLst>
              <a:ext uri="{FF2B5EF4-FFF2-40B4-BE49-F238E27FC236}">
                <a16:creationId xmlns:a16="http://schemas.microsoft.com/office/drawing/2014/main" id="{028CD159-647E-3A4A-A32F-4BE3A72CE8D8}"/>
              </a:ext>
            </a:extLst>
          </p:cNvPr>
          <p:cNvSpPr>
            <a:spLocks noGrp="1"/>
          </p:cNvSpPr>
          <p:nvPr>
            <p:ph idx="1"/>
          </p:nvPr>
        </p:nvSpPr>
        <p:spPr>
          <a:xfrm>
            <a:off x="838200" y="1690688"/>
            <a:ext cx="10515600" cy="4667250"/>
          </a:xfrm>
        </p:spPr>
        <p:txBody>
          <a:bodyPr>
            <a:noAutofit/>
          </a:bodyPr>
          <a:lstStyle/>
          <a:p>
            <a:r>
              <a:rPr lang="en-US" dirty="0"/>
              <a:t>Society</a:t>
            </a:r>
          </a:p>
          <a:p>
            <a:pPr lvl="1"/>
            <a:r>
              <a:rPr lang="en-US" dirty="0"/>
              <a:t>Investments</a:t>
            </a:r>
          </a:p>
          <a:p>
            <a:pPr lvl="2"/>
            <a:r>
              <a:rPr lang="en-US" dirty="0"/>
              <a:t>Public: Gov labs, hubs, academia</a:t>
            </a:r>
          </a:p>
          <a:p>
            <a:pPr lvl="2"/>
            <a:r>
              <a:rPr lang="en-US" dirty="0"/>
              <a:t>Private: VCs, family offices, accelerators – e.g., Duality</a:t>
            </a:r>
          </a:p>
          <a:p>
            <a:r>
              <a:rPr lang="en-US" dirty="0"/>
              <a:t>Startups &amp; enterprises</a:t>
            </a:r>
          </a:p>
          <a:p>
            <a:pPr lvl="2"/>
            <a:r>
              <a:rPr lang="en-US" sz="2400" dirty="0"/>
              <a:t>Hardware providers </a:t>
            </a:r>
          </a:p>
          <a:p>
            <a:pPr lvl="3"/>
            <a:r>
              <a:rPr lang="en-US" sz="2000" dirty="0"/>
              <a:t>Processors, supply chain, control </a:t>
            </a:r>
          </a:p>
          <a:p>
            <a:pPr lvl="2"/>
            <a:r>
              <a:rPr lang="en-US" sz="2400" dirty="0"/>
              <a:t>Application specialists</a:t>
            </a:r>
          </a:p>
          <a:p>
            <a:pPr lvl="3"/>
            <a:r>
              <a:rPr lang="en-US" sz="2000" dirty="0"/>
              <a:t>Tooling developers, research, application layers, usability</a:t>
            </a:r>
          </a:p>
          <a:p>
            <a:r>
              <a:rPr lang="en-US" dirty="0"/>
              <a:t>Adopters</a:t>
            </a:r>
          </a:p>
          <a:p>
            <a:pPr lvl="2"/>
            <a:r>
              <a:rPr lang="en-US" sz="2400" dirty="0"/>
              <a:t>Proofs of concept</a:t>
            </a:r>
          </a:p>
          <a:p>
            <a:pPr lvl="2"/>
            <a:r>
              <a:rPr lang="en-US" sz="2400" dirty="0"/>
              <a:t>Exploration (e.g., Amgen, BMW, JPMorgan Chase)</a:t>
            </a:r>
          </a:p>
        </p:txBody>
      </p:sp>
    </p:spTree>
    <p:extLst>
      <p:ext uri="{BB962C8B-B14F-4D97-AF65-F5344CB8AC3E}">
        <p14:creationId xmlns:p14="http://schemas.microsoft.com/office/powerpoint/2010/main" val="971413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a:xfrm>
            <a:off x="838200" y="365125"/>
            <a:ext cx="10825480" cy="1325563"/>
          </a:xfrm>
        </p:spPr>
        <p:txBody>
          <a:bodyPr/>
          <a:lstStyle/>
          <a:p>
            <a:r>
              <a:rPr lang="en-US" dirty="0"/>
              <a:t>7. What is next?</a:t>
            </a:r>
          </a:p>
        </p:txBody>
      </p:sp>
      <p:sp>
        <p:nvSpPr>
          <p:cNvPr id="3" name="Content Placeholder 2">
            <a:extLst>
              <a:ext uri="{FF2B5EF4-FFF2-40B4-BE49-F238E27FC236}">
                <a16:creationId xmlns:a16="http://schemas.microsoft.com/office/drawing/2014/main" id="{9A1AAEC6-1CE2-D54D-A680-206B1C06FE1A}"/>
              </a:ext>
            </a:extLst>
          </p:cNvPr>
          <p:cNvSpPr>
            <a:spLocks noGrp="1"/>
          </p:cNvSpPr>
          <p:nvPr>
            <p:ph idx="1"/>
          </p:nvPr>
        </p:nvSpPr>
        <p:spPr/>
        <p:txBody>
          <a:bodyPr>
            <a:normAutofit fontScale="92500" lnSpcReduction="20000"/>
          </a:bodyPr>
          <a:lstStyle/>
          <a:p>
            <a:r>
              <a:rPr lang="en-US" sz="3000" dirty="0"/>
              <a:t>Timeline is uncertain</a:t>
            </a:r>
          </a:p>
          <a:p>
            <a:pPr lvl="1"/>
            <a:r>
              <a:rPr lang="en-US" dirty="0"/>
              <a:t>Innovation in the way we do science</a:t>
            </a:r>
          </a:p>
          <a:p>
            <a:pPr lvl="1"/>
            <a:r>
              <a:rPr lang="en-US" dirty="0"/>
              <a:t>Special purpose hardware</a:t>
            </a:r>
          </a:p>
          <a:p>
            <a:r>
              <a:rPr lang="en-US" sz="3000" dirty="0"/>
              <a:t>Applications</a:t>
            </a:r>
          </a:p>
          <a:p>
            <a:pPr lvl="1"/>
            <a:r>
              <a:rPr lang="en-US" dirty="0"/>
              <a:t>Nature: chemical, molecular simulations (biotech, pharma, materials)</a:t>
            </a:r>
          </a:p>
          <a:p>
            <a:pPr lvl="1"/>
            <a:r>
              <a:rPr lang="en-US" dirty="0"/>
              <a:t>Processes: optimization, finance (Monte Carlo, portfolio optimization), logistics</a:t>
            </a:r>
          </a:p>
          <a:p>
            <a:pPr lvl="1"/>
            <a:r>
              <a:rPr lang="en-US" dirty="0"/>
              <a:t>Machine learning (conjectural)</a:t>
            </a:r>
          </a:p>
          <a:p>
            <a:r>
              <a:rPr lang="en-US" sz="3000" dirty="0"/>
              <a:t>Search for problems with structure</a:t>
            </a:r>
          </a:p>
          <a:p>
            <a:r>
              <a:rPr lang="en-US" sz="3000" dirty="0"/>
              <a:t>Quantum computers will not replace classical computers</a:t>
            </a:r>
          </a:p>
          <a:p>
            <a:pPr lvl="1"/>
            <a:r>
              <a:rPr lang="en-US" dirty="0"/>
              <a:t>Probably no quantum laptops</a:t>
            </a:r>
          </a:p>
          <a:p>
            <a:pPr lvl="1"/>
            <a:r>
              <a:rPr lang="en-US" dirty="0"/>
              <a:t>Part of complex IT</a:t>
            </a:r>
          </a:p>
          <a:p>
            <a:endParaRPr lang="en-US" dirty="0"/>
          </a:p>
        </p:txBody>
      </p:sp>
    </p:spTree>
    <p:extLst>
      <p:ext uri="{BB962C8B-B14F-4D97-AF65-F5344CB8AC3E}">
        <p14:creationId xmlns:p14="http://schemas.microsoft.com/office/powerpoint/2010/main" val="2185413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DAB-FB08-804A-8AB7-9B104639DB23}"/>
              </a:ext>
            </a:extLst>
          </p:cNvPr>
          <p:cNvSpPr>
            <a:spLocks noGrp="1"/>
          </p:cNvSpPr>
          <p:nvPr>
            <p:ph type="title"/>
          </p:nvPr>
        </p:nvSpPr>
        <p:spPr>
          <a:xfrm>
            <a:off x="838200" y="365125"/>
            <a:ext cx="10632440" cy="1325563"/>
          </a:xfrm>
        </p:spPr>
        <p:txBody>
          <a:bodyPr/>
          <a:lstStyle/>
          <a:p>
            <a:r>
              <a:rPr lang="en-US" dirty="0"/>
              <a:t>8. What are the challenges and risks?</a:t>
            </a:r>
          </a:p>
        </p:txBody>
      </p:sp>
      <p:sp>
        <p:nvSpPr>
          <p:cNvPr id="3" name="Content Placeholder 2">
            <a:extLst>
              <a:ext uri="{FF2B5EF4-FFF2-40B4-BE49-F238E27FC236}">
                <a16:creationId xmlns:a16="http://schemas.microsoft.com/office/drawing/2014/main" id="{9A1AAEC6-1CE2-D54D-A680-206B1C06FE1A}"/>
              </a:ext>
            </a:extLst>
          </p:cNvPr>
          <p:cNvSpPr>
            <a:spLocks noGrp="1"/>
          </p:cNvSpPr>
          <p:nvPr>
            <p:ph idx="1"/>
          </p:nvPr>
        </p:nvSpPr>
        <p:spPr/>
        <p:txBody>
          <a:bodyPr>
            <a:normAutofit fontScale="92500" lnSpcReduction="20000"/>
          </a:bodyPr>
          <a:lstStyle/>
          <a:p>
            <a:r>
              <a:rPr lang="en-US" sz="3000" dirty="0"/>
              <a:t>Challenges</a:t>
            </a:r>
          </a:p>
          <a:p>
            <a:pPr lvl="1"/>
            <a:r>
              <a:rPr lang="en-US" sz="2600" dirty="0"/>
              <a:t>Build</a:t>
            </a:r>
          </a:p>
          <a:p>
            <a:pPr lvl="2"/>
            <a:r>
              <a:rPr lang="en-US" dirty="0"/>
              <a:t>Large, stable quantum computers that scale horizontally and go beyond NISQ</a:t>
            </a:r>
          </a:p>
          <a:p>
            <a:pPr lvl="1"/>
            <a:r>
              <a:rPr lang="en-US" sz="2600" dirty="0"/>
              <a:t>Design</a:t>
            </a:r>
            <a:r>
              <a:rPr lang="en-US" dirty="0"/>
              <a:t> </a:t>
            </a:r>
          </a:p>
          <a:p>
            <a:pPr lvl="2"/>
            <a:r>
              <a:rPr lang="en-US" dirty="0"/>
              <a:t>Useful applications for the available machines</a:t>
            </a:r>
          </a:p>
          <a:p>
            <a:r>
              <a:rPr lang="en-US" sz="3000" dirty="0"/>
              <a:t>Risks</a:t>
            </a:r>
          </a:p>
          <a:p>
            <a:pPr lvl="1"/>
            <a:r>
              <a:rPr lang="en-US" sz="2600" dirty="0"/>
              <a:t>Insufficient workforce</a:t>
            </a:r>
          </a:p>
          <a:p>
            <a:pPr lvl="2"/>
            <a:r>
              <a:rPr lang="en-US" dirty="0"/>
              <a:t>Articulating use cases</a:t>
            </a:r>
          </a:p>
          <a:p>
            <a:pPr lvl="2"/>
            <a:r>
              <a:rPr lang="en-US" dirty="0"/>
              <a:t>Interdisciplinary skills</a:t>
            </a:r>
          </a:p>
          <a:p>
            <a:pPr lvl="1"/>
            <a:r>
              <a:rPr lang="en-US" sz="2600" dirty="0"/>
              <a:t>Unjustifiably optimistic messaging/timeline</a:t>
            </a:r>
          </a:p>
          <a:p>
            <a:pPr lvl="2"/>
            <a:r>
              <a:rPr lang="en-US" dirty="0"/>
              <a:t>False expectations and </a:t>
            </a:r>
            <a:r>
              <a:rPr lang="en-US" i="1" dirty="0"/>
              <a:t>milestones</a:t>
            </a:r>
          </a:p>
          <a:p>
            <a:pPr lvl="2"/>
            <a:r>
              <a:rPr lang="en-US" dirty="0"/>
              <a:t>Technical debt induced by investor pressure</a:t>
            </a:r>
          </a:p>
          <a:p>
            <a:pPr lvl="2"/>
            <a:r>
              <a:rPr lang="en-US" dirty="0"/>
              <a:t>Stagnation </a:t>
            </a:r>
          </a:p>
          <a:p>
            <a:pPr lvl="1"/>
            <a:r>
              <a:rPr lang="en-US" sz="2600" dirty="0"/>
              <a:t>No commercial viability</a:t>
            </a:r>
          </a:p>
          <a:p>
            <a:endParaRPr lang="en-US" dirty="0"/>
          </a:p>
          <a:p>
            <a:endParaRPr lang="en-US" dirty="0"/>
          </a:p>
        </p:txBody>
      </p:sp>
    </p:spTree>
    <p:extLst>
      <p:ext uri="{BB962C8B-B14F-4D97-AF65-F5344CB8AC3E}">
        <p14:creationId xmlns:p14="http://schemas.microsoft.com/office/powerpoint/2010/main" val="3694073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5956</Words>
  <Application>Microsoft Office PowerPoint</Application>
  <PresentationFormat>Widescreen</PresentationFormat>
  <Paragraphs>148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Amazon Ember</vt:lpstr>
      <vt:lpstr>Arial</vt:lpstr>
      <vt:lpstr>Calibri</vt:lpstr>
      <vt:lpstr>Calibri Light</vt:lpstr>
      <vt:lpstr>Office Theme</vt:lpstr>
      <vt:lpstr>Questions about  quantum computers</vt:lpstr>
      <vt:lpstr>1. What is quantum computing?</vt:lpstr>
      <vt:lpstr>2. Why is it important?</vt:lpstr>
      <vt:lpstr>3. What is not quantum computing?</vt:lpstr>
      <vt:lpstr>4. How did we get here?</vt:lpstr>
      <vt:lpstr>5. Where are we now?</vt:lpstr>
      <vt:lpstr>6. What is the impact today?</vt:lpstr>
      <vt:lpstr>7. What is next?</vt:lpstr>
      <vt:lpstr>8. What are the challenges and risks?</vt:lpstr>
      <vt:lpstr>9. What can industry leaders do now?</vt:lpstr>
      <vt:lpstr>10. Where can I get started?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about  quantum computing</dc:title>
  <dc:creator>Simone Severini</dc:creator>
  <cp:lastModifiedBy>Adam Benslama</cp:lastModifiedBy>
  <cp:revision>130</cp:revision>
  <dcterms:created xsi:type="dcterms:W3CDTF">2022-01-23T20:50:25Z</dcterms:created>
  <dcterms:modified xsi:type="dcterms:W3CDTF">2022-06-01T12:45:22Z</dcterms:modified>
</cp:coreProperties>
</file>