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2" r:id="rId1"/>
  </p:sldMasterIdLst>
  <p:notesMasterIdLst>
    <p:notesMasterId r:id="rId41"/>
  </p:notesMasterIdLst>
  <p:sldIdLst>
    <p:sldId id="1087" r:id="rId2"/>
    <p:sldId id="1272" r:id="rId3"/>
    <p:sldId id="1217" r:id="rId4"/>
    <p:sldId id="1219" r:id="rId5"/>
    <p:sldId id="1216" r:id="rId6"/>
    <p:sldId id="1218" r:id="rId7"/>
    <p:sldId id="1226" r:id="rId8"/>
    <p:sldId id="1267" r:id="rId9"/>
    <p:sldId id="1268" r:id="rId10"/>
    <p:sldId id="1271" r:id="rId11"/>
    <p:sldId id="1201" r:id="rId12"/>
    <p:sldId id="1280" r:id="rId13"/>
    <p:sldId id="1282" r:id="rId14"/>
    <p:sldId id="1283" r:id="rId15"/>
    <p:sldId id="276" r:id="rId16"/>
    <p:sldId id="1322" r:id="rId17"/>
    <p:sldId id="1323" r:id="rId18"/>
    <p:sldId id="1321" r:id="rId19"/>
    <p:sldId id="1324" r:id="rId20"/>
    <p:sldId id="1325" r:id="rId21"/>
    <p:sldId id="1285" r:id="rId22"/>
    <p:sldId id="1335" r:id="rId23"/>
    <p:sldId id="1326" r:id="rId24"/>
    <p:sldId id="1331" r:id="rId25"/>
    <p:sldId id="288" r:id="rId26"/>
    <p:sldId id="1332" r:id="rId27"/>
    <p:sldId id="1333" r:id="rId28"/>
    <p:sldId id="1334" r:id="rId29"/>
    <p:sldId id="298" r:id="rId30"/>
    <p:sldId id="1338" r:id="rId31"/>
    <p:sldId id="1296" r:id="rId32"/>
    <p:sldId id="1291" r:id="rId33"/>
    <p:sldId id="1316" r:id="rId34"/>
    <p:sldId id="1314" r:id="rId35"/>
    <p:sldId id="1307" r:id="rId36"/>
    <p:sldId id="1311" r:id="rId37"/>
    <p:sldId id="1339" r:id="rId38"/>
    <p:sldId id="1329" r:id="rId39"/>
    <p:sldId id="1330" r:id="rId4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2767"/>
  </p:normalViewPr>
  <p:slideViewPr>
    <p:cSldViewPr snapToGrid="0" snapToObjects="1">
      <p:cViewPr varScale="1">
        <p:scale>
          <a:sx n="110" d="100"/>
          <a:sy n="110" d="100"/>
        </p:scale>
        <p:origin x="67" y="23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0476C2-70E3-1F42-926F-6DFAD1FE1F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5C60F-5A3A-3940-9826-06E5CE7D3F4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0802A1-9B7D-8F4D-ADDD-311A105C5DDF}" type="datetimeFigureOut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E48F679-75E9-A844-8B6C-42074D9B04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BF03878-7149-F64C-84DD-FC51BA104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33E3A-92C1-694D-AD5A-C0ED76E10A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BC5B8-FBAC-7F48-A3BF-D681952C86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40E10A7-FB80-B043-8F75-1AB45CBA0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32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5239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70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9D086F99-CA21-4E4D-84DE-61080B8D6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781B99CC-1211-6C4A-B3FE-578D091D8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E743FB74-B1E5-544B-8061-B3971B2AE6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EF6B70-EEA1-0345-BB9C-4E096664D5D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62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879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2775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9D086F99-CA21-4E4D-84DE-61080B8D6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781B99CC-1211-6C4A-B3FE-578D091D8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E743FB74-B1E5-544B-8061-B3971B2AE6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EF6B70-EEA1-0345-BB9C-4E096664D5D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33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413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031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3841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9D086F99-CA21-4E4D-84DE-61080B8D6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781B99CC-1211-6C4A-B3FE-578D091D8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E743FB74-B1E5-544B-8061-B3971B2AE6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EF6B70-EEA1-0345-BB9C-4E096664D5D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57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042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4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6891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772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9D086F99-CA21-4E4D-84DE-61080B8D6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781B99CC-1211-6C4A-B3FE-578D091D8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E743FB74-B1E5-544B-8061-B3971B2AE6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EF6B70-EEA1-0345-BB9C-4E096664D5D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105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6532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670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1FF0-77FC-9446-BCEB-189089DF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01CADE-3708-2C4D-83A3-AE9FA1D70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952B3E-6632-7D4B-80FA-060DCFCDFCA5}" type="datetime1">
              <a:rPr lang="en-US" smtClean="0"/>
              <a:pPr>
                <a:defRPr/>
              </a:pPr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F65A7-ADAF-C742-AAA2-E998A1A3A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4A3D2-BDFE-7640-9D5F-75803D6B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BFDAD9-3258-F141-8308-A48B7CEBF2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5379A8-EE38-424C-A0C3-A4F05EF8C1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1268413"/>
            <a:ext cx="6736080" cy="37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D98A1A-71C2-144C-B848-BDBE56D79861}"/>
              </a:ext>
            </a:extLst>
          </p:cNvPr>
          <p:cNvSpPr/>
          <p:nvPr/>
        </p:nvSpPr>
        <p:spPr>
          <a:xfrm>
            <a:off x="0" y="1524000"/>
            <a:ext cx="9144000" cy="3619500"/>
          </a:xfrm>
          <a:prstGeom prst="rect">
            <a:avLst/>
          </a:prstGeom>
          <a:gradFill>
            <a:gsLst>
              <a:gs pos="20000">
                <a:schemeClr val="accent2"/>
              </a:gs>
              <a:gs pos="99000">
                <a:schemeClr val="accent1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21884"/>
            <a:ext cx="7886700" cy="2139553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281678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377DA7B-4AB8-584F-AF90-2D13DA3396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CC4F-DDF5-764E-9449-C11F23CB987B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236429B-0BDE-E340-A0B2-F174BE22DA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5457B39-7CB3-A842-B122-BEE49D41C8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18BEB-AEBB-8547-B873-5B6B75F9B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90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ark 1">
    <p:bg>
      <p:bgPr>
        <a:solidFill>
          <a:srgbClr val="1A2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4DB12892-1DCF-4A40-9D3A-7782CC64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3853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5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3F3535C-2C4C-6D4F-8AE3-70F23379B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C621-67EF-F448-9602-694F2DDA4404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2A4DE12-8983-D247-8526-E88C33E7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3FA343-E01D-AD4B-B7A7-F48937A2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C02846F-A7EF-3644-AF6B-3256FCE485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590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Dark 1">
    <p:bg>
      <p:bgPr>
        <a:solidFill>
          <a:srgbClr val="1A2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4DB12892-1DCF-4A40-9D3A-7782CC64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8180"/>
            <a:ext cx="9385300" cy="446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5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3F3535C-2C4C-6D4F-8AE3-70F23379B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C621-67EF-F448-9602-694F2DDA4404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2A4DE12-8983-D247-8526-E88C33E7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64EDEB9-CCCB-5F48-BBDF-AD5E81A2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6D1698-055F-F546-8758-06E265C633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215EC9-68D3-7B4D-85D2-2FF89FCA1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099" y="429418"/>
            <a:ext cx="1008501" cy="6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81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ark 2">
    <p:bg>
      <p:bgPr>
        <a:solidFill>
          <a:srgbClr val="1A2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8CA1363B-87E9-6C4C-8F2E-3ED44175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1013"/>
            <a:ext cx="9144000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5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99A78D4-CD25-B040-952A-ECFD70A02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FB6FF-3E15-6345-A675-92171329FC68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C734CD5-C16A-7B43-BE15-288CC075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337199-1894-5E46-9F27-FBC8CF5F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C02846F-A7EF-3644-AF6B-3256FCE485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3B51AE-4824-9F41-9BD5-1F9EA2FB5B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099" y="429418"/>
            <a:ext cx="1008501" cy="6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Dark 2">
    <p:bg>
      <p:bgPr>
        <a:solidFill>
          <a:srgbClr val="1A2E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8CA1363B-87E9-6C4C-8F2E-3ED44175B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1013"/>
            <a:ext cx="9144000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5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99A78D4-CD25-B040-952A-ECFD70A02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FB6FF-3E15-6345-A675-92171329FC68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C734CD5-C16A-7B43-BE15-288CC075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8337199-1894-5E46-9F27-FBC8CF5F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C02846F-A7EF-3644-AF6B-3256FCE485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18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Divider Sky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275DB7-323D-5F4D-A971-136BF22E5B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21884"/>
            <a:ext cx="7886700" cy="2139553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28167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40B9801-AA92-A041-9A93-2F878E5DE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6B7D-F195-BE44-9BD7-082176FB2884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25A8A0-B7BF-9649-887E-11F1D9CD1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515DD1-49E0-B648-8963-8513411E8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84" y="4479227"/>
            <a:ext cx="2057400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00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Abstra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0B5F437-E98D-E04C-8F9C-67D11E5E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709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21884"/>
            <a:ext cx="7886700" cy="2139553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28167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B4311F5-E54D-2248-9137-5E09FA83C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6AA5B-907C-3945-B48E-9188BB4910C9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BA7843B-A8B5-8445-8B9A-38A6F3995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8E453C-7516-F740-AFDB-777A2F4BC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F23B-ADF9-7147-8E0C-45F1AB7D4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60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4C95AFC-3319-0447-A893-9D09F17C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21884"/>
            <a:ext cx="7886700" cy="2139553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28167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827103D-62AE-5148-BB47-4C30FE56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BA16-BCAC-E243-BDE9-2A7D8FD0A9BB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CCAF6B6-8657-3445-8768-C25DAA20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B31790-892C-904E-90B9-9EF7C9E5E4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84" y="4479227"/>
            <a:ext cx="2057400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38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8819B4-9CD0-1E4C-8D04-855625727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5DEFD-CC72-8845-B1AB-5A62C9D0DA82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A3BBCC-151F-F040-B011-C264C74F5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734BEB-7B54-6243-BF1A-A98121FF8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B3D7A-F3F1-CB41-85F0-13AA165B0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09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5F18E474-4D40-404B-A623-BA8FA7F5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8180"/>
            <a:ext cx="9385300" cy="446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380" y="1393032"/>
            <a:ext cx="3887391" cy="485774"/>
          </a:xfrm>
        </p:spPr>
        <p:txBody>
          <a:bodyPr anchor="t" anchorCtr="0"/>
          <a:lstStyle>
            <a:lvl1pPr marL="0" indent="0">
              <a:spcAft>
                <a:spcPts val="1000"/>
              </a:spcAft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41E8613-8635-104B-A589-D203011B851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5820" y="1878806"/>
            <a:ext cx="3868340" cy="2763441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99988E-5DDD-8C44-9BCC-2E968EB5CB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43358" y="1393032"/>
            <a:ext cx="3887391" cy="485774"/>
          </a:xfrm>
        </p:spPr>
        <p:txBody>
          <a:bodyPr anchor="t" anchorCtr="0"/>
          <a:lstStyle>
            <a:lvl1pPr marL="0" indent="0">
              <a:spcAft>
                <a:spcPts val="1000"/>
              </a:spcAft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824D097B-57C7-104A-80C8-55A7915B4F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ECAC3-8D2B-9D42-9567-E770416AD31B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D54FEAB-AA14-5A42-B1A2-A63348C3DC3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CC58042-2192-2649-9ACE-AF3419EE6CB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B0C22-449B-6241-9704-0CB3A4C90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6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8ECDABF-70E2-7F41-AC1A-A27EAC2D9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709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54200"/>
            <a:ext cx="6858000" cy="1513682"/>
          </a:xfrm>
        </p:spPr>
        <p:txBody>
          <a:bodyPr anchor="b">
            <a:normAutofit/>
          </a:bodyPr>
          <a:lstStyle>
            <a:lvl1pPr algn="ctr">
              <a:defRPr sz="4800" b="0" i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474242"/>
            <a:ext cx="6858000" cy="469107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Gotham Light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B955A22-6645-ED4F-AD98-20C68F25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96057-F2B7-8248-B646-E03933DE6649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75EB31-6989-DA4F-8528-5FE7B3426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78CCE04-A3B3-5348-B924-C5531F29E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D17D6-7AA6-8548-B4A6-3DCF537D9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E9A92D-8593-2B4C-9411-B1B426C688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215" y="198596"/>
            <a:ext cx="2147570" cy="14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3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C25327-8E45-2847-8841-E7FE9EADA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04666-2138-EC41-B232-B30995271DA5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5DE1434-CF07-3645-A80A-D0E44C7F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0DF53F-83AE-B341-A81A-A167073D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12229-177B-F94E-ABFC-1DAFC8A4D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44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CC89486B-A6DE-DC46-948E-6EAFB5A67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3853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C9F34A-1F56-E349-BE6B-07DBEFAC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4B13766-0BB9-DD47-9619-4B053791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B6B73-2BB4-B449-B737-2806D0C2D854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48D4FDB-DB65-9F48-BC10-FF09D68A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5969295-AD0B-CC40-A2E6-C348A78D3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783C8-CF6F-AD4B-BCC2-C806E1BE4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66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5F11A6-EB7B-BA4F-8244-0F7B4B13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678FE-848D-9842-BFA3-E47CD5175AF4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2E774F-279B-5C46-A0C5-47FA5C92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535829-04E5-EE48-A9BB-EC575F7A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6D1D1-DBD3-CA4C-B1F3-A93223109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E166835E-68D6-F44D-82CB-2DBF798C82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3853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433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68"/>
            <a:ext cx="2949178" cy="802481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663700"/>
            <a:ext cx="2949178" cy="2738041"/>
          </a:xfrm>
        </p:spPr>
        <p:txBody>
          <a:bodyPr/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D0C769D-9971-2E44-8E05-9A594199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77115-BC77-EB41-9C18-897CBED95612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FB679D5-24A0-B345-ADA9-D68DB9989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35EF965-0456-4F48-9720-3D0459DF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FD69-166B-9949-BE6A-A61535DB5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7F43852-3172-0A4F-9093-CCADAE9B34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3853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719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663700"/>
            <a:ext cx="2949178" cy="2738041"/>
          </a:xfrm>
        </p:spPr>
        <p:txBody>
          <a:bodyPr/>
          <a:lstStyle>
            <a:lvl1pPr marL="0" indent="0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5EC485-5ACC-824A-90AC-678504638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6871A-71C1-234A-B2FD-572FEE513FAE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DCA504-4740-5F43-80C0-AE5C912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B24534-EC12-AD4D-B7FE-F6C65643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3557A-20E7-C54F-942A-E11A24FEA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C12308-311F-B642-8AED-F281B4821D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3853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471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1480"/>
            <a:ext cx="41148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4805012"/>
            <a:ext cx="4114800" cy="2746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201169"/>
            <a:ext cx="4114800" cy="300037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8600" y="1097281"/>
            <a:ext cx="4114800" cy="358584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08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4_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50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0" y="693420"/>
            <a:ext cx="9385300" cy="445008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50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tham Book" charset="0"/>
                <a:ea typeface="Gotham Book" charset="0"/>
                <a:cs typeface="Gotham Book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5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>
                <a:latin typeface="Gotham Book" charset="0"/>
                <a:ea typeface="Gotham Book" charset="0"/>
                <a:cs typeface="Gotham Book" charset="0"/>
              </a:defRPr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/>
            </a:lvl3pPr>
            <a:lvl4pPr marL="1828800" lvl="3" indent="-311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4pPr>
            <a:lvl5pPr marL="2286000" lvl="4" indent="-311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tham Book" charset="0"/>
                <a:ea typeface="Gotham Book" charset="0"/>
                <a:cs typeface="Gotham Book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6" name="Google Shape;46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tham Book" charset="0"/>
                <a:ea typeface="Gotham Book" charset="0"/>
                <a:cs typeface="Gotham Book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8B8B8B"/>
                </a:solidFill>
                <a:latin typeface="Gotham Book" charset="0"/>
                <a:ea typeface="Gotham Book" charset="0"/>
                <a:cs typeface="Gotham Book" charset="0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66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Skyline">
  <p:cSld name="2_Divider Skyline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44"/>
            <a:ext cx="9144000" cy="51404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57"/>
          <p:cNvSpPr txBox="1">
            <a:spLocks noGrp="1"/>
          </p:cNvSpPr>
          <p:nvPr>
            <p:ph type="title"/>
          </p:nvPr>
        </p:nvSpPr>
        <p:spPr>
          <a:xfrm>
            <a:off x="623888" y="112188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lt1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7"/>
          <p:cNvSpPr txBox="1">
            <a:spLocks noGrp="1"/>
          </p:cNvSpPr>
          <p:nvPr>
            <p:ph type="body" idx="1"/>
          </p:nvPr>
        </p:nvSpPr>
        <p:spPr>
          <a:xfrm>
            <a:off x="623888" y="328167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B8B8B"/>
              </a:buClr>
              <a:buSzPts val="1200"/>
              <a:buNone/>
              <a:defRPr sz="12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tham Book" charset="0"/>
                <a:ea typeface="Gotham Book" charset="0"/>
                <a:cs typeface="Gotham Book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92" name="Google Shape;92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Gotham Book" charset="0"/>
                <a:ea typeface="Gotham Book" charset="0"/>
                <a:cs typeface="Gotham Book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pic>
        <p:nvPicPr>
          <p:cNvPr id="93" name="Google Shape;93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1484" y="4479227"/>
            <a:ext cx="2057400" cy="576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011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4447449"/>
            <a:ext cx="8239126" cy="238867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0" i="0"/>
            </a:lvl1pPr>
          </a:lstStyle>
          <a:p>
            <a:r>
              <a:rPr dirty="0"/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965622"/>
            <a:ext cx="8239127" cy="1743075"/>
          </a:xfrm>
          <a:prstGeom prst="rect">
            <a:avLst/>
          </a:prstGeom>
        </p:spPr>
        <p:txBody>
          <a:bodyPr anchor="b"/>
          <a:lstStyle>
            <a:lvl1pPr>
              <a:defRPr sz="4350" b="0" i="0" spc="-87"/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2708697"/>
            <a:ext cx="8239125" cy="714375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0" i="0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0" i="0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0" i="0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0" i="0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0" i="0"/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3078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8" y="889861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0" i="0"/>
            </a:lvl1pPr>
          </a:lstStyle>
          <a:p>
            <a:r>
              <a:rPr dirty="0"/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7097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8ECDABF-70E2-7F41-AC1A-A27EAC2D9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54200"/>
            <a:ext cx="6858000" cy="1513682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474242"/>
            <a:ext cx="6858000" cy="46910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B955A22-6645-ED4F-AD98-20C68F25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96057-F2B7-8248-B646-E03933DE6649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75EB31-6989-DA4F-8528-5FE7B3426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78CCE04-A3B3-5348-B924-C5531F29E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D17D6-7AA6-8548-B4A6-3DCF537D9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649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473274" y="696516"/>
            <a:ext cx="8197453" cy="28279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371" cap="all" spc="123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6981" y="4870308"/>
            <a:ext cx="230040" cy="1780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24849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9;p79" descr="Google Shape;29;p79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693419"/>
            <a:ext cx="9385300" cy="445008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 du titre</a:t>
            </a:r>
          </a:p>
        </p:txBody>
      </p:sp>
      <p:sp>
        <p:nvSpPr>
          <p:cNvPr id="284" name="Texte niveau 1…"/>
          <p:cNvSpPr txBox="1">
            <a:spLocks noGrp="1"/>
          </p:cNvSpPr>
          <p:nvPr>
            <p:ph type="body" idx="1"/>
          </p:nvPr>
        </p:nvSpPr>
        <p:spPr>
          <a:xfrm>
            <a:off x="628650" y="1370012"/>
            <a:ext cx="7886700" cy="3262314"/>
          </a:xfrm>
          <a:prstGeom prst="rect">
            <a:avLst/>
          </a:prstGeom>
        </p:spPr>
        <p:txBody>
          <a:bodyPr lIns="45699" tIns="45699" rIns="45699" bIns="45699"/>
          <a:lstStyle>
            <a:lvl1pPr marL="457200" indent="-342900" defTabSz="914400">
              <a:spcBef>
                <a:spcPts val="900"/>
              </a:spcBef>
              <a:buSzPts val="1800"/>
              <a:defRPr>
                <a:latin typeface="Arial"/>
                <a:ea typeface="Arial"/>
                <a:cs typeface="Arial"/>
                <a:sym typeface="Arial"/>
              </a:defRPr>
            </a:lvl1pPr>
            <a:lvl2pPr marL="955675" indent="-371475" defTabSz="914400">
              <a:spcBef>
                <a:spcPts val="900"/>
              </a:spcBef>
              <a:buSzPts val="1800"/>
              <a:defRPr>
                <a:latin typeface="Arial"/>
                <a:ea typeface="Arial"/>
                <a:cs typeface="Arial"/>
                <a:sym typeface="Arial"/>
              </a:defRPr>
            </a:lvl2pPr>
            <a:lvl3pPr marL="1436369" indent="-388619" defTabSz="914400">
              <a:spcBef>
                <a:spcPts val="900"/>
              </a:spcBef>
              <a:buSzPts val="1800"/>
              <a:defRPr>
                <a:latin typeface="Arial"/>
                <a:ea typeface="Arial"/>
                <a:cs typeface="Arial"/>
                <a:sym typeface="Arial"/>
              </a:defRPr>
            </a:lvl3pPr>
            <a:lvl4pPr marL="1948473" indent="-430823" defTabSz="914400">
              <a:spcBef>
                <a:spcPts val="900"/>
              </a:spcBef>
              <a:buSzPts val="1800"/>
              <a:defRPr>
                <a:latin typeface="Arial"/>
                <a:ea typeface="Arial"/>
                <a:cs typeface="Arial"/>
                <a:sym typeface="Arial"/>
              </a:defRPr>
            </a:lvl4pPr>
            <a:lvl5pPr marL="2405673" indent="-430823" defTabSz="914400">
              <a:spcBef>
                <a:spcPts val="900"/>
              </a:spcBef>
              <a:buSzPts val="1800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8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284113" y="4797250"/>
            <a:ext cx="231238" cy="214662"/>
          </a:xfrm>
          <a:prstGeom prst="rect">
            <a:avLst/>
          </a:prstGeom>
        </p:spPr>
        <p:txBody>
          <a:bodyPr lIns="45699" tIns="45699" rIns="45699" bIns="45699"/>
          <a:lstStyle>
            <a:lvl1pPr defTabSz="914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84606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50"/>
              </a:spcBef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21F40-0904-F143-9759-63432394B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1FD08-BA73-3945-9832-192AB99E1087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C4FA-2F8A-D64D-BA86-B7373109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F13F5-2C4D-A243-9466-B6594EE6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B8091-7477-A44B-A2AB-09AB627A1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CDEC9E-2CC9-8F47-B3B5-D992E8A9DA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" b="14751"/>
          <a:stretch/>
        </p:blipFill>
        <p:spPr bwMode="auto">
          <a:xfrm>
            <a:off x="1" y="-1392"/>
            <a:ext cx="9143999" cy="514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993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F8AE82BF-5598-544C-B2DB-CB7D8F93C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3420"/>
            <a:ext cx="9385300" cy="445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50"/>
              </a:spcBef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9E4C36-E998-0642-BB94-6D5FF51B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DB1CC-6FA0-F045-B54A-1636F3285A6A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E5E5AD-DC92-8A4E-9D6D-249B976F1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DB62E-9959-5943-AD48-B2B866D72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F8BB1-96DD-E54D-B4D9-31A0CCAFD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1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0F342D8-95B5-0344-B937-843047AF5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1013"/>
            <a:ext cx="9144000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50"/>
              </a:spcBef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F914D0-A563-FE43-9597-F03B1F20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BF165-31E5-804B-829C-2FAAF0A49F40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726071-D8F5-844E-B04F-EA8FFB6E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1C56E2-8DC5-F34A-9FDD-02A130AF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F8ECA-1CB9-8547-8FE6-5525EA788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2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peaker Intro">
    <p:bg>
      <p:bgPr>
        <a:gradFill rotWithShape="0">
          <a:gsLst>
            <a:gs pos="0">
              <a:srgbClr val="345C9D"/>
            </a:gs>
            <a:gs pos="20000">
              <a:srgbClr val="345C9D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21885"/>
            <a:ext cx="7886700" cy="1449866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686929"/>
            <a:ext cx="7886700" cy="171988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365BD8-1F29-A844-AFCF-38D9BFC6B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012FE-A5E3-A848-B09B-5490CB01FCF9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93AD59-FD24-0F41-9E76-B4B5B6FA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72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peaker Intro">
    <p:bg>
      <p:bgPr>
        <a:gradFill rotWithShape="0">
          <a:gsLst>
            <a:gs pos="0">
              <a:srgbClr val="345C9D"/>
            </a:gs>
            <a:gs pos="20000">
              <a:srgbClr val="345C9D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21885"/>
            <a:ext cx="7886700" cy="1449866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686929"/>
            <a:ext cx="7886700" cy="171988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365BD8-1F29-A844-AFCF-38D9BFC6B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012FE-A5E3-A848-B09B-5490CB01FCF9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93AD59-FD24-0F41-9E76-B4B5B6FA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5310FC-4EC4-024F-BABD-440FDA7C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9A5D-4B2A-F442-89CC-0D441999C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Intr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67583D-B39E-324F-917D-64FBBFFF6F62}"/>
              </a:ext>
            </a:extLst>
          </p:cNvPr>
          <p:cNvSpPr/>
          <p:nvPr/>
        </p:nvSpPr>
        <p:spPr>
          <a:xfrm>
            <a:off x="0" y="1524000"/>
            <a:ext cx="9144000" cy="3619500"/>
          </a:xfrm>
          <a:prstGeom prst="rect">
            <a:avLst/>
          </a:prstGeom>
          <a:gradFill>
            <a:gsLst>
              <a:gs pos="20000">
                <a:schemeClr val="accent2"/>
              </a:gs>
              <a:gs pos="99000">
                <a:schemeClr val="accent1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121884"/>
            <a:ext cx="7886700" cy="2139553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chemeClr val="bg1"/>
                </a:solidFill>
                <a:latin typeface="Gotham Medium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281678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E0024AD-FBEF-E84C-A037-9F8BD6A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C93F7-07A4-A143-9C12-707C89CFF058}" type="datetime1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BC2B15-66CF-1E44-82D3-CA94A65EC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26BB531-B05B-CC44-848C-BDF24015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CB489-FA64-1440-8B86-16BF07ED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9D8D37-3546-5947-AED9-84C653A9CF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8966"/>
            <a:ext cx="4055110" cy="11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3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6CFEA34-C9EE-164E-9530-537CBC8DF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85B1B-0DDD-6143-85D6-293D2017E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614D7-CB15-1648-9FF1-C19979A8F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chemeClr val="tx1">
                    <a:tint val="75000"/>
                  </a:schemeClr>
                </a:solidFill>
                <a:latin typeface="Gotham Light" pitchFamily="2" charset="0"/>
              </a:defRPr>
            </a:lvl1pPr>
          </a:lstStyle>
          <a:p>
            <a:pPr>
              <a:defRPr/>
            </a:pPr>
            <a:fld id="{7E952B3E-6632-7D4B-80FA-060DCFCDFCA5}" type="datetime1">
              <a:rPr lang="en-US" smtClean="0"/>
              <a:pPr>
                <a:defRPr/>
              </a:pPr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37EA-12D2-0146-BA50-7B4EFA4F1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b="0" i="0">
                <a:solidFill>
                  <a:schemeClr val="tx1">
                    <a:tint val="75000"/>
                  </a:schemeClr>
                </a:solidFill>
                <a:latin typeface="Gotham Light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A7B04-A75C-EF43-94FC-9957DB843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b="0" i="0" smtClean="0">
                <a:solidFill>
                  <a:schemeClr val="tx1">
                    <a:tint val="75000"/>
                  </a:schemeClr>
                </a:solidFill>
                <a:latin typeface="Gotham Light" pitchFamily="2" charset="0"/>
              </a:defRPr>
            </a:lvl1pPr>
          </a:lstStyle>
          <a:p>
            <a:pPr>
              <a:defRPr/>
            </a:pPr>
            <a:fld id="{52BFDAD9-3258-F141-8308-A48B7CEBF2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54" r:id="rId2"/>
    <p:sldLayoutId id="2147483972" r:id="rId3"/>
    <p:sldLayoutId id="2147483949" r:id="rId4"/>
    <p:sldLayoutId id="2147483955" r:id="rId5"/>
    <p:sldLayoutId id="2147483956" r:id="rId6"/>
    <p:sldLayoutId id="2147483957" r:id="rId7"/>
    <p:sldLayoutId id="2147483969" r:id="rId8"/>
    <p:sldLayoutId id="2147483958" r:id="rId9"/>
    <p:sldLayoutId id="2147483959" r:id="rId10"/>
    <p:sldLayoutId id="2147483960" r:id="rId11"/>
    <p:sldLayoutId id="2147483970" r:id="rId12"/>
    <p:sldLayoutId id="2147483961" r:id="rId13"/>
    <p:sldLayoutId id="2147483973" r:id="rId14"/>
    <p:sldLayoutId id="2147483974" r:id="rId15"/>
    <p:sldLayoutId id="2147483963" r:id="rId16"/>
    <p:sldLayoutId id="2147483964" r:id="rId17"/>
    <p:sldLayoutId id="2147483950" r:id="rId18"/>
    <p:sldLayoutId id="2147483965" r:id="rId19"/>
    <p:sldLayoutId id="2147483951" r:id="rId20"/>
    <p:sldLayoutId id="2147483966" r:id="rId21"/>
    <p:sldLayoutId id="2147483952" r:id="rId22"/>
    <p:sldLayoutId id="2147483967" r:id="rId23"/>
    <p:sldLayoutId id="2147483953" r:id="rId24"/>
    <p:sldLayoutId id="2147483971" r:id="rId25"/>
    <p:sldLayoutId id="2147483977" r:id="rId26"/>
    <p:sldLayoutId id="2147483985" r:id="rId27"/>
    <p:sldLayoutId id="2147483987" r:id="rId28"/>
    <p:sldLayoutId id="2147483989" r:id="rId29"/>
    <p:sldLayoutId id="2147483990" r:id="rId30"/>
    <p:sldLayoutId id="2147483991" r:id="rId31"/>
  </p:sldLayoutIdLst>
  <p:hf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i="0" kern="1200">
          <a:solidFill>
            <a:schemeClr val="tx1"/>
          </a:solidFill>
          <a:latin typeface="Gotham Medium" panose="02000604030000020004" pitchFamily="2" charset="0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aleway Medium" panose="020B0503030101060003" pitchFamily="34" charset="77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aleway Medium" panose="020B0503030101060003" pitchFamily="34" charset="77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aleway Medium" panose="020B0503030101060003" pitchFamily="34" charset="77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aleway Medium" panose="020B0503030101060003" pitchFamily="34" charset="77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aleway Medium" panose="020B0503030101060003" pitchFamily="34" charset="77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aleway Medium" panose="020B0503030101060003" pitchFamily="34" charset="77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aleway Medium" panose="020B0503030101060003" pitchFamily="34" charset="77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Raleway Medium" panose="020B0503030101060003" pitchFamily="34" charset="77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Light" pitchFamily="2" charset="0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Light" pitchFamily="2" charset="0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otham Light" pitchFamily="2" charset="0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300" b="0" i="0" kern="1200">
          <a:solidFill>
            <a:schemeClr val="tx1"/>
          </a:solidFill>
          <a:latin typeface="Gotham Light" pitchFamily="2" charset="0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300" b="0" i="0" kern="1200">
          <a:solidFill>
            <a:schemeClr val="tx1"/>
          </a:solidFill>
          <a:latin typeface="Gotham Ligh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yianni.gamvros@qcware.com" TargetMode="Externa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6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NUL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11" Type="http://schemas.openxmlformats.org/officeDocument/2006/relationships/image" Target="../media/image49.png"/><Relationship Id="rId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40.png"/><Relationship Id="rId5" Type="http://schemas.openxmlformats.org/officeDocument/2006/relationships/image" Target="../media/image64.png"/><Relationship Id="rId4" Type="http://schemas.openxmlformats.org/officeDocument/2006/relationships/image" Target="../media/image5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0.png"/><Relationship Id="rId5" Type="http://schemas.openxmlformats.org/officeDocument/2006/relationships/image" Target="../media/image66.png"/><Relationship Id="rId4" Type="http://schemas.openxmlformats.org/officeDocument/2006/relationships/image" Target="../media/image6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7.pn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yianni.gamvros@qcware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" y="1"/>
            <a:ext cx="91319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"/>
          <p:cNvSpPr/>
          <p:nvPr/>
        </p:nvSpPr>
        <p:spPr>
          <a:xfrm>
            <a:off x="0" y="0"/>
            <a:ext cx="5552388" cy="5143499"/>
          </a:xfrm>
          <a:prstGeom prst="rect">
            <a:avLst/>
          </a:prstGeom>
          <a:solidFill>
            <a:srgbClr val="E7E6E6">
              <a:alpha val="7686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 txBox="1"/>
          <p:nvPr/>
        </p:nvSpPr>
        <p:spPr>
          <a:xfrm>
            <a:off x="12025" y="1299616"/>
            <a:ext cx="5540360" cy="129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38888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Gotham Book" charset="0"/>
                <a:ea typeface="Gotham Book" charset="0"/>
                <a:cs typeface="Gotham Book" charset="0"/>
                <a:sym typeface="Montserrat Medium"/>
              </a:rPr>
              <a:t>Quantum Machine Learning –Tools and </a:t>
            </a:r>
            <a:r>
              <a:rPr lang="en-US" sz="2800" dirty="0">
                <a:solidFill>
                  <a:schemeClr val="dk1"/>
                </a:solidFill>
                <a:latin typeface="Gotham Book" charset="0"/>
                <a:ea typeface="Gotham Book" charset="0"/>
                <a:cs typeface="Gotham Book" charset="0"/>
                <a:sym typeface="Montserrat Medium"/>
              </a:rPr>
              <a:t>Applications </a:t>
            </a:r>
          </a:p>
        </p:txBody>
      </p:sp>
      <p:pic>
        <p:nvPicPr>
          <p:cNvPr id="196" name="Google Shape;19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060" y="199430"/>
            <a:ext cx="3366262" cy="94255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"/>
          <p:cNvSpPr txBox="1"/>
          <p:nvPr/>
        </p:nvSpPr>
        <p:spPr>
          <a:xfrm>
            <a:off x="-3" y="4031910"/>
            <a:ext cx="5552387" cy="754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04;p44"/>
          <p:cNvSpPr txBox="1">
            <a:spLocks/>
          </p:cNvSpPr>
          <p:nvPr/>
        </p:nvSpPr>
        <p:spPr>
          <a:xfrm>
            <a:off x="1658736" y="4084093"/>
            <a:ext cx="2724666" cy="99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otham Book" charset="0"/>
                <a:ea typeface="Gotham Book" charset="0"/>
                <a:cs typeface="Gotham Book" charset="0"/>
                <a:sym typeface="Arial"/>
              </a:defRPr>
            </a:lvl1pPr>
            <a:lvl2pPr marL="914400" marR="0" lvl="1" indent="-3302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1200" i="1" dirty="0">
                <a:solidFill>
                  <a:schemeClr val="tx1"/>
                </a:solidFill>
              </a:rPr>
              <a:t>Head of Algorithms</a:t>
            </a:r>
            <a:endParaRPr lang="en-US" sz="1200" dirty="0">
              <a:solidFill>
                <a:schemeClr val="tx1"/>
              </a:solidFill>
            </a:endParaRPr>
          </a:p>
          <a:p>
            <a:pPr marL="0" indent="0"/>
            <a:r>
              <a:rPr lang="en-US" sz="1200" u="sng" dirty="0">
                <a:solidFill>
                  <a:schemeClr val="hlink"/>
                </a:solidFill>
                <a:hlinkClick r:id="rId5"/>
              </a:rPr>
              <a:t>iordanis.kerenidis@qcware.com</a:t>
            </a:r>
            <a:r>
              <a:rPr lang="en-US" sz="1200" dirty="0"/>
              <a:t> 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903615" y="3786517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otham Book" charset="0"/>
                <a:ea typeface="Gotham Book" charset="0"/>
                <a:cs typeface="Gotham Book" charset="0"/>
                <a:sym typeface="Montserrat Medium"/>
              </a:rPr>
              <a:t>Iordanis </a:t>
            </a:r>
            <a:r>
              <a:rPr lang="en-US" dirty="0" err="1">
                <a:latin typeface="Gotham Book" charset="0"/>
                <a:ea typeface="Gotham Book" charset="0"/>
                <a:cs typeface="Gotham Book" charset="0"/>
                <a:sym typeface="Montserrat Medium"/>
              </a:rPr>
              <a:t>Kerenidis</a:t>
            </a: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9" name="Google Shape;704;p44"/>
          <p:cNvSpPr txBox="1">
            <a:spLocks/>
          </p:cNvSpPr>
          <p:nvPr/>
        </p:nvSpPr>
        <p:spPr>
          <a:xfrm>
            <a:off x="1211762" y="4597438"/>
            <a:ext cx="3743298" cy="53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otham Book" charset="0"/>
                <a:ea typeface="Gotham Book" charset="0"/>
                <a:cs typeface="Gotham Book" charset="0"/>
                <a:sym typeface="Arial"/>
              </a:defRPr>
            </a:lvl1pPr>
            <a:lvl2pPr marL="914400" marR="0" lvl="1" indent="-3302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79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6">
            <a:extLst>
              <a:ext uri="{FF2B5EF4-FFF2-40B4-BE49-F238E27FC236}">
                <a16:creationId xmlns:a16="http://schemas.microsoft.com/office/drawing/2014/main" id="{885DC1ED-616F-6547-A00F-BEA8BEA54D47}"/>
              </a:ext>
            </a:extLst>
          </p:cNvPr>
          <p:cNvSpPr txBox="1">
            <a:spLocks/>
          </p:cNvSpPr>
          <p:nvPr/>
        </p:nvSpPr>
        <p:spPr bwMode="auto">
          <a:xfrm>
            <a:off x="228598" y="201168"/>
            <a:ext cx="8915401" cy="95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lvl="0" algn="l" defTabSz="685800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lvl="1" algn="l" defTabSz="685800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2pPr>
            <a:lvl3pPr lvl="2" algn="l" defTabSz="685800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3pPr>
            <a:lvl4pPr lvl="3" algn="l" defTabSz="685800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4pPr>
            <a:lvl5pPr lvl="4" algn="l" defTabSz="685800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5pPr>
            <a:lvl6pPr marL="457200" lvl="5" algn="l" defTabSz="685800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6pPr>
            <a:lvl7pPr marL="914400" lvl="6" algn="l" defTabSz="685800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7pPr>
            <a:lvl8pPr marL="1371600" lvl="7" algn="l" defTabSz="685800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8pPr>
            <a:lvl9pPr marL="1828800" lvl="8" algn="l" defTabSz="685800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9pPr>
          </a:lstStyle>
          <a:p>
            <a:r>
              <a:rPr lang="en-US" dirty="0"/>
              <a:t>Recommendation Systems </a:t>
            </a:r>
            <a:r>
              <a:rPr lang="en-US" sz="1800" dirty="0">
                <a:solidFill>
                  <a:srgbClr val="0070C0"/>
                </a:solidFill>
              </a:rPr>
              <a:t>[</a:t>
            </a:r>
            <a:r>
              <a:rPr lang="en-US" sz="1800" dirty="0" err="1">
                <a:solidFill>
                  <a:srgbClr val="0070C0"/>
                </a:solidFill>
              </a:rPr>
              <a:t>Kerenidis</a:t>
            </a:r>
            <a:r>
              <a:rPr lang="en-US" sz="1800" dirty="0">
                <a:solidFill>
                  <a:srgbClr val="0070C0"/>
                </a:solidFill>
              </a:rPr>
              <a:t>, Prakash, ITCS 17]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1" y="1653860"/>
            <a:ext cx="1649130" cy="860416"/>
          </a:xfrm>
          <a:prstGeom prst="rect">
            <a:avLst/>
          </a:prstGeom>
        </p:spPr>
      </p:pic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2335509" y="1653862"/>
          <a:ext cx="6561356" cy="2163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2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5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Algorithms</a:t>
                      </a:r>
                    </a:p>
                  </a:txBody>
                  <a:tcPr>
                    <a:gradFill>
                      <a:gsLst>
                        <a:gs pos="0">
                          <a:srgbClr val="345C9D"/>
                        </a:gs>
                        <a:gs pos="20000">
                          <a:srgbClr val="345C9D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Theory</a:t>
                      </a:r>
                    </a:p>
                  </a:txBody>
                  <a:tcPr>
                    <a:gradFill>
                      <a:gsLst>
                        <a:gs pos="0">
                          <a:srgbClr val="345C9D"/>
                        </a:gs>
                        <a:gs pos="20000">
                          <a:srgbClr val="345C9D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Parameters</a:t>
                      </a:r>
                    </a:p>
                    <a:p>
                      <a:pPr algn="ctr"/>
                      <a:r>
                        <a:rPr lang="en-US" sz="12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Users: 10</a:t>
                      </a:r>
                      <a:r>
                        <a:rPr lang="en-US" sz="1200" baseline="300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8</a:t>
                      </a:r>
                      <a:r>
                        <a:rPr lang="en-US" sz="1200" baseline="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 Products: 10</a:t>
                      </a:r>
                      <a:r>
                        <a:rPr lang="en-US" sz="1200" baseline="300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8</a:t>
                      </a:r>
                      <a:r>
                        <a:rPr lang="en-US" sz="1200" baseline="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 types: 100</a:t>
                      </a:r>
                      <a:endParaRPr lang="en-US" sz="120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345C9D"/>
                        </a:gs>
                        <a:gs pos="20000">
                          <a:srgbClr val="345C9D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83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Quantum 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types* log (users*products) 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~ 10</a:t>
                      </a:r>
                      <a:r>
                        <a:rPr lang="en-US" sz="1400" baseline="300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3</a:t>
                      </a:r>
                      <a:endParaRPr lang="en-US" sz="1400" dirty="0">
                        <a:solidFill>
                          <a:srgbClr val="FF0000"/>
                        </a:solidFill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CUR</a:t>
                      </a:r>
                      <a:r>
                        <a:rPr lang="en-US" sz="1400" baseline="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-based [2002]</a:t>
                      </a:r>
                      <a:endParaRPr lang="en-US" sz="140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(types)</a:t>
                      </a:r>
                      <a:r>
                        <a:rPr lang="en-US" sz="1400" baseline="300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2</a:t>
                      </a:r>
                      <a:r>
                        <a:rPr lang="en-US" sz="1400" baseline="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 </a:t>
                      </a:r>
                      <a:r>
                        <a:rPr lang="en-US" sz="14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* products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otham Book" charset="0"/>
                          <a:ea typeface="Gotham Book" charset="0"/>
                          <a:cs typeface="Gotham Book" charset="0"/>
                        </a:rPr>
                        <a:t>~ 10</a:t>
                      </a:r>
                      <a:r>
                        <a:rPr kumimoji="0" lang="en-US" sz="14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otham Book" charset="0"/>
                          <a:ea typeface="Gotham Book" charset="0"/>
                          <a:cs typeface="Gotham Book" charset="0"/>
                        </a:rPr>
                        <a:t>12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FKV-based [Tang 2018, CGLLTW19]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(types)</a:t>
                      </a:r>
                      <a:r>
                        <a:rPr lang="en-US" sz="1400" baseline="3000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8</a:t>
                      </a:r>
                      <a:r>
                        <a:rPr lang="en-US" sz="1400" baseline="0" dirty="0">
                          <a:latin typeface="Gotham Book" charset="0"/>
                          <a:ea typeface="Gotham Book" charset="0"/>
                          <a:cs typeface="Gotham Book" charset="0"/>
                        </a:rPr>
                        <a:t> * log (users*products)</a:t>
                      </a:r>
                      <a:endParaRPr lang="en-US" sz="1400" dirty="0"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otham Book" charset="0"/>
                          <a:ea typeface="Gotham Book" charset="0"/>
                          <a:cs typeface="Gotham Book" charset="0"/>
                        </a:rPr>
                        <a:t>~ 10</a:t>
                      </a:r>
                      <a:r>
                        <a:rPr kumimoji="0" lang="en-US" sz="1400" u="none" strike="noStrike" kern="1200" cap="none" spc="0" normalizeH="0" baseline="30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Gotham Book" charset="0"/>
                          <a:ea typeface="Gotham Book" charset="0"/>
                          <a:cs typeface="Gotham Book" charset="0"/>
                        </a:rPr>
                        <a:t>17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Gotham Book" charset="0"/>
                        <a:ea typeface="Gotham Book" charset="0"/>
                        <a:cs typeface="Gotham Book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20355" y="2394855"/>
                <a:ext cx="105159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8800" i="1" smtClean="0">
                              <a:latin typeface="Cambria Math" panose="02040503050406030204" pitchFamily="18" charset="0"/>
                              <a:ea typeface="Gotham Book" charset="0"/>
                              <a:cs typeface="Gotham Book" charset="0"/>
                            </a:rPr>
                          </m:ctrlPr>
                        </m:dPr>
                        <m:e>
                          <m:r>
                            <a:rPr lang="en-US" sz="8800" b="0" i="1" smtClean="0">
                              <a:latin typeface="Cambria Math" charset="0"/>
                              <a:ea typeface="Gotham Book" charset="0"/>
                              <a:cs typeface="Gotham Book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Gotham Book" charset="0"/>
                  <a:ea typeface="Gotham Book" charset="0"/>
                  <a:cs typeface="Gotham Book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355" y="2394855"/>
                <a:ext cx="1051599" cy="1446550"/>
              </a:xfrm>
              <a:prstGeom prst="rect">
                <a:avLst/>
              </a:prstGeom>
              <a:blipFill>
                <a:blip r:embed="rId4"/>
                <a:stretch>
                  <a:fillRect l="-177381" t="-159130" r="-114286" b="-24087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576894" y="3181317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Polynomial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FA598-300F-4040-815F-9741F3265745}"/>
              </a:ext>
            </a:extLst>
          </p:cNvPr>
          <p:cNvSpPr txBox="1"/>
          <p:nvPr/>
        </p:nvSpPr>
        <p:spPr>
          <a:xfrm>
            <a:off x="228598" y="269135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Exponential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65C398-D7A0-7340-ADC3-868B7DF2D8D3}"/>
                  </a:ext>
                </a:extLst>
              </p:cNvPr>
              <p:cNvSpPr txBox="1"/>
              <p:nvPr/>
            </p:nvSpPr>
            <p:spPr>
              <a:xfrm>
                <a:off x="1541651" y="2505567"/>
                <a:ext cx="64940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Gotham Book" charset="0"/>
                              <a:cs typeface="Gotham Book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charset="0"/>
                              <a:ea typeface="Gotham Book" charset="0"/>
                              <a:cs typeface="Gotham Book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4000" dirty="0">
                  <a:latin typeface="Gotham Book" charset="0"/>
                  <a:ea typeface="Gotham Book" charset="0"/>
                  <a:cs typeface="Gotham Book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65C398-D7A0-7340-ADC3-868B7DF2D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651" y="2505567"/>
                <a:ext cx="649409" cy="707886"/>
              </a:xfrm>
              <a:prstGeom prst="rect">
                <a:avLst/>
              </a:prstGeom>
              <a:blipFill>
                <a:blip r:embed="rId5"/>
                <a:stretch>
                  <a:fillRect l="-117308" t="-142857" r="-71154" b="-22142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9735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">
            <a:extLst>
              <a:ext uri="{FF2B5EF4-FFF2-40B4-BE49-F238E27FC236}">
                <a16:creationId xmlns:a16="http://schemas.microsoft.com/office/drawing/2014/main" id="{1DC02D20-531E-0745-9AE7-E2A928EDC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7" y="1122363"/>
            <a:ext cx="8174123" cy="1449387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Gotham Book" charset="0"/>
                <a:ea typeface="Gotham Book" charset="0"/>
                <a:cs typeface="Gotham Book" charset="0"/>
              </a:rPr>
              <a:t>Towards practical QML–</a:t>
            </a:r>
            <a:br>
              <a:rPr lang="en-US" altLang="en-US" dirty="0">
                <a:latin typeface="Gotham Book" charset="0"/>
                <a:ea typeface="Gotham Book" charset="0"/>
                <a:cs typeface="Gotham Book" charset="0"/>
              </a:rPr>
            </a:br>
            <a:r>
              <a:rPr lang="en-US" altLang="en-US" dirty="0">
                <a:latin typeface="Gotham Book" charset="0"/>
                <a:ea typeface="Gotham Book" charset="0"/>
                <a:cs typeface="Gotham Book" charset="0"/>
              </a:rPr>
              <a:t>Tools and Applications</a:t>
            </a:r>
          </a:p>
        </p:txBody>
      </p:sp>
      <p:sp>
        <p:nvSpPr>
          <p:cNvPr id="19459" name="Text Placeholder 5">
            <a:extLst>
              <a:ext uri="{FF2B5EF4-FFF2-40B4-BE49-F238E27FC236}">
                <a16:creationId xmlns:a16="http://schemas.microsoft.com/office/drawing/2014/main" id="{D2CBF4D6-5187-DE4F-A3EA-5A09EEE20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2687638"/>
            <a:ext cx="7886700" cy="17192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9052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91319" y="1268412"/>
                <a:ext cx="6416108" cy="387508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492125">
                  <a:buNone/>
                </a:pPr>
                <a:endParaRPr lang="en-US" sz="2000" dirty="0">
                  <a:solidFill>
                    <a:srgbClr val="C00000"/>
                  </a:solidFill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0" lvl="0" indent="492125">
                  <a:buNone/>
                </a:pPr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Goal: Load N-dim classical data onto quantum computer</a:t>
                </a:r>
                <a:endParaRPr lang="en-US" sz="1800" dirty="0">
                  <a:solidFill>
                    <a:srgbClr val="2A2B2A"/>
                  </a:solidFill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0" lvl="0" indent="492125">
                  <a:buNone/>
                </a:pPr>
                <a:endParaRPr lang="en-US" sz="1600" dirty="0">
                  <a:solidFill>
                    <a:srgbClr val="2A2B2A"/>
                  </a:solidFill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0" lvl="0" indent="492125">
                  <a:buNone/>
                </a:pPr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Solution:</a:t>
                </a:r>
              </a:p>
              <a:p>
                <a:pPr marL="1257300" lvl="2" indent="-342900">
                  <a:buFont typeface="+mj-lt"/>
                  <a:buAutoNum type="arabicPeriod"/>
                </a:pPr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Map data point to gate parameters in linear time</a:t>
                </a:r>
                <a:endParaRPr lang="en-US" sz="1600" u="sng" dirty="0">
                  <a:solidFill>
                    <a:srgbClr val="2A2B2A"/>
                  </a:solidFill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1257300" lvl="2" indent="-342900">
                  <a:buFont typeface="+mj-lt"/>
                  <a:buAutoNum type="arabicPeriod"/>
                </a:pPr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Build quantum circuit to run in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charset="0"/>
                        <a:ea typeface="Gotham Book" charset="0"/>
                        <a:cs typeface="Gotham Book" charset="0"/>
                      </a:rPr>
                      <m:t>𝑙𝑜𝑔𝑁</m:t>
                    </m:r>
                  </m:oMath>
                </a14:m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 steps</a:t>
                </a:r>
                <a:r>
                  <a:rPr lang="en-US" sz="1600" dirty="0">
                    <a:solidFill>
                      <a:srgbClr val="C00000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	</a:t>
                </a:r>
                <a:endParaRPr lang="en-US" altLang="en-US" sz="1600" dirty="0">
                  <a:solidFill>
                    <a:srgbClr val="C00000"/>
                  </a:solidFill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0" lvl="0" indent="539750">
                  <a:buNone/>
                </a:pPr>
                <a:endParaRPr lang="en-US" altLang="en-US" sz="1600" dirty="0">
                  <a:solidFill>
                    <a:srgbClr val="C00000"/>
                  </a:solidFill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0" indent="0">
                  <a:buNone/>
                </a:pPr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	 RBS(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charset="0"/>
                        <a:ea typeface="Gotham Book" charset="0"/>
                        <a:cs typeface="Gotham Book" charset="0"/>
                      </a:rPr>
                      <m:t>𝜃</m:t>
                    </m:r>
                  </m:oMath>
                </a14:m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) = [  1      0          0       0 </a:t>
                </a:r>
              </a:p>
              <a:p>
                <a:pPr marL="0" indent="0">
                  <a:buNone/>
                </a:pPr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		  0  cos(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charset="0"/>
                        <a:ea typeface="Gotham Book" charset="0"/>
                        <a:cs typeface="Gotham Book" charset="0"/>
                      </a:rPr>
                      <m:t>𝜃</m:t>
                    </m:r>
                  </m:oMath>
                </a14:m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)  sin(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charset="0"/>
                        <a:ea typeface="Gotham Book" charset="0"/>
                        <a:cs typeface="Gotham Book" charset="0"/>
                      </a:rPr>
                      <m:t>𝜃</m:t>
                    </m:r>
                  </m:oMath>
                </a14:m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)   0 </a:t>
                </a:r>
              </a:p>
              <a:p>
                <a:pPr marL="0" indent="0">
                  <a:buNone/>
                </a:pPr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		  0  -sin(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charset="0"/>
                        <a:ea typeface="Gotham Book" charset="0"/>
                        <a:cs typeface="Gotham Book" charset="0"/>
                      </a:rPr>
                      <m:t>𝜃</m:t>
                    </m:r>
                  </m:oMath>
                </a14:m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)  cos(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charset="0"/>
                        <a:ea typeface="Gotham Book" charset="0"/>
                        <a:cs typeface="Gotham Book" charset="0"/>
                      </a:rPr>
                      <m:t>𝜃</m:t>
                    </m:r>
                  </m:oMath>
                </a14:m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)  0 </a:t>
                </a:r>
              </a:p>
              <a:p>
                <a:pPr marL="0" indent="0">
                  <a:buNone/>
                </a:pPr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		  0     0          0        1  ]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9" y="1268412"/>
                <a:ext cx="6416108" cy="38750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38" y="1268412"/>
            <a:ext cx="1521691" cy="3673046"/>
          </a:xfrm>
          <a:prstGeom prst="rect">
            <a:avLst/>
          </a:prstGeom>
        </p:spPr>
      </p:pic>
      <p:sp>
        <p:nvSpPr>
          <p:cNvPr id="7" name="Google Shape;81;p17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otham Book" charset="0"/>
                <a:ea typeface="Gotham Book" charset="0"/>
                <a:cs typeface="Gotham Book" charset="0"/>
                <a:sym typeface="Montserrat Medium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r>
              <a:rPr lang="en-US" dirty="0"/>
              <a:t>Quantum data loaders</a:t>
            </a:r>
          </a:p>
        </p:txBody>
      </p:sp>
    </p:spTree>
    <p:extLst>
      <p:ext uri="{BB962C8B-B14F-4D97-AF65-F5344CB8AC3E}">
        <p14:creationId xmlns:p14="http://schemas.microsoft.com/office/powerpoint/2010/main" val="1848332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91319" y="1268412"/>
                <a:ext cx="6416108" cy="387508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492125">
                  <a:buNone/>
                </a:pPr>
                <a:endParaRPr lang="en-US" sz="2000" dirty="0">
                  <a:solidFill>
                    <a:srgbClr val="C00000"/>
                  </a:solidFill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0" indent="492125">
                  <a:buNone/>
                </a:pPr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Goal: </a:t>
                </a:r>
                <a:r>
                  <a:rPr lang="en-US" sz="1600" dirty="0">
                    <a:latin typeface="Gotham Book" charset="0"/>
                    <a:ea typeface="Gotham Book" charset="0"/>
                    <a:cs typeface="Gotham Book" charset="0"/>
                  </a:rPr>
                  <a:t>Given data points x and y, find their distance</a:t>
                </a:r>
                <a:r>
                  <a:rPr lang="en-US" sz="18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 </a:t>
                </a:r>
              </a:p>
              <a:p>
                <a:pPr marL="0" lvl="0" indent="492125">
                  <a:buNone/>
                </a:pPr>
                <a:endParaRPr lang="en-US" sz="1600" dirty="0">
                  <a:solidFill>
                    <a:srgbClr val="2A2B2A"/>
                  </a:solidFill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0" lvl="0" indent="492125">
                  <a:buNone/>
                </a:pPr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Solution:</a:t>
                </a:r>
              </a:p>
              <a:p>
                <a:pPr marL="1257300" lvl="2" indent="-342900">
                  <a:buFont typeface="+mj-lt"/>
                  <a:buAutoNum type="arabicPeriod"/>
                </a:pPr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Build circuit [loader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rgbClr val="2A2B2A"/>
                        </a:solidFill>
                        <a:latin typeface="Cambria Math" charset="0"/>
                        <a:ea typeface="Gotham Book" charset="0"/>
                        <a:cs typeface="Gotham Book" charset="0"/>
                      </a:rPr>
                      <m:t>(</m:t>
                    </m:r>
                    <m:r>
                      <a:rPr lang="en-US" sz="1600">
                        <a:solidFill>
                          <a:srgbClr val="2A2B2A"/>
                        </a:solidFill>
                        <a:latin typeface="Cambria Math" charset="0"/>
                        <a:ea typeface="Gotham Book" charset="0"/>
                        <a:cs typeface="Gotham Book" charset="0"/>
                      </a:rPr>
                      <m:t>𝑥</m:t>
                    </m:r>
                    <m:r>
                      <a:rPr lang="en-US" sz="1600">
                        <a:solidFill>
                          <a:srgbClr val="2A2B2A"/>
                        </a:solidFill>
                        <a:latin typeface="Cambria Math" charset="0"/>
                        <a:ea typeface="Gotham Book" charset="0"/>
                        <a:cs typeface="Gotham Book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+loader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2A2B2A"/>
                            </a:solidFill>
                            <a:latin typeface="Cambria Math" panose="02040503050406030204" pitchFamily="18" charset="0"/>
                            <a:ea typeface="Gotham Book" charset="0"/>
                            <a:cs typeface="Gotham Book" charset="0"/>
                          </a:rPr>
                        </m:ctrlPr>
                      </m:sSupPr>
                      <m:e>
                        <m:r>
                          <a:rPr lang="en-US" sz="1600">
                            <a:solidFill>
                              <a:srgbClr val="2A2B2A"/>
                            </a:solidFill>
                            <a:latin typeface="Cambria Math" charset="0"/>
                            <a:ea typeface="Gotham Book" charset="0"/>
                            <a:cs typeface="Gotham Book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2A2B2A"/>
                            </a:solidFill>
                            <a:latin typeface="Cambria Math" charset="0"/>
                            <a:ea typeface="Gotham Book" charset="0"/>
                            <a:cs typeface="Gotham Book" charset="0"/>
                          </a:rPr>
                          <m:t>y</m:t>
                        </m:r>
                        <m:r>
                          <a:rPr lang="en-US" sz="1600">
                            <a:solidFill>
                              <a:srgbClr val="2A2B2A"/>
                            </a:solidFill>
                            <a:latin typeface="Cambria Math" charset="0"/>
                            <a:ea typeface="Gotham Book" charset="0"/>
                            <a:cs typeface="Gotham Book" charset="0"/>
                          </a:rPr>
                          <m:t>)</m:t>
                        </m:r>
                      </m:e>
                      <m:sup>
                        <m:r>
                          <a:rPr lang="en-US" sz="1600" i="1">
                            <a:solidFill>
                              <a:srgbClr val="2A2B2A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 ] </a:t>
                </a:r>
              </a:p>
              <a:p>
                <a:pPr marL="914400" lvl="2" indent="379413">
                  <a:buNone/>
                </a:pPr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to estimate distance in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rgbClr val="C00000"/>
                        </a:solidFill>
                        <a:latin typeface="Cambria Math" charset="0"/>
                        <a:ea typeface="Gotham Book" charset="0"/>
                        <a:cs typeface="Gotham Book" charset="0"/>
                      </a:rPr>
                      <m:t>2</m:t>
                    </m:r>
                    <m:r>
                      <a:rPr lang="en-US" sz="1600" i="1">
                        <a:solidFill>
                          <a:srgbClr val="C00000"/>
                        </a:solidFill>
                        <a:latin typeface="Cambria Math" charset="0"/>
                        <a:ea typeface="Gotham Book" charset="0"/>
                        <a:cs typeface="Gotham Book" charset="0"/>
                      </a:rPr>
                      <m:t>𝑙𝑜𝑔𝑁</m:t>
                    </m:r>
                  </m:oMath>
                </a14:m>
                <a:r>
                  <a:rPr lang="en-US" sz="1600" dirty="0">
                    <a:solidFill>
                      <a:srgbClr val="2A2B2A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 steps</a:t>
                </a:r>
                <a:r>
                  <a:rPr lang="en-US" sz="1600" dirty="0">
                    <a:solidFill>
                      <a:srgbClr val="C00000"/>
                    </a:solidFill>
                    <a:latin typeface="Gotham Book" charset="0"/>
                    <a:ea typeface="Gotham Book" charset="0"/>
                    <a:cs typeface="Gotham Book" charset="0"/>
                  </a:rPr>
                  <a:t>	</a:t>
                </a:r>
                <a:endParaRPr lang="en-US" altLang="en-US" sz="1600" dirty="0">
                  <a:solidFill>
                    <a:srgbClr val="C00000"/>
                  </a:solidFill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0" lvl="0" indent="539750">
                  <a:buNone/>
                </a:pPr>
                <a:endParaRPr lang="en-US" altLang="en-US" sz="1600" dirty="0">
                  <a:solidFill>
                    <a:srgbClr val="C00000"/>
                  </a:solidFill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457200" lvl="1" indent="0">
                  <a:lnSpc>
                    <a:spcPct val="100000"/>
                  </a:lnSpc>
                  <a:buNone/>
                </a:pPr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  <a:latin typeface="Gotham Book" charset="0"/>
                    <a:ea typeface="Gotham Book" charset="0"/>
                    <a:cs typeface="Gotham Book" charset="0"/>
                  </a:rPr>
                  <a:t>Properties</a:t>
                </a:r>
                <a:endParaRPr lang="en-US" sz="600" dirty="0">
                  <a:latin typeface="Gotham Book" charset="0"/>
                  <a:ea typeface="Gotham Book" charset="0"/>
                  <a:cs typeface="Gotham Book" charset="0"/>
                </a:endParaRPr>
              </a:p>
              <a:p>
                <a:pPr marL="1085850" lvl="2" indent="-285750">
                  <a:buFont typeface=".HelveticaNeueDeskInterface-Regular" charset="0"/>
                  <a:buChar char="-"/>
                </a:pPr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Shallow and noise robust circuits</a:t>
                </a:r>
              </a:p>
              <a:p>
                <a:pPr marL="1085850" lvl="2" indent="-285750">
                  <a:buFont typeface=".HelveticaNeueDeskInterface-Regular" charset="0"/>
                  <a:buChar char="-"/>
                </a:pPr>
                <a14:m>
                  <m:oMath xmlns:m="http://schemas.openxmlformats.org/officeDocument/2006/math">
                    <m:r>
                      <a:rPr lang="en-US" sz="1400" i="1">
                        <a:solidFill>
                          <a:srgbClr val="C00000"/>
                        </a:solidFill>
                        <a:latin typeface="Cambria Math" charset="0"/>
                        <a:ea typeface="Gotham Book" charset="0"/>
                        <a:cs typeface="Gotham Book" charset="0"/>
                      </a:rPr>
                      <m:t>𝑁</m:t>
                    </m:r>
                  </m:oMath>
                </a14:m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 qubits, </a:t>
                </a:r>
                <a14:m>
                  <m:oMath xmlns:m="http://schemas.openxmlformats.org/officeDocument/2006/math">
                    <m:r>
                      <a:rPr lang="en-US" sz="1400">
                        <a:solidFill>
                          <a:srgbClr val="C00000"/>
                        </a:solidFill>
                        <a:latin typeface="Cambria Math" charset="0"/>
                        <a:ea typeface="Gotham Book" charset="0"/>
                        <a:cs typeface="Gotham Book" charset="0"/>
                      </a:rPr>
                      <m:t>2</m:t>
                    </m:r>
                    <m:r>
                      <a:rPr lang="en-US" sz="1400" i="1">
                        <a:solidFill>
                          <a:srgbClr val="C00000"/>
                        </a:solidFill>
                        <a:latin typeface="Cambria Math" charset="0"/>
                        <a:ea typeface="Gotham Book" charset="0"/>
                        <a:cs typeface="Gotham Book" charset="0"/>
                      </a:rPr>
                      <m:t>𝑙𝑜𝑔𝑁</m:t>
                    </m:r>
                  </m:oMath>
                </a14:m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 depth</a:t>
                </a:r>
              </a:p>
              <a:p>
                <a:pPr marL="1085850" lvl="2" indent="-285750">
                  <a:buFont typeface=".HelveticaNeueDeskInterface-Regular" charset="0"/>
                  <a:buChar char="-"/>
                </a:pPr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Can use any optimized data loader</a:t>
                </a:r>
              </a:p>
              <a:p>
                <a:pPr marL="1085850" lvl="2" indent="-285750">
                  <a:buFont typeface=".HelveticaNeueDeskInterface-Regular" charset="0"/>
                  <a:buChar char="-"/>
                </a:pPr>
                <a:r>
                  <a:rPr lang="en-US" sz="1400" dirty="0">
                    <a:latin typeface="Gotham Book" charset="0"/>
                    <a:ea typeface="Gotham Book" charset="0"/>
                    <a:cs typeface="Gotham Book" charset="0"/>
                  </a:rPr>
                  <a:t>Can be combined with Amplitude Estimation</a:t>
                </a:r>
              </a:p>
              <a:p>
                <a:pPr marL="0" indent="0">
                  <a:buNone/>
                </a:pPr>
                <a:endParaRPr lang="en-US" sz="1400" dirty="0">
                  <a:latin typeface="Gotham Book" charset="0"/>
                  <a:ea typeface="Gotham Book" charset="0"/>
                  <a:cs typeface="Gotham Book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9" y="1268412"/>
                <a:ext cx="6416108" cy="38750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oogle Shape;81;p17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otham Book" charset="0"/>
                <a:ea typeface="Gotham Book" charset="0"/>
                <a:cs typeface="Gotham Book" charset="0"/>
                <a:sym typeface="Montserrat Medium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r>
              <a:rPr lang="en-US" dirty="0"/>
              <a:t>Quantum distance estimation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61" y="1375610"/>
            <a:ext cx="2066103" cy="366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25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2;p17"/>
          <p:cNvSpPr txBox="1">
            <a:spLocks noGrp="1"/>
          </p:cNvSpPr>
          <p:nvPr>
            <p:ph type="body" idx="1"/>
          </p:nvPr>
        </p:nvSpPr>
        <p:spPr>
          <a:xfrm>
            <a:off x="159300" y="1152475"/>
            <a:ext cx="8984700" cy="3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 indent="-457200" fontAlgn="auto">
              <a:spcBef>
                <a:spcPts val="15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pPr lvl="1" indent="-457200" fontAlgn="auto">
              <a:spcBef>
                <a:spcPts val="150"/>
              </a:spcBef>
              <a:buFont typeface="+mj-lt"/>
              <a:buAutoNum type="arabicPeriod"/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pPr marL="457200" lvl="1" indent="0" fontAlgn="auto">
              <a:spcBef>
                <a:spcPts val="150"/>
              </a:spcBef>
              <a:buNone/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9B5841-069D-8145-9D88-B31512618E85}"/>
              </a:ext>
            </a:extLst>
          </p:cNvPr>
          <p:cNvSpPr txBox="1"/>
          <p:nvPr/>
        </p:nvSpPr>
        <p:spPr>
          <a:xfrm>
            <a:off x="689795" y="1972042"/>
            <a:ext cx="1152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>
                <a:latin typeface="Gotham Book" pitchFamily="2" charset="0"/>
              </a:rPr>
              <a:t>MNIST digits</a:t>
            </a:r>
            <a:endParaRPr lang="en-FR" sz="1400" dirty="0">
              <a:latin typeface="Gotham Book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FF763-03CB-604A-AF5E-7F5723B37D17}"/>
              </a:ext>
            </a:extLst>
          </p:cNvPr>
          <p:cNvSpPr txBox="1"/>
          <p:nvPr/>
        </p:nvSpPr>
        <p:spPr>
          <a:xfrm>
            <a:off x="2150680" y="2659665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ym typeface="Wingdings" pitchFamily="2" charset="2"/>
              </a:rPr>
              <a:t></a:t>
            </a:r>
            <a:endParaRPr lang="en-F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D011EB-2808-4B46-81D7-C9325A104E19}"/>
              </a:ext>
            </a:extLst>
          </p:cNvPr>
          <p:cNvSpPr txBox="1"/>
          <p:nvPr/>
        </p:nvSpPr>
        <p:spPr>
          <a:xfrm>
            <a:off x="3232064" y="1972042"/>
            <a:ext cx="2432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>
                <a:latin typeface="Gotham Book" pitchFamily="2" charset="0"/>
              </a:rPr>
              <a:t>Quantum algorithm/software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9C420-B8E9-134B-B78E-143D77C2E172}"/>
              </a:ext>
            </a:extLst>
          </p:cNvPr>
          <p:cNvSpPr txBox="1"/>
          <p:nvPr/>
        </p:nvSpPr>
        <p:spPr>
          <a:xfrm>
            <a:off x="6866036" y="1972041"/>
            <a:ext cx="1691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>
                <a:latin typeface="Gotham Book" pitchFamily="2" charset="0"/>
              </a:rPr>
              <a:t>Quantum computer</a:t>
            </a:r>
          </a:p>
        </p:txBody>
      </p:sp>
      <p:pic>
        <p:nvPicPr>
          <p:cNvPr id="18" name="Picture 17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A8F8BF1-83D1-7149-A551-0746D9F5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166" y="2284608"/>
            <a:ext cx="2679872" cy="11917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3FB612-06D7-7443-8A47-3BB5C3002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1" y="2373811"/>
            <a:ext cx="1548417" cy="9410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6B3774-21DB-3343-AC93-0EF35914B780}"/>
              </a:ext>
            </a:extLst>
          </p:cNvPr>
          <p:cNvSpPr txBox="1"/>
          <p:nvPr/>
        </p:nvSpPr>
        <p:spPr>
          <a:xfrm>
            <a:off x="6230205" y="2659665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ym typeface="Wingdings" pitchFamily="2" charset="2"/>
              </a:rPr>
              <a:t></a:t>
            </a:r>
            <a:endParaRPr lang="en-FR" dirty="0"/>
          </a:p>
        </p:txBody>
      </p:sp>
      <p:pic>
        <p:nvPicPr>
          <p:cNvPr id="2050" name="Picture 2" descr="IonQ System Enclosure (Source: Erin Scott, IonQ).">
            <a:extLst>
              <a:ext uri="{FF2B5EF4-FFF2-40B4-BE49-F238E27FC236}">
                <a16:creationId xmlns:a16="http://schemas.microsoft.com/office/drawing/2014/main" id="{E49441E9-CDFA-8340-BBC7-E2F23418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46" y="2258211"/>
            <a:ext cx="1763870" cy="117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alendar&#10;&#10;Description automatically generated">
            <a:extLst>
              <a:ext uri="{FF2B5EF4-FFF2-40B4-BE49-F238E27FC236}">
                <a16:creationId xmlns:a16="http://schemas.microsoft.com/office/drawing/2014/main" id="{903CBD4D-8EFB-9D4E-883C-74712C12D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631916"/>
            <a:ext cx="1835825" cy="15158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1B91B7A-5412-9E4F-A07F-FD212EC27FD6}"/>
              </a:ext>
            </a:extLst>
          </p:cNvPr>
          <p:cNvSpPr txBox="1"/>
          <p:nvPr/>
        </p:nvSpPr>
        <p:spPr>
          <a:xfrm>
            <a:off x="916214" y="3928160"/>
            <a:ext cx="35318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Gotham Book" pitchFamily="2" charset="0"/>
              </a:rPr>
              <a:t>10-class classification on a quantum computer!</a:t>
            </a:r>
          </a:p>
          <a:p>
            <a:pPr algn="ctr"/>
            <a:endParaRPr lang="en-GB" sz="1100" dirty="0">
              <a:solidFill>
                <a:schemeClr val="bg1"/>
              </a:solidFill>
              <a:latin typeface="Gotham Book" pitchFamily="2" charset="0"/>
            </a:endParaRPr>
          </a:p>
          <a:p>
            <a:pPr algn="ctr"/>
            <a:r>
              <a:rPr lang="en-GB" sz="1100" dirty="0" err="1">
                <a:solidFill>
                  <a:srgbClr val="0070C0"/>
                </a:solidFill>
                <a:latin typeface="Gotham Book" pitchFamily="2" charset="0"/>
              </a:rPr>
              <a:t>nature.com</a:t>
            </a:r>
            <a:r>
              <a:rPr lang="en-GB" sz="1100" dirty="0">
                <a:solidFill>
                  <a:srgbClr val="0070C0"/>
                </a:solidFill>
                <a:latin typeface="Gotham Book" pitchFamily="2" charset="0"/>
              </a:rPr>
              <a:t>/articles/s41534-021-00456-5</a:t>
            </a:r>
            <a:endParaRPr lang="en-FR" sz="1100" dirty="0">
              <a:solidFill>
                <a:srgbClr val="0070C0"/>
              </a:solidFill>
              <a:latin typeface="Gotham Book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6834D0-EFD5-F141-97CA-FD03876DAD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Gotham Book" pitchFamily="2" charset="0"/>
              </a:rPr>
              <a:t>Demonstration of quantum classifier</a:t>
            </a:r>
            <a:endParaRPr sz="2800" dirty="0">
              <a:latin typeface="Gotham Book" pitchFamily="2" charset="0"/>
            </a:endParaRPr>
          </a:p>
        </p:txBody>
      </p:sp>
      <p:pic>
        <p:nvPicPr>
          <p:cNvPr id="21" name="Google Shape;196;p1">
            <a:extLst>
              <a:ext uri="{FF2B5EF4-FFF2-40B4-BE49-F238E27FC236}">
                <a16:creationId xmlns:a16="http://schemas.microsoft.com/office/drawing/2014/main" id="{25738285-639E-9E40-9650-81CC88526CA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13416" y="1160778"/>
            <a:ext cx="1234686" cy="34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 descr="UMD Quantum Computing Startup IonQ Raises $20 Million Series B Round |  College of Computer, Mathematical, and Natural Sciences">
            <a:extLst>
              <a:ext uri="{FF2B5EF4-FFF2-40B4-BE49-F238E27FC236}">
                <a16:creationId xmlns:a16="http://schemas.microsoft.com/office/drawing/2014/main" id="{911CA0AF-A3FD-F74F-858C-2AA81C81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08" y="941709"/>
            <a:ext cx="1046255" cy="78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7;p42"/>
          <p:cNvSpPr txBox="1"/>
          <p:nvPr/>
        </p:nvSpPr>
        <p:spPr>
          <a:xfrm>
            <a:off x="349793" y="1326236"/>
            <a:ext cx="5967814" cy="41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 marL="200526" indent="-200526" defTabSz="914400">
              <a:lnSpc>
                <a:spcPct val="90000"/>
              </a:lnSpc>
              <a:buSzPct val="100000"/>
              <a:buChar char="•"/>
              <a:defRPr sz="2000">
                <a:solidFill>
                  <a:srgbClr val="33721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buNone/>
              <a:defRPr sz="1800"/>
            </a:pPr>
            <a:r>
              <a:rPr lang="en-US" sz="1800" dirty="0">
                <a:latin typeface="Gotham Book" pitchFamily="2" charset="0"/>
              </a:rPr>
              <a:t>Tools for quantum deep learning</a:t>
            </a:r>
            <a:endParaRPr sz="1800" dirty="0">
              <a:latin typeface="Gotham Book" pitchFamily="2" charset="0"/>
            </a:endParaRPr>
          </a:p>
        </p:txBody>
      </p:sp>
      <p:sp>
        <p:nvSpPr>
          <p:cNvPr id="506" name="Unary amplitude encoding"/>
          <p:cNvSpPr txBox="1"/>
          <p:nvPr/>
        </p:nvSpPr>
        <p:spPr>
          <a:xfrm>
            <a:off x="111588" y="1889002"/>
            <a:ext cx="3222112" cy="2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defTabSz="914400">
              <a:lnSpc>
                <a:spcPct val="90000"/>
              </a:lnSpc>
              <a:spcBef>
                <a:spcPts val="7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latin typeface="Gotham Book" pitchFamily="2" charset="0"/>
              </a:rPr>
              <a:t>Unary amplitude encoding</a:t>
            </a:r>
          </a:p>
        </p:txBody>
      </p:sp>
      <p:pic>
        <p:nvPicPr>
          <p:cNvPr id="507" name="Capture d’écran 2021-09-29 à 12.05.57.png" descr="Capture d’écran 2021-09-29 à 12.05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30" y="2136253"/>
            <a:ext cx="1904406" cy="790376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n qubits    ~log(n) depth"/>
          <p:cNvSpPr txBox="1"/>
          <p:nvPr/>
        </p:nvSpPr>
        <p:spPr>
          <a:xfrm>
            <a:off x="-54721" y="4898818"/>
            <a:ext cx="3222112" cy="244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algn="ctr" defTabSz="914400">
              <a:lnSpc>
                <a:spcPct val="90000"/>
              </a:lnSpc>
              <a:spcBef>
                <a:spcPts val="700"/>
              </a:spcBef>
              <a:defRPr sz="11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Gotham Book" pitchFamily="2" charset="0"/>
              </a:rPr>
              <a:t>n qubits    ~log(n) depth</a:t>
            </a:r>
          </a:p>
        </p:txBody>
      </p:sp>
      <p:grpSp>
        <p:nvGrpSpPr>
          <p:cNvPr id="514" name="Groupe"/>
          <p:cNvGrpSpPr/>
          <p:nvPr/>
        </p:nvGrpSpPr>
        <p:grpSpPr>
          <a:xfrm>
            <a:off x="804204" y="2964032"/>
            <a:ext cx="1768690" cy="1939660"/>
            <a:chOff x="262698" y="620143"/>
            <a:chExt cx="1768689" cy="1939658"/>
          </a:xfrm>
        </p:grpSpPr>
        <p:sp>
          <p:nvSpPr>
            <p:cNvPr id="511" name="Data Loader"/>
            <p:cNvSpPr txBox="1"/>
            <p:nvPr/>
          </p:nvSpPr>
          <p:spPr>
            <a:xfrm>
              <a:off x="262698" y="620143"/>
              <a:ext cx="1768689" cy="258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1" defTabSz="914400">
                <a:lnSpc>
                  <a:spcPct val="90000"/>
                </a:lnSpc>
                <a:spcBef>
                  <a:spcPts val="7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>
                  <a:latin typeface="Gotham Book" pitchFamily="2" charset="0"/>
                </a:rPr>
                <a:t>Data Loader</a:t>
              </a:r>
            </a:p>
          </p:txBody>
        </p:sp>
        <p:pic>
          <p:nvPicPr>
            <p:cNvPr id="512" name="Google Shape;402;p31" descr="Google Shape;402;p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971" y="923705"/>
              <a:ext cx="677812" cy="1636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3" name="Équation"/>
                <p:cNvSpPr txBox="1"/>
                <p:nvPr/>
              </p:nvSpPr>
              <p:spPr>
                <a:xfrm>
                  <a:off x="1584939" y="1566978"/>
                  <a:ext cx="29976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0" smtClean="0">
                            <a:solidFill>
                              <a:srgbClr val="2A2B2A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2A2B2A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sz="1600" b="0" i="0" smtClean="0">
                            <a:solidFill>
                              <a:srgbClr val="2A2B2A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sz="1600" dirty="0">
                    <a:solidFill>
                      <a:srgbClr val="2A2B2A"/>
                    </a:solidFill>
                    <a:latin typeface="Gotham Book" pitchFamily="2" charset="0"/>
                  </a:endParaRPr>
                </a:p>
              </p:txBody>
            </p:sp>
          </mc:Choice>
          <mc:Fallback xmlns="">
            <p:sp>
              <p:nvSpPr>
                <p:cNvPr id="513" name="É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4939" y="1566978"/>
                  <a:ext cx="299762" cy="246221"/>
                </a:xfrm>
                <a:prstGeom prst="rect">
                  <a:avLst/>
                </a:prstGeom>
                <a:blipFill>
                  <a:blip r:embed="rId4"/>
                  <a:stretch>
                    <a:fillRect l="-20000" r="-16000" b="-3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7" name="Équation"/>
              <p:cNvSpPr txBox="1"/>
              <p:nvPr/>
            </p:nvSpPr>
            <p:spPr>
              <a:xfrm>
                <a:off x="2474141" y="2462685"/>
                <a:ext cx="448328" cy="1846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0" smtClean="0">
                          <a:solidFill>
                            <a:srgbClr val="2A2B2A"/>
                          </a:solidFill>
                          <a:latin typeface="Cambria Math" panose="02040503050406030204" pitchFamily="18" charset="0"/>
                        </a:rPr>
                        <m:t>:=|</m:t>
                      </m:r>
                      <m:r>
                        <m:rPr>
                          <m:sty m:val="p"/>
                        </m:rPr>
                        <a:rPr lang="en-GB" sz="1200" b="0" i="0" smtClean="0">
                          <a:solidFill>
                            <a:srgbClr val="2A2B2A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GB" sz="1200" b="0" i="0" smtClean="0">
                          <a:solidFill>
                            <a:srgbClr val="2A2B2A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sz="1200" dirty="0">
                  <a:solidFill>
                    <a:srgbClr val="2A2B2A"/>
                  </a:solidFill>
                  <a:latin typeface="Gotham Book" pitchFamily="2" charset="0"/>
                </a:endParaRPr>
              </a:p>
            </p:txBody>
          </p:sp>
        </mc:Choice>
        <mc:Fallback xmlns="">
          <p:sp>
            <p:nvSpPr>
              <p:cNvPr id="517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141" y="2462685"/>
                <a:ext cx="448328" cy="184666"/>
              </a:xfrm>
              <a:prstGeom prst="rect">
                <a:avLst/>
              </a:prstGeom>
              <a:blipFill>
                <a:blip r:embed="rId5"/>
                <a:stretch>
                  <a:fillRect l="-2778" r="-11111" b="-37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8607DDB2-B911-5A42-A5B6-F3A41E8BE09F}"/>
              </a:ext>
            </a:extLst>
          </p:cNvPr>
          <p:cNvSpPr txBox="1">
            <a:spLocks/>
          </p:cNvSpPr>
          <p:nvPr/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699" tIns="45699" rIns="45699" bIns="45699" numCol="1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9pPr>
          </a:lstStyle>
          <a:p>
            <a:r>
              <a:rPr lang="fr-FR" dirty="0">
                <a:latin typeface="Gotham Book" pitchFamily="2" charset="0"/>
              </a:rPr>
              <a:t>Quantum Neural Networks</a:t>
            </a:r>
            <a:endParaRPr lang="en-US" dirty="0">
              <a:latin typeface="Gotham Book" pitchFamily="2" charset="0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7;p42"/>
          <p:cNvSpPr txBox="1"/>
          <p:nvPr/>
        </p:nvSpPr>
        <p:spPr>
          <a:xfrm>
            <a:off x="349793" y="1326236"/>
            <a:ext cx="5967814" cy="41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 marL="200526" indent="-200526" defTabSz="914400">
              <a:lnSpc>
                <a:spcPct val="90000"/>
              </a:lnSpc>
              <a:buSzPct val="100000"/>
              <a:buChar char="•"/>
              <a:defRPr sz="2000">
                <a:solidFill>
                  <a:srgbClr val="33721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buNone/>
              <a:defRPr sz="1800"/>
            </a:pPr>
            <a:r>
              <a:rPr lang="en-US" dirty="0">
                <a:latin typeface="Gotham Book" pitchFamily="2" charset="0"/>
              </a:rPr>
              <a:t>Tools for quantum deep learning</a:t>
            </a:r>
          </a:p>
        </p:txBody>
      </p:sp>
      <p:sp>
        <p:nvSpPr>
          <p:cNvPr id="509" name="n qubits    ~log(n) depth"/>
          <p:cNvSpPr txBox="1"/>
          <p:nvPr/>
        </p:nvSpPr>
        <p:spPr>
          <a:xfrm>
            <a:off x="-54721" y="4898818"/>
            <a:ext cx="3222112" cy="244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algn="ctr" defTabSz="914400">
              <a:lnSpc>
                <a:spcPct val="90000"/>
              </a:lnSpc>
              <a:spcBef>
                <a:spcPts val="700"/>
              </a:spcBef>
              <a:defRPr sz="11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Gotham Book" pitchFamily="2" charset="0"/>
              </a:rPr>
              <a:t>n qubits    ~log(n) depth</a:t>
            </a:r>
          </a:p>
        </p:txBody>
      </p:sp>
      <p:grpSp>
        <p:nvGrpSpPr>
          <p:cNvPr id="514" name="Groupe"/>
          <p:cNvGrpSpPr/>
          <p:nvPr/>
        </p:nvGrpSpPr>
        <p:grpSpPr>
          <a:xfrm>
            <a:off x="804204" y="2964032"/>
            <a:ext cx="1768690" cy="1939660"/>
            <a:chOff x="262698" y="620143"/>
            <a:chExt cx="1768689" cy="1939658"/>
          </a:xfrm>
        </p:grpSpPr>
        <p:sp>
          <p:nvSpPr>
            <p:cNvPr id="511" name="Data Loader"/>
            <p:cNvSpPr txBox="1"/>
            <p:nvPr/>
          </p:nvSpPr>
          <p:spPr>
            <a:xfrm>
              <a:off x="262698" y="620143"/>
              <a:ext cx="1768689" cy="258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lvl="1" defTabSz="914400">
                <a:lnSpc>
                  <a:spcPct val="90000"/>
                </a:lnSpc>
                <a:spcBef>
                  <a:spcPts val="700"/>
                </a:spcBef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>
                  <a:latin typeface="Gotham Book" pitchFamily="2" charset="0"/>
                </a:rPr>
                <a:t>Data Loader</a:t>
              </a:r>
            </a:p>
          </p:txBody>
        </p:sp>
        <p:pic>
          <p:nvPicPr>
            <p:cNvPr id="512" name="Google Shape;402;p31" descr="Google Shape;402;p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971" y="923705"/>
              <a:ext cx="677812" cy="1636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3" name="Équation"/>
                <p:cNvSpPr txBox="1"/>
                <p:nvPr/>
              </p:nvSpPr>
              <p:spPr>
                <a:xfrm>
                  <a:off x="1584939" y="1566978"/>
                  <a:ext cx="299762" cy="2462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0" smtClean="0">
                            <a:solidFill>
                              <a:srgbClr val="2A2B2A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solidFill>
                              <a:srgbClr val="2A2B2A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sz="1600" b="0" i="0" smtClean="0">
                            <a:solidFill>
                              <a:srgbClr val="2A2B2A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sz="1600" dirty="0">
                    <a:solidFill>
                      <a:srgbClr val="2A2B2A"/>
                    </a:solidFill>
                    <a:latin typeface="Gotham Book" pitchFamily="2" charset="0"/>
                  </a:endParaRPr>
                </a:p>
              </p:txBody>
            </p:sp>
          </mc:Choice>
          <mc:Fallback xmlns="">
            <p:sp>
              <p:nvSpPr>
                <p:cNvPr id="513" name="É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4939" y="1566978"/>
                  <a:ext cx="299762" cy="246221"/>
                </a:xfrm>
                <a:prstGeom prst="rect">
                  <a:avLst/>
                </a:prstGeom>
                <a:blipFill>
                  <a:blip r:embed="rId3"/>
                  <a:stretch>
                    <a:fillRect l="-20000" r="-16000" b="-3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8" name="Capture d’écran 2021-09-29 à 16.49.41.png" descr="Capture d’écran 2021-09-29 à 16.49.41.png"/>
          <p:cNvPicPr>
            <a:picLocks noChangeAspect="1"/>
          </p:cNvPicPr>
          <p:nvPr/>
        </p:nvPicPr>
        <p:blipFill>
          <a:blip r:embed="rId4"/>
          <a:srcRect l="3594" t="10954" r="50422" b="37715"/>
          <a:stretch>
            <a:fillRect/>
          </a:stretch>
        </p:blipFill>
        <p:spPr>
          <a:xfrm>
            <a:off x="5860874" y="1789677"/>
            <a:ext cx="2534518" cy="1198785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Orthogonal…"/>
          <p:cNvSpPr txBox="1"/>
          <p:nvPr/>
        </p:nvSpPr>
        <p:spPr>
          <a:xfrm>
            <a:off x="6040797" y="1484307"/>
            <a:ext cx="2439607" cy="25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82232" algn="ctr" defTabSz="914400">
              <a:lnSpc>
                <a:spcPct val="90000"/>
              </a:lnSpc>
              <a:spcBef>
                <a:spcPts val="1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>
                <a:latin typeface="Gotham Book" pitchFamily="2" charset="0"/>
              </a:rPr>
              <a:t>Pyramid circuit</a:t>
            </a:r>
            <a:endParaRPr sz="1200" dirty="0">
              <a:latin typeface="Gotham Book" pitchFamily="2" charset="0"/>
            </a:endParaRPr>
          </a:p>
        </p:txBody>
      </p:sp>
      <p:sp>
        <p:nvSpPr>
          <p:cNvPr id="521" name="Butterfly Circuit…"/>
          <p:cNvSpPr txBox="1"/>
          <p:nvPr/>
        </p:nvSpPr>
        <p:spPr>
          <a:xfrm>
            <a:off x="5989093" y="3512355"/>
            <a:ext cx="2439607" cy="25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82232" algn="ctr" defTabSz="914400">
              <a:lnSpc>
                <a:spcPct val="90000"/>
              </a:lnSpc>
              <a:spcBef>
                <a:spcPts val="1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200" dirty="0">
                <a:latin typeface="Gotham Book" pitchFamily="2" charset="0"/>
              </a:rPr>
              <a:t>Butterfly Circuit</a:t>
            </a:r>
          </a:p>
        </p:txBody>
      </p:sp>
      <p:pic>
        <p:nvPicPr>
          <p:cNvPr id="52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544" y="3830104"/>
            <a:ext cx="2086114" cy="1021327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2n gates  ~log(n) depth"/>
          <p:cNvSpPr txBox="1"/>
          <p:nvPr/>
        </p:nvSpPr>
        <p:spPr>
          <a:xfrm>
            <a:off x="5783574" y="4908643"/>
            <a:ext cx="2850647" cy="244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lvl="1" algn="ctr" defTabSz="914400">
              <a:lnSpc>
                <a:spcPct val="90000"/>
              </a:lnSpc>
              <a:spcBef>
                <a:spcPts val="700"/>
              </a:spcBef>
              <a:defRPr sz="11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>
                <a:latin typeface="Gotham Book" pitchFamily="2" charset="0"/>
              </a:rPr>
              <a:t>nlog</a:t>
            </a:r>
            <a:r>
              <a:rPr lang="fr-FR" dirty="0">
                <a:latin typeface="Gotham Book" pitchFamily="2" charset="0"/>
              </a:rPr>
              <a:t>(n)</a:t>
            </a:r>
            <a:r>
              <a:rPr dirty="0">
                <a:latin typeface="Gotham Book" pitchFamily="2" charset="0"/>
              </a:rPr>
              <a:t> gates  ~log(n) depth</a:t>
            </a:r>
          </a:p>
        </p:txBody>
      </p:sp>
      <p:sp>
        <p:nvSpPr>
          <p:cNvPr id="524" name="n^2 gates    ~n depth"/>
          <p:cNvSpPr txBox="1"/>
          <p:nvPr/>
        </p:nvSpPr>
        <p:spPr>
          <a:xfrm>
            <a:off x="5924853" y="2951193"/>
            <a:ext cx="2205428" cy="244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algn="ctr" defTabSz="914400">
              <a:lnSpc>
                <a:spcPct val="90000"/>
              </a:lnSpc>
              <a:spcBef>
                <a:spcPts val="700"/>
              </a:spcBef>
              <a:defRPr sz="11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Gotham Book" pitchFamily="2" charset="0"/>
              </a:rPr>
              <a:t>n</a:t>
            </a:r>
            <a:r>
              <a:rPr lang="en-US" baseline="30000" dirty="0">
                <a:latin typeface="Gotham Book" pitchFamily="2" charset="0"/>
              </a:rPr>
              <a:t>2</a:t>
            </a:r>
            <a:r>
              <a:rPr dirty="0">
                <a:latin typeface="Gotham Book" pitchFamily="2" charset="0"/>
              </a:rPr>
              <a:t> gates    ~n depth</a:t>
            </a:r>
          </a:p>
        </p:txBody>
      </p:sp>
      <p:pic>
        <p:nvPicPr>
          <p:cNvPr id="24" name="RBS.png" descr="RBS.png">
            <a:extLst>
              <a:ext uri="{FF2B5EF4-FFF2-40B4-BE49-F238E27FC236}">
                <a16:creationId xmlns:a16="http://schemas.microsoft.com/office/drawing/2014/main" id="{9CEE2A97-558D-1F47-A2BE-975171D12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148" y="3001482"/>
            <a:ext cx="2131932" cy="790179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wo qubits gate">
            <a:extLst>
              <a:ext uri="{FF2B5EF4-FFF2-40B4-BE49-F238E27FC236}">
                <a16:creationId xmlns:a16="http://schemas.microsoft.com/office/drawing/2014/main" id="{0475F811-BDA3-A840-AF71-98A446B350E3}"/>
              </a:ext>
            </a:extLst>
          </p:cNvPr>
          <p:cNvSpPr txBox="1"/>
          <p:nvPr/>
        </p:nvSpPr>
        <p:spPr>
          <a:xfrm>
            <a:off x="3394299" y="2729930"/>
            <a:ext cx="1904407" cy="25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lvl="1" defTabSz="914400">
              <a:lnSpc>
                <a:spcPct val="90000"/>
              </a:lnSpc>
              <a:spcBef>
                <a:spcPts val="700"/>
              </a:spcBef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200" dirty="0">
                <a:latin typeface="Gotham Book" pitchFamily="2" charset="0"/>
              </a:rPr>
              <a:t>Two</a:t>
            </a:r>
            <a:r>
              <a:rPr lang="en-US" sz="1200" dirty="0">
                <a:latin typeface="Gotham Book" pitchFamily="2" charset="0"/>
              </a:rPr>
              <a:t>-</a:t>
            </a:r>
            <a:r>
              <a:rPr sz="1200" dirty="0">
                <a:latin typeface="Gotham Book" pitchFamily="2" charset="0"/>
              </a:rPr>
              <a:t>qubit gate</a:t>
            </a:r>
          </a:p>
        </p:txBody>
      </p:sp>
      <p:sp>
        <p:nvSpPr>
          <p:cNvPr id="21" name="Unary amplitude encoding">
            <a:extLst>
              <a:ext uri="{FF2B5EF4-FFF2-40B4-BE49-F238E27FC236}">
                <a16:creationId xmlns:a16="http://schemas.microsoft.com/office/drawing/2014/main" id="{1A106332-86CC-C44D-A4A2-76B313351C26}"/>
              </a:ext>
            </a:extLst>
          </p:cNvPr>
          <p:cNvSpPr txBox="1"/>
          <p:nvPr/>
        </p:nvSpPr>
        <p:spPr>
          <a:xfrm>
            <a:off x="111588" y="1889002"/>
            <a:ext cx="3222112" cy="28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defTabSz="914400">
              <a:lnSpc>
                <a:spcPct val="90000"/>
              </a:lnSpc>
              <a:spcBef>
                <a:spcPts val="7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400" dirty="0">
                <a:latin typeface="Gotham Book" pitchFamily="2" charset="0"/>
              </a:rPr>
              <a:t>Unary amplitude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Équation">
                <a:extLst>
                  <a:ext uri="{FF2B5EF4-FFF2-40B4-BE49-F238E27FC236}">
                    <a16:creationId xmlns:a16="http://schemas.microsoft.com/office/drawing/2014/main" id="{8978AD17-9D79-0A43-AB03-0F2834727BED}"/>
                  </a:ext>
                </a:extLst>
              </p:cNvPr>
              <p:cNvSpPr txBox="1"/>
              <p:nvPr/>
            </p:nvSpPr>
            <p:spPr>
              <a:xfrm>
                <a:off x="2474141" y="2462685"/>
                <a:ext cx="448328" cy="1846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0" smtClean="0">
                          <a:solidFill>
                            <a:srgbClr val="2A2B2A"/>
                          </a:solidFill>
                          <a:latin typeface="Cambria Math" panose="02040503050406030204" pitchFamily="18" charset="0"/>
                        </a:rPr>
                        <m:t>:=|</m:t>
                      </m:r>
                      <m:r>
                        <m:rPr>
                          <m:sty m:val="p"/>
                        </m:rPr>
                        <a:rPr lang="en-GB" sz="1200" b="0" i="0" smtClean="0">
                          <a:solidFill>
                            <a:srgbClr val="2A2B2A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GB" sz="1200" b="0" i="0" smtClean="0">
                          <a:solidFill>
                            <a:srgbClr val="2A2B2A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sz="1200" dirty="0">
                  <a:solidFill>
                    <a:srgbClr val="2A2B2A"/>
                  </a:solidFill>
                  <a:latin typeface="Gotham Book" pitchFamily="2" charset="0"/>
                </a:endParaRPr>
              </a:p>
            </p:txBody>
          </p:sp>
        </mc:Choice>
        <mc:Fallback xmlns="">
          <p:sp>
            <p:nvSpPr>
              <p:cNvPr id="26" name="Équation">
                <a:extLst>
                  <a:ext uri="{FF2B5EF4-FFF2-40B4-BE49-F238E27FC236}">
                    <a16:creationId xmlns:a16="http://schemas.microsoft.com/office/drawing/2014/main" id="{8978AD17-9D79-0A43-AB03-0F2834727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141" y="2462685"/>
                <a:ext cx="448328" cy="184666"/>
              </a:xfrm>
              <a:prstGeom prst="rect">
                <a:avLst/>
              </a:prstGeom>
              <a:blipFill>
                <a:blip r:embed="rId9"/>
                <a:stretch>
                  <a:fillRect l="-2778" r="-11111" b="-375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1">
            <a:extLst>
              <a:ext uri="{FF2B5EF4-FFF2-40B4-BE49-F238E27FC236}">
                <a16:creationId xmlns:a16="http://schemas.microsoft.com/office/drawing/2014/main" id="{7F5F7888-CEF5-6C40-B3AF-A2F1490B7577}"/>
              </a:ext>
            </a:extLst>
          </p:cNvPr>
          <p:cNvSpPr txBox="1">
            <a:spLocks/>
          </p:cNvSpPr>
          <p:nvPr/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699" tIns="45699" rIns="45699" bIns="45699" numCol="1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9pPr>
          </a:lstStyle>
          <a:p>
            <a:r>
              <a:rPr lang="fr-FR" dirty="0">
                <a:latin typeface="Gotham Book" pitchFamily="2" charset="0"/>
              </a:rPr>
              <a:t>Quantum Neural Networks</a:t>
            </a:r>
            <a:endParaRPr lang="en-US" dirty="0">
              <a:latin typeface="Gotham Book" pitchFamily="2" charset="0"/>
            </a:endParaRPr>
          </a:p>
        </p:txBody>
      </p:sp>
      <p:pic>
        <p:nvPicPr>
          <p:cNvPr id="23" name="Capture d’écran 2021-09-29 à 12.05.57.png" descr="Capture d’écran 2021-09-29 à 12.05.57.png">
            <a:extLst>
              <a:ext uri="{FF2B5EF4-FFF2-40B4-BE49-F238E27FC236}">
                <a16:creationId xmlns:a16="http://schemas.microsoft.com/office/drawing/2014/main" id="{A6ADDAE8-FD66-494A-A66D-E4AFA30694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230" y="2136253"/>
            <a:ext cx="1904406" cy="7903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50820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7;p42"/>
          <p:cNvSpPr txBox="1"/>
          <p:nvPr/>
        </p:nvSpPr>
        <p:spPr>
          <a:xfrm>
            <a:off x="349793" y="1326236"/>
            <a:ext cx="5967814" cy="41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 marL="200526" indent="-200526" defTabSz="914400">
              <a:lnSpc>
                <a:spcPct val="90000"/>
              </a:lnSpc>
              <a:buSzPct val="100000"/>
              <a:buChar char="•"/>
              <a:defRPr sz="2000">
                <a:solidFill>
                  <a:srgbClr val="33721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buNone/>
              <a:defRPr sz="1800"/>
            </a:pPr>
            <a:r>
              <a:rPr lang="en-US" dirty="0">
                <a:latin typeface="Gotham Book" pitchFamily="2" charset="0"/>
              </a:rPr>
              <a:t>Tools for quantum deep learning</a:t>
            </a:r>
          </a:p>
        </p:txBody>
      </p:sp>
      <p:pic>
        <p:nvPicPr>
          <p:cNvPr id="518" name="Capture d’écran 2021-09-29 à 16.49.41.png" descr="Capture d’écran 2021-09-29 à 16.49.41.png"/>
          <p:cNvPicPr>
            <a:picLocks noChangeAspect="1"/>
          </p:cNvPicPr>
          <p:nvPr/>
        </p:nvPicPr>
        <p:blipFill>
          <a:blip r:embed="rId2"/>
          <a:srcRect l="3594" t="10954" r="50422" b="37715"/>
          <a:stretch>
            <a:fillRect/>
          </a:stretch>
        </p:blipFill>
        <p:spPr>
          <a:xfrm>
            <a:off x="5860874" y="1789677"/>
            <a:ext cx="2534518" cy="1198785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Orthogonal…"/>
          <p:cNvSpPr txBox="1"/>
          <p:nvPr/>
        </p:nvSpPr>
        <p:spPr>
          <a:xfrm>
            <a:off x="6040797" y="1484307"/>
            <a:ext cx="2439607" cy="25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82232" algn="ctr" defTabSz="914400">
              <a:lnSpc>
                <a:spcPct val="90000"/>
              </a:lnSpc>
              <a:spcBef>
                <a:spcPts val="1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>
                <a:latin typeface="Gotham Book" pitchFamily="2" charset="0"/>
              </a:rPr>
              <a:t>Pyramid circuit</a:t>
            </a:r>
            <a:endParaRPr sz="1200" dirty="0">
              <a:latin typeface="Gotham Book" pitchFamily="2" charset="0"/>
            </a:endParaRPr>
          </a:p>
        </p:txBody>
      </p:sp>
      <p:sp>
        <p:nvSpPr>
          <p:cNvPr id="521" name="Butterfly Circuit…"/>
          <p:cNvSpPr txBox="1"/>
          <p:nvPr/>
        </p:nvSpPr>
        <p:spPr>
          <a:xfrm>
            <a:off x="5989093" y="3512355"/>
            <a:ext cx="2439607" cy="25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82232" algn="ctr" defTabSz="914400">
              <a:lnSpc>
                <a:spcPct val="90000"/>
              </a:lnSpc>
              <a:spcBef>
                <a:spcPts val="100"/>
              </a:spcBef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sz="1200" dirty="0">
                <a:latin typeface="Gotham Book" pitchFamily="2" charset="0"/>
              </a:rPr>
              <a:t>Butterfly Circuit</a:t>
            </a:r>
          </a:p>
        </p:txBody>
      </p:sp>
      <p:pic>
        <p:nvPicPr>
          <p:cNvPr id="5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544" y="3830104"/>
            <a:ext cx="2086114" cy="1021327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2n gates  ~log(n) depth"/>
          <p:cNvSpPr txBox="1"/>
          <p:nvPr/>
        </p:nvSpPr>
        <p:spPr>
          <a:xfrm>
            <a:off x="5783574" y="4908643"/>
            <a:ext cx="2850647" cy="244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lvl="1" algn="ctr" defTabSz="914400">
              <a:lnSpc>
                <a:spcPct val="90000"/>
              </a:lnSpc>
              <a:spcBef>
                <a:spcPts val="700"/>
              </a:spcBef>
              <a:defRPr sz="11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fr-FR" dirty="0" err="1">
                <a:latin typeface="Gotham Book" pitchFamily="2" charset="0"/>
              </a:rPr>
              <a:t>nlog</a:t>
            </a:r>
            <a:r>
              <a:rPr lang="fr-FR" dirty="0">
                <a:latin typeface="Gotham Book" pitchFamily="2" charset="0"/>
              </a:rPr>
              <a:t>(n)</a:t>
            </a:r>
            <a:r>
              <a:rPr dirty="0">
                <a:latin typeface="Gotham Book" pitchFamily="2" charset="0"/>
              </a:rPr>
              <a:t> gates  ~log(n) depth</a:t>
            </a:r>
          </a:p>
        </p:txBody>
      </p:sp>
      <p:sp>
        <p:nvSpPr>
          <p:cNvPr id="524" name="n^2 gates    ~n depth"/>
          <p:cNvSpPr txBox="1"/>
          <p:nvPr/>
        </p:nvSpPr>
        <p:spPr>
          <a:xfrm>
            <a:off x="5924853" y="2951193"/>
            <a:ext cx="2205428" cy="244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algn="ctr" defTabSz="914400">
              <a:lnSpc>
                <a:spcPct val="90000"/>
              </a:lnSpc>
              <a:spcBef>
                <a:spcPts val="700"/>
              </a:spcBef>
              <a:defRPr sz="11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Gotham Book" pitchFamily="2" charset="0"/>
              </a:rPr>
              <a:t>n</a:t>
            </a:r>
            <a:r>
              <a:rPr lang="en-US" baseline="30000" dirty="0">
                <a:latin typeface="Gotham Book" pitchFamily="2" charset="0"/>
              </a:rPr>
              <a:t>2</a:t>
            </a:r>
            <a:r>
              <a:rPr dirty="0">
                <a:latin typeface="Gotham Book" pitchFamily="2" charset="0"/>
              </a:rPr>
              <a:t> gates    ~n depth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F5F7888-CEF5-6C40-B3AF-A2F1490B7577}"/>
              </a:ext>
            </a:extLst>
          </p:cNvPr>
          <p:cNvSpPr txBox="1">
            <a:spLocks/>
          </p:cNvSpPr>
          <p:nvPr/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699" tIns="45699" rIns="45699" bIns="45699" numCol="1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9pPr>
          </a:lstStyle>
          <a:p>
            <a:r>
              <a:rPr lang="fr-FR" dirty="0">
                <a:latin typeface="Gotham Book" pitchFamily="2" charset="0"/>
              </a:rPr>
              <a:t>Quantum Neural Networks</a:t>
            </a:r>
            <a:endParaRPr lang="en-US" dirty="0">
              <a:latin typeface="Gotham Book" pitchFamily="2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C99F07F-D98E-894D-9755-6169B09397B8}"/>
              </a:ext>
            </a:extLst>
          </p:cNvPr>
          <p:cNvSpPr txBox="1">
            <a:spLocks/>
          </p:cNvSpPr>
          <p:nvPr/>
        </p:nvSpPr>
        <p:spPr>
          <a:xfrm>
            <a:off x="608758" y="1753457"/>
            <a:ext cx="4909705" cy="3774282"/>
          </a:xfrm>
          <a:prstGeom prst="rect">
            <a:avLst/>
          </a:prstGeom>
        </p:spPr>
        <p:txBody>
          <a:bodyPr vert="horz" lIns="45699" tIns="45699" rIns="45699" bIns="45699" rtlCol="0">
            <a:noAutofit/>
          </a:bodyPr>
          <a:lstStyle>
            <a:lvl1pPr marL="457200" indent="-342900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55675" indent="-371475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36369" indent="-388619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48473" indent="-430823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3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05673" indent="-430823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3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746"/>
            </a:pPr>
            <a:endParaRPr lang="en-GB" sz="140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746"/>
            </a:pPr>
            <a:r>
              <a:rPr lang="en-GB" sz="1400" dirty="0">
                <a:latin typeface="Gotham Book" pitchFamily="2" charset="0"/>
              </a:rPr>
              <a:t>Quantum orthogonal neural networks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746"/>
            </a:pPr>
            <a:r>
              <a:rPr lang="en-GB" sz="1100" dirty="0">
                <a:latin typeface="Gotham Book" pitchFamily="2" charset="0"/>
              </a:rPr>
              <a:t>In an orthogonal neural network the trained weight matrices are orthogonal matrices, a property that can improve accuracy and avoid vanishing gradients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746"/>
            </a:pPr>
            <a:r>
              <a:rPr lang="en-GB" sz="1100" dirty="0">
                <a:latin typeface="Gotham Book" pitchFamily="2" charset="0"/>
              </a:rPr>
              <a:t>Quantum inference is quadratically faster than classical.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746"/>
            </a:pPr>
            <a:r>
              <a:rPr lang="en-GB" sz="1100" dirty="0">
                <a:latin typeface="Gotham Book" pitchFamily="2" charset="0"/>
              </a:rPr>
              <a:t>New classical training in O(n</a:t>
            </a:r>
            <a:r>
              <a:rPr lang="en-GB" sz="1100" baseline="30000" dirty="0">
                <a:latin typeface="Gotham Book" pitchFamily="2" charset="0"/>
              </a:rPr>
              <a:t>2</a:t>
            </a:r>
            <a:r>
              <a:rPr lang="en-GB" sz="1100" dirty="0">
                <a:latin typeface="Gotham Book" pitchFamily="2" charset="0"/>
              </a:rPr>
              <a:t>) instead of O(n</a:t>
            </a:r>
            <a:r>
              <a:rPr lang="en-GB" sz="1100" baseline="30000" dirty="0">
                <a:latin typeface="Gotham Book" pitchFamily="2" charset="0"/>
              </a:rPr>
              <a:t>3</a:t>
            </a:r>
            <a:r>
              <a:rPr lang="en-GB" sz="1100" dirty="0">
                <a:latin typeface="Gotham Book" pitchFamily="2" charset="0"/>
              </a:rPr>
              <a:t>) steps</a:t>
            </a:r>
          </a:p>
          <a:p>
            <a:pPr marL="342900" lvl="1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746"/>
            </a:pPr>
            <a:endParaRPr lang="en-GB" sz="1000" dirty="0">
              <a:latin typeface="Gotham Book" pitchFamily="2" charset="0"/>
            </a:endParaRPr>
          </a:p>
          <a:p>
            <a:pPr marL="342900" lvl="1" indent="-29845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746"/>
            </a:pPr>
            <a:r>
              <a:rPr lang="en-GB" sz="1200" dirty="0">
                <a:latin typeface="Gotham Book" pitchFamily="2" charset="0"/>
              </a:rPr>
              <a:t>Characteristics</a:t>
            </a:r>
            <a:endParaRPr lang="en-GB" sz="1400" dirty="0">
              <a:latin typeface="Gotham Book" pitchFamily="2" charset="0"/>
            </a:endParaRP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ü"/>
              <a:defRPr sz="1746"/>
            </a:pPr>
            <a:r>
              <a:rPr lang="en-GB" sz="1100" dirty="0">
                <a:latin typeface="Gotham Book" pitchFamily="2" charset="0"/>
              </a:rPr>
              <a:t>One qubit per feature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ü"/>
              <a:defRPr sz="1746"/>
            </a:pPr>
            <a:r>
              <a:rPr lang="en-GB" sz="1100" dirty="0">
                <a:latin typeface="Gotham Book" pitchFamily="2" charset="0"/>
              </a:rPr>
              <a:t>Fast data loading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ü"/>
              <a:defRPr sz="1746"/>
            </a:pPr>
            <a:r>
              <a:rPr lang="en-GB" sz="1100" dirty="0">
                <a:latin typeface="Gotham Book" pitchFamily="2" charset="0"/>
              </a:rPr>
              <a:t>NISQ architecture with linear-depth circuits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ü"/>
              <a:defRPr sz="1746"/>
            </a:pPr>
            <a:r>
              <a:rPr lang="en-GB" sz="1100" dirty="0">
                <a:latin typeface="Gotham Book" pitchFamily="2" charset="0"/>
              </a:rPr>
              <a:t>Orthogonality property</a:t>
            </a:r>
          </a:p>
        </p:txBody>
      </p:sp>
    </p:spTree>
    <p:extLst>
      <p:ext uri="{BB962C8B-B14F-4D97-AF65-F5344CB8AC3E}">
        <p14:creationId xmlns:p14="http://schemas.microsoft.com/office/powerpoint/2010/main" val="26918525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8607DDB2-B911-5A42-A5B6-F3A41E8BE09F}"/>
              </a:ext>
            </a:extLst>
          </p:cNvPr>
          <p:cNvSpPr txBox="1">
            <a:spLocks/>
          </p:cNvSpPr>
          <p:nvPr/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699" tIns="45699" rIns="45699" bIns="45699" numCol="1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9pPr>
          </a:lstStyle>
          <a:p>
            <a:r>
              <a:rPr lang="fr-FR" dirty="0">
                <a:latin typeface="Gotham Book" pitchFamily="2" charset="0"/>
              </a:rPr>
              <a:t>Quantum Neural Networks</a:t>
            </a:r>
            <a:endParaRPr lang="en-US" dirty="0">
              <a:latin typeface="Gotham Book" pitchFamily="2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3377E5-2402-6741-88E2-2F2AFCBB158D}"/>
              </a:ext>
            </a:extLst>
          </p:cNvPr>
          <p:cNvSpPr txBox="1">
            <a:spLocks/>
          </p:cNvSpPr>
          <p:nvPr/>
        </p:nvSpPr>
        <p:spPr>
          <a:xfrm>
            <a:off x="628649" y="1369218"/>
            <a:ext cx="3943351" cy="3774282"/>
          </a:xfrm>
          <a:prstGeom prst="rect">
            <a:avLst/>
          </a:prstGeom>
        </p:spPr>
        <p:txBody>
          <a:bodyPr vert="horz" lIns="45699" tIns="45699" rIns="45699" bIns="45699" rtlCol="0">
            <a:noAutofit/>
          </a:bodyPr>
          <a:lstStyle>
            <a:lvl1pPr marL="457200" indent="-342900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55675" indent="-371475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36369" indent="-388619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48473" indent="-430823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3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05673" indent="-430823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3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746"/>
            </a:pPr>
            <a:endParaRPr lang="en-GB" sz="140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746"/>
            </a:pPr>
            <a:r>
              <a:rPr lang="en-GB" sz="1200" dirty="0">
                <a:latin typeface="Gotham Book" pitchFamily="2" charset="0"/>
              </a:rPr>
              <a:t>Orthogonal linear layers</a:t>
            </a:r>
          </a:p>
          <a:p>
            <a:pPr marL="584200" lvl="1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r>
              <a:rPr lang="en-GB" sz="1100" dirty="0">
                <a:latin typeface="Gotham Book" pitchFamily="2" charset="0"/>
              </a:rPr>
              <a:t>The trained weight matrices are orthogonal, a property that can improve accuracy and avoid vanishing gradients, and reduce parameters</a:t>
            </a:r>
          </a:p>
          <a:p>
            <a:pPr marL="7938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endParaRPr lang="en-GB" sz="1200" dirty="0">
              <a:latin typeface="Gotham Book" pitchFamily="2" charset="0"/>
            </a:endParaRPr>
          </a:p>
          <a:p>
            <a:pPr marL="44450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endParaRPr lang="en-GB" sz="1200" dirty="0">
              <a:latin typeface="Gotham Book" pitchFamily="2" charset="0"/>
            </a:endParaRPr>
          </a:p>
        </p:txBody>
      </p:sp>
      <p:sp>
        <p:nvSpPr>
          <p:cNvPr id="22" name="Google Shape;507;p42">
            <a:extLst>
              <a:ext uri="{FF2B5EF4-FFF2-40B4-BE49-F238E27FC236}">
                <a16:creationId xmlns:a16="http://schemas.microsoft.com/office/drawing/2014/main" id="{52664140-4980-E74F-A864-9E5EE21D1E25}"/>
              </a:ext>
            </a:extLst>
          </p:cNvPr>
          <p:cNvSpPr txBox="1"/>
          <p:nvPr/>
        </p:nvSpPr>
        <p:spPr>
          <a:xfrm>
            <a:off x="349793" y="1326236"/>
            <a:ext cx="5967814" cy="41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 marL="200526" indent="-200526" defTabSz="914400">
              <a:lnSpc>
                <a:spcPct val="90000"/>
              </a:lnSpc>
              <a:buSzPct val="100000"/>
              <a:buChar char="•"/>
              <a:defRPr sz="2000">
                <a:solidFill>
                  <a:srgbClr val="33721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buNone/>
              <a:defRPr sz="1800"/>
            </a:pPr>
            <a:r>
              <a:rPr lang="en-US" dirty="0">
                <a:latin typeface="Gotham Book" pitchFamily="2" charset="0"/>
              </a:rPr>
              <a:t>Quantum neural layers</a:t>
            </a:r>
          </a:p>
        </p:txBody>
      </p:sp>
      <p:pic>
        <p:nvPicPr>
          <p:cNvPr id="15" name="Capture d’écran 2021-09-29 à 16.49.41.png" descr="Capture d’écran 2021-09-29 à 16.49.41.png">
            <a:extLst>
              <a:ext uri="{FF2B5EF4-FFF2-40B4-BE49-F238E27FC236}">
                <a16:creationId xmlns:a16="http://schemas.microsoft.com/office/drawing/2014/main" id="{AF6AEF33-8513-EC4C-B001-DBDA129EFD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4" t="10954" r="50422" b="37715"/>
          <a:stretch>
            <a:fillRect/>
          </a:stretch>
        </p:blipFill>
        <p:spPr>
          <a:xfrm>
            <a:off x="5047488" y="1763946"/>
            <a:ext cx="1803317" cy="85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7A102E76-45E9-294D-93B0-61D5A1C7C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796239"/>
            <a:ext cx="1554480" cy="7610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93367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8607DDB2-B911-5A42-A5B6-F3A41E8BE09F}"/>
              </a:ext>
            </a:extLst>
          </p:cNvPr>
          <p:cNvSpPr txBox="1">
            <a:spLocks/>
          </p:cNvSpPr>
          <p:nvPr/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699" tIns="45699" rIns="45699" bIns="45699" numCol="1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9pPr>
          </a:lstStyle>
          <a:p>
            <a:r>
              <a:rPr lang="fr-FR" dirty="0">
                <a:latin typeface="Gotham Book" pitchFamily="2" charset="0"/>
              </a:rPr>
              <a:t>Quantum Neural Networks</a:t>
            </a:r>
            <a:endParaRPr lang="en-US" dirty="0">
              <a:latin typeface="Gotham Book" pitchFamily="2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3377E5-2402-6741-88E2-2F2AFCBB158D}"/>
              </a:ext>
            </a:extLst>
          </p:cNvPr>
          <p:cNvSpPr txBox="1">
            <a:spLocks/>
          </p:cNvSpPr>
          <p:nvPr/>
        </p:nvSpPr>
        <p:spPr>
          <a:xfrm>
            <a:off x="628649" y="1369218"/>
            <a:ext cx="3943351" cy="3774282"/>
          </a:xfrm>
          <a:prstGeom prst="rect">
            <a:avLst/>
          </a:prstGeom>
        </p:spPr>
        <p:txBody>
          <a:bodyPr vert="horz" lIns="45699" tIns="45699" rIns="45699" bIns="45699" rtlCol="0">
            <a:noAutofit/>
          </a:bodyPr>
          <a:lstStyle>
            <a:lvl1pPr marL="457200" indent="-342900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55675" indent="-371475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36369" indent="-388619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48473" indent="-430823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3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05673" indent="-430823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3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746"/>
            </a:pPr>
            <a:endParaRPr lang="en-GB" sz="140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746"/>
            </a:pPr>
            <a:r>
              <a:rPr lang="en-GB" sz="1200" dirty="0">
                <a:latin typeface="Gotham Book" pitchFamily="2" charset="0"/>
              </a:rPr>
              <a:t>Orthogonal linear layers</a:t>
            </a:r>
          </a:p>
          <a:p>
            <a:pPr marL="584200" lvl="1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r>
              <a:rPr lang="en-GB" sz="1100" dirty="0">
                <a:latin typeface="Gotham Book" pitchFamily="2" charset="0"/>
              </a:rPr>
              <a:t>The trained weight matrices are orthogonal, a property that can improve accuracy and avoid vanishing gradients, and reduce parameters</a:t>
            </a:r>
          </a:p>
          <a:p>
            <a:pPr marL="7938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endParaRPr lang="en-GB" sz="1200" dirty="0">
              <a:latin typeface="Gotham Book" pitchFamily="2" charset="0"/>
            </a:endParaRPr>
          </a:p>
          <a:p>
            <a:pPr marL="7938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r>
              <a:rPr lang="en-GB" sz="1200" dirty="0">
                <a:latin typeface="Gotham Book" pitchFamily="2" charset="0"/>
              </a:rPr>
              <a:t>Orthogonal Convolutional layers</a:t>
            </a:r>
          </a:p>
          <a:p>
            <a:pPr marL="579438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r>
              <a:rPr lang="en-GB" sz="1000" dirty="0">
                <a:latin typeface="Gotham Book" pitchFamily="2" charset="0"/>
              </a:rPr>
              <a:t>Convolution can be turned into matrix multiplication</a:t>
            </a:r>
          </a:p>
          <a:p>
            <a:pPr marL="342900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endParaRPr lang="en-GB" sz="1000" dirty="0">
              <a:latin typeface="Gotham Book" pitchFamily="2" charset="0"/>
            </a:endParaRPr>
          </a:p>
          <a:p>
            <a:pPr marL="44450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endParaRPr lang="en-GB" sz="1200" dirty="0">
              <a:latin typeface="Gotham Book" pitchFamily="2" charset="0"/>
            </a:endParaRPr>
          </a:p>
          <a:p>
            <a:pPr marL="44450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endParaRPr lang="en-GB" sz="1200" dirty="0">
              <a:latin typeface="Gotham Book" pitchFamily="2" charset="0"/>
            </a:endParaRPr>
          </a:p>
          <a:p>
            <a:pPr marL="44450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endParaRPr lang="en-GB" sz="1200" dirty="0">
              <a:latin typeface="Gotham Book" pitchFamily="2" charset="0"/>
            </a:endParaRPr>
          </a:p>
        </p:txBody>
      </p:sp>
      <p:sp>
        <p:nvSpPr>
          <p:cNvPr id="22" name="Google Shape;507;p42">
            <a:extLst>
              <a:ext uri="{FF2B5EF4-FFF2-40B4-BE49-F238E27FC236}">
                <a16:creationId xmlns:a16="http://schemas.microsoft.com/office/drawing/2014/main" id="{52664140-4980-E74F-A864-9E5EE21D1E25}"/>
              </a:ext>
            </a:extLst>
          </p:cNvPr>
          <p:cNvSpPr txBox="1"/>
          <p:nvPr/>
        </p:nvSpPr>
        <p:spPr>
          <a:xfrm>
            <a:off x="349793" y="1326236"/>
            <a:ext cx="5967814" cy="41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 marL="200526" indent="-200526" defTabSz="914400">
              <a:lnSpc>
                <a:spcPct val="90000"/>
              </a:lnSpc>
              <a:buSzPct val="100000"/>
              <a:buChar char="•"/>
              <a:defRPr sz="2000">
                <a:solidFill>
                  <a:srgbClr val="33721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buNone/>
              <a:defRPr sz="1800"/>
            </a:pPr>
            <a:r>
              <a:rPr lang="en-US" dirty="0">
                <a:latin typeface="Gotham Book" pitchFamily="2" charset="0"/>
              </a:rPr>
              <a:t>Quantum neural layers</a:t>
            </a:r>
          </a:p>
        </p:txBody>
      </p:sp>
      <p:pic>
        <p:nvPicPr>
          <p:cNvPr id="14" name="CNN-tensors-figure.png" descr="CNN-tensors-figure.png">
            <a:extLst>
              <a:ext uri="{FF2B5EF4-FFF2-40B4-BE49-F238E27FC236}">
                <a16:creationId xmlns:a16="http://schemas.microsoft.com/office/drawing/2014/main" id="{6B8AB5C7-B325-A44D-98BF-E3AED1E5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397" y="2702189"/>
            <a:ext cx="1992406" cy="112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Capture d’écran 2021-09-29 à 16.49.41.png" descr="Capture d’écran 2021-09-29 à 16.49.41.png">
            <a:extLst>
              <a:ext uri="{FF2B5EF4-FFF2-40B4-BE49-F238E27FC236}">
                <a16:creationId xmlns:a16="http://schemas.microsoft.com/office/drawing/2014/main" id="{AF6AEF33-8513-EC4C-B001-DBDA129E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4" t="10954" r="50422" b="37715"/>
          <a:stretch>
            <a:fillRect/>
          </a:stretch>
        </p:blipFill>
        <p:spPr>
          <a:xfrm>
            <a:off x="5047488" y="1763946"/>
            <a:ext cx="1803317" cy="85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7A102E76-45E9-294D-93B0-61D5A1C7C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796239"/>
            <a:ext cx="1554480" cy="7610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22547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">
            <a:extLst>
              <a:ext uri="{FF2B5EF4-FFF2-40B4-BE49-F238E27FC236}">
                <a16:creationId xmlns:a16="http://schemas.microsoft.com/office/drawing/2014/main" id="{1DC02D20-531E-0745-9AE7-E2A928EDC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7" y="1122363"/>
            <a:ext cx="8126573" cy="1449387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latin typeface="Gotham Book" pitchFamily="2" charset="0"/>
              </a:rPr>
              <a:t>Quantum Machine Learning –</a:t>
            </a:r>
            <a:br>
              <a:rPr lang="en-US" altLang="en-US" sz="3600" dirty="0">
                <a:latin typeface="Gotham Book" pitchFamily="2" charset="0"/>
              </a:rPr>
            </a:br>
            <a:r>
              <a:rPr lang="en-US" altLang="en-US" sz="3600" dirty="0">
                <a:latin typeface="Gotham Book" pitchFamily="2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51186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8607DDB2-B911-5A42-A5B6-F3A41E8BE09F}"/>
              </a:ext>
            </a:extLst>
          </p:cNvPr>
          <p:cNvSpPr txBox="1">
            <a:spLocks/>
          </p:cNvSpPr>
          <p:nvPr/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699" tIns="45699" rIns="45699" bIns="45699" numCol="1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9pPr>
          </a:lstStyle>
          <a:p>
            <a:r>
              <a:rPr lang="fr-FR" dirty="0">
                <a:latin typeface="Gotham Book" pitchFamily="2" charset="0"/>
              </a:rPr>
              <a:t>Quantum Neural Networks</a:t>
            </a:r>
            <a:endParaRPr lang="en-US" dirty="0">
              <a:latin typeface="Gotham Book" pitchFamily="2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3377E5-2402-6741-88E2-2F2AFCBB158D}"/>
              </a:ext>
            </a:extLst>
          </p:cNvPr>
          <p:cNvSpPr txBox="1">
            <a:spLocks/>
          </p:cNvSpPr>
          <p:nvPr/>
        </p:nvSpPr>
        <p:spPr>
          <a:xfrm>
            <a:off x="628648" y="1369218"/>
            <a:ext cx="3926037" cy="3774282"/>
          </a:xfrm>
          <a:prstGeom prst="rect">
            <a:avLst/>
          </a:prstGeom>
        </p:spPr>
        <p:txBody>
          <a:bodyPr vert="horz" lIns="45699" tIns="45699" rIns="45699" bIns="45699" rtlCol="0">
            <a:noAutofit/>
          </a:bodyPr>
          <a:lstStyle>
            <a:lvl1pPr marL="457200" indent="-342900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55675" indent="-371475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36369" indent="-388619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48473" indent="-430823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3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05673" indent="-430823" algn="l" defTabSz="914400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•"/>
              <a:defRPr sz="1300" b="0" i="0" kern="12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746"/>
            </a:pPr>
            <a:endParaRPr lang="en-GB" sz="140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746"/>
            </a:pPr>
            <a:r>
              <a:rPr lang="en-GB" sz="1200" dirty="0">
                <a:latin typeface="Gotham Book" pitchFamily="2" charset="0"/>
              </a:rPr>
              <a:t>Orthogonal linear layers</a:t>
            </a:r>
          </a:p>
          <a:p>
            <a:pPr marL="584200" lvl="1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r>
              <a:rPr lang="en-GB" sz="1100" dirty="0">
                <a:latin typeface="Gotham Book" pitchFamily="2" charset="0"/>
              </a:rPr>
              <a:t>The trained weight matrices are orthogonal, a property that can improve accuracy and avoid vanishing gradients, and reduce parameters</a:t>
            </a:r>
          </a:p>
          <a:p>
            <a:pPr marL="7938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endParaRPr lang="en-GB" sz="1200" dirty="0">
              <a:latin typeface="Gotham Book" pitchFamily="2" charset="0"/>
            </a:endParaRPr>
          </a:p>
          <a:p>
            <a:pPr marL="7938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r>
              <a:rPr lang="en-GB" sz="1200" dirty="0">
                <a:latin typeface="Gotham Book" pitchFamily="2" charset="0"/>
              </a:rPr>
              <a:t>Orthogonal Convolutional layers</a:t>
            </a:r>
          </a:p>
          <a:p>
            <a:pPr marL="579438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r>
              <a:rPr lang="en-GB" sz="1000" dirty="0">
                <a:latin typeface="Gotham Book" pitchFamily="2" charset="0"/>
              </a:rPr>
              <a:t>Convolution can be turned into matrix multiplication</a:t>
            </a:r>
          </a:p>
          <a:p>
            <a:pPr marL="342900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endParaRPr lang="en-GB" sz="1000" dirty="0">
              <a:latin typeface="Gotham Book" pitchFamily="2" charset="0"/>
            </a:endParaRPr>
          </a:p>
          <a:p>
            <a:pPr marL="44450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endParaRPr lang="en-GB" sz="1200" dirty="0">
              <a:latin typeface="Gotham Book" pitchFamily="2" charset="0"/>
            </a:endParaRPr>
          </a:p>
          <a:p>
            <a:pPr marL="44450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endParaRPr lang="en-GB" sz="1200" dirty="0">
              <a:latin typeface="Gotham Book" pitchFamily="2" charset="0"/>
            </a:endParaRPr>
          </a:p>
          <a:p>
            <a:pPr marL="44450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r>
              <a:rPr lang="en-GB" sz="1200" dirty="0">
                <a:latin typeface="Gotham Book" pitchFamily="2" charset="0"/>
              </a:rPr>
              <a:t>Orthogonal Fourier layers</a:t>
            </a:r>
          </a:p>
          <a:p>
            <a:pPr marL="525144" lvl="2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746"/>
            </a:pPr>
            <a:r>
              <a:rPr lang="en-GB" sz="1000" dirty="0">
                <a:latin typeface="Gotham Book" pitchFamily="2" charset="0"/>
              </a:rPr>
              <a:t>Convolution can be turned into </a:t>
            </a:r>
            <a:br>
              <a:rPr lang="en-GB" sz="1000" dirty="0">
                <a:latin typeface="Gotham Book" pitchFamily="2" charset="0"/>
              </a:rPr>
            </a:br>
            <a:r>
              <a:rPr lang="en-GB" sz="1000" dirty="0">
                <a:latin typeface="Gotham Book" pitchFamily="2" charset="0"/>
              </a:rPr>
              <a:t>matrix multiplication in the Fourier domain</a:t>
            </a:r>
          </a:p>
          <a:p>
            <a:pPr marL="44450" lvl="1" indent="0" defTabSz="66522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46"/>
            </a:pPr>
            <a:endParaRPr lang="en-GB" sz="1200" dirty="0">
              <a:latin typeface="Gotham Book" pitchFamily="2" charset="0"/>
            </a:endParaRPr>
          </a:p>
        </p:txBody>
      </p:sp>
      <p:sp>
        <p:nvSpPr>
          <p:cNvPr id="22" name="Google Shape;507;p42">
            <a:extLst>
              <a:ext uri="{FF2B5EF4-FFF2-40B4-BE49-F238E27FC236}">
                <a16:creationId xmlns:a16="http://schemas.microsoft.com/office/drawing/2014/main" id="{52664140-4980-E74F-A864-9E5EE21D1E25}"/>
              </a:ext>
            </a:extLst>
          </p:cNvPr>
          <p:cNvSpPr txBox="1"/>
          <p:nvPr/>
        </p:nvSpPr>
        <p:spPr>
          <a:xfrm>
            <a:off x="349793" y="1326236"/>
            <a:ext cx="5967814" cy="419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 marL="200526" indent="-200526" defTabSz="914400">
              <a:lnSpc>
                <a:spcPct val="90000"/>
              </a:lnSpc>
              <a:buSzPct val="100000"/>
              <a:buChar char="•"/>
              <a:defRPr sz="2000">
                <a:solidFill>
                  <a:srgbClr val="33721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buNone/>
              <a:defRPr sz="1800"/>
            </a:pPr>
            <a:r>
              <a:rPr lang="en-US" dirty="0">
                <a:latin typeface="Gotham Book" pitchFamily="2" charset="0"/>
              </a:rPr>
              <a:t>Quantum neural layers</a:t>
            </a:r>
          </a:p>
        </p:txBody>
      </p:sp>
      <p:pic>
        <p:nvPicPr>
          <p:cNvPr id="14" name="CNN-tensors-figure.png" descr="CNN-tensors-figure.png">
            <a:extLst>
              <a:ext uri="{FF2B5EF4-FFF2-40B4-BE49-F238E27FC236}">
                <a16:creationId xmlns:a16="http://schemas.microsoft.com/office/drawing/2014/main" id="{6B8AB5C7-B325-A44D-98BF-E3AED1E5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397" y="2702189"/>
            <a:ext cx="1992406" cy="112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Capture d’écran 2021-09-29 à 16.49.41.png" descr="Capture d’écran 2021-09-29 à 16.49.41.png">
            <a:extLst>
              <a:ext uri="{FF2B5EF4-FFF2-40B4-BE49-F238E27FC236}">
                <a16:creationId xmlns:a16="http://schemas.microsoft.com/office/drawing/2014/main" id="{AF6AEF33-8513-EC4C-B001-DBDA129E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4" t="10954" r="50422" b="37715"/>
          <a:stretch>
            <a:fillRect/>
          </a:stretch>
        </p:blipFill>
        <p:spPr>
          <a:xfrm>
            <a:off x="5047488" y="1763946"/>
            <a:ext cx="1803317" cy="85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7A102E76-45E9-294D-93B0-61D5A1C7C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796239"/>
            <a:ext cx="1554480" cy="761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fourier_NN.png" descr="fourier_NN.png">
            <a:extLst>
              <a:ext uri="{FF2B5EF4-FFF2-40B4-BE49-F238E27FC236}">
                <a16:creationId xmlns:a16="http://schemas.microsoft.com/office/drawing/2014/main" id="{D71F3A24-8EDF-A445-BF2F-7C9BF9C10B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59" t="63705" r="13260" b="5740"/>
          <a:stretch/>
        </p:blipFill>
        <p:spPr>
          <a:xfrm>
            <a:off x="4247068" y="3750999"/>
            <a:ext cx="4805778" cy="1389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" name="Groupe 13">
            <a:extLst>
              <a:ext uri="{FF2B5EF4-FFF2-40B4-BE49-F238E27FC236}">
                <a16:creationId xmlns:a16="http://schemas.microsoft.com/office/drawing/2014/main" id="{0C4F67B9-1050-134A-8769-9882EF1DAABF}"/>
              </a:ext>
            </a:extLst>
          </p:cNvPr>
          <p:cNvGrpSpPr/>
          <p:nvPr/>
        </p:nvGrpSpPr>
        <p:grpSpPr>
          <a:xfrm>
            <a:off x="5034028" y="4050759"/>
            <a:ext cx="1059700" cy="797299"/>
            <a:chOff x="2593428" y="3365938"/>
            <a:chExt cx="827689" cy="622738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54957C6-F7DF-5D4C-8C2F-18C1D51C6BCF}"/>
                </a:ext>
              </a:extLst>
            </p:cNvPr>
            <p:cNvSpPr/>
            <p:nvPr/>
          </p:nvSpPr>
          <p:spPr>
            <a:xfrm>
              <a:off x="2593428" y="3365938"/>
              <a:ext cx="827689" cy="622738"/>
            </a:xfrm>
            <a:prstGeom prst="rect">
              <a:avLst/>
            </a:prstGeom>
            <a:solidFill>
              <a:srgbClr val="B7C8D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2A2B2A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6" name="ZoneTexte 15">
              <a:extLst>
                <a:ext uri="{FF2B5EF4-FFF2-40B4-BE49-F238E27FC236}">
                  <a16:creationId xmlns:a16="http://schemas.microsoft.com/office/drawing/2014/main" id="{3C12C1B7-A7E3-1E48-8C74-F865A389A8F3}"/>
                </a:ext>
              </a:extLst>
            </p:cNvPr>
            <p:cNvSpPr txBox="1"/>
            <p:nvPr/>
          </p:nvSpPr>
          <p:spPr>
            <a:xfrm>
              <a:off x="2808648" y="3576052"/>
              <a:ext cx="363239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en-US" sz="1300" dirty="0"/>
                <a:t>QFT</a:t>
              </a:r>
            </a:p>
          </p:txBody>
        </p:sp>
      </p:grpSp>
      <p:grpSp>
        <p:nvGrpSpPr>
          <p:cNvPr id="67" name="Groupe 16">
            <a:extLst>
              <a:ext uri="{FF2B5EF4-FFF2-40B4-BE49-F238E27FC236}">
                <a16:creationId xmlns:a16="http://schemas.microsoft.com/office/drawing/2014/main" id="{8AD4FDFE-F858-7B46-A2D4-1FDD0977447F}"/>
              </a:ext>
            </a:extLst>
          </p:cNvPr>
          <p:cNvGrpSpPr/>
          <p:nvPr/>
        </p:nvGrpSpPr>
        <p:grpSpPr>
          <a:xfrm>
            <a:off x="7847779" y="4050759"/>
            <a:ext cx="1059700" cy="797299"/>
            <a:chOff x="4791136" y="3365938"/>
            <a:chExt cx="827689" cy="622738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CA45BB-AE05-F546-8927-0798B09A9C1B}"/>
                </a:ext>
              </a:extLst>
            </p:cNvPr>
            <p:cNvSpPr/>
            <p:nvPr/>
          </p:nvSpPr>
          <p:spPr>
            <a:xfrm>
              <a:off x="4791136" y="3365938"/>
              <a:ext cx="827689" cy="622738"/>
            </a:xfrm>
            <a:prstGeom prst="rect">
              <a:avLst/>
            </a:prstGeom>
            <a:solidFill>
              <a:srgbClr val="B7C8D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2A2B2A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9" name="ZoneTexte 18">
              <a:extLst>
                <a:ext uri="{FF2B5EF4-FFF2-40B4-BE49-F238E27FC236}">
                  <a16:creationId xmlns:a16="http://schemas.microsoft.com/office/drawing/2014/main" id="{684EA7DA-B821-BC46-AA7C-9F7E01B1058C}"/>
                </a:ext>
              </a:extLst>
            </p:cNvPr>
            <p:cNvSpPr txBox="1"/>
            <p:nvPr/>
          </p:nvSpPr>
          <p:spPr>
            <a:xfrm>
              <a:off x="4978476" y="3578792"/>
              <a:ext cx="453007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en-US" sz="1300" dirty="0"/>
                <a:t>QFT</a:t>
              </a:r>
              <a:r>
                <a:rPr lang="en-US" sz="1300" baseline="30000" dirty="0"/>
                <a:t>-1</a:t>
              </a:r>
            </a:p>
          </p:txBody>
        </p:sp>
      </p:grpSp>
      <p:grpSp>
        <p:nvGrpSpPr>
          <p:cNvPr id="70" name="Groupe 22">
            <a:extLst>
              <a:ext uri="{FF2B5EF4-FFF2-40B4-BE49-F238E27FC236}">
                <a16:creationId xmlns:a16="http://schemas.microsoft.com/office/drawing/2014/main" id="{5DB20152-6CC9-F041-B86F-4DFC5A61625B}"/>
              </a:ext>
            </a:extLst>
          </p:cNvPr>
          <p:cNvGrpSpPr/>
          <p:nvPr/>
        </p:nvGrpSpPr>
        <p:grpSpPr>
          <a:xfrm>
            <a:off x="4434033" y="3767482"/>
            <a:ext cx="374345" cy="1252147"/>
            <a:chOff x="2124796" y="3144682"/>
            <a:chExt cx="292386" cy="978001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F777ABC-019E-3448-BF4F-0794E4E85B06}"/>
                </a:ext>
              </a:extLst>
            </p:cNvPr>
            <p:cNvSpPr/>
            <p:nvPr/>
          </p:nvSpPr>
          <p:spPr>
            <a:xfrm>
              <a:off x="2136228" y="3239814"/>
              <a:ext cx="212834" cy="8828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2A2B2A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2" name="ZoneTexte 24">
              <a:extLst>
                <a:ext uri="{FF2B5EF4-FFF2-40B4-BE49-F238E27FC236}">
                  <a16:creationId xmlns:a16="http://schemas.microsoft.com/office/drawing/2014/main" id="{5EFBABCA-1917-B746-92F2-FD76A14CCFA6}"/>
                </a:ext>
              </a:extLst>
            </p:cNvPr>
            <p:cNvSpPr txBox="1"/>
            <p:nvPr/>
          </p:nvSpPr>
          <p:spPr>
            <a:xfrm rot="16200000">
              <a:off x="1812050" y="3457428"/>
              <a:ext cx="917878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300" b="0" i="0" u="none" strike="noStrike" cap="none" spc="0" normalizeH="0" baseline="0" dirty="0">
                  <a:ln>
                    <a:noFill/>
                  </a:ln>
                  <a:solidFill>
                    <a:srgbClr val="2A2B2A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Data Loader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2FB3B01-7AC2-D24A-86DE-5E110AF4BEB1}"/>
              </a:ext>
            </a:extLst>
          </p:cNvPr>
          <p:cNvSpPr/>
          <p:nvPr/>
        </p:nvSpPr>
        <p:spPr>
          <a:xfrm>
            <a:off x="6382135" y="4050759"/>
            <a:ext cx="1107237" cy="7972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5477C7-AA0C-1841-B911-4D1F8A686C70}"/>
              </a:ext>
            </a:extLst>
          </p:cNvPr>
          <p:cNvSpPr/>
          <p:nvPr/>
        </p:nvSpPr>
        <p:spPr>
          <a:xfrm>
            <a:off x="6311083" y="4101179"/>
            <a:ext cx="1218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Quantum</a:t>
            </a:r>
          </a:p>
          <a:p>
            <a:pPr algn="ctr"/>
            <a:r>
              <a:rPr lang="en-US" sz="1400" dirty="0"/>
              <a:t>Ortho. Matrix</a:t>
            </a:r>
          </a:p>
          <a:p>
            <a:pPr algn="ctr"/>
            <a:r>
              <a:rPr lang="en-US" sz="1400" dirty="0" err="1"/>
              <a:t>Mult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206426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2;p17"/>
          <p:cNvSpPr txBox="1">
            <a:spLocks noGrp="1"/>
          </p:cNvSpPr>
          <p:nvPr>
            <p:ph type="body" idx="1"/>
          </p:nvPr>
        </p:nvSpPr>
        <p:spPr>
          <a:xfrm>
            <a:off x="159300" y="1152475"/>
            <a:ext cx="8984700" cy="3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 indent="-457200" fontAlgn="auto">
              <a:spcBef>
                <a:spcPts val="15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pPr lvl="1" indent="-457200" fontAlgn="auto">
              <a:spcBef>
                <a:spcPts val="150"/>
              </a:spcBef>
              <a:buFont typeface="+mj-lt"/>
              <a:buAutoNum type="arabicPeriod"/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  <a:p>
            <a:pPr marL="457200" lvl="1" indent="0" fontAlgn="auto">
              <a:spcBef>
                <a:spcPts val="150"/>
              </a:spcBef>
              <a:buNone/>
            </a:pPr>
            <a:endParaRPr lang="en-US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9B5841-069D-8145-9D88-B31512618E85}"/>
              </a:ext>
            </a:extLst>
          </p:cNvPr>
          <p:cNvSpPr txBox="1"/>
          <p:nvPr/>
        </p:nvSpPr>
        <p:spPr>
          <a:xfrm>
            <a:off x="801375" y="1984183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>
                <a:latin typeface="Gotham Book" pitchFamily="2" charset="0"/>
              </a:rPr>
              <a:t>Medical images</a:t>
            </a:r>
            <a:endParaRPr lang="en-FR" sz="1400" dirty="0">
              <a:latin typeface="Gotham Book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FF763-03CB-604A-AF5E-7F5723B37D17}"/>
              </a:ext>
            </a:extLst>
          </p:cNvPr>
          <p:cNvSpPr txBox="1"/>
          <p:nvPr/>
        </p:nvSpPr>
        <p:spPr>
          <a:xfrm>
            <a:off x="2715897" y="2714723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ym typeface="Wingdings" pitchFamily="2" charset="2"/>
              </a:rPr>
              <a:t></a:t>
            </a:r>
            <a:endParaRPr lang="en-F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D011EB-2808-4B46-81D7-C9325A104E19}"/>
              </a:ext>
            </a:extLst>
          </p:cNvPr>
          <p:cNvSpPr txBox="1"/>
          <p:nvPr/>
        </p:nvSpPr>
        <p:spPr>
          <a:xfrm>
            <a:off x="3381742" y="1995001"/>
            <a:ext cx="2095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>
                <a:latin typeface="Gotham Book" pitchFamily="2" charset="0"/>
              </a:rPr>
              <a:t>Quantum neural network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953BB4-70F6-A146-8105-3B51CE2F255A}"/>
              </a:ext>
            </a:extLst>
          </p:cNvPr>
          <p:cNvSpPr txBox="1"/>
          <p:nvPr/>
        </p:nvSpPr>
        <p:spPr>
          <a:xfrm>
            <a:off x="6573075" y="1995001"/>
            <a:ext cx="2026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>
                <a:latin typeface="Gotham Book" pitchFamily="2" charset="0"/>
              </a:rPr>
              <a:t>IBM Quantum computer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6B3774-21DB-3343-AC93-0EF35914B780}"/>
              </a:ext>
            </a:extLst>
          </p:cNvPr>
          <p:cNvSpPr txBox="1"/>
          <p:nvPr/>
        </p:nvSpPr>
        <p:spPr>
          <a:xfrm>
            <a:off x="5734389" y="2714723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ym typeface="Wingdings" pitchFamily="2" charset="2"/>
              </a:rPr>
              <a:t></a:t>
            </a:r>
            <a:endParaRPr lang="en-FR" dirty="0"/>
          </a:p>
        </p:txBody>
      </p:sp>
      <p:pic>
        <p:nvPicPr>
          <p:cNvPr id="23" name="Picture 22" descr="Qr code&#10;&#10;Description automatically generated">
            <a:extLst>
              <a:ext uri="{FF2B5EF4-FFF2-40B4-BE49-F238E27FC236}">
                <a16:creationId xmlns:a16="http://schemas.microsoft.com/office/drawing/2014/main" id="{131A14CB-0CCA-E749-BB75-65337A9B4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23" y="2359764"/>
            <a:ext cx="2123778" cy="1026255"/>
          </a:xfrm>
          <a:prstGeom prst="rect">
            <a:avLst/>
          </a:prstGeom>
        </p:spPr>
      </p:pic>
      <p:pic>
        <p:nvPicPr>
          <p:cNvPr id="24" name="Picture 23" descr="Table&#10;&#10;Description automatically generated">
            <a:extLst>
              <a:ext uri="{FF2B5EF4-FFF2-40B4-BE49-F238E27FC236}">
                <a16:creationId xmlns:a16="http://schemas.microsoft.com/office/drawing/2014/main" id="{C0B80C9F-17E4-124D-BE3B-1E3F691F2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313" y="2415194"/>
            <a:ext cx="2123778" cy="96839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541803D9-3FCF-674B-8FA3-66F67CCE09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976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R"/>
          </a:p>
        </p:txBody>
      </p:sp>
      <p:pic>
        <p:nvPicPr>
          <p:cNvPr id="27" name="Picture 26" descr="A picture containing floor, indoor, ceiling, standing&#10;&#10;Description automatically generated">
            <a:extLst>
              <a:ext uri="{FF2B5EF4-FFF2-40B4-BE49-F238E27FC236}">
                <a16:creationId xmlns:a16="http://schemas.microsoft.com/office/drawing/2014/main" id="{8A240406-2AF0-6A40-8B40-7E4DE2944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974" y="2303525"/>
            <a:ext cx="1786717" cy="11917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BE8746D-45D0-F949-A9C8-5470935BB81E}"/>
              </a:ext>
            </a:extLst>
          </p:cNvPr>
          <p:cNvSpPr txBox="1"/>
          <p:nvPr/>
        </p:nvSpPr>
        <p:spPr>
          <a:xfrm>
            <a:off x="1745672" y="3846077"/>
            <a:ext cx="2388921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C00000"/>
                </a:solidFill>
                <a:latin typeface="Gotham Book" pitchFamily="2" charset="0"/>
              </a:rPr>
              <a:t>More explainable models for medical diagnosis</a:t>
            </a:r>
          </a:p>
          <a:p>
            <a:pPr algn="ctr"/>
            <a:r>
              <a:rPr lang="en-GB" sz="1100" dirty="0">
                <a:latin typeface="Gotham Book" pitchFamily="2" charset="0"/>
              </a:rPr>
              <a:t>arXiv:2109.01831</a:t>
            </a:r>
          </a:p>
        </p:txBody>
      </p:sp>
      <p:pic>
        <p:nvPicPr>
          <p:cNvPr id="31" name="Picture 30" descr="Chart, scatter chart&#10;&#10;Description automatically generated">
            <a:extLst>
              <a:ext uri="{FF2B5EF4-FFF2-40B4-BE49-F238E27FC236}">
                <a16:creationId xmlns:a16="http://schemas.microsoft.com/office/drawing/2014/main" id="{93A52221-CDD5-C946-8798-5740B6F1A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202" y="3510798"/>
            <a:ext cx="2503218" cy="1561531"/>
          </a:xfrm>
          <a:prstGeom prst="rect">
            <a:avLst/>
          </a:prstGeom>
        </p:spPr>
      </p:pic>
      <p:pic>
        <p:nvPicPr>
          <p:cNvPr id="1026" name="Picture 2" descr="Roche logo | Logok">
            <a:extLst>
              <a:ext uri="{FF2B5EF4-FFF2-40B4-BE49-F238E27FC236}">
                <a16:creationId xmlns:a16="http://schemas.microsoft.com/office/drawing/2014/main" id="{101FF106-1690-B446-AE1A-073D5B67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46" y="836745"/>
            <a:ext cx="1325036" cy="99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71E8D98-11C4-1D43-98FD-29283B257A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99377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Gotham Book" pitchFamily="2" charset="0"/>
              </a:rPr>
              <a:t>Quantum neural networks for medical images</a:t>
            </a:r>
            <a:endParaRPr sz="2800" dirty="0">
              <a:latin typeface="Gotham Book" pitchFamily="2" charset="0"/>
            </a:endParaRPr>
          </a:p>
        </p:txBody>
      </p:sp>
      <p:pic>
        <p:nvPicPr>
          <p:cNvPr id="18" name="Google Shape;196;p1">
            <a:extLst>
              <a:ext uri="{FF2B5EF4-FFF2-40B4-BE49-F238E27FC236}">
                <a16:creationId xmlns:a16="http://schemas.microsoft.com/office/drawing/2014/main" id="{7F209183-B601-0A49-BCCE-C8D6F766AC6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13416" y="1160778"/>
            <a:ext cx="1234686" cy="345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86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21" grpId="0"/>
      <p:bldP spid="22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0A83C-5F32-0D4C-A486-C81F8B13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49B8091-7477-A44B-A2AB-09AB627A1B6B}" type="slidenum">
              <a:rPr lang="en-US" smtClean="0"/>
              <a:pPr>
                <a:spcAft>
                  <a:spcPts val="600"/>
                </a:spcAft>
                <a:defRPr/>
              </a:pPr>
              <a:t>22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EA4D75-123B-CF43-98C2-E0A6819A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369219"/>
            <a:ext cx="8515351" cy="3263504"/>
          </a:xfrm>
        </p:spPr>
        <p:txBody>
          <a:bodyPr>
            <a:noAutofit/>
          </a:bodyPr>
          <a:lstStyle/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endParaRPr lang="en-GB" sz="120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r>
              <a:rPr lang="en-GB" sz="1200" dirty="0">
                <a:latin typeface="Gotham Book" pitchFamily="2" charset="0"/>
              </a:rPr>
              <a:t>	</a:t>
            </a: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r>
              <a:rPr lang="en-GB" sz="1600" dirty="0">
                <a:latin typeface="Gotham Book" pitchFamily="2" charset="0"/>
              </a:rPr>
              <a:t>     Quantum convolutional neural nets		Quantum Transformers</a:t>
            </a:r>
          </a:p>
          <a:p>
            <a:pPr marL="685800" lvl="1" indent="-34290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746"/>
            </a:pPr>
            <a:endParaRPr lang="en-GB" sz="100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endParaRPr lang="en-GB" sz="140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endParaRPr lang="en-GB" sz="140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endParaRPr lang="en-GB" sz="120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endParaRPr lang="en-GB" sz="120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r>
              <a:rPr lang="en-GB" sz="1400" dirty="0">
                <a:latin typeface="Gotham Book" pitchFamily="2" charset="0"/>
              </a:rPr>
              <a:t>Quantum tools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746"/>
            </a:pPr>
            <a:r>
              <a:rPr lang="en-GB" sz="1200" dirty="0">
                <a:latin typeface="Gotham Book" pitchFamily="2" charset="0"/>
              </a:rPr>
              <a:t>Data loaders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746"/>
            </a:pPr>
            <a:r>
              <a:rPr lang="en-GB" sz="1200" dirty="0">
                <a:latin typeface="Gotham Book" pitchFamily="2" charset="0"/>
              </a:rPr>
              <a:t>Quantum Convolutional layers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746"/>
            </a:pPr>
            <a:r>
              <a:rPr lang="en-GB" sz="1200" dirty="0">
                <a:latin typeface="Gotham Book" pitchFamily="2" charset="0"/>
              </a:rPr>
              <a:t>Quantum Transformers 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746"/>
            </a:pPr>
            <a:r>
              <a:rPr lang="en-GB" sz="1200" dirty="0">
                <a:latin typeface="Gotham Book" pitchFamily="2" charset="0"/>
              </a:rPr>
              <a:t>Quantum Attention mechanisms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96933A8-FACA-6441-95DC-CE71BC198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158" y="2243277"/>
            <a:ext cx="4016833" cy="1515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85A09-F56C-5643-AB2F-EAD1BAEEC99D}"/>
              </a:ext>
            </a:extLst>
          </p:cNvPr>
          <p:cNvSpPr txBox="1"/>
          <p:nvPr/>
        </p:nvSpPr>
        <p:spPr>
          <a:xfrm>
            <a:off x="4377706" y="1130240"/>
            <a:ext cx="31354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FR" sz="1800" b="0" i="0" u="none" strike="noStrike" cap="none" spc="0" normalizeH="0" baseline="0" dirty="0">
                <a:ln>
                  <a:noFill/>
                </a:ln>
                <a:solidFill>
                  <a:srgbClr val="2A2B2A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977A2-C591-E94F-90B8-DC946D67BC5F}"/>
              </a:ext>
            </a:extLst>
          </p:cNvPr>
          <p:cNvSpPr txBox="1"/>
          <p:nvPr/>
        </p:nvSpPr>
        <p:spPr>
          <a:xfrm>
            <a:off x="4724862" y="1130240"/>
            <a:ext cx="1486943" cy="369330"/>
          </a:xfrm>
          <a:prstGeom prst="rect">
            <a:avLst/>
          </a:prstGeom>
          <a:noFill/>
          <a:ln w="12700" cap="flat">
            <a:solidFill>
              <a:schemeClr val="accent4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FR" sz="1800" u="none" strike="noStrike" cap="none" spc="0" normalizeH="0" baseline="0" dirty="0">
                <a:ln>
                  <a:noFill/>
                </a:ln>
                <a:solidFill>
                  <a:srgbClr val="2A2B2A"/>
                </a:solidFill>
                <a:effectLst/>
                <a:uFillTx/>
                <a:latin typeface="Gotham Book" pitchFamily="2" charset="0"/>
                <a:sym typeface="Calibri"/>
              </a:rPr>
              <a:t>Top Pharma</a:t>
            </a:r>
          </a:p>
        </p:txBody>
      </p:sp>
      <p:pic>
        <p:nvPicPr>
          <p:cNvPr id="13" name="Google Shape;142;p19">
            <a:extLst>
              <a:ext uri="{FF2B5EF4-FFF2-40B4-BE49-F238E27FC236}">
                <a16:creationId xmlns:a16="http://schemas.microsoft.com/office/drawing/2014/main" id="{04D3A8FA-873A-4840-8206-FF40EF674E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475"/>
          <a:stretch/>
        </p:blipFill>
        <p:spPr>
          <a:xfrm>
            <a:off x="5312660" y="2243277"/>
            <a:ext cx="2465467" cy="151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6;p1">
            <a:extLst>
              <a:ext uri="{FF2B5EF4-FFF2-40B4-BE49-F238E27FC236}">
                <a16:creationId xmlns:a16="http://schemas.microsoft.com/office/drawing/2014/main" id="{243C1EFD-4998-9A48-803F-D15D17ED1A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416" y="1160778"/>
            <a:ext cx="1234686" cy="3457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7874D8-BE89-4F46-9242-508157292050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99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 kern="1200">
                <a:solidFill>
                  <a:schemeClr val="tx1"/>
                </a:solidFill>
                <a:latin typeface="Gotham Medium" panose="02000604030000020004" pitchFamily="2" charset="0"/>
                <a:ea typeface="+mj-ea"/>
                <a:cs typeface="+mj-cs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9pPr>
          </a:lstStyle>
          <a:p>
            <a:pPr algn="ctr"/>
            <a:r>
              <a:rPr lang="en-US" sz="2800" dirty="0">
                <a:latin typeface="Gotham Book" pitchFamily="2" charset="0"/>
              </a:rPr>
              <a:t>Advanced QNN for medical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541329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0A83C-5F32-0D4C-A486-C81F8B13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49B8091-7477-A44B-A2AB-09AB627A1B6B}" type="slidenum">
              <a:rPr lang="en-US" smtClean="0"/>
              <a:pPr>
                <a:spcAft>
                  <a:spcPts val="600"/>
                </a:spcAft>
                <a:defRPr/>
              </a:pPr>
              <a:t>23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EA4D75-123B-CF43-98C2-E0A6819A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369218"/>
            <a:ext cx="4126231" cy="3774281"/>
          </a:xfrm>
        </p:spPr>
        <p:txBody>
          <a:bodyPr>
            <a:noAutofit/>
          </a:bodyPr>
          <a:lstStyle/>
          <a:p>
            <a:pPr marL="0" lv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94780"/>
              </a:buClr>
              <a:buNone/>
              <a:defRPr sz="1746"/>
            </a:pPr>
            <a:endParaRPr lang="en-GB" sz="1400" b="0" dirty="0">
              <a:solidFill>
                <a:srgbClr val="2A2B2A"/>
              </a:solidFill>
              <a:latin typeface="Gotham Book" pitchFamily="2" charset="0"/>
            </a:endParaRPr>
          </a:p>
          <a:p>
            <a:pPr marL="0" lv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94780"/>
              </a:buClr>
              <a:buNone/>
              <a:defRPr sz="1746"/>
            </a:pPr>
            <a:r>
              <a:rPr lang="en-GB" sz="1400" b="0" dirty="0">
                <a:solidFill>
                  <a:srgbClr val="2A2B2A"/>
                </a:solidFill>
                <a:latin typeface="Gotham Book" pitchFamily="2" charset="0"/>
              </a:rPr>
              <a:t>Goal:</a:t>
            </a:r>
          </a:p>
          <a:p>
            <a:pPr marL="409575" lv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94780"/>
              </a:buClr>
              <a:buNone/>
              <a:defRPr sz="1746"/>
            </a:pPr>
            <a:r>
              <a:rPr lang="en-GB" sz="1200" b="0" dirty="0">
                <a:solidFill>
                  <a:srgbClr val="2A2B2A"/>
                </a:solidFill>
                <a:latin typeface="Gotham Book" pitchFamily="2" charset="0"/>
              </a:rPr>
              <a:t>Development of quantum Reinforcement Learning techniques for use in finance </a:t>
            </a:r>
          </a:p>
          <a:p>
            <a:pPr marL="409575" lv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94780"/>
              </a:buClr>
              <a:buNone/>
              <a:defRPr sz="1746"/>
            </a:pPr>
            <a:r>
              <a:rPr lang="en-GB" sz="1200" b="0" dirty="0">
                <a:solidFill>
                  <a:srgbClr val="2A2B2A"/>
                </a:solidFill>
                <a:latin typeface="Gotham Book" pitchFamily="2" charset="0"/>
              </a:rPr>
              <a:t>(policy iteration, deep RL)</a:t>
            </a:r>
          </a:p>
          <a:p>
            <a:pPr marL="0" lv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94780"/>
              </a:buClr>
              <a:buNone/>
              <a:defRPr sz="1746"/>
            </a:pPr>
            <a:endParaRPr lang="en-GB" sz="1200" b="0" dirty="0">
              <a:solidFill>
                <a:srgbClr val="2A2B2A"/>
              </a:solidFill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endParaRPr lang="en-GB" sz="1400" b="0" dirty="0">
              <a:latin typeface="Gotham Book" pitchFamily="2" charset="0"/>
            </a:endParaRPr>
          </a:p>
          <a:p>
            <a:pPr mar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r>
              <a:rPr lang="en-GB" sz="1400" b="0" dirty="0">
                <a:latin typeface="Gotham Book" pitchFamily="2" charset="0"/>
              </a:rPr>
              <a:t>Quantum tools</a:t>
            </a:r>
            <a:endParaRPr lang="en-GB" sz="1600" b="0" dirty="0">
              <a:latin typeface="Gotham Book" pitchFamily="2" charset="0"/>
            </a:endParaRP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746"/>
            </a:pPr>
            <a:r>
              <a:rPr lang="en-GB" sz="1200" b="0" dirty="0">
                <a:latin typeface="Gotham Book" pitchFamily="2" charset="0"/>
              </a:rPr>
              <a:t>Quantum data loaders 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746"/>
            </a:pPr>
            <a:r>
              <a:rPr lang="en-GB" sz="1200" dirty="0">
                <a:latin typeface="Gotham Book" pitchFamily="2" charset="0"/>
              </a:rPr>
              <a:t>Orthogonal neural layers</a:t>
            </a:r>
            <a:r>
              <a:rPr lang="en-GB" sz="1200" b="0" dirty="0">
                <a:latin typeface="Gotham Book" pitchFamily="2" charset="0"/>
              </a:rPr>
              <a:t> </a:t>
            </a:r>
          </a:p>
          <a:p>
            <a:pPr lvl="1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746"/>
            </a:pPr>
            <a:r>
              <a:rPr lang="en-GB" sz="1200" dirty="0">
                <a:latin typeface="Gotham Book" pitchFamily="2" charset="0"/>
              </a:rPr>
              <a:t>Quantum agents / environments</a:t>
            </a:r>
          </a:p>
          <a:p>
            <a:pPr marL="342900" lvl="1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746"/>
            </a:pPr>
            <a:endParaRPr lang="en-GB" sz="1000" b="0" dirty="0">
              <a:latin typeface="Gotham Book" pitchFamily="2" charset="0"/>
            </a:endParaRPr>
          </a:p>
          <a:p>
            <a:pPr marL="0" lvl="0" indent="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94780"/>
              </a:buClr>
              <a:buNone/>
              <a:defRPr sz="1746"/>
            </a:pPr>
            <a:r>
              <a:rPr lang="en-GB" sz="1200" b="0" dirty="0">
                <a:solidFill>
                  <a:srgbClr val="2A2B2A"/>
                </a:solidFill>
                <a:latin typeface="Gotham Book" pitchFamily="2" charset="0"/>
              </a:rPr>
              <a:t> </a:t>
            </a:r>
            <a:endParaRPr lang="en-GB" sz="1200" b="0" dirty="0">
              <a:latin typeface="Gotham Book" pitchFamily="2" charset="0"/>
            </a:endParaRPr>
          </a:p>
          <a:p>
            <a:pPr marL="342900" indent="-342900" defTabSz="665226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746"/>
            </a:pPr>
            <a:endParaRPr lang="en-GB" sz="1200" b="0" dirty="0">
              <a:latin typeface="Gotham Book" pitchFamily="2" charset="0"/>
            </a:endParaRPr>
          </a:p>
        </p:txBody>
      </p:sp>
      <p:pic>
        <p:nvPicPr>
          <p:cNvPr id="6" name="Picture 2" descr="An Application of Deep Reinforcement Learning to Algorithmic Trading -  Damien Ernst">
            <a:extLst>
              <a:ext uri="{FF2B5EF4-FFF2-40B4-BE49-F238E27FC236}">
                <a16:creationId xmlns:a16="http://schemas.microsoft.com/office/drawing/2014/main" id="{E52B53F6-96BD-124E-9876-34AAF834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96" y="1838937"/>
            <a:ext cx="4368700" cy="26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96B65C8E-4822-7E46-9F1A-B70196A50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46" y="2077960"/>
            <a:ext cx="940888" cy="6982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57F0EA-3D61-AE47-9B49-30415AB0F910}"/>
              </a:ext>
            </a:extLst>
          </p:cNvPr>
          <p:cNvSpPr txBox="1"/>
          <p:nvPr/>
        </p:nvSpPr>
        <p:spPr>
          <a:xfrm>
            <a:off x="4632960" y="1165229"/>
            <a:ext cx="2524087" cy="369330"/>
          </a:xfrm>
          <a:prstGeom prst="rect">
            <a:avLst/>
          </a:prstGeom>
          <a:noFill/>
          <a:ln w="12700" cap="flat">
            <a:solidFill>
              <a:schemeClr val="accent4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FR" sz="1800" u="none" strike="noStrike" cap="none" spc="0" normalizeH="0" baseline="0" dirty="0">
                <a:ln>
                  <a:noFill/>
                </a:ln>
                <a:solidFill>
                  <a:srgbClr val="2A2B2A"/>
                </a:solidFill>
                <a:effectLst/>
                <a:uFillTx/>
                <a:latin typeface="Gotham Book" pitchFamily="2" charset="0"/>
                <a:sym typeface="Calibri"/>
              </a:rPr>
              <a:t>Top Investment bank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0649BD-B6EE-BC4F-9660-F8C7D8A3F37C}"/>
              </a:ext>
            </a:extLst>
          </p:cNvPr>
          <p:cNvSpPr txBox="1"/>
          <p:nvPr/>
        </p:nvSpPr>
        <p:spPr>
          <a:xfrm>
            <a:off x="4438666" y="1140400"/>
            <a:ext cx="20774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FR" sz="1800" b="0" i="0" u="none" strike="noStrike" cap="none" spc="0" normalizeH="0" baseline="0" dirty="0">
                <a:ln>
                  <a:noFill/>
                </a:ln>
                <a:solidFill>
                  <a:srgbClr val="2A2B2A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+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ED979A-277C-7449-A2CD-42E8FC0AFB7A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99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 kern="1200">
                <a:solidFill>
                  <a:schemeClr val="tx1"/>
                </a:solidFill>
                <a:latin typeface="Gotham Medium" panose="02000604030000020004" pitchFamily="2" charset="0"/>
                <a:ea typeface="+mj-ea"/>
                <a:cs typeface="+mj-cs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aleway Medium" panose="020B0503030101060003" pitchFamily="34" charset="77"/>
              </a:defRPr>
            </a:lvl9pPr>
          </a:lstStyle>
          <a:p>
            <a:pPr algn="ctr"/>
            <a:r>
              <a:rPr lang="en-US" sz="2800" dirty="0">
                <a:latin typeface="Gotham Book" pitchFamily="2" charset="0"/>
              </a:rPr>
              <a:t>Quantum Deep Reinforcement Learning</a:t>
            </a:r>
          </a:p>
        </p:txBody>
      </p:sp>
      <p:pic>
        <p:nvPicPr>
          <p:cNvPr id="17" name="Google Shape;196;p1">
            <a:extLst>
              <a:ext uri="{FF2B5EF4-FFF2-40B4-BE49-F238E27FC236}">
                <a16:creationId xmlns:a16="http://schemas.microsoft.com/office/drawing/2014/main" id="{5A499E8E-9C4A-014F-B826-28AEACA3C48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3416" y="1160778"/>
            <a:ext cx="1234686" cy="345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61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">
            <a:extLst>
              <a:ext uri="{FF2B5EF4-FFF2-40B4-BE49-F238E27FC236}">
                <a16:creationId xmlns:a16="http://schemas.microsoft.com/office/drawing/2014/main" id="{1DC02D20-531E-0745-9AE7-E2A928EDC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7" y="1122363"/>
            <a:ext cx="8174123" cy="1449387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Gotham Book" charset="0"/>
                <a:ea typeface="Gotham Book" charset="0"/>
                <a:cs typeface="Gotham Book" charset="0"/>
              </a:rPr>
              <a:t>Quantum Machine Learning –</a:t>
            </a:r>
            <a:br>
              <a:rPr lang="en-US" altLang="en-US" dirty="0">
                <a:latin typeface="Gotham Book" charset="0"/>
                <a:ea typeface="Gotham Book" charset="0"/>
                <a:cs typeface="Gotham Book" charset="0"/>
              </a:rPr>
            </a:br>
            <a:r>
              <a:rPr lang="en-US" altLang="en-US" dirty="0">
                <a:latin typeface="Gotham Book" charset="0"/>
                <a:ea typeface="Gotham Book" charset="0"/>
                <a:cs typeface="Gotham Book" charset="0"/>
              </a:rPr>
              <a:t>Advanced Linear Algebra Tools</a:t>
            </a:r>
          </a:p>
        </p:txBody>
      </p:sp>
      <p:sp>
        <p:nvSpPr>
          <p:cNvPr id="19459" name="Text Placeholder 5">
            <a:extLst>
              <a:ext uri="{FF2B5EF4-FFF2-40B4-BE49-F238E27FC236}">
                <a16:creationId xmlns:a16="http://schemas.microsoft.com/office/drawing/2014/main" id="{D2CBF4D6-5187-DE4F-A3EA-5A09EEE20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2687638"/>
            <a:ext cx="7886700" cy="17192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1587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Screen Shot 2022-02-22 at 16.19.43.png" descr="Screen Shot 2022-02-22 at 16.19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429" y="577242"/>
            <a:ext cx="4157142" cy="1215047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Determinantal Point Processes"/>
          <p:cNvSpPr txBox="1"/>
          <p:nvPr/>
        </p:nvSpPr>
        <p:spPr>
          <a:xfrm>
            <a:off x="822430" y="2394215"/>
            <a:ext cx="1833122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709930">
              <a:defRPr sz="3096" b="1"/>
            </a:lvl1pPr>
          </a:lstStyle>
          <a:p>
            <a:r>
              <a:rPr sz="1161" b="0" dirty="0">
                <a:latin typeface="GOTHAM-BOOK" panose="02000504050000020004" pitchFamily="2" charset="0"/>
              </a:rPr>
              <a:t>Determinantal </a:t>
            </a:r>
            <a:r>
              <a:rPr lang="en-US" sz="1161" b="0" dirty="0">
                <a:latin typeface="GOTHAM-BOOK" panose="02000504050000020004" pitchFamily="2" charset="0"/>
              </a:rPr>
              <a:t>Sampling</a:t>
            </a:r>
            <a:endParaRPr sz="1161" b="0" dirty="0">
              <a:latin typeface="GOTHAM-BOOK" panose="02000504050000020004" pitchFamily="2" charset="0"/>
            </a:endParaRPr>
          </a:p>
        </p:txBody>
      </p:sp>
      <p:sp>
        <p:nvSpPr>
          <p:cNvPr id="646" name="Rounded Rectangle"/>
          <p:cNvSpPr/>
          <p:nvPr/>
        </p:nvSpPr>
        <p:spPr>
          <a:xfrm>
            <a:off x="416204" y="2242356"/>
            <a:ext cx="2645577" cy="2129929"/>
          </a:xfrm>
          <a:prstGeom prst="roundRect">
            <a:avLst>
              <a:gd name="adj" fmla="val 13406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647" name="Screen Shot 2021-10-01 at 8.15.16 AM.png" descr="Screen Shot 2021-10-01 at 8.15.16 AM.png"/>
          <p:cNvPicPr>
            <a:picLocks noChangeAspect="1"/>
          </p:cNvPicPr>
          <p:nvPr/>
        </p:nvPicPr>
        <p:blipFill>
          <a:blip r:embed="rId3"/>
          <a:srcRect b="11367"/>
          <a:stretch>
            <a:fillRect/>
          </a:stretch>
        </p:blipFill>
        <p:spPr>
          <a:xfrm>
            <a:off x="772354" y="2689376"/>
            <a:ext cx="1971406" cy="944865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Rounded Rectangle"/>
          <p:cNvSpPr/>
          <p:nvPr/>
        </p:nvSpPr>
        <p:spPr>
          <a:xfrm>
            <a:off x="3249212" y="2242356"/>
            <a:ext cx="2645577" cy="2129929"/>
          </a:xfrm>
          <a:prstGeom prst="roundRect">
            <a:avLst>
              <a:gd name="adj" fmla="val 13406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650" name="Topological Data Analysis"/>
          <p:cNvSpPr txBox="1"/>
          <p:nvPr/>
        </p:nvSpPr>
        <p:spPr>
          <a:xfrm>
            <a:off x="6326322" y="2394215"/>
            <a:ext cx="2229250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/>
          </a:bodyPr>
          <a:lstStyle>
            <a:lvl1pPr algn="l" defTabSz="825500">
              <a:defRPr sz="3600" b="1"/>
            </a:lvl1pPr>
          </a:lstStyle>
          <a:p>
            <a:r>
              <a:rPr sz="1350" b="0" dirty="0">
                <a:latin typeface="GOTHAM-BOOK" panose="02000504050000020004" pitchFamily="2" charset="0"/>
              </a:rPr>
              <a:t>Topological Data Analysis</a:t>
            </a:r>
          </a:p>
        </p:txBody>
      </p:sp>
      <p:sp>
        <p:nvSpPr>
          <p:cNvPr id="651" name="Rounded Rectangle"/>
          <p:cNvSpPr/>
          <p:nvPr/>
        </p:nvSpPr>
        <p:spPr>
          <a:xfrm>
            <a:off x="6082219" y="2242356"/>
            <a:ext cx="2645577" cy="2129929"/>
          </a:xfrm>
          <a:prstGeom prst="roundRect">
            <a:avLst>
              <a:gd name="adj" fmla="val 13406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652" name="Screen Shot 2022-02-22 at 16.28.44.png" descr="Screen Shot 2022-02-22 at 16.28.4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314" y="2664319"/>
            <a:ext cx="1598156" cy="1158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1_OcVNTQZSEAq-cus05-TnBA.jpeg" descr="1_OcVNTQZSEAq-cus05-TnB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258" y="2852752"/>
            <a:ext cx="1971378" cy="781797"/>
          </a:xfrm>
          <a:prstGeom prst="rect">
            <a:avLst/>
          </a:prstGeom>
          <a:ln w="12700">
            <a:miter lim="400000"/>
          </a:ln>
        </p:spPr>
      </p:pic>
      <p:sp>
        <p:nvSpPr>
          <p:cNvPr id="654" name="Potentially Exponential Advantage"/>
          <p:cNvSpPr txBox="1"/>
          <p:nvPr/>
        </p:nvSpPr>
        <p:spPr>
          <a:xfrm>
            <a:off x="3486639" y="3996906"/>
            <a:ext cx="2242602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000" b="0" dirty="0">
                <a:latin typeface="GOTHAM-BOOK" panose="02000504050000020004" pitchFamily="2" charset="0"/>
              </a:rPr>
              <a:t>Potentially Exponential Advantage</a:t>
            </a:r>
          </a:p>
        </p:txBody>
      </p:sp>
      <p:sp>
        <p:nvSpPr>
          <p:cNvPr id="655" name="Potentially Exponential Advantage"/>
          <p:cNvSpPr txBox="1"/>
          <p:nvPr/>
        </p:nvSpPr>
        <p:spPr>
          <a:xfrm>
            <a:off x="6319646" y="3992235"/>
            <a:ext cx="2242602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000" b="0" dirty="0">
                <a:latin typeface="GOTHAM-BOOK" panose="02000504050000020004" pitchFamily="2" charset="0"/>
              </a:rPr>
              <a:t>Potentially Exponential Advantage</a:t>
            </a:r>
          </a:p>
        </p:txBody>
      </p:sp>
      <p:sp>
        <p:nvSpPr>
          <p:cNvPr id="656" name="Polynomial Advantage"/>
          <p:cNvSpPr txBox="1"/>
          <p:nvPr/>
        </p:nvSpPr>
        <p:spPr>
          <a:xfrm>
            <a:off x="1000007" y="3995944"/>
            <a:ext cx="1477969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000" b="0" dirty="0">
                <a:latin typeface="GOTHAM-BOOK" panose="02000504050000020004" pitchFamily="2" charset="0"/>
              </a:rPr>
              <a:t>Polynomial Advantage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8A011E2-677D-D942-9250-91B490854579}"/>
              </a:ext>
            </a:extLst>
          </p:cNvPr>
          <p:cNvSpPr/>
          <p:nvPr/>
        </p:nvSpPr>
        <p:spPr>
          <a:xfrm>
            <a:off x="416204" y="2242356"/>
            <a:ext cx="2645577" cy="2129929"/>
          </a:xfrm>
          <a:prstGeom prst="roundRect">
            <a:avLst>
              <a:gd name="adj" fmla="val 13526"/>
            </a:avLst>
          </a:pr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A7CC634-9D84-F545-BB84-CA01F3687490}"/>
              </a:ext>
            </a:extLst>
          </p:cNvPr>
          <p:cNvSpPr txBox="1"/>
          <p:nvPr/>
        </p:nvSpPr>
        <p:spPr>
          <a:xfrm>
            <a:off x="-79023" y="4813316"/>
            <a:ext cx="2944839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spAutoFit/>
          </a:bodyPr>
          <a:lstStyle>
            <a:lvl1pPr defTabSz="1219200">
              <a:defRPr>
                <a:solidFill>
                  <a:srgbClr val="8B8B8B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rPr sz="1100" dirty="0"/>
              <a:t>© QC Ware 2022</a:t>
            </a:r>
          </a:p>
        </p:txBody>
      </p:sp>
      <p:sp>
        <p:nvSpPr>
          <p:cNvPr id="17" name="Compound Matrix Operations">
            <a:extLst>
              <a:ext uri="{FF2B5EF4-FFF2-40B4-BE49-F238E27FC236}">
                <a16:creationId xmlns:a16="http://schemas.microsoft.com/office/drawing/2014/main" id="{97932E11-BD44-2E41-B963-AFDC321CC1F8}"/>
              </a:ext>
            </a:extLst>
          </p:cNvPr>
          <p:cNvSpPr txBox="1"/>
          <p:nvPr/>
        </p:nvSpPr>
        <p:spPr>
          <a:xfrm>
            <a:off x="3371263" y="2394215"/>
            <a:ext cx="2401474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/>
          </a:bodyPr>
          <a:lstStyle>
            <a:lvl1pPr algn="l" defTabSz="742950">
              <a:defRPr sz="3239" b="1"/>
            </a:lvl1pPr>
          </a:lstStyle>
          <a:p>
            <a:r>
              <a:rPr lang="en-US" sz="1215" b="0" dirty="0">
                <a:latin typeface="GOTHAM-BOOK" panose="02000504050000020004" pitchFamily="2" charset="0"/>
              </a:rPr>
              <a:t>Subspaces &amp; </a:t>
            </a:r>
            <a:r>
              <a:rPr sz="1215" b="0" dirty="0">
                <a:latin typeface="GOTHAM-BOOK" panose="02000504050000020004" pitchFamily="2" charset="0"/>
              </a:rPr>
              <a:t>Compound Matri</a:t>
            </a:r>
            <a:r>
              <a:rPr lang="en-US" sz="1215" b="0" dirty="0">
                <a:latin typeface="GOTHAM-BOOK" panose="02000504050000020004" pitchFamily="2" charset="0"/>
              </a:rPr>
              <a:t>ces</a:t>
            </a:r>
            <a:endParaRPr sz="1215" b="0" dirty="0">
              <a:latin typeface="GOTHAM-BOOK" panose="02000504050000020004" pitchFamily="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Determinantal Point Proces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600" dirty="0">
                <a:latin typeface="Gotham Book" pitchFamily="2" charset="0"/>
              </a:rPr>
              <a:t>Determinantal </a:t>
            </a:r>
            <a:r>
              <a:rPr lang="en-US" sz="3600" dirty="0">
                <a:latin typeface="Gotham Book" pitchFamily="2" charset="0"/>
              </a:rPr>
              <a:t>Sampling</a:t>
            </a:r>
            <a:endParaRPr sz="3600" dirty="0">
              <a:latin typeface="Gotham Book" pitchFamily="2" charset="0"/>
            </a:endParaRPr>
          </a:p>
        </p:txBody>
      </p:sp>
      <p:pic>
        <p:nvPicPr>
          <p:cNvPr id="72" name="Screen Shot 2021-11-22 at 17.38.39.png" descr="Screen Shot 2021-11-22 at 17.38.39.png">
            <a:extLst>
              <a:ext uri="{FF2B5EF4-FFF2-40B4-BE49-F238E27FC236}">
                <a16:creationId xmlns:a16="http://schemas.microsoft.com/office/drawing/2014/main" id="{2E51FF72-7C45-4247-9CD5-20F628AAF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434" y="1103850"/>
            <a:ext cx="2167159" cy="117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Screen Shot 2021-10-04 at 12.27.39 PM.png" descr="Screen Shot 2021-10-04 at 12.27.39 PM.png">
            <a:extLst>
              <a:ext uri="{FF2B5EF4-FFF2-40B4-BE49-F238E27FC236}">
                <a16:creationId xmlns:a16="http://schemas.microsoft.com/office/drawing/2014/main" id="{B6319E78-0E7E-4448-9A9B-D81688271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408" y="1042396"/>
            <a:ext cx="2795035" cy="1310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Screen Shot 2021-10-04 at 2.41.21 PM.png" descr="Screen Shot 2021-10-04 at 2.41.21 PM.png"/>
          <p:cNvPicPr>
            <a:picLocks noChangeAspect="1"/>
          </p:cNvPicPr>
          <p:nvPr/>
        </p:nvPicPr>
        <p:blipFill>
          <a:blip r:embed="rId2"/>
          <a:srcRect t="14080" b="25487"/>
          <a:stretch>
            <a:fillRect/>
          </a:stretch>
        </p:blipFill>
        <p:spPr>
          <a:xfrm>
            <a:off x="548907" y="2835197"/>
            <a:ext cx="3329270" cy="1943745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Square"/>
          <p:cNvSpPr/>
          <p:nvPr/>
        </p:nvSpPr>
        <p:spPr>
          <a:xfrm>
            <a:off x="1975417" y="3420625"/>
            <a:ext cx="476250" cy="476250"/>
          </a:xfrm>
          <a:prstGeom prst="rect">
            <a:avLst/>
          </a:prstGeom>
          <a:solidFill>
            <a:srgbClr val="CCCC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CCCC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714" name="Group"/>
          <p:cNvGrpSpPr/>
          <p:nvPr/>
        </p:nvGrpSpPr>
        <p:grpSpPr>
          <a:xfrm>
            <a:off x="1854998" y="3193641"/>
            <a:ext cx="765487" cy="1087665"/>
            <a:chOff x="0" y="0"/>
            <a:chExt cx="2041296" cy="2900437"/>
          </a:xfrm>
        </p:grpSpPr>
        <p:sp>
          <p:nvSpPr>
            <p:cNvPr id="695" name="Rectangle"/>
            <p:cNvSpPr/>
            <p:nvPr/>
          </p:nvSpPr>
          <p:spPr>
            <a:xfrm>
              <a:off x="44970" y="167461"/>
              <a:ext cx="1948029" cy="2378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698" name="Group"/>
            <p:cNvGrpSpPr/>
            <p:nvPr/>
          </p:nvGrpSpPr>
          <p:grpSpPr>
            <a:xfrm>
              <a:off x="3326" y="0"/>
              <a:ext cx="2037971" cy="302326"/>
              <a:chOff x="0" y="0"/>
              <a:chExt cx="2037969" cy="302325"/>
            </a:xfrm>
          </p:grpSpPr>
          <p:pic>
            <p:nvPicPr>
              <p:cNvPr id="696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7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grpSp>
          <p:nvGrpSpPr>
            <p:cNvPr id="701" name="Group"/>
            <p:cNvGrpSpPr/>
            <p:nvPr/>
          </p:nvGrpSpPr>
          <p:grpSpPr>
            <a:xfrm>
              <a:off x="3326" y="537341"/>
              <a:ext cx="2037971" cy="302326"/>
              <a:chOff x="0" y="0"/>
              <a:chExt cx="2037969" cy="302325"/>
            </a:xfrm>
          </p:grpSpPr>
          <p:pic>
            <p:nvPicPr>
              <p:cNvPr id="699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0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grpSp>
          <p:nvGrpSpPr>
            <p:cNvPr id="704" name="Group"/>
            <p:cNvGrpSpPr/>
            <p:nvPr/>
          </p:nvGrpSpPr>
          <p:grpSpPr>
            <a:xfrm>
              <a:off x="0" y="829817"/>
              <a:ext cx="2037970" cy="302327"/>
              <a:chOff x="0" y="0"/>
              <a:chExt cx="2037969" cy="302325"/>
            </a:xfrm>
          </p:grpSpPr>
          <p:pic>
            <p:nvPicPr>
              <p:cNvPr id="702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3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grpSp>
          <p:nvGrpSpPr>
            <p:cNvPr id="707" name="Group"/>
            <p:cNvGrpSpPr/>
            <p:nvPr/>
          </p:nvGrpSpPr>
          <p:grpSpPr>
            <a:xfrm>
              <a:off x="0" y="1741087"/>
              <a:ext cx="2037970" cy="302327"/>
              <a:chOff x="0" y="0"/>
              <a:chExt cx="2037969" cy="302325"/>
            </a:xfrm>
          </p:grpSpPr>
          <p:pic>
            <p:nvPicPr>
              <p:cNvPr id="705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6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grpSp>
          <p:nvGrpSpPr>
            <p:cNvPr id="710" name="Group"/>
            <p:cNvGrpSpPr/>
            <p:nvPr/>
          </p:nvGrpSpPr>
          <p:grpSpPr>
            <a:xfrm>
              <a:off x="0" y="2312437"/>
              <a:ext cx="2037970" cy="302327"/>
              <a:chOff x="0" y="0"/>
              <a:chExt cx="2037969" cy="302325"/>
            </a:xfrm>
          </p:grpSpPr>
          <p:pic>
            <p:nvPicPr>
              <p:cNvPr id="708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9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grpSp>
          <p:nvGrpSpPr>
            <p:cNvPr id="713" name="Group"/>
            <p:cNvGrpSpPr/>
            <p:nvPr/>
          </p:nvGrpSpPr>
          <p:grpSpPr>
            <a:xfrm>
              <a:off x="0" y="2598112"/>
              <a:ext cx="2037970" cy="302326"/>
              <a:chOff x="0" y="0"/>
              <a:chExt cx="2037969" cy="302325"/>
            </a:xfrm>
          </p:grpSpPr>
          <p:pic>
            <p:nvPicPr>
              <p:cNvPr id="711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2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</p:grpSp>
      <p:sp>
        <p:nvSpPr>
          <p:cNvPr id="715" name="Determinantal Point Proces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600" dirty="0">
                <a:latin typeface="Gotham Book" pitchFamily="2" charset="0"/>
              </a:rPr>
              <a:t>Determinantal </a:t>
            </a:r>
            <a:r>
              <a:rPr lang="en-US" sz="3600" dirty="0">
                <a:latin typeface="Gotham Book" pitchFamily="2" charset="0"/>
              </a:rPr>
              <a:t>Sampling</a:t>
            </a:r>
            <a:endParaRPr sz="3600" dirty="0">
              <a:latin typeface="Gotham Book" pitchFamily="2" charset="0"/>
            </a:endParaRPr>
          </a:p>
        </p:txBody>
      </p:sp>
      <p:sp>
        <p:nvSpPr>
          <p:cNvPr id="716" name="Group"/>
          <p:cNvSpPr/>
          <p:nvPr/>
        </p:nvSpPr>
        <p:spPr>
          <a:xfrm>
            <a:off x="872945" y="2698455"/>
            <a:ext cx="476250" cy="476250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l">
              <a:defRPr sz="4500">
                <a:solidFill>
                  <a:srgbClr val="000000"/>
                </a:solidFill>
              </a:defRPr>
            </a:pPr>
            <a:r>
              <a:rPr sz="1600" i="1" dirty="0">
                <a:latin typeface="Times Roman"/>
                <a:ea typeface="Times Roman"/>
                <a:cs typeface="Times Roman"/>
                <a:sym typeface="Times Roman"/>
              </a:rPr>
              <a:t>A</a:t>
            </a:r>
            <a:r>
              <a:rPr sz="1600" dirty="0">
                <a:latin typeface="GOTHAM-BOOK" panose="02000504050000020004" pitchFamily="2" charset="0"/>
              </a:rPr>
              <a:t> =  N x D data matrix </a:t>
            </a:r>
            <a:r>
              <a:rPr sz="1600" dirty="0">
                <a:solidFill>
                  <a:srgbClr val="929292"/>
                </a:solidFill>
                <a:latin typeface="GOTHAM-BOOK" panose="02000504050000020004" pitchFamily="2" charset="0"/>
              </a:rPr>
              <a:t>(users x features)</a:t>
            </a:r>
          </a:p>
        </p:txBody>
      </p:sp>
      <p:grpSp>
        <p:nvGrpSpPr>
          <p:cNvPr id="739" name="Group"/>
          <p:cNvGrpSpPr/>
          <p:nvPr/>
        </p:nvGrpSpPr>
        <p:grpSpPr>
          <a:xfrm>
            <a:off x="3048747" y="3131595"/>
            <a:ext cx="1565103" cy="1146148"/>
            <a:chOff x="0" y="0"/>
            <a:chExt cx="4173606" cy="3056394"/>
          </a:xfrm>
        </p:grpSpPr>
        <p:grpSp>
          <p:nvGrpSpPr>
            <p:cNvPr id="737" name="Group"/>
            <p:cNvGrpSpPr/>
            <p:nvPr/>
          </p:nvGrpSpPr>
          <p:grpSpPr>
            <a:xfrm>
              <a:off x="1048988" y="-1"/>
              <a:ext cx="3124619" cy="3056396"/>
              <a:chOff x="0" y="0"/>
              <a:chExt cx="3124617" cy="3056394"/>
            </a:xfrm>
          </p:grpSpPr>
          <p:pic>
            <p:nvPicPr>
              <p:cNvPr id="733" name="Screen Shot 2022-02-03 at 21.33.37.png" descr="Screen Shot 2022-02-03 at 21.33.37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004698" y="944379"/>
                <a:ext cx="2031318" cy="20155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4" name="Screen Shot 2022-02-03 at 21.35.59.png" descr="Screen Shot 2022-02-03 at 21.35.59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6098" y="0"/>
                <a:ext cx="2208520" cy="8501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5" name="Screen Shot 2022-02-03 at 21.35.59.png" descr="Screen Shot 2022-02-03 at 21.35.59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-679190" y="1527063"/>
                <a:ext cx="2208521" cy="8501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6" name="Screen Shot 2022-02-03 at 21.35.59.png" descr="Screen Shot 2022-02-03 at 21.35.59.png"/>
              <p:cNvPicPr>
                <a:picLocks noChangeAspect="1"/>
              </p:cNvPicPr>
              <p:nvPr/>
            </p:nvPicPr>
            <p:blipFill>
              <a:blip r:embed="rId4"/>
              <a:srcRect l="40008" r="40008" b="30229"/>
              <a:stretch>
                <a:fillRect/>
              </a:stretch>
            </p:blipFill>
            <p:spPr>
              <a:xfrm>
                <a:off x="108624" y="1630070"/>
                <a:ext cx="441333" cy="5931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38" name="Arrow"/>
            <p:cNvSpPr/>
            <p:nvPr/>
          </p:nvSpPr>
          <p:spPr>
            <a:xfrm>
              <a:off x="0" y="1849265"/>
              <a:ext cx="979183" cy="302326"/>
            </a:xfrm>
            <a:prstGeom prst="rightArrow">
              <a:avLst>
                <a:gd name="adj1" fmla="val 13675"/>
                <a:gd name="adj2" fmla="val 8620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grpSp>
        <p:nvGrpSpPr>
          <p:cNvPr id="754" name="Group"/>
          <p:cNvGrpSpPr/>
          <p:nvPr/>
        </p:nvGrpSpPr>
        <p:grpSpPr>
          <a:xfrm>
            <a:off x="2733112" y="2849484"/>
            <a:ext cx="178905" cy="1798131"/>
            <a:chOff x="0" y="0"/>
            <a:chExt cx="477079" cy="4795014"/>
          </a:xfrm>
        </p:grpSpPr>
        <p:pic>
          <p:nvPicPr>
            <p:cNvPr id="740" name="Screen Shot 2022-02-03 at 21.03.11.png" descr="Screen Shot 2022-02-03 at 21.03.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77079" cy="609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1" name="1"/>
            <p:cNvSpPr txBox="1"/>
            <p:nvPr/>
          </p:nvSpPr>
          <p:spPr>
            <a:xfrm>
              <a:off x="98616" y="779410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42" name="0"/>
            <p:cNvSpPr txBox="1"/>
            <p:nvPr/>
          </p:nvSpPr>
          <p:spPr>
            <a:xfrm>
              <a:off x="44115" y="2292796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43" name="0"/>
            <p:cNvSpPr txBox="1"/>
            <p:nvPr/>
          </p:nvSpPr>
          <p:spPr>
            <a:xfrm>
              <a:off x="44115" y="1994298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44" name="1"/>
            <p:cNvSpPr txBox="1"/>
            <p:nvPr/>
          </p:nvSpPr>
          <p:spPr>
            <a:xfrm>
              <a:off x="85915" y="1386853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45" name="1"/>
            <p:cNvSpPr txBox="1"/>
            <p:nvPr/>
          </p:nvSpPr>
          <p:spPr>
            <a:xfrm>
              <a:off x="98616" y="1675703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46" name="0"/>
            <p:cNvSpPr txBox="1"/>
            <p:nvPr/>
          </p:nvSpPr>
          <p:spPr>
            <a:xfrm>
              <a:off x="44115" y="1095197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47" name="1"/>
            <p:cNvSpPr txBox="1"/>
            <p:nvPr/>
          </p:nvSpPr>
          <p:spPr>
            <a:xfrm>
              <a:off x="85915" y="2576337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48" name="0"/>
            <p:cNvSpPr txBox="1"/>
            <p:nvPr/>
          </p:nvSpPr>
          <p:spPr>
            <a:xfrm>
              <a:off x="44115" y="2832420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49" name="1"/>
            <p:cNvSpPr txBox="1"/>
            <p:nvPr/>
          </p:nvSpPr>
          <p:spPr>
            <a:xfrm>
              <a:off x="85914" y="3129177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50" name="1"/>
            <p:cNvSpPr txBox="1"/>
            <p:nvPr/>
          </p:nvSpPr>
          <p:spPr>
            <a:xfrm>
              <a:off x="85914" y="3410148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51" name="0"/>
            <p:cNvSpPr txBox="1"/>
            <p:nvPr/>
          </p:nvSpPr>
          <p:spPr>
            <a:xfrm>
              <a:off x="44115" y="3720116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52" name="0"/>
            <p:cNvSpPr txBox="1"/>
            <p:nvPr/>
          </p:nvSpPr>
          <p:spPr>
            <a:xfrm>
              <a:off x="44115" y="3990961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53" name="0"/>
            <p:cNvSpPr txBox="1"/>
            <p:nvPr/>
          </p:nvSpPr>
          <p:spPr>
            <a:xfrm>
              <a:off x="44115" y="4282054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0" name="Select d rows from an  nxd matrix"/>
              <p:cNvSpPr txBox="1"/>
              <p:nvPr/>
            </p:nvSpPr>
            <p:spPr>
              <a:xfrm>
                <a:off x="872945" y="4762180"/>
                <a:ext cx="4220887" cy="2818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t">
                <a:noAutofit/>
              </a:bodyPr>
              <a:lstStyle/>
              <a:p>
                <a:pPr algn="l">
                  <a:defRPr sz="4300">
                    <a:solidFill>
                      <a:srgbClr val="000000"/>
                    </a:solidFill>
                  </a:defRPr>
                </a:pPr>
                <a:r>
                  <a:rPr lang="en-US" sz="1400" dirty="0">
                    <a:latin typeface="GOTHAM-BOOK" panose="02000504050000020004" pitchFamily="2" charset="0"/>
                  </a:rPr>
                  <a:t>Goal: </a:t>
                </a:r>
                <a:r>
                  <a:rPr sz="1400" dirty="0">
                    <a:latin typeface="GOTHAM-BOOK" panose="02000504050000020004" pitchFamily="2" charset="0"/>
                  </a:rPr>
                  <a:t>Select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sz="1400" dirty="0">
                    <a:latin typeface="GOTHAM-BOOK" panose="02000504050000020004" pitchFamily="2" charset="0"/>
                  </a:rPr>
                  <a:t> rows from an  </a:t>
                </a:r>
                <a14:m>
                  <m:oMath xmlns:m="http://schemas.openxmlformats.org/officeDocument/2006/math">
                    <m:r>
                      <a:rPr lang="en-US" sz="1400" i="1" spc="81" dirty="0">
                        <a:latin typeface="Cambria Math" panose="02040503050406030204" pitchFamily="18" charset="0"/>
                      </a:rPr>
                      <m:t>𝑛𝑥𝑑</m:t>
                    </m:r>
                  </m:oMath>
                </a14:m>
                <a:r>
                  <a:rPr sz="1400" spc="81" dirty="0">
                    <a:latin typeface="GOTHAM-BOOK" panose="02000504050000020004" pitchFamily="2" charset="0"/>
                  </a:rPr>
                  <a:t> </a:t>
                </a:r>
                <a:r>
                  <a:rPr sz="1400" dirty="0">
                    <a:latin typeface="GOTHAM-BOOK" panose="02000504050000020004" pitchFamily="2" charset="0"/>
                  </a:rPr>
                  <a:t>matrix</a:t>
                </a:r>
              </a:p>
            </p:txBody>
          </p:sp>
        </mc:Choice>
        <mc:Fallback xmlns="">
          <p:sp>
            <p:nvSpPr>
              <p:cNvPr id="760" name="Select d rows from an  nxd matrix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945" y="4762180"/>
                <a:ext cx="4220887" cy="281885"/>
              </a:xfrm>
              <a:prstGeom prst="rect">
                <a:avLst/>
              </a:prstGeom>
              <a:blipFill>
                <a:blip r:embed="rId6"/>
                <a:stretch>
                  <a:fillRect l="-2096" t="-8696" b="-21739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Screen Shot 2021-11-22 at 17.38.39.png" descr="Screen Shot 2021-11-22 at 17.38.39.png">
            <a:extLst>
              <a:ext uri="{FF2B5EF4-FFF2-40B4-BE49-F238E27FC236}">
                <a16:creationId xmlns:a16="http://schemas.microsoft.com/office/drawing/2014/main" id="{2E51FF72-7C45-4247-9CD5-20F628AAF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34" y="1103850"/>
            <a:ext cx="2167159" cy="117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Screen Shot 2021-10-04 at 12.27.39 PM.png" descr="Screen Shot 2021-10-04 at 12.27.39 PM.png">
            <a:extLst>
              <a:ext uri="{FF2B5EF4-FFF2-40B4-BE49-F238E27FC236}">
                <a16:creationId xmlns:a16="http://schemas.microsoft.com/office/drawing/2014/main" id="{B6319E78-0E7E-4448-9A9B-D81688271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5408" y="1042396"/>
            <a:ext cx="2795035" cy="1310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39894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Screen Shot 2021-10-04 at 2.41.21 PM.png" descr="Screen Shot 2021-10-04 at 2.41.21 PM.png"/>
          <p:cNvPicPr>
            <a:picLocks noChangeAspect="1"/>
          </p:cNvPicPr>
          <p:nvPr/>
        </p:nvPicPr>
        <p:blipFill>
          <a:blip r:embed="rId2"/>
          <a:srcRect t="14080" b="25487"/>
          <a:stretch>
            <a:fillRect/>
          </a:stretch>
        </p:blipFill>
        <p:spPr>
          <a:xfrm>
            <a:off x="548907" y="2835197"/>
            <a:ext cx="3329270" cy="1943745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Square"/>
          <p:cNvSpPr/>
          <p:nvPr/>
        </p:nvSpPr>
        <p:spPr>
          <a:xfrm>
            <a:off x="1975417" y="3420625"/>
            <a:ext cx="476250" cy="476250"/>
          </a:xfrm>
          <a:prstGeom prst="rect">
            <a:avLst/>
          </a:prstGeom>
          <a:solidFill>
            <a:srgbClr val="CCCC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CCCC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714" name="Group"/>
          <p:cNvGrpSpPr/>
          <p:nvPr/>
        </p:nvGrpSpPr>
        <p:grpSpPr>
          <a:xfrm>
            <a:off x="1854998" y="3193641"/>
            <a:ext cx="765487" cy="1087665"/>
            <a:chOff x="0" y="0"/>
            <a:chExt cx="2041296" cy="2900437"/>
          </a:xfrm>
        </p:grpSpPr>
        <p:sp>
          <p:nvSpPr>
            <p:cNvPr id="695" name="Rectangle"/>
            <p:cNvSpPr/>
            <p:nvPr/>
          </p:nvSpPr>
          <p:spPr>
            <a:xfrm>
              <a:off x="44970" y="167461"/>
              <a:ext cx="1948029" cy="2378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grpSp>
          <p:nvGrpSpPr>
            <p:cNvPr id="698" name="Group"/>
            <p:cNvGrpSpPr/>
            <p:nvPr/>
          </p:nvGrpSpPr>
          <p:grpSpPr>
            <a:xfrm>
              <a:off x="3326" y="0"/>
              <a:ext cx="2037971" cy="302326"/>
              <a:chOff x="0" y="0"/>
              <a:chExt cx="2037969" cy="302325"/>
            </a:xfrm>
          </p:grpSpPr>
          <p:pic>
            <p:nvPicPr>
              <p:cNvPr id="696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7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grpSp>
          <p:nvGrpSpPr>
            <p:cNvPr id="701" name="Group"/>
            <p:cNvGrpSpPr/>
            <p:nvPr/>
          </p:nvGrpSpPr>
          <p:grpSpPr>
            <a:xfrm>
              <a:off x="3326" y="537341"/>
              <a:ext cx="2037971" cy="302326"/>
              <a:chOff x="0" y="0"/>
              <a:chExt cx="2037969" cy="302325"/>
            </a:xfrm>
          </p:grpSpPr>
          <p:pic>
            <p:nvPicPr>
              <p:cNvPr id="699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0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grpSp>
          <p:nvGrpSpPr>
            <p:cNvPr id="704" name="Group"/>
            <p:cNvGrpSpPr/>
            <p:nvPr/>
          </p:nvGrpSpPr>
          <p:grpSpPr>
            <a:xfrm>
              <a:off x="0" y="829817"/>
              <a:ext cx="2037970" cy="302327"/>
              <a:chOff x="0" y="0"/>
              <a:chExt cx="2037969" cy="302325"/>
            </a:xfrm>
          </p:grpSpPr>
          <p:pic>
            <p:nvPicPr>
              <p:cNvPr id="702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3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grpSp>
          <p:nvGrpSpPr>
            <p:cNvPr id="707" name="Group"/>
            <p:cNvGrpSpPr/>
            <p:nvPr/>
          </p:nvGrpSpPr>
          <p:grpSpPr>
            <a:xfrm>
              <a:off x="0" y="1741087"/>
              <a:ext cx="2037970" cy="302327"/>
              <a:chOff x="0" y="0"/>
              <a:chExt cx="2037969" cy="302325"/>
            </a:xfrm>
          </p:grpSpPr>
          <p:pic>
            <p:nvPicPr>
              <p:cNvPr id="705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6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grpSp>
          <p:nvGrpSpPr>
            <p:cNvPr id="710" name="Group"/>
            <p:cNvGrpSpPr/>
            <p:nvPr/>
          </p:nvGrpSpPr>
          <p:grpSpPr>
            <a:xfrm>
              <a:off x="0" y="2312437"/>
              <a:ext cx="2037970" cy="302327"/>
              <a:chOff x="0" y="0"/>
              <a:chExt cx="2037969" cy="302325"/>
            </a:xfrm>
          </p:grpSpPr>
          <p:pic>
            <p:nvPicPr>
              <p:cNvPr id="708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09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  <p:grpSp>
          <p:nvGrpSpPr>
            <p:cNvPr id="713" name="Group"/>
            <p:cNvGrpSpPr/>
            <p:nvPr/>
          </p:nvGrpSpPr>
          <p:grpSpPr>
            <a:xfrm>
              <a:off x="0" y="2598112"/>
              <a:ext cx="2037970" cy="302326"/>
              <a:chOff x="0" y="0"/>
              <a:chExt cx="2037969" cy="302325"/>
            </a:xfrm>
          </p:grpSpPr>
          <p:pic>
            <p:nvPicPr>
              <p:cNvPr id="711" name="Screen Shot 2022-02-03 at 21.33.37.png" descr="Screen Shot 2022-02-03 at 21.33.37.png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2037970" cy="302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2" name="Rectangle"/>
              <p:cNvSpPr/>
              <p:nvPr/>
            </p:nvSpPr>
            <p:spPr>
              <a:xfrm>
                <a:off x="297997" y="55913"/>
                <a:ext cx="1274161" cy="190500"/>
              </a:xfrm>
              <a:prstGeom prst="rect">
                <a:avLst/>
              </a:prstGeom>
              <a:solidFill>
                <a:srgbClr val="CC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9050" tIns="19050" rIns="19050" bIns="19050" numCol="1" anchor="ctr">
                <a:noAutofit/>
              </a:bodyPr>
              <a:lstStyle/>
              <a:p>
                <a:pPr defTabSz="309563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200"/>
              </a:p>
            </p:txBody>
          </p:sp>
        </p:grpSp>
      </p:grpSp>
      <p:sp>
        <p:nvSpPr>
          <p:cNvPr id="715" name="Determinantal Point Proces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3600" dirty="0">
                <a:latin typeface="Gotham Book" pitchFamily="2" charset="0"/>
              </a:rPr>
              <a:t>Determinantal </a:t>
            </a:r>
            <a:r>
              <a:rPr lang="en-US" sz="3600" dirty="0">
                <a:latin typeface="Gotham Book" pitchFamily="2" charset="0"/>
              </a:rPr>
              <a:t>Sampling</a:t>
            </a:r>
            <a:endParaRPr sz="3600" dirty="0">
              <a:latin typeface="Gotham Book" pitchFamily="2" charset="0"/>
            </a:endParaRPr>
          </a:p>
        </p:txBody>
      </p:sp>
      <p:sp>
        <p:nvSpPr>
          <p:cNvPr id="716" name="Group"/>
          <p:cNvSpPr/>
          <p:nvPr/>
        </p:nvSpPr>
        <p:spPr>
          <a:xfrm>
            <a:off x="872945" y="2698455"/>
            <a:ext cx="476250" cy="476250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l">
              <a:defRPr sz="4500">
                <a:solidFill>
                  <a:srgbClr val="000000"/>
                </a:solidFill>
              </a:defRPr>
            </a:pPr>
            <a:r>
              <a:rPr sz="1600" i="1" dirty="0">
                <a:latin typeface="Times Roman"/>
                <a:ea typeface="Times Roman"/>
                <a:cs typeface="Times Roman"/>
                <a:sym typeface="Times Roman"/>
              </a:rPr>
              <a:t>A</a:t>
            </a:r>
            <a:r>
              <a:rPr sz="1600" dirty="0">
                <a:latin typeface="GOTHAM-BOOK" panose="02000504050000020004" pitchFamily="2" charset="0"/>
              </a:rPr>
              <a:t> =  N x D data matrix </a:t>
            </a:r>
            <a:r>
              <a:rPr sz="1600" dirty="0">
                <a:solidFill>
                  <a:srgbClr val="929292"/>
                </a:solidFill>
                <a:latin typeface="GOTHAM-BOOK" panose="02000504050000020004" pitchFamily="2" charset="0"/>
              </a:rPr>
              <a:t>(users x features)</a:t>
            </a:r>
          </a:p>
        </p:txBody>
      </p:sp>
      <p:grpSp>
        <p:nvGrpSpPr>
          <p:cNvPr id="724" name="Group"/>
          <p:cNvGrpSpPr/>
          <p:nvPr/>
        </p:nvGrpSpPr>
        <p:grpSpPr>
          <a:xfrm>
            <a:off x="6091240" y="2515155"/>
            <a:ext cx="1876992" cy="756915"/>
            <a:chOff x="0" y="391761"/>
            <a:chExt cx="5997528" cy="2846396"/>
          </a:xfrm>
        </p:grpSpPr>
        <p:grpSp>
          <p:nvGrpSpPr>
            <p:cNvPr id="719" name="Group"/>
            <p:cNvGrpSpPr/>
            <p:nvPr/>
          </p:nvGrpSpPr>
          <p:grpSpPr>
            <a:xfrm>
              <a:off x="0" y="391761"/>
              <a:ext cx="2483313" cy="2846396"/>
              <a:chOff x="0" y="391761"/>
              <a:chExt cx="2483312" cy="2846394"/>
            </a:xfrm>
          </p:grpSpPr>
          <p:pic>
            <p:nvPicPr>
              <p:cNvPr id="717" name="Screen Shot 2021-10-04 at 12.28.07 PM.png" descr="Screen Shot 2021-10-04 at 12.28.07 PM.png"/>
              <p:cNvPicPr>
                <a:picLocks noChangeAspect="1"/>
              </p:cNvPicPr>
              <p:nvPr/>
            </p:nvPicPr>
            <p:blipFill rotWithShape="1">
              <a:blip r:embed="rId4"/>
              <a:srcRect r="66598"/>
              <a:stretch/>
            </p:blipFill>
            <p:spPr>
              <a:xfrm>
                <a:off x="175757" y="454159"/>
                <a:ext cx="2307555" cy="27839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8" name="Distribution:"/>
              <p:cNvSpPr/>
              <p:nvPr/>
            </p:nvSpPr>
            <p:spPr>
              <a:xfrm>
                <a:off x="0" y="391761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19050" tIns="19050" rIns="19050" bIns="19050" numCol="1" anchor="ctr">
                <a:spAutoFit/>
              </a:bodyPr>
              <a:lstStyle>
                <a:lvl1pPr algn="l">
                  <a:defRPr sz="4500" b="1">
                    <a:solidFill>
                      <a:srgbClr val="000000"/>
                    </a:solidFill>
                  </a:defRPr>
                </a:lvl1pPr>
              </a:lstStyle>
              <a:p>
                <a:r>
                  <a:rPr sz="1400" b="0" dirty="0">
                    <a:latin typeface="GOTHAM-BOOK" panose="02000504050000020004" pitchFamily="2" charset="0"/>
                  </a:rPr>
                  <a:t>Distribution</a:t>
                </a:r>
                <a:r>
                  <a:rPr sz="1688" b="0" dirty="0">
                    <a:latin typeface="GOTHAM-BOOK" panose="02000504050000020004" pitchFamily="2" charset="0"/>
                  </a:rPr>
                  <a:t>:</a:t>
                </a:r>
              </a:p>
            </p:txBody>
          </p:sp>
        </p:grpSp>
        <p:pic>
          <p:nvPicPr>
            <p:cNvPr id="720" name="Screen Shot 2022-02-03 at 21.03.11.png" descr="Screen Shot 2022-02-03 at 21.03.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2799" y="1324580"/>
              <a:ext cx="630837" cy="806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1" name="∝"/>
            <p:cNvSpPr txBox="1"/>
            <p:nvPr/>
          </p:nvSpPr>
          <p:spPr>
            <a:xfrm>
              <a:off x="2473760" y="1026763"/>
              <a:ext cx="825013" cy="1333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algn="l" defTabSz="457200">
                <a:defRPr sz="10400" b="1">
                  <a:solidFill>
                    <a:srgbClr val="20212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3000" dirty="0"/>
                <a:t>∝</a:t>
              </a:r>
            </a:p>
          </p:txBody>
        </p:sp>
        <p:pic>
          <p:nvPicPr>
            <p:cNvPr id="722" name="Screen Shot 2022-02-03 at 21.04.48.png" descr="Screen Shot 2022-02-03 at 21.04.48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438196" y="1099933"/>
              <a:ext cx="2298003" cy="1433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3" name="2"/>
            <p:cNvSpPr txBox="1"/>
            <p:nvPr/>
          </p:nvSpPr>
          <p:spPr>
            <a:xfrm>
              <a:off x="5681203" y="1099523"/>
              <a:ext cx="316325" cy="61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>
                <a:defRPr sz="3300" b="1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r>
                <a:rPr sz="1238"/>
                <a:t>2</a:t>
              </a:r>
            </a:p>
          </p:txBody>
        </p:sp>
      </p:grpSp>
      <p:grpSp>
        <p:nvGrpSpPr>
          <p:cNvPr id="729" name="Group"/>
          <p:cNvGrpSpPr/>
          <p:nvPr/>
        </p:nvGrpSpPr>
        <p:grpSpPr>
          <a:xfrm>
            <a:off x="6150875" y="3789138"/>
            <a:ext cx="1859078" cy="675358"/>
            <a:chOff x="0" y="391761"/>
            <a:chExt cx="6028578" cy="2096340"/>
          </a:xfrm>
        </p:grpSpPr>
        <p:sp>
          <p:nvSpPr>
            <p:cNvPr id="725" name="Equivalent quantum state:"/>
            <p:cNvSpPr/>
            <p:nvPr/>
          </p:nvSpPr>
          <p:spPr>
            <a:xfrm>
              <a:off x="0" y="39176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algn="l">
                <a:defRPr sz="4500" b="1">
                  <a:solidFill>
                    <a:srgbClr val="000000"/>
                  </a:solidFill>
                </a:defRPr>
              </a:lvl1pPr>
            </a:lstStyle>
            <a:p>
              <a:r>
                <a:rPr sz="1400" b="0" dirty="0">
                  <a:latin typeface="GOTHAM-BOOK" panose="02000504050000020004" pitchFamily="2" charset="0"/>
                </a:rPr>
                <a:t>Equivalent quantum state:</a:t>
              </a:r>
            </a:p>
          </p:txBody>
        </p:sp>
        <p:grpSp>
          <p:nvGrpSpPr>
            <p:cNvPr id="728" name="Group"/>
            <p:cNvGrpSpPr/>
            <p:nvPr/>
          </p:nvGrpSpPr>
          <p:grpSpPr>
            <a:xfrm>
              <a:off x="1187180" y="767584"/>
              <a:ext cx="4841399" cy="1720519"/>
              <a:chOff x="0" y="0"/>
              <a:chExt cx="4841398" cy="1720517"/>
            </a:xfrm>
          </p:grpSpPr>
          <p:pic>
            <p:nvPicPr>
              <p:cNvPr id="726" name="Screen Shot 2022-02-03 at 20.59.50.png" descr="Screen Shot 2022-02-03 at 20.59.50.png"/>
              <p:cNvPicPr>
                <a:picLocks noChangeAspect="1"/>
              </p:cNvPicPr>
              <p:nvPr/>
            </p:nvPicPr>
            <p:blipFill>
              <a:blip r:embed="rId7"/>
              <a:srcRect l="39203" b="30826"/>
              <a:stretch>
                <a:fillRect/>
              </a:stretch>
            </p:blipFill>
            <p:spPr>
              <a:xfrm>
                <a:off x="0" y="0"/>
                <a:ext cx="4841399" cy="17205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7" name="Screen Shot 2022-02-03 at 21.03.11.png" descr="Screen Shot 2022-02-03 at 21.03.11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1464" y="489191"/>
                <a:ext cx="477080" cy="609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32" name="Group"/>
          <p:cNvGrpSpPr/>
          <p:nvPr/>
        </p:nvGrpSpPr>
        <p:grpSpPr>
          <a:xfrm>
            <a:off x="6306797" y="3110369"/>
            <a:ext cx="1786779" cy="476250"/>
            <a:chOff x="0" y="0"/>
            <a:chExt cx="4764743" cy="1270000"/>
          </a:xfrm>
        </p:grpSpPr>
        <p:sp>
          <p:nvSpPr>
            <p:cNvPr id="730" name="Rounded Rectangle"/>
            <p:cNvSpPr/>
            <p:nvPr/>
          </p:nvSpPr>
          <p:spPr>
            <a:xfrm>
              <a:off x="0" y="0"/>
              <a:ext cx="4764743" cy="1270000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88900" cap="flat">
              <a:solidFill>
                <a:srgbClr val="CCCCFF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731" name="Best classical: Õ(d3)"/>
            <p:cNvSpPr txBox="1"/>
            <p:nvPr/>
          </p:nvSpPr>
          <p:spPr>
            <a:xfrm>
              <a:off x="412299" y="149811"/>
              <a:ext cx="4018194" cy="8720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pPr defTabSz="171450">
                <a:defRPr sz="5000" i="1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sz="1200">
                  <a:solidFill>
                    <a:srgbClr val="5E5E5E"/>
                  </a:solidFill>
                </a:rPr>
                <a:t>Best classical: </a:t>
              </a:r>
              <a:r>
                <a:rPr sz="1875"/>
                <a:t>Õ(d</a:t>
              </a:r>
              <a:r>
                <a:rPr sz="1875" baseline="31999"/>
                <a:t>3</a:t>
              </a:r>
              <a:r>
                <a:rPr sz="1875"/>
                <a:t>)</a:t>
              </a:r>
            </a:p>
          </p:txBody>
        </p:sp>
      </p:grpSp>
      <p:grpSp>
        <p:nvGrpSpPr>
          <p:cNvPr id="739" name="Group"/>
          <p:cNvGrpSpPr/>
          <p:nvPr/>
        </p:nvGrpSpPr>
        <p:grpSpPr>
          <a:xfrm>
            <a:off x="3048747" y="3131595"/>
            <a:ext cx="1565103" cy="1146148"/>
            <a:chOff x="0" y="0"/>
            <a:chExt cx="4173606" cy="3056394"/>
          </a:xfrm>
        </p:grpSpPr>
        <p:grpSp>
          <p:nvGrpSpPr>
            <p:cNvPr id="737" name="Group"/>
            <p:cNvGrpSpPr/>
            <p:nvPr/>
          </p:nvGrpSpPr>
          <p:grpSpPr>
            <a:xfrm>
              <a:off x="1048988" y="-1"/>
              <a:ext cx="3124619" cy="3056396"/>
              <a:chOff x="0" y="0"/>
              <a:chExt cx="3124617" cy="3056394"/>
            </a:xfrm>
          </p:grpSpPr>
          <p:pic>
            <p:nvPicPr>
              <p:cNvPr id="733" name="Screen Shot 2022-02-03 at 21.33.37.png" descr="Screen Shot 2022-02-03 at 21.33.37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1004698" y="944379"/>
                <a:ext cx="2031318" cy="20155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4" name="Screen Shot 2022-02-03 at 21.35.59.png" descr="Screen Shot 2022-02-03 at 21.35.59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098" y="0"/>
                <a:ext cx="2208520" cy="8501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5" name="Screen Shot 2022-02-03 at 21.35.59.png" descr="Screen Shot 2022-02-03 at 21.35.59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-679190" y="1527063"/>
                <a:ext cx="2208521" cy="8501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6" name="Screen Shot 2022-02-03 at 21.35.59.png" descr="Screen Shot 2022-02-03 at 21.35.59.png"/>
              <p:cNvPicPr>
                <a:picLocks noChangeAspect="1"/>
              </p:cNvPicPr>
              <p:nvPr/>
            </p:nvPicPr>
            <p:blipFill>
              <a:blip r:embed="rId8"/>
              <a:srcRect l="40008" r="40008" b="30229"/>
              <a:stretch>
                <a:fillRect/>
              </a:stretch>
            </p:blipFill>
            <p:spPr>
              <a:xfrm>
                <a:off x="108624" y="1630070"/>
                <a:ext cx="441333" cy="5931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38" name="Arrow"/>
            <p:cNvSpPr/>
            <p:nvPr/>
          </p:nvSpPr>
          <p:spPr>
            <a:xfrm>
              <a:off x="0" y="1849265"/>
              <a:ext cx="979183" cy="302326"/>
            </a:xfrm>
            <a:prstGeom prst="rightArrow">
              <a:avLst>
                <a:gd name="adj1" fmla="val 13675"/>
                <a:gd name="adj2" fmla="val 8620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grpSp>
        <p:nvGrpSpPr>
          <p:cNvPr id="754" name="Group"/>
          <p:cNvGrpSpPr/>
          <p:nvPr/>
        </p:nvGrpSpPr>
        <p:grpSpPr>
          <a:xfrm>
            <a:off x="2733112" y="2849484"/>
            <a:ext cx="178905" cy="1798131"/>
            <a:chOff x="0" y="0"/>
            <a:chExt cx="477079" cy="4795014"/>
          </a:xfrm>
        </p:grpSpPr>
        <p:pic>
          <p:nvPicPr>
            <p:cNvPr id="740" name="Screen Shot 2022-02-03 at 21.03.11.png" descr="Screen Shot 2022-02-03 at 21.03.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77079" cy="609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1" name="1"/>
            <p:cNvSpPr txBox="1"/>
            <p:nvPr/>
          </p:nvSpPr>
          <p:spPr>
            <a:xfrm>
              <a:off x="98616" y="779410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42" name="0"/>
            <p:cNvSpPr txBox="1"/>
            <p:nvPr/>
          </p:nvSpPr>
          <p:spPr>
            <a:xfrm>
              <a:off x="44115" y="2292796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43" name="0"/>
            <p:cNvSpPr txBox="1"/>
            <p:nvPr/>
          </p:nvSpPr>
          <p:spPr>
            <a:xfrm>
              <a:off x="44115" y="1994298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44" name="1"/>
            <p:cNvSpPr txBox="1"/>
            <p:nvPr/>
          </p:nvSpPr>
          <p:spPr>
            <a:xfrm>
              <a:off x="85915" y="1386853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45" name="1"/>
            <p:cNvSpPr txBox="1"/>
            <p:nvPr/>
          </p:nvSpPr>
          <p:spPr>
            <a:xfrm>
              <a:off x="98616" y="1675703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46" name="0"/>
            <p:cNvSpPr txBox="1"/>
            <p:nvPr/>
          </p:nvSpPr>
          <p:spPr>
            <a:xfrm>
              <a:off x="44115" y="1095197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47" name="1"/>
            <p:cNvSpPr txBox="1"/>
            <p:nvPr/>
          </p:nvSpPr>
          <p:spPr>
            <a:xfrm>
              <a:off x="85915" y="2576337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48" name="0"/>
            <p:cNvSpPr txBox="1"/>
            <p:nvPr/>
          </p:nvSpPr>
          <p:spPr>
            <a:xfrm>
              <a:off x="44115" y="2832420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49" name="1"/>
            <p:cNvSpPr txBox="1"/>
            <p:nvPr/>
          </p:nvSpPr>
          <p:spPr>
            <a:xfrm>
              <a:off x="85914" y="3129177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50" name="1"/>
            <p:cNvSpPr txBox="1"/>
            <p:nvPr/>
          </p:nvSpPr>
          <p:spPr>
            <a:xfrm>
              <a:off x="85914" y="3410148"/>
              <a:ext cx="22656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1</a:t>
              </a:r>
            </a:p>
          </p:txBody>
        </p:sp>
        <p:sp>
          <p:nvSpPr>
            <p:cNvPr id="751" name="0"/>
            <p:cNvSpPr txBox="1"/>
            <p:nvPr/>
          </p:nvSpPr>
          <p:spPr>
            <a:xfrm>
              <a:off x="44115" y="3720116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52" name="0"/>
            <p:cNvSpPr txBox="1"/>
            <p:nvPr/>
          </p:nvSpPr>
          <p:spPr>
            <a:xfrm>
              <a:off x="44115" y="3990961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  <p:sp>
          <p:nvSpPr>
            <p:cNvPr id="753" name="0"/>
            <p:cNvSpPr txBox="1"/>
            <p:nvPr/>
          </p:nvSpPr>
          <p:spPr>
            <a:xfrm>
              <a:off x="44115" y="4282054"/>
              <a:ext cx="346250" cy="512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r>
                <a:rPr sz="1000" dirty="0">
                  <a:latin typeface="GOTHAM-BOOK" panose="02000504050000020004" pitchFamily="2" charset="0"/>
                </a:rPr>
                <a:t>0</a:t>
              </a:r>
            </a:p>
          </p:txBody>
        </p:sp>
      </p:grpSp>
      <p:grpSp>
        <p:nvGrpSpPr>
          <p:cNvPr id="757" name="Group"/>
          <p:cNvGrpSpPr/>
          <p:nvPr/>
        </p:nvGrpSpPr>
        <p:grpSpPr>
          <a:xfrm>
            <a:off x="6306797" y="4579343"/>
            <a:ext cx="2360291" cy="476251"/>
            <a:chOff x="0" y="0"/>
            <a:chExt cx="6294106" cy="1989355"/>
          </a:xfrm>
        </p:grpSpPr>
        <p:sp>
          <p:nvSpPr>
            <p:cNvPr id="755" name="Rounded Rectangle"/>
            <p:cNvSpPr/>
            <p:nvPr/>
          </p:nvSpPr>
          <p:spPr>
            <a:xfrm>
              <a:off x="0" y="0"/>
              <a:ext cx="6294107" cy="1989356"/>
            </a:xfrm>
            <a:prstGeom prst="roundRect">
              <a:avLst>
                <a:gd name="adj" fmla="val 9576"/>
              </a:avLst>
            </a:prstGeom>
            <a:solidFill>
              <a:srgbClr val="FFFFFF"/>
            </a:solidFill>
            <a:ln w="88900" cap="flat">
              <a:solidFill>
                <a:srgbClr val="CCCCFF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309563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756" name="Best quantum: Õ(d) depth"/>
            <p:cNvSpPr/>
            <p:nvPr/>
          </p:nvSpPr>
          <p:spPr>
            <a:xfrm>
              <a:off x="412298" y="585827"/>
              <a:ext cx="1270001" cy="1270001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/>
            <a:p>
              <a:pPr defTabSz="171450">
                <a:defRPr sz="5000" i="1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 lang="en-US" sz="1200" dirty="0">
                <a:solidFill>
                  <a:srgbClr val="5E5E5E"/>
                </a:solidFill>
              </a:endParaRPr>
            </a:p>
            <a:p>
              <a:pPr defTabSz="171450">
                <a:defRPr sz="5000" i="1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sz="1200" dirty="0">
                  <a:solidFill>
                    <a:srgbClr val="5E5E5E"/>
                  </a:solidFill>
                </a:rPr>
                <a:t>Best quantum: </a:t>
              </a:r>
              <a:r>
                <a:rPr sz="1875" dirty="0" err="1"/>
                <a:t>Õ</a:t>
              </a:r>
              <a:r>
                <a:rPr sz="1875" dirty="0"/>
                <a:t>(d) </a:t>
              </a:r>
              <a:r>
                <a:rPr sz="1200" dirty="0">
                  <a:solidFill>
                    <a:srgbClr val="929292"/>
                  </a:solidFill>
                </a:rPr>
                <a:t>depth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0" name="Select d rows from an  nxd matrix"/>
              <p:cNvSpPr txBox="1"/>
              <p:nvPr/>
            </p:nvSpPr>
            <p:spPr>
              <a:xfrm>
                <a:off x="872945" y="4762180"/>
                <a:ext cx="4220887" cy="2818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19050" tIns="19050" rIns="19050" bIns="19050" numCol="1" anchor="t">
                <a:noAutofit/>
              </a:bodyPr>
              <a:lstStyle/>
              <a:p>
                <a:pPr algn="l">
                  <a:defRPr sz="4300">
                    <a:solidFill>
                      <a:srgbClr val="000000"/>
                    </a:solidFill>
                  </a:defRPr>
                </a:pPr>
                <a:r>
                  <a:rPr lang="en-US" sz="1400" dirty="0">
                    <a:latin typeface="GOTHAM-BOOK" panose="02000504050000020004" pitchFamily="2" charset="0"/>
                  </a:rPr>
                  <a:t>Goal: </a:t>
                </a:r>
                <a:r>
                  <a:rPr sz="1400" dirty="0">
                    <a:latin typeface="GOTHAM-BOOK" panose="02000504050000020004" pitchFamily="2" charset="0"/>
                  </a:rPr>
                  <a:t>Select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sz="1400" dirty="0">
                    <a:latin typeface="GOTHAM-BOOK" panose="02000504050000020004" pitchFamily="2" charset="0"/>
                  </a:rPr>
                  <a:t> rows from an  </a:t>
                </a:r>
                <a14:m>
                  <m:oMath xmlns:m="http://schemas.openxmlformats.org/officeDocument/2006/math">
                    <m:r>
                      <a:rPr lang="en-US" sz="1400" i="1" spc="81" dirty="0">
                        <a:latin typeface="Cambria Math" panose="02040503050406030204" pitchFamily="18" charset="0"/>
                      </a:rPr>
                      <m:t>𝑛𝑥𝑑</m:t>
                    </m:r>
                  </m:oMath>
                </a14:m>
                <a:r>
                  <a:rPr sz="1400" spc="81" dirty="0">
                    <a:latin typeface="GOTHAM-BOOK" panose="02000504050000020004" pitchFamily="2" charset="0"/>
                  </a:rPr>
                  <a:t> </a:t>
                </a:r>
                <a:r>
                  <a:rPr sz="1400" dirty="0">
                    <a:latin typeface="GOTHAM-BOOK" panose="02000504050000020004" pitchFamily="2" charset="0"/>
                  </a:rPr>
                  <a:t>matrix</a:t>
                </a:r>
              </a:p>
            </p:txBody>
          </p:sp>
        </mc:Choice>
        <mc:Fallback xmlns="">
          <p:sp>
            <p:nvSpPr>
              <p:cNvPr id="760" name="Select d rows from an  nxd matrix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945" y="4762180"/>
                <a:ext cx="4220887" cy="281885"/>
              </a:xfrm>
              <a:prstGeom prst="rect">
                <a:avLst/>
              </a:prstGeom>
              <a:blipFill>
                <a:blip r:embed="rId9"/>
                <a:stretch>
                  <a:fillRect l="-2096" t="-8696" b="-21739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Screen Shot 2021-11-22 at 17.38.39.png" descr="Screen Shot 2021-11-22 at 17.38.39.png">
            <a:extLst>
              <a:ext uri="{FF2B5EF4-FFF2-40B4-BE49-F238E27FC236}">
                <a16:creationId xmlns:a16="http://schemas.microsoft.com/office/drawing/2014/main" id="{2E51FF72-7C45-4247-9CD5-20F628AAF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434" y="1103850"/>
            <a:ext cx="2167159" cy="1174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Screen Shot 2021-10-04 at 12.27.39 PM.png" descr="Screen Shot 2021-10-04 at 12.27.39 PM.png">
            <a:extLst>
              <a:ext uri="{FF2B5EF4-FFF2-40B4-BE49-F238E27FC236}">
                <a16:creationId xmlns:a16="http://schemas.microsoft.com/office/drawing/2014/main" id="{B6319E78-0E7E-4448-9A9B-D816882715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5408" y="1042396"/>
            <a:ext cx="2795035" cy="1310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148518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TextBox 9"/>
          <p:cNvSpPr txBox="1"/>
          <p:nvPr/>
        </p:nvSpPr>
        <p:spPr>
          <a:xfrm>
            <a:off x="735514" y="1294143"/>
            <a:ext cx="83131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>
            <a:spAutoFit/>
          </a:bodyPr>
          <a:lstStyle>
            <a:lvl1pPr algn="l" defTabSz="1219200">
              <a:defRPr sz="3200">
                <a:solidFill>
                  <a:srgbClr val="2A2B2A"/>
                </a:solidFill>
                <a:latin typeface="Gotham-Book"/>
                <a:ea typeface="Gotham-Book"/>
                <a:cs typeface="Gotham-Book"/>
                <a:sym typeface="Gotham-Book"/>
              </a:defRPr>
            </a:lvl1pPr>
          </a:lstStyle>
          <a:p>
            <a:r>
              <a:rPr sz="1200"/>
              <a:t>User data</a:t>
            </a:r>
          </a:p>
        </p:txBody>
      </p:sp>
      <p:sp>
        <p:nvSpPr>
          <p:cNvPr id="802" name="TextBox 1"/>
          <p:cNvSpPr txBox="1"/>
          <p:nvPr/>
        </p:nvSpPr>
        <p:spPr>
          <a:xfrm>
            <a:off x="2241452" y="1981766"/>
            <a:ext cx="31835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>
            <a:spAutoFit/>
          </a:bodyPr>
          <a:lstStyle>
            <a:lvl1pPr algn="l" defTabSz="1219200">
              <a:defRPr sz="4800">
                <a:solidFill>
                  <a:srgbClr val="2A2B2A"/>
                </a:solidFill>
                <a:latin typeface="Wingdings"/>
                <a:ea typeface="Wingdings"/>
                <a:cs typeface="Wingdings"/>
                <a:sym typeface="Wingdings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800" dirty="0">
                <a:sym typeface="Wingdings" pitchFamily="2" charset="2"/>
              </a:rPr>
              <a:t></a:t>
            </a:r>
            <a:endParaRPr sz="1800" dirty="0"/>
          </a:p>
        </p:txBody>
      </p:sp>
      <p:sp>
        <p:nvSpPr>
          <p:cNvPr id="803" name="TextBox 2"/>
          <p:cNvSpPr txBox="1"/>
          <p:nvPr/>
        </p:nvSpPr>
        <p:spPr>
          <a:xfrm>
            <a:off x="3349799" y="1274688"/>
            <a:ext cx="1921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>
            <a:spAutoFit/>
          </a:bodyPr>
          <a:lstStyle>
            <a:lvl1pPr algn="l" defTabSz="1219200">
              <a:defRPr sz="3200">
                <a:solidFill>
                  <a:srgbClr val="2A2B2A"/>
                </a:solidFill>
                <a:latin typeface="Gotham-Book"/>
                <a:ea typeface="Gotham-Book"/>
                <a:cs typeface="Gotham-Book"/>
                <a:sym typeface="Gotham-Book"/>
              </a:defRPr>
            </a:lvl1pPr>
          </a:lstStyle>
          <a:p>
            <a:r>
              <a:rPr sz="1200"/>
              <a:t>QDPP + Random Forest</a:t>
            </a:r>
          </a:p>
        </p:txBody>
      </p:sp>
      <p:sp>
        <p:nvSpPr>
          <p:cNvPr id="804" name="TextBox 21"/>
          <p:cNvSpPr txBox="1"/>
          <p:nvPr/>
        </p:nvSpPr>
        <p:spPr>
          <a:xfrm>
            <a:off x="5839358" y="1981766"/>
            <a:ext cx="31835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>
            <a:spAutoFit/>
          </a:bodyPr>
          <a:lstStyle>
            <a:lvl1pPr algn="l" defTabSz="1219200">
              <a:defRPr sz="4800">
                <a:solidFill>
                  <a:srgbClr val="2A2B2A"/>
                </a:solidFill>
                <a:latin typeface="Wingdings"/>
                <a:ea typeface="Wingdings"/>
                <a:cs typeface="Wingdings"/>
                <a:sym typeface="Wingdings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800" dirty="0">
                <a:sym typeface="Wingdings" pitchFamily="2" charset="2"/>
              </a:rPr>
              <a:t></a:t>
            </a:r>
            <a:endParaRPr sz="1800" dirty="0"/>
          </a:p>
        </p:txBody>
      </p:sp>
      <p:sp>
        <p:nvSpPr>
          <p:cNvPr id="805" name="TextBox 25"/>
          <p:cNvSpPr txBox="1"/>
          <p:nvPr/>
        </p:nvSpPr>
        <p:spPr>
          <a:xfrm>
            <a:off x="953531" y="3490355"/>
            <a:ext cx="2396268" cy="113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20" tIns="45720" rIns="45720" bIns="45720">
            <a:spAutoFit/>
          </a:bodyPr>
          <a:lstStyle>
            <a:lvl1pPr defTabSz="1219200">
              <a:spcBef>
                <a:spcPts val="300"/>
              </a:spcBef>
              <a:defRPr sz="4200">
                <a:solidFill>
                  <a:srgbClr val="C00000"/>
                </a:solidFill>
                <a:latin typeface="Gotham-Book"/>
                <a:ea typeface="Gotham-Book"/>
                <a:cs typeface="Gotham-Book"/>
                <a:sym typeface="Gotham-Book"/>
              </a:defRPr>
            </a:lvl1pPr>
          </a:lstStyle>
          <a:p>
            <a:pPr algn="ctr"/>
            <a:r>
              <a:rPr sz="1575" dirty="0">
                <a:solidFill>
                  <a:schemeClr val="accent6">
                    <a:lumMod val="75000"/>
                  </a:schemeClr>
                </a:solidFill>
              </a:rPr>
              <a:t>7% improvement </a:t>
            </a:r>
            <a:endParaRPr lang="en-US" sz="1575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sz="1575" dirty="0">
                <a:solidFill>
                  <a:schemeClr val="accent6">
                    <a:lumMod val="75000"/>
                  </a:schemeClr>
                </a:solidFill>
              </a:rPr>
              <a:t>in precision</a:t>
            </a:r>
            <a:r>
              <a:rPr lang="en-US" sz="1575" dirty="0">
                <a:solidFill>
                  <a:schemeClr val="accent6">
                    <a:lumMod val="75000"/>
                  </a:schemeClr>
                </a:solidFill>
              </a:rPr>
              <a:t> now</a:t>
            </a:r>
          </a:p>
          <a:p>
            <a:pPr algn="ctr"/>
            <a:r>
              <a:rPr lang="en-US" sz="1575" dirty="0">
                <a:solidFill>
                  <a:schemeClr val="accent4">
                    <a:lumMod val="75000"/>
                  </a:schemeClr>
                </a:solidFill>
              </a:rPr>
              <a:t>Even more on a future quantum computer</a:t>
            </a:r>
            <a:endParaRPr sz="1575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06" name="Google Shape;196;p1" descr="Google Shape;196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109" y="562526"/>
            <a:ext cx="1576808" cy="441506"/>
          </a:xfrm>
          <a:prstGeom prst="rect">
            <a:avLst/>
          </a:prstGeom>
          <a:ln w="12700">
            <a:miter lim="400000"/>
          </a:ln>
        </p:spPr>
      </p:pic>
      <p:sp>
        <p:nvSpPr>
          <p:cNvPr id="808" name="Large financial institution"/>
          <p:cNvSpPr txBox="1"/>
          <p:nvPr/>
        </p:nvSpPr>
        <p:spPr>
          <a:xfrm>
            <a:off x="7438682" y="661434"/>
            <a:ext cx="924933" cy="269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40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r>
              <a:rPr sz="1500" dirty="0"/>
              <a:t>Large </a:t>
            </a:r>
            <a:r>
              <a:rPr lang="en-US" sz="1500" dirty="0"/>
              <a:t>bank</a:t>
            </a:r>
            <a:endParaRPr sz="1500" dirty="0"/>
          </a:p>
        </p:txBody>
      </p:sp>
      <p:sp>
        <p:nvSpPr>
          <p:cNvPr id="809" name="Plus Mark"/>
          <p:cNvSpPr/>
          <p:nvPr/>
        </p:nvSpPr>
        <p:spPr>
          <a:xfrm>
            <a:off x="7091735" y="650215"/>
            <a:ext cx="266129" cy="266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8909" y="0"/>
                </a:moveTo>
                <a:cubicBezTo>
                  <a:pt x="8827" y="0"/>
                  <a:pt x="8758" y="68"/>
                  <a:pt x="8758" y="151"/>
                </a:cubicBezTo>
                <a:lnTo>
                  <a:pt x="8758" y="8694"/>
                </a:lnTo>
                <a:cubicBezTo>
                  <a:pt x="8758" y="8730"/>
                  <a:pt x="8730" y="8759"/>
                  <a:pt x="8693" y="8759"/>
                </a:cubicBezTo>
                <a:lnTo>
                  <a:pt x="151" y="8759"/>
                </a:lnTo>
                <a:cubicBezTo>
                  <a:pt x="68" y="8759"/>
                  <a:pt x="0" y="8826"/>
                  <a:pt x="0" y="8910"/>
                </a:cubicBezTo>
                <a:lnTo>
                  <a:pt x="0" y="12690"/>
                </a:lnTo>
                <a:cubicBezTo>
                  <a:pt x="0" y="12773"/>
                  <a:pt x="68" y="12841"/>
                  <a:pt x="151" y="12841"/>
                </a:cubicBezTo>
                <a:lnTo>
                  <a:pt x="8693" y="12841"/>
                </a:lnTo>
                <a:cubicBezTo>
                  <a:pt x="8730" y="12841"/>
                  <a:pt x="8758" y="12870"/>
                  <a:pt x="8758" y="12906"/>
                </a:cubicBezTo>
                <a:lnTo>
                  <a:pt x="8758" y="21449"/>
                </a:lnTo>
                <a:cubicBezTo>
                  <a:pt x="8758" y="21532"/>
                  <a:pt x="8826" y="21600"/>
                  <a:pt x="8909" y="21600"/>
                </a:cubicBezTo>
                <a:lnTo>
                  <a:pt x="12690" y="21600"/>
                </a:lnTo>
                <a:cubicBezTo>
                  <a:pt x="12773" y="21600"/>
                  <a:pt x="12841" y="21532"/>
                  <a:pt x="12841" y="21449"/>
                </a:cubicBezTo>
                <a:lnTo>
                  <a:pt x="12841" y="12906"/>
                </a:lnTo>
                <a:cubicBezTo>
                  <a:pt x="12841" y="12870"/>
                  <a:pt x="12870" y="12841"/>
                  <a:pt x="12906" y="12841"/>
                </a:cubicBezTo>
                <a:lnTo>
                  <a:pt x="21449" y="12841"/>
                </a:lnTo>
                <a:cubicBezTo>
                  <a:pt x="21531" y="12841"/>
                  <a:pt x="21600" y="12773"/>
                  <a:pt x="21599" y="12690"/>
                </a:cubicBezTo>
                <a:lnTo>
                  <a:pt x="21599" y="8910"/>
                </a:lnTo>
                <a:cubicBezTo>
                  <a:pt x="21599" y="8827"/>
                  <a:pt x="21532" y="8759"/>
                  <a:pt x="21449" y="8759"/>
                </a:cubicBezTo>
                <a:lnTo>
                  <a:pt x="12906" y="8759"/>
                </a:lnTo>
                <a:cubicBezTo>
                  <a:pt x="12870" y="8759"/>
                  <a:pt x="12841" y="8730"/>
                  <a:pt x="12841" y="8694"/>
                </a:cubicBezTo>
                <a:lnTo>
                  <a:pt x="12841" y="151"/>
                </a:lnTo>
                <a:cubicBezTo>
                  <a:pt x="12841" y="68"/>
                  <a:pt x="12773" y="0"/>
                  <a:pt x="12690" y="0"/>
                </a:cubicBezTo>
                <a:lnTo>
                  <a:pt x="8909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75" dirty="0">
              <a:latin typeface="Gotham Book" pitchFamily="2" charset="0"/>
            </a:endParaRPr>
          </a:p>
        </p:txBody>
      </p:sp>
      <p:sp>
        <p:nvSpPr>
          <p:cNvPr id="810" name="TextBox 20"/>
          <p:cNvSpPr txBox="1"/>
          <p:nvPr/>
        </p:nvSpPr>
        <p:spPr>
          <a:xfrm>
            <a:off x="6728722" y="1268387"/>
            <a:ext cx="193418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20" tIns="45720" rIns="45720" bIns="45720">
            <a:spAutoFit/>
          </a:bodyPr>
          <a:lstStyle>
            <a:lvl1pPr algn="l" defTabSz="1219200">
              <a:defRPr sz="3200">
                <a:solidFill>
                  <a:srgbClr val="2A2B2A"/>
                </a:solidFill>
                <a:latin typeface="Gotham-Book"/>
                <a:ea typeface="Gotham-Book"/>
                <a:cs typeface="Gotham-Book"/>
                <a:sym typeface="Gotham-Book"/>
              </a:defRPr>
            </a:lvl1pPr>
          </a:lstStyle>
          <a:p>
            <a:r>
              <a:rPr sz="1200"/>
              <a:t>IBM Quantum computer</a:t>
            </a:r>
          </a:p>
        </p:txBody>
      </p:sp>
      <p:pic>
        <p:nvPicPr>
          <p:cNvPr id="811" name="Picture 26" descr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901" y="1576912"/>
            <a:ext cx="1786717" cy="11917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8" name="Group"/>
          <p:cNvGrpSpPr/>
          <p:nvPr/>
        </p:nvGrpSpPr>
        <p:grpSpPr>
          <a:xfrm>
            <a:off x="740993" y="1674125"/>
            <a:ext cx="811170" cy="1075722"/>
            <a:chOff x="0" y="0"/>
            <a:chExt cx="2163118" cy="2868592"/>
          </a:xfrm>
        </p:grpSpPr>
        <p:grpSp>
          <p:nvGrpSpPr>
            <p:cNvPr id="816" name="Group"/>
            <p:cNvGrpSpPr/>
            <p:nvPr/>
          </p:nvGrpSpPr>
          <p:grpSpPr>
            <a:xfrm>
              <a:off x="0" y="0"/>
              <a:ext cx="2160588" cy="2868593"/>
              <a:chOff x="0" y="0"/>
              <a:chExt cx="2160587" cy="2868592"/>
            </a:xfrm>
          </p:grpSpPr>
          <p:sp>
            <p:nvSpPr>
              <p:cNvPr id="812" name="Google Shape;265;p8"/>
              <p:cNvSpPr/>
              <p:nvPr/>
            </p:nvSpPr>
            <p:spPr>
              <a:xfrm>
                <a:off x="0" y="0"/>
                <a:ext cx="2160588" cy="2868593"/>
              </a:xfrm>
              <a:prstGeom prst="rect">
                <a:avLst/>
              </a:prstGeom>
              <a:solidFill>
                <a:srgbClr val="E7E6E6"/>
              </a:solidFill>
              <a:ln w="9525" cap="flat">
                <a:solidFill>
                  <a:srgbClr val="8C8D8C"/>
                </a:solidFill>
                <a:prstDash val="solid"/>
                <a:round/>
              </a:ln>
              <a:effectLst/>
            </p:spPr>
            <p:txBody>
              <a:bodyPr wrap="square" lIns="17145" tIns="17145" rIns="17145" bIns="17145" numCol="1" anchor="ctr">
                <a:noAutofit/>
              </a:bodyPr>
              <a:lstStyle/>
              <a:p>
                <a:pPr defTabSz="342900">
                  <a:defRPr sz="1400">
                    <a:solidFill>
                      <a:srgbClr val="000000"/>
                    </a:solidFill>
                    <a:latin typeface="Gotham-Book"/>
                    <a:ea typeface="Gotham-Book"/>
                    <a:cs typeface="Gotham-Book"/>
                    <a:sym typeface="Gotham-Book"/>
                  </a:defRPr>
                </a:pPr>
                <a:endParaRPr sz="525"/>
              </a:p>
            </p:txBody>
          </p:sp>
          <p:sp>
            <p:nvSpPr>
              <p:cNvPr id="813" name="Google Shape;275;p8"/>
              <p:cNvSpPr/>
              <p:nvPr/>
            </p:nvSpPr>
            <p:spPr>
              <a:xfrm>
                <a:off x="0" y="0"/>
                <a:ext cx="178561" cy="2868593"/>
              </a:xfrm>
              <a:prstGeom prst="rect">
                <a:avLst/>
              </a:prstGeom>
              <a:solidFill>
                <a:srgbClr val="F2F9FF"/>
              </a:solidFill>
              <a:ln w="9525" cap="flat">
                <a:solidFill>
                  <a:srgbClr val="8C8D8C"/>
                </a:solidFill>
                <a:prstDash val="solid"/>
                <a:round/>
              </a:ln>
              <a:effectLst/>
            </p:spPr>
            <p:txBody>
              <a:bodyPr wrap="square" lIns="17145" tIns="17145" rIns="17145" bIns="17145" numCol="1" anchor="ctr">
                <a:noAutofit/>
              </a:bodyPr>
              <a:lstStyle/>
              <a:p>
                <a:pPr defTabSz="342900">
                  <a:defRPr sz="1400">
                    <a:solidFill>
                      <a:srgbClr val="000000"/>
                    </a:solidFill>
                    <a:latin typeface="Gotham-Book"/>
                    <a:ea typeface="Gotham-Book"/>
                    <a:cs typeface="Gotham-Book"/>
                    <a:sym typeface="Gotham-Book"/>
                  </a:defRPr>
                </a:pPr>
                <a:endParaRPr sz="525"/>
              </a:p>
            </p:txBody>
          </p:sp>
          <p:sp>
            <p:nvSpPr>
              <p:cNvPr id="814" name="Google Shape;276;p8"/>
              <p:cNvSpPr/>
              <p:nvPr/>
            </p:nvSpPr>
            <p:spPr>
              <a:xfrm>
                <a:off x="178561" y="0"/>
                <a:ext cx="178562" cy="2868593"/>
              </a:xfrm>
              <a:prstGeom prst="rect">
                <a:avLst/>
              </a:prstGeom>
              <a:solidFill>
                <a:srgbClr val="F2F9FF"/>
              </a:solidFill>
              <a:ln w="9525" cap="flat">
                <a:solidFill>
                  <a:srgbClr val="8C8D8C"/>
                </a:solidFill>
                <a:prstDash val="solid"/>
                <a:round/>
              </a:ln>
              <a:effectLst/>
            </p:spPr>
            <p:txBody>
              <a:bodyPr wrap="square" lIns="17145" tIns="17145" rIns="17145" bIns="17145" numCol="1" anchor="ctr">
                <a:noAutofit/>
              </a:bodyPr>
              <a:lstStyle/>
              <a:p>
                <a:pPr defTabSz="342900">
                  <a:defRPr sz="1400">
                    <a:solidFill>
                      <a:srgbClr val="000000"/>
                    </a:solidFill>
                    <a:latin typeface="Gotham-Book"/>
                    <a:ea typeface="Gotham-Book"/>
                    <a:cs typeface="Gotham-Book"/>
                    <a:sym typeface="Gotham-Book"/>
                  </a:defRPr>
                </a:pPr>
                <a:endParaRPr sz="525"/>
              </a:p>
            </p:txBody>
          </p:sp>
          <p:sp>
            <p:nvSpPr>
              <p:cNvPr id="815" name="Google Shape;277;p8"/>
              <p:cNvSpPr/>
              <p:nvPr/>
            </p:nvSpPr>
            <p:spPr>
              <a:xfrm>
                <a:off x="357121" y="0"/>
                <a:ext cx="178562" cy="2868593"/>
              </a:xfrm>
              <a:prstGeom prst="rect">
                <a:avLst/>
              </a:prstGeom>
              <a:solidFill>
                <a:srgbClr val="F2F9FF"/>
              </a:solidFill>
              <a:ln w="9525" cap="flat">
                <a:solidFill>
                  <a:srgbClr val="8C8D8C"/>
                </a:solidFill>
                <a:prstDash val="solid"/>
                <a:round/>
              </a:ln>
              <a:effectLst/>
            </p:spPr>
            <p:txBody>
              <a:bodyPr wrap="square" lIns="17145" tIns="17145" rIns="17145" bIns="17145" numCol="1" anchor="ctr">
                <a:noAutofit/>
              </a:bodyPr>
              <a:lstStyle/>
              <a:p>
                <a:pPr defTabSz="342900">
                  <a:defRPr sz="1400">
                    <a:solidFill>
                      <a:srgbClr val="000000"/>
                    </a:solidFill>
                    <a:latin typeface="Gotham-Book"/>
                    <a:ea typeface="Gotham-Book"/>
                    <a:cs typeface="Gotham-Book"/>
                    <a:sym typeface="Gotham-Book"/>
                  </a:defRPr>
                </a:pPr>
                <a:endParaRPr sz="525"/>
              </a:p>
            </p:txBody>
          </p:sp>
        </p:grpSp>
        <p:sp>
          <p:nvSpPr>
            <p:cNvPr id="817" name="Google Shape;266;p8"/>
            <p:cNvSpPr/>
            <p:nvPr/>
          </p:nvSpPr>
          <p:spPr>
            <a:xfrm>
              <a:off x="2043118" y="0"/>
              <a:ext cx="120001" cy="2868593"/>
            </a:xfrm>
            <a:prstGeom prst="rect">
              <a:avLst/>
            </a:prstGeom>
            <a:solidFill>
              <a:srgbClr val="FFE599"/>
            </a:solidFill>
            <a:ln w="9525" cap="flat">
              <a:solidFill>
                <a:srgbClr val="8C8D8C"/>
              </a:solidFill>
              <a:prstDash val="solid"/>
              <a:round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342900">
                <a:defRPr sz="1400">
                  <a:solidFill>
                    <a:srgbClr val="000000"/>
                  </a:solidFill>
                  <a:latin typeface="Gotham-Book"/>
                  <a:ea typeface="Gotham-Book"/>
                  <a:cs typeface="Gotham-Book"/>
                  <a:sym typeface="Gotham-Book"/>
                </a:defRPr>
              </a:pPr>
              <a:endParaRPr sz="525"/>
            </a:p>
          </p:txBody>
        </p:sp>
      </p:grpSp>
      <p:pic>
        <p:nvPicPr>
          <p:cNvPr id="819" name="Google Shape;336;p11" descr="Google Shape;336;p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369" y="2407670"/>
            <a:ext cx="2071451" cy="701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819" y="3445199"/>
            <a:ext cx="3406296" cy="1216534"/>
          </a:xfrm>
          <a:prstGeom prst="rect">
            <a:avLst/>
          </a:prstGeom>
          <a:ln w="12700">
            <a:miter lim="400000"/>
          </a:ln>
        </p:spPr>
      </p:pic>
      <p:sp>
        <p:nvSpPr>
          <p:cNvPr id="821" name="Rounded Rectangle"/>
          <p:cNvSpPr/>
          <p:nvPr/>
        </p:nvSpPr>
        <p:spPr>
          <a:xfrm>
            <a:off x="685357" y="3395803"/>
            <a:ext cx="7773287" cy="1315326"/>
          </a:xfrm>
          <a:prstGeom prst="roundRect">
            <a:avLst>
              <a:gd name="adj" fmla="val 23219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822" name="Google Shape;444;p21" descr="Google Shape;444;p21"/>
          <p:cNvPicPr>
            <a:picLocks noChangeAspect="1"/>
          </p:cNvPicPr>
          <p:nvPr/>
        </p:nvPicPr>
        <p:blipFill>
          <a:blip r:embed="rId6"/>
          <a:srcRect l="5414" t="7230" r="59288" b="39554"/>
          <a:stretch>
            <a:fillRect/>
          </a:stretch>
        </p:blipFill>
        <p:spPr>
          <a:xfrm>
            <a:off x="3464810" y="3570667"/>
            <a:ext cx="1077189" cy="965597"/>
          </a:xfrm>
          <a:prstGeom prst="rect">
            <a:avLst/>
          </a:prstGeom>
          <a:ln>
            <a:solidFill>
              <a:srgbClr val="2A2B2A"/>
            </a:solidFill>
            <a:prstDash val="dot"/>
          </a:ln>
        </p:spPr>
      </p:pic>
      <p:pic>
        <p:nvPicPr>
          <p:cNvPr id="823" name="Picture 5" descr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211" y="1528802"/>
            <a:ext cx="1711949" cy="74376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Determinantal Point Processes">
            <a:extLst>
              <a:ext uri="{FF2B5EF4-FFF2-40B4-BE49-F238E27FC236}">
                <a16:creationId xmlns:a16="http://schemas.microsoft.com/office/drawing/2014/main" id="{BF655234-305A-6045-A03F-E25D01A273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 sz="3600" dirty="0">
                <a:latin typeface="Gotham Book" pitchFamily="2" charset="0"/>
              </a:rPr>
              <a:t>Customer retention</a:t>
            </a:r>
            <a:endParaRPr sz="3600" dirty="0">
              <a:latin typeface="Gotham Book" pitchFamily="2" charset="0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30835982-DB07-3E43-AB29-8C27E8991535}"/>
              </a:ext>
            </a:extLst>
          </p:cNvPr>
          <p:cNvSpPr txBox="1"/>
          <p:nvPr/>
        </p:nvSpPr>
        <p:spPr>
          <a:xfrm>
            <a:off x="-79023" y="4813316"/>
            <a:ext cx="2944839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spAutoFit/>
          </a:bodyPr>
          <a:lstStyle>
            <a:lvl1pPr defTabSz="1219200">
              <a:defRPr>
                <a:solidFill>
                  <a:srgbClr val="8B8B8B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rPr sz="1100" dirty="0"/>
              <a:t>© QC Ware 2022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;p17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otham Book" charset="0"/>
                <a:ea typeface="Gotham Book" charset="0"/>
                <a:cs typeface="Gotham Book" charset="0"/>
                <a:sym typeface="Montserrat Medium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r>
              <a:rPr lang="en-US" sz="2800" dirty="0"/>
              <a:t>Quantum Machine Learning</a:t>
            </a:r>
          </a:p>
        </p:txBody>
      </p:sp>
      <p:sp>
        <p:nvSpPr>
          <p:cNvPr id="9" name="Google Shape;82;p17"/>
          <p:cNvSpPr txBox="1">
            <a:spLocks noGrp="1"/>
          </p:cNvSpPr>
          <p:nvPr>
            <p:ph type="body" idx="1"/>
          </p:nvPr>
        </p:nvSpPr>
        <p:spPr>
          <a:xfrm>
            <a:off x="159300" y="1152475"/>
            <a:ext cx="8984700" cy="3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en-US" dirty="0"/>
              <a:t>What do we know so far?</a:t>
            </a:r>
          </a:p>
          <a:p>
            <a:pPr lvl="1" indent="-317500">
              <a:spcBef>
                <a:spcPts val="0"/>
              </a:spcBef>
              <a:buSzPts val="1400"/>
              <a:buChar char="○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24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Quantum-Inspired Applications for Data Scientists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820445"/>
          </a:xfrm>
          <a:prstGeom prst="rect">
            <a:avLst/>
          </a:prstGeom>
        </p:spPr>
        <p:txBody>
          <a:bodyPr>
            <a:normAutofit/>
          </a:bodyPr>
          <a:lstStyle>
            <a:lvl1pPr defTabSz="2145738">
              <a:defRPr sz="7480" spc="-149"/>
            </a:lvl1pPr>
          </a:lstStyle>
          <a:p>
            <a:r>
              <a:rPr lang="en-US" sz="2800" dirty="0">
                <a:latin typeface="Gotham Book" pitchFamily="2" charset="0"/>
              </a:rPr>
              <a:t>Possible QML applications</a:t>
            </a:r>
            <a:endParaRPr sz="2800" dirty="0">
              <a:latin typeface="Gotham Book" pitchFamily="2" charset="0"/>
            </a:endParaRPr>
          </a:p>
        </p:txBody>
      </p:sp>
      <p:sp>
        <p:nvSpPr>
          <p:cNvPr id="773" name="Rounded Rectangle"/>
          <p:cNvSpPr/>
          <p:nvPr/>
        </p:nvSpPr>
        <p:spPr>
          <a:xfrm>
            <a:off x="415913" y="1084433"/>
            <a:ext cx="2610615" cy="1838950"/>
          </a:xfrm>
          <a:prstGeom prst="roundRect">
            <a:avLst>
              <a:gd name="adj" fmla="val 15527"/>
            </a:avLst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775" name="Generative networks"/>
          <p:cNvSpPr txBox="1"/>
          <p:nvPr/>
        </p:nvSpPr>
        <p:spPr>
          <a:xfrm>
            <a:off x="594618" y="1193430"/>
            <a:ext cx="2238022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200" b="0" dirty="0">
                <a:latin typeface="GOTHAM-BOOK" panose="02000504050000020004" pitchFamily="2" charset="0"/>
              </a:rPr>
              <a:t>Time series predictions</a:t>
            </a:r>
          </a:p>
        </p:txBody>
      </p:sp>
      <p:sp>
        <p:nvSpPr>
          <p:cNvPr id="785" name="Data preprocessing"/>
          <p:cNvSpPr txBox="1"/>
          <p:nvPr/>
        </p:nvSpPr>
        <p:spPr>
          <a:xfrm>
            <a:off x="6069648" y="1225632"/>
            <a:ext cx="2377186" cy="30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350" b="0" dirty="0">
                <a:latin typeface="GOTHAM-BOOK" panose="02000504050000020004" pitchFamily="2" charset="0"/>
              </a:rPr>
              <a:t>Customer Value  prediction</a:t>
            </a:r>
            <a:endParaRPr sz="1350" b="0" dirty="0">
              <a:latin typeface="GOTHAM-BOOK" panose="02000504050000020004" pitchFamily="2" charset="0"/>
            </a:endParaRPr>
          </a:p>
        </p:txBody>
      </p:sp>
      <p:sp>
        <p:nvSpPr>
          <p:cNvPr id="786" name="Rounded Rectangle"/>
          <p:cNvSpPr/>
          <p:nvPr/>
        </p:nvSpPr>
        <p:spPr>
          <a:xfrm>
            <a:off x="5907062" y="1078567"/>
            <a:ext cx="2663350" cy="1838950"/>
          </a:xfrm>
          <a:prstGeom prst="roundRect">
            <a:avLst>
              <a:gd name="adj" fmla="val 15527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9" name="Rounded Rectangle">
            <a:extLst>
              <a:ext uri="{FF2B5EF4-FFF2-40B4-BE49-F238E27FC236}">
                <a16:creationId xmlns:a16="http://schemas.microsoft.com/office/drawing/2014/main" id="{F607CA72-AA15-464B-A5FF-2F030549E6C0}"/>
              </a:ext>
            </a:extLst>
          </p:cNvPr>
          <p:cNvSpPr/>
          <p:nvPr/>
        </p:nvSpPr>
        <p:spPr>
          <a:xfrm>
            <a:off x="3144007" y="1095083"/>
            <a:ext cx="2645577" cy="1838950"/>
          </a:xfrm>
          <a:prstGeom prst="roundRect">
            <a:avLst>
              <a:gd name="adj" fmla="val 15527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" name="Outlier detection">
            <a:extLst>
              <a:ext uri="{FF2B5EF4-FFF2-40B4-BE49-F238E27FC236}">
                <a16:creationId xmlns:a16="http://schemas.microsoft.com/office/drawing/2014/main" id="{BDEA31BA-ADAE-384F-A1ED-4ACDDB81A738}"/>
              </a:ext>
            </a:extLst>
          </p:cNvPr>
          <p:cNvSpPr txBox="1"/>
          <p:nvPr/>
        </p:nvSpPr>
        <p:spPr>
          <a:xfrm>
            <a:off x="3521617" y="1192534"/>
            <a:ext cx="2011196" cy="320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200" b="0" dirty="0">
                <a:latin typeface="GOTHAM-BOOK" panose="02000504050000020004" pitchFamily="2" charset="0"/>
              </a:rPr>
              <a:t>Interpretable models</a:t>
            </a:r>
            <a:endParaRPr sz="1200" b="0" dirty="0">
              <a:latin typeface="GOTHAM-BOOK" panose="02000504050000020004" pitchFamily="2" charset="0"/>
            </a:endParaRPr>
          </a:p>
        </p:txBody>
      </p:sp>
      <p:sp>
        <p:nvSpPr>
          <p:cNvPr id="36" name="Avoid mode collapse">
            <a:extLst>
              <a:ext uri="{FF2B5EF4-FFF2-40B4-BE49-F238E27FC236}">
                <a16:creationId xmlns:a16="http://schemas.microsoft.com/office/drawing/2014/main" id="{E75DAB2A-4C23-994F-AE5B-2ED63C324FFE}"/>
              </a:ext>
            </a:extLst>
          </p:cNvPr>
          <p:cNvSpPr txBox="1"/>
          <p:nvPr/>
        </p:nvSpPr>
        <p:spPr>
          <a:xfrm>
            <a:off x="3313825" y="2616595"/>
            <a:ext cx="2324031" cy="205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361941" indent="-361941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88" dirty="0">
                <a:latin typeface="GOTHAM-BOOK" panose="02000504050000020004" pitchFamily="2" charset="0"/>
                <a:sym typeface="Helvetica Neue"/>
              </a:rPr>
              <a:t>DPP+ Random Forest</a:t>
            </a:r>
            <a:endParaRPr sz="1088" dirty="0">
              <a:latin typeface="GOTHAM-BOOK" panose="02000504050000020004" pitchFamily="2" charset="0"/>
              <a:sym typeface="Helvetica Neue"/>
            </a:endParaRPr>
          </a:p>
        </p:txBody>
      </p:sp>
      <p:sp>
        <p:nvSpPr>
          <p:cNvPr id="38" name="Avoid mode collapse">
            <a:extLst>
              <a:ext uri="{FF2B5EF4-FFF2-40B4-BE49-F238E27FC236}">
                <a16:creationId xmlns:a16="http://schemas.microsoft.com/office/drawing/2014/main" id="{8544C3BC-2A96-7541-8A81-8A86DE00A5B2}"/>
              </a:ext>
            </a:extLst>
          </p:cNvPr>
          <p:cNvSpPr txBox="1"/>
          <p:nvPr/>
        </p:nvSpPr>
        <p:spPr>
          <a:xfrm>
            <a:off x="591361" y="2616595"/>
            <a:ext cx="2324031" cy="205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361941" indent="-361941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88" dirty="0">
                <a:latin typeface="GOTHAM-BOOK" panose="02000504050000020004" pitchFamily="2" charset="0"/>
                <a:sym typeface="Helvetica Neue"/>
              </a:rPr>
              <a:t>DPP+ Regression</a:t>
            </a:r>
            <a:endParaRPr sz="1088" dirty="0">
              <a:latin typeface="GOTHAM-BOOK" panose="02000504050000020004" pitchFamily="2" charset="0"/>
              <a:sym typeface="Helvetica Neue"/>
            </a:endParaRPr>
          </a:p>
        </p:txBody>
      </p:sp>
      <p:sp>
        <p:nvSpPr>
          <p:cNvPr id="39" name="Faster convergence">
            <a:extLst>
              <a:ext uri="{FF2B5EF4-FFF2-40B4-BE49-F238E27FC236}">
                <a16:creationId xmlns:a16="http://schemas.microsoft.com/office/drawing/2014/main" id="{50FE31C4-E9D0-4E40-AF2F-AADF44D217CE}"/>
              </a:ext>
            </a:extLst>
          </p:cNvPr>
          <p:cNvSpPr txBox="1"/>
          <p:nvPr/>
        </p:nvSpPr>
        <p:spPr>
          <a:xfrm>
            <a:off x="6224931" y="2572724"/>
            <a:ext cx="2324031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407988" indent="-407988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00" dirty="0">
                <a:latin typeface="GOTHAM-BOOK" panose="02000504050000020004" pitchFamily="2" charset="0"/>
                <a:sym typeface="Helvetica Neue"/>
              </a:rPr>
              <a:t>DPP+ ensemble methods</a:t>
            </a:r>
            <a:r>
              <a:rPr lang="en-US" sz="1000" dirty="0">
                <a:latin typeface="GOTHAM-BOOK" panose="02000504050000020004" pitchFamily="2" charset="0"/>
              </a:rPr>
              <a:t> </a:t>
            </a:r>
            <a:endParaRPr lang="en-US" sz="1000" dirty="0">
              <a:latin typeface="GOTHAM-BOOK" panose="02000504050000020004" pitchFamily="2" charset="0"/>
              <a:sym typeface="Helvetica Neue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62BF076-0274-B445-A8F7-7D5F5A7A1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9" y="1577361"/>
            <a:ext cx="1647731" cy="84136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E50ED0F-2FBF-1848-B68E-2BCB13966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70" y="1673396"/>
            <a:ext cx="2503048" cy="656384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67B5CCC7-AFEF-9C48-BCD8-6AC1EABBB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51" y="1513427"/>
            <a:ext cx="1655396" cy="9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5359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Screen Shot 2022-02-22 at 16.19.43.png" descr="Screen Shot 2022-02-22 at 16.19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429" y="577242"/>
            <a:ext cx="4157142" cy="1215047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Determinantal Point Processes"/>
          <p:cNvSpPr txBox="1"/>
          <p:nvPr/>
        </p:nvSpPr>
        <p:spPr>
          <a:xfrm>
            <a:off x="822430" y="2394215"/>
            <a:ext cx="1833122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709930">
              <a:defRPr sz="3096" b="1"/>
            </a:lvl1pPr>
          </a:lstStyle>
          <a:p>
            <a:r>
              <a:rPr sz="1161" b="0" dirty="0">
                <a:latin typeface="GOTHAM-BOOK" panose="02000504050000020004" pitchFamily="2" charset="0"/>
              </a:rPr>
              <a:t>Determinantal </a:t>
            </a:r>
            <a:r>
              <a:rPr lang="en-US" sz="1161" b="0" dirty="0">
                <a:latin typeface="GOTHAM-BOOK" panose="02000504050000020004" pitchFamily="2" charset="0"/>
              </a:rPr>
              <a:t>Sampling</a:t>
            </a:r>
            <a:endParaRPr sz="1161" b="0" dirty="0">
              <a:latin typeface="GOTHAM-BOOK" panose="02000504050000020004" pitchFamily="2" charset="0"/>
            </a:endParaRPr>
          </a:p>
        </p:txBody>
      </p:sp>
      <p:sp>
        <p:nvSpPr>
          <p:cNvPr id="646" name="Rounded Rectangle"/>
          <p:cNvSpPr/>
          <p:nvPr/>
        </p:nvSpPr>
        <p:spPr>
          <a:xfrm>
            <a:off x="416204" y="2242356"/>
            <a:ext cx="2645577" cy="2129929"/>
          </a:xfrm>
          <a:prstGeom prst="roundRect">
            <a:avLst>
              <a:gd name="adj" fmla="val 13406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647" name="Screen Shot 2021-10-01 at 8.15.16 AM.png" descr="Screen Shot 2021-10-01 at 8.15.16 AM.png"/>
          <p:cNvPicPr>
            <a:picLocks noChangeAspect="1"/>
          </p:cNvPicPr>
          <p:nvPr/>
        </p:nvPicPr>
        <p:blipFill>
          <a:blip r:embed="rId3"/>
          <a:srcRect b="11367"/>
          <a:stretch>
            <a:fillRect/>
          </a:stretch>
        </p:blipFill>
        <p:spPr>
          <a:xfrm>
            <a:off x="772354" y="2689376"/>
            <a:ext cx="1971406" cy="944865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Rounded Rectangle"/>
          <p:cNvSpPr/>
          <p:nvPr/>
        </p:nvSpPr>
        <p:spPr>
          <a:xfrm>
            <a:off x="3249212" y="2242356"/>
            <a:ext cx="2645577" cy="2129929"/>
          </a:xfrm>
          <a:prstGeom prst="roundRect">
            <a:avLst>
              <a:gd name="adj" fmla="val 13406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650" name="Topological Data Analysis"/>
          <p:cNvSpPr txBox="1"/>
          <p:nvPr/>
        </p:nvSpPr>
        <p:spPr>
          <a:xfrm>
            <a:off x="6326322" y="2394215"/>
            <a:ext cx="2229250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/>
          </a:bodyPr>
          <a:lstStyle>
            <a:lvl1pPr algn="l" defTabSz="825500">
              <a:defRPr sz="3600" b="1"/>
            </a:lvl1pPr>
          </a:lstStyle>
          <a:p>
            <a:r>
              <a:rPr sz="1350" b="0" dirty="0">
                <a:latin typeface="GOTHAM-BOOK" panose="02000504050000020004" pitchFamily="2" charset="0"/>
              </a:rPr>
              <a:t>Topological Data Analysis</a:t>
            </a:r>
          </a:p>
        </p:txBody>
      </p:sp>
      <p:sp>
        <p:nvSpPr>
          <p:cNvPr id="651" name="Rounded Rectangle"/>
          <p:cNvSpPr/>
          <p:nvPr/>
        </p:nvSpPr>
        <p:spPr>
          <a:xfrm>
            <a:off x="6082219" y="2242356"/>
            <a:ext cx="2645577" cy="2129929"/>
          </a:xfrm>
          <a:prstGeom prst="roundRect">
            <a:avLst>
              <a:gd name="adj" fmla="val 13406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652" name="Screen Shot 2022-02-22 at 16.28.44.png" descr="Screen Shot 2022-02-22 at 16.28.4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314" y="2664319"/>
            <a:ext cx="1598156" cy="1158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1_OcVNTQZSEAq-cus05-TnBA.jpeg" descr="1_OcVNTQZSEAq-cus05-TnB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258" y="2852752"/>
            <a:ext cx="1971378" cy="781797"/>
          </a:xfrm>
          <a:prstGeom prst="rect">
            <a:avLst/>
          </a:prstGeom>
          <a:ln w="12700">
            <a:miter lim="400000"/>
          </a:ln>
        </p:spPr>
      </p:pic>
      <p:sp>
        <p:nvSpPr>
          <p:cNvPr id="654" name="Potentially Exponential Advantage"/>
          <p:cNvSpPr txBox="1"/>
          <p:nvPr/>
        </p:nvSpPr>
        <p:spPr>
          <a:xfrm>
            <a:off x="3486639" y="3996906"/>
            <a:ext cx="2242602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000" b="0" dirty="0">
                <a:latin typeface="GOTHAM-BOOK" panose="02000504050000020004" pitchFamily="2" charset="0"/>
              </a:rPr>
              <a:t>Potentially Exponential Advantage</a:t>
            </a:r>
          </a:p>
        </p:txBody>
      </p:sp>
      <p:sp>
        <p:nvSpPr>
          <p:cNvPr id="655" name="Potentially Exponential Advantage"/>
          <p:cNvSpPr txBox="1"/>
          <p:nvPr/>
        </p:nvSpPr>
        <p:spPr>
          <a:xfrm>
            <a:off x="6319646" y="3992235"/>
            <a:ext cx="2242602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000" b="0" dirty="0">
                <a:latin typeface="GOTHAM-BOOK" panose="02000504050000020004" pitchFamily="2" charset="0"/>
              </a:rPr>
              <a:t>Potentially Exponential Advantage</a:t>
            </a:r>
          </a:p>
        </p:txBody>
      </p:sp>
      <p:sp>
        <p:nvSpPr>
          <p:cNvPr id="656" name="Polynomial Advantage"/>
          <p:cNvSpPr txBox="1"/>
          <p:nvPr/>
        </p:nvSpPr>
        <p:spPr>
          <a:xfrm>
            <a:off x="1000007" y="3995944"/>
            <a:ext cx="1477969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000" b="0" dirty="0">
                <a:latin typeface="GOTHAM-BOOK" panose="02000504050000020004" pitchFamily="2" charset="0"/>
              </a:rPr>
              <a:t>Polynomial Advantage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8A011E2-677D-D942-9250-91B490854579}"/>
              </a:ext>
            </a:extLst>
          </p:cNvPr>
          <p:cNvSpPr/>
          <p:nvPr/>
        </p:nvSpPr>
        <p:spPr>
          <a:xfrm>
            <a:off x="3231600" y="2242356"/>
            <a:ext cx="2645577" cy="2129929"/>
          </a:xfrm>
          <a:prstGeom prst="roundRect">
            <a:avLst>
              <a:gd name="adj" fmla="val 13526"/>
            </a:avLst>
          </a:pr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A482DBE-4C9F-2B4A-A00D-FC722E3D6F4A}"/>
              </a:ext>
            </a:extLst>
          </p:cNvPr>
          <p:cNvSpPr txBox="1"/>
          <p:nvPr/>
        </p:nvSpPr>
        <p:spPr>
          <a:xfrm>
            <a:off x="-79023" y="4813316"/>
            <a:ext cx="2944839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spAutoFit/>
          </a:bodyPr>
          <a:lstStyle>
            <a:lvl1pPr defTabSz="1219200">
              <a:defRPr>
                <a:solidFill>
                  <a:srgbClr val="8B8B8B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rPr sz="1100" dirty="0"/>
              <a:t>© QC Ware 2022</a:t>
            </a:r>
          </a:p>
        </p:txBody>
      </p:sp>
      <p:sp>
        <p:nvSpPr>
          <p:cNvPr id="17" name="Compound Matrix Operations">
            <a:extLst>
              <a:ext uri="{FF2B5EF4-FFF2-40B4-BE49-F238E27FC236}">
                <a16:creationId xmlns:a16="http://schemas.microsoft.com/office/drawing/2014/main" id="{659E9E8C-A559-B141-BC10-A61C136AB07B}"/>
              </a:ext>
            </a:extLst>
          </p:cNvPr>
          <p:cNvSpPr txBox="1"/>
          <p:nvPr/>
        </p:nvSpPr>
        <p:spPr>
          <a:xfrm>
            <a:off x="3371263" y="2394215"/>
            <a:ext cx="2401474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/>
          </a:bodyPr>
          <a:lstStyle>
            <a:lvl1pPr algn="l" defTabSz="742950">
              <a:defRPr sz="3239" b="1"/>
            </a:lvl1pPr>
          </a:lstStyle>
          <a:p>
            <a:r>
              <a:rPr lang="en-US" sz="1215" b="0" dirty="0">
                <a:latin typeface="GOTHAM-BOOK" panose="02000504050000020004" pitchFamily="2" charset="0"/>
              </a:rPr>
              <a:t>Subspaces &amp; </a:t>
            </a:r>
            <a:r>
              <a:rPr sz="1215" b="0" dirty="0">
                <a:latin typeface="GOTHAM-BOOK" panose="02000504050000020004" pitchFamily="2" charset="0"/>
              </a:rPr>
              <a:t>Compound Matri</a:t>
            </a:r>
            <a:r>
              <a:rPr lang="en-US" sz="1215" b="0" dirty="0">
                <a:latin typeface="GOTHAM-BOOK" panose="02000504050000020004" pitchFamily="2" charset="0"/>
              </a:rPr>
              <a:t>ces</a:t>
            </a:r>
            <a:endParaRPr sz="1215" b="0" dirty="0">
              <a:latin typeface="GOTHAM-BOOK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7207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;p17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otham Book" charset="0"/>
                <a:ea typeface="Gotham Book" charset="0"/>
                <a:cs typeface="Gotham Book" charset="0"/>
                <a:sym typeface="Montserrat Medium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r>
              <a:rPr lang="en-US" dirty="0"/>
              <a:t>Subspace states</a:t>
            </a:r>
          </a:p>
        </p:txBody>
      </p:sp>
      <p:sp>
        <p:nvSpPr>
          <p:cNvPr id="9" name="Google Shape;82;p17"/>
          <p:cNvSpPr txBox="1">
            <a:spLocks noGrp="1"/>
          </p:cNvSpPr>
          <p:nvPr>
            <p:ph type="body" idx="1"/>
          </p:nvPr>
        </p:nvSpPr>
        <p:spPr>
          <a:xfrm>
            <a:off x="159299" y="1152475"/>
            <a:ext cx="4543329" cy="3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spcBef>
                <a:spcPts val="0"/>
              </a:spcBef>
              <a:buSzPts val="1400"/>
              <a:buNone/>
            </a:pPr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Clifford loaders for substate states</a:t>
            </a:r>
          </a:p>
          <a:p>
            <a:pPr marL="139700" indent="0">
              <a:spcBef>
                <a:spcPts val="0"/>
              </a:spcBef>
              <a:buSzPts val="1400"/>
              <a:buNone/>
            </a:pPr>
            <a:endParaRPr lang="en-US" sz="1400" dirty="0"/>
          </a:p>
          <a:p>
            <a:pPr marL="114300" indent="0">
              <a:buNone/>
            </a:pPr>
            <a:r>
              <a:rPr lang="en-US" sz="1200" dirty="0"/>
              <a:t>Definition: </a:t>
            </a:r>
            <a:r>
              <a:rPr lang="en-GB" sz="1200" dirty="0"/>
              <a:t>Given                    with orthonormal columns, a quantum subspace state is defined as </a:t>
            </a:r>
            <a:endParaRPr lang="en-GB" sz="1400" dirty="0"/>
          </a:p>
          <a:p>
            <a:pPr marL="114300" indent="0">
              <a:buNone/>
            </a:pPr>
            <a:endParaRPr lang="en-GB" sz="1000" dirty="0"/>
          </a:p>
          <a:p>
            <a:pPr marL="114300" indent="0">
              <a:buNone/>
            </a:pPr>
            <a:endParaRPr lang="en-GB" sz="1000" u="sng" dirty="0"/>
          </a:p>
          <a:p>
            <a:pPr marL="114300" indent="0">
              <a:buNone/>
            </a:pPr>
            <a:endParaRPr lang="en-GB" sz="1200" u="sng" dirty="0"/>
          </a:p>
          <a:p>
            <a:pPr marL="114300" indent="0">
              <a:buNone/>
            </a:pPr>
            <a:r>
              <a:rPr lang="en-GB" sz="1200" u="sng" dirty="0"/>
              <a:t>Clifford loader</a:t>
            </a:r>
            <a:r>
              <a:rPr lang="en-GB" sz="1100" dirty="0"/>
              <a:t> </a:t>
            </a:r>
          </a:p>
          <a:p>
            <a:pPr marL="114300" indent="0">
              <a:buNone/>
            </a:pPr>
            <a:r>
              <a:rPr lang="en-GB" sz="1100" dirty="0"/>
              <a:t>	A Clifford loader C enables for an efficient loading of 	a subspace state </a:t>
            </a:r>
          </a:p>
          <a:p>
            <a:pPr marL="114300" indent="0">
              <a:buNone/>
            </a:pPr>
            <a:r>
              <a:rPr lang="en-GB" sz="1100" dirty="0"/>
              <a:t>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>
                <a:extLst>
                  <a:ext uri="{FF2B5EF4-FFF2-40B4-BE49-F238E27FC236}">
                    <a16:creationId xmlns:a16="http://schemas.microsoft.com/office/drawing/2014/main" id="{8006B579-0DF8-CC4E-9E34-709C31D2E2CA}"/>
                  </a:ext>
                </a:extLst>
              </p:cNvPr>
              <p:cNvSpPr txBox="1"/>
              <p:nvPr/>
            </p:nvSpPr>
            <p:spPr>
              <a:xfrm>
                <a:off x="1457796" y="1689061"/>
                <a:ext cx="1255650" cy="25064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600" i="1" smtClean="0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 sz="1600" i="1" smtClean="0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ar-AE" sz="16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16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ar-AE" sz="16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ar-AE" sz="16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ar-AE" sz="1600" b="0" i="1" smtClean="0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sz="1600" dirty="0">
                  <a:solidFill>
                    <a:srgbClr val="5B5854"/>
                  </a:solidFill>
                </a:endParaRPr>
              </a:p>
            </p:txBody>
          </p:sp>
        </mc:Choice>
        <mc:Fallback xmlns="">
          <p:sp>
            <p:nvSpPr>
              <p:cNvPr id="10" name="Equation">
                <a:extLst>
                  <a:ext uri="{FF2B5EF4-FFF2-40B4-BE49-F238E27FC236}">
                    <a16:creationId xmlns:a16="http://schemas.microsoft.com/office/drawing/2014/main" id="{8006B579-0DF8-CC4E-9E34-709C31D2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796" y="1689061"/>
                <a:ext cx="1255650" cy="250646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fig2.PNG" descr="fig2.PNG">
            <a:extLst>
              <a:ext uri="{FF2B5EF4-FFF2-40B4-BE49-F238E27FC236}">
                <a16:creationId xmlns:a16="http://schemas.microsoft.com/office/drawing/2014/main" id="{448E156D-7E4D-024F-8749-6804C6924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808" y="1225177"/>
            <a:ext cx="3323257" cy="274768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quation">
                <a:extLst>
                  <a:ext uri="{FF2B5EF4-FFF2-40B4-BE49-F238E27FC236}">
                    <a16:creationId xmlns:a16="http://schemas.microsoft.com/office/drawing/2014/main" id="{3CE13B30-209F-4B4A-A4BD-BC756A5A90B0}"/>
                  </a:ext>
                </a:extLst>
              </p:cNvPr>
              <p:cNvSpPr txBox="1"/>
              <p:nvPr/>
            </p:nvSpPr>
            <p:spPr>
              <a:xfrm>
                <a:off x="1063460" y="3700835"/>
                <a:ext cx="3002360" cy="2154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400" i="1" smtClean="0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ar-AE" sz="1400" i="1" smtClean="0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𝐶𝑜𝑙</m:t>
                      </m:r>
                      <m:r>
                        <a:rPr lang="ar-AE" sz="1400" i="1" smtClean="0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1400" b="0" i="1" smtClean="0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)⟩=</m:t>
                      </m:r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)⋯</m:t>
                      </m:r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)|</m:t>
                      </m:r>
                      <m:sSup>
                        <m:sSupPr>
                          <m:ctrlP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ar-AE"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ar-AE"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⟩.</m:t>
                      </m:r>
                    </m:oMath>
                  </m:oMathPara>
                </a14:m>
                <a:endParaRPr sz="1400" dirty="0">
                  <a:solidFill>
                    <a:srgbClr val="5B5854"/>
                  </a:solidFill>
                </a:endParaRPr>
              </a:p>
            </p:txBody>
          </p:sp>
        </mc:Choice>
        <mc:Fallback xmlns="">
          <p:sp>
            <p:nvSpPr>
              <p:cNvPr id="15" name="Equation">
                <a:extLst>
                  <a:ext uri="{FF2B5EF4-FFF2-40B4-BE49-F238E27FC236}">
                    <a16:creationId xmlns:a16="http://schemas.microsoft.com/office/drawing/2014/main" id="{3CE13B30-209F-4B4A-A4BD-BC756A5A9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460" y="3700835"/>
                <a:ext cx="3002360" cy="215444"/>
              </a:xfrm>
              <a:prstGeom prst="rect">
                <a:avLst/>
              </a:prstGeom>
              <a:blipFill>
                <a:blip r:embed="rId6"/>
                <a:stretch>
                  <a:fillRect l="-1681" t="-5556" r="-420" b="-2777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quation">
                <a:extLst>
                  <a:ext uri="{FF2B5EF4-FFF2-40B4-BE49-F238E27FC236}">
                    <a16:creationId xmlns:a16="http://schemas.microsoft.com/office/drawing/2014/main" id="{580C837D-DCD0-9843-BEBD-A26183B00586}"/>
                  </a:ext>
                </a:extLst>
              </p:cNvPr>
              <p:cNvSpPr txBox="1"/>
              <p:nvPr/>
            </p:nvSpPr>
            <p:spPr>
              <a:xfrm>
                <a:off x="1248287" y="2254501"/>
                <a:ext cx="2632707" cy="3445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𝒳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⟩=|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𝐶𝑜𝑙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)⟩=</m:t>
                      </m:r>
                      <m:limLow>
                        <m:limLowPr>
                          <m:ctrlP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|=</m:t>
                          </m:r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lim>
                      </m:limLow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𝑑𝑒𝑡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)|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⟩.</m:t>
                      </m:r>
                    </m:oMath>
                  </m:oMathPara>
                </a14:m>
                <a:endParaRPr sz="1400" dirty="0">
                  <a:solidFill>
                    <a:srgbClr val="5B5854"/>
                  </a:solidFill>
                </a:endParaRPr>
              </a:p>
            </p:txBody>
          </p:sp>
        </mc:Choice>
        <mc:Fallback xmlns="">
          <p:sp>
            <p:nvSpPr>
              <p:cNvPr id="17" name="Equation">
                <a:extLst>
                  <a:ext uri="{FF2B5EF4-FFF2-40B4-BE49-F238E27FC236}">
                    <a16:creationId xmlns:a16="http://schemas.microsoft.com/office/drawing/2014/main" id="{580C837D-DCD0-9843-BEBD-A26183B00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87" y="2254501"/>
                <a:ext cx="2632707" cy="344518"/>
              </a:xfrm>
              <a:prstGeom prst="rect">
                <a:avLst/>
              </a:prstGeom>
              <a:blipFill>
                <a:blip r:embed="rId7"/>
                <a:stretch>
                  <a:fillRect l="-1923" r="-481" b="-1785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3896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2. COMPOUND MATRI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defRPr sz="3959" spc="79">
                <a:solidFill>
                  <a:srgbClr val="000000"/>
                </a:solidFill>
              </a:defRPr>
            </a:lvl1pPr>
          </a:lstStyle>
          <a:p>
            <a:r>
              <a:rPr lang="en-US" sz="3600" dirty="0">
                <a:latin typeface="Gotham Book" pitchFamily="2" charset="0"/>
              </a:rPr>
              <a:t>SVD for </a:t>
            </a:r>
            <a:r>
              <a:rPr sz="3600" dirty="0">
                <a:latin typeface="Gotham Book" pitchFamily="2" charset="0"/>
              </a:rPr>
              <a:t>C</a:t>
            </a:r>
            <a:r>
              <a:rPr lang="en-US" sz="3600" dirty="0">
                <a:latin typeface="Gotham Book" pitchFamily="2" charset="0"/>
              </a:rPr>
              <a:t>ompound matrices</a:t>
            </a:r>
            <a:endParaRPr sz="3600" dirty="0">
              <a:latin typeface="Gotham Book" pitchFamily="2" charset="0"/>
            </a:endParaRPr>
          </a:p>
        </p:txBody>
      </p:sp>
      <p:sp>
        <p:nvSpPr>
          <p:cNvPr id="184" name="The k-th order compound matrix      corresponding to             is the matrix indexed by size-k subsets I, J of the rows and columns of A and with entries,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1600" dirty="0"/>
              <a:t>The k-</a:t>
            </a:r>
            <a:r>
              <a:rPr sz="1600" dirty="0" err="1"/>
              <a:t>th</a:t>
            </a:r>
            <a:r>
              <a:rPr sz="1600" dirty="0"/>
              <a:t> order compound matrix      corresponding to             </a:t>
            </a:r>
            <a:r>
              <a:rPr lang="en-US" sz="1600" dirty="0"/>
              <a:t> </a:t>
            </a:r>
            <a:r>
              <a:rPr sz="1600" dirty="0"/>
              <a:t>is the matrix indexed by size-k subsets I, J of the rows</a:t>
            </a:r>
            <a:r>
              <a:rPr lang="en-US" sz="1600" dirty="0"/>
              <a:t>/</a:t>
            </a:r>
            <a:r>
              <a:rPr sz="1600" dirty="0"/>
              <a:t>columns of A and with </a:t>
            </a:r>
          </a:p>
          <a:p>
            <a:endParaRPr lang="en-US" sz="1600" dirty="0"/>
          </a:p>
          <a:p>
            <a:r>
              <a:rPr sz="1600" dirty="0"/>
              <a:t>The compound matrix is an exponentially large matrix with the minors of the matrix as entries.</a:t>
            </a:r>
            <a:r>
              <a:rPr lang="en-US" sz="1600" dirty="0"/>
              <a:t> </a:t>
            </a:r>
          </a:p>
          <a:p>
            <a:endParaRPr lang="en-GB" sz="1600" dirty="0"/>
          </a:p>
          <a:p>
            <a:r>
              <a:rPr lang="en-GB" sz="1600" dirty="0"/>
              <a:t>Naively,  classical algorithms would have complexity         for compound matrix SVD</a:t>
            </a:r>
          </a:p>
          <a:p>
            <a:pPr marL="0" indent="0"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Equation"/>
              <p:cNvSpPr txBox="1"/>
              <p:nvPr/>
            </p:nvSpPr>
            <p:spPr>
              <a:xfrm>
                <a:off x="4173969" y="1434010"/>
                <a:ext cx="375703" cy="21922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482163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𝒜</m:t>
                          </m:r>
                        </m:e>
                        <m:sup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sz="1400" dirty="0">
                  <a:solidFill>
                    <a:srgbClr val="5B5854"/>
                  </a:solidFill>
                </a:endParaRPr>
              </a:p>
            </p:txBody>
          </p:sp>
        </mc:Choice>
        <mc:Fallback xmlns="">
          <p:sp>
            <p:nvSpPr>
              <p:cNvPr id="18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969" y="1434010"/>
                <a:ext cx="375703" cy="219227"/>
              </a:xfrm>
              <a:prstGeom prst="rect">
                <a:avLst/>
              </a:prstGeom>
              <a:blipFill>
                <a:blip r:embed="rId2"/>
                <a:stretch>
                  <a:fillRect b="-526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Equation"/>
              <p:cNvSpPr txBox="1"/>
              <p:nvPr/>
            </p:nvSpPr>
            <p:spPr>
              <a:xfrm>
                <a:off x="6328273" y="1424131"/>
                <a:ext cx="775469" cy="2154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82163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sz="1400" dirty="0">
                  <a:solidFill>
                    <a:srgbClr val="5B5854"/>
                  </a:solidFill>
                </a:endParaRPr>
              </a:p>
            </p:txBody>
          </p:sp>
        </mc:Choice>
        <mc:Fallback xmlns="">
          <p:sp>
            <p:nvSpPr>
              <p:cNvPr id="18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273" y="1424131"/>
                <a:ext cx="775469" cy="215444"/>
              </a:xfrm>
              <a:prstGeom prst="rect">
                <a:avLst/>
              </a:prstGeom>
              <a:blipFill>
                <a:blip r:embed="rId3"/>
                <a:stretch>
                  <a:fillRect l="-4839" b="-555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Equation"/>
              <p:cNvSpPr txBox="1"/>
              <p:nvPr/>
            </p:nvSpPr>
            <p:spPr>
              <a:xfrm>
                <a:off x="7386949" y="1619262"/>
                <a:ext cx="1315553" cy="24737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82163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𝑑𝑒𝑡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</m:oMath>
                  </m:oMathPara>
                </a14:m>
                <a:endParaRPr sz="1266" dirty="0">
                  <a:solidFill>
                    <a:srgbClr val="5B5854"/>
                  </a:solidFill>
                </a:endParaRPr>
              </a:p>
            </p:txBody>
          </p:sp>
        </mc:Choice>
        <mc:Fallback xmlns="">
          <p:sp>
            <p:nvSpPr>
              <p:cNvPr id="18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949" y="1619262"/>
                <a:ext cx="1315553" cy="247375"/>
              </a:xfrm>
              <a:prstGeom prst="rect">
                <a:avLst/>
              </a:prstGeom>
              <a:blipFill>
                <a:blip r:embed="rId4"/>
                <a:stretch>
                  <a:fillRect l="-2857" r="-952" b="-2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HEOREM: THERE is A QUANTUM determinant sampling ALGORITHM using O(nd) gates and with circuit depth O(dlog(N)).">
            <a:extLst>
              <a:ext uri="{FF2B5EF4-FFF2-40B4-BE49-F238E27FC236}">
                <a16:creationId xmlns:a16="http://schemas.microsoft.com/office/drawing/2014/main" id="{1E38BC62-F291-7649-A57B-8080C758811D}"/>
              </a:ext>
            </a:extLst>
          </p:cNvPr>
          <p:cNvSpPr/>
          <p:nvPr/>
        </p:nvSpPr>
        <p:spPr>
          <a:xfrm>
            <a:off x="871369" y="3936882"/>
            <a:ext cx="7336716" cy="669727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1800" cap="all" spc="3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rPr lang="en-GB" sz="1200" dirty="0">
                <a:latin typeface="Gotham Book" pitchFamily="2" charset="0"/>
              </a:rPr>
              <a:t>THEOREM: THERE is A QUANTUM ALGORITHM FOR SINGULAR VALUE ESTIMATION/ TRANSFORMATION FOR COMPOUND MATRICES WITH COMPLEXITY O(poly(n)).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>
                <a:extLst>
                  <a:ext uri="{FF2B5EF4-FFF2-40B4-BE49-F238E27FC236}">
                    <a16:creationId xmlns:a16="http://schemas.microsoft.com/office/drawing/2014/main" id="{FCAF3C55-8FF6-7C42-8DEB-BC307169BE09}"/>
                  </a:ext>
                </a:extLst>
              </p:cNvPr>
              <p:cNvSpPr txBox="1"/>
              <p:nvPr/>
            </p:nvSpPr>
            <p:spPr>
              <a:xfrm>
                <a:off x="6129265" y="3116135"/>
                <a:ext cx="509242" cy="21922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82163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sz="1400" i="1">
                              <a:solidFill>
                                <a:srgbClr val="5B585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sz="1400" i="1">
                          <a:solidFill>
                            <a:srgbClr val="5B5853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400" dirty="0">
                  <a:solidFill>
                    <a:srgbClr val="5B5854"/>
                  </a:solidFill>
                </a:endParaRPr>
              </a:p>
            </p:txBody>
          </p:sp>
        </mc:Choice>
        <mc:Fallback xmlns="">
          <p:sp>
            <p:nvSpPr>
              <p:cNvPr id="9" name="Equation">
                <a:extLst>
                  <a:ext uri="{FF2B5EF4-FFF2-40B4-BE49-F238E27FC236}">
                    <a16:creationId xmlns:a16="http://schemas.microsoft.com/office/drawing/2014/main" id="{FCAF3C55-8FF6-7C42-8DEB-BC307169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265" y="3116135"/>
                <a:ext cx="509242" cy="219227"/>
              </a:xfrm>
              <a:prstGeom prst="rect">
                <a:avLst/>
              </a:prstGeom>
              <a:blipFill>
                <a:blip r:embed="rId6"/>
                <a:stretch>
                  <a:fillRect l="-7317" r="-12195" b="-3888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920939C-5F07-1341-B180-6B1D4E86AFBB}"/>
              </a:ext>
            </a:extLst>
          </p:cNvPr>
          <p:cNvSpPr txBox="1"/>
          <p:nvPr/>
        </p:nvSpPr>
        <p:spPr>
          <a:xfrm>
            <a:off x="-79023" y="4813316"/>
            <a:ext cx="2944839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spAutoFit/>
          </a:bodyPr>
          <a:lstStyle>
            <a:lvl1pPr defTabSz="1219200">
              <a:defRPr>
                <a:solidFill>
                  <a:srgbClr val="8B8B8B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rPr sz="1100" dirty="0"/>
              <a:t>© QC Ware 2022</a:t>
            </a:r>
          </a:p>
        </p:txBody>
      </p:sp>
    </p:spTree>
    <p:extLst>
      <p:ext uri="{BB962C8B-B14F-4D97-AF65-F5344CB8AC3E}">
        <p14:creationId xmlns:p14="http://schemas.microsoft.com/office/powerpoint/2010/main" val="346401704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Quantum-Inspired Applications for Data Scientists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820445"/>
          </a:xfrm>
          <a:prstGeom prst="rect">
            <a:avLst/>
          </a:prstGeom>
        </p:spPr>
        <p:txBody>
          <a:bodyPr>
            <a:normAutofit/>
          </a:bodyPr>
          <a:lstStyle>
            <a:lvl1pPr defTabSz="2145738">
              <a:defRPr sz="7480" spc="-149"/>
            </a:lvl1pPr>
          </a:lstStyle>
          <a:p>
            <a:r>
              <a:rPr lang="en-US" sz="2800" dirty="0">
                <a:latin typeface="Gotham Book" pitchFamily="2" charset="0"/>
              </a:rPr>
              <a:t>Possible QML applications</a:t>
            </a:r>
            <a:endParaRPr sz="2800" dirty="0">
              <a:latin typeface="Gotham Book" pitchFamily="2" charset="0"/>
            </a:endParaRPr>
          </a:p>
        </p:txBody>
      </p:sp>
      <p:sp>
        <p:nvSpPr>
          <p:cNvPr id="773" name="Rounded Rectangle"/>
          <p:cNvSpPr/>
          <p:nvPr/>
        </p:nvSpPr>
        <p:spPr>
          <a:xfrm>
            <a:off x="415913" y="1084433"/>
            <a:ext cx="2610615" cy="1838950"/>
          </a:xfrm>
          <a:prstGeom prst="roundRect">
            <a:avLst>
              <a:gd name="adj" fmla="val 15527"/>
            </a:avLst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775" name="Generative networks"/>
          <p:cNvSpPr txBox="1"/>
          <p:nvPr/>
        </p:nvSpPr>
        <p:spPr>
          <a:xfrm>
            <a:off x="594618" y="1193430"/>
            <a:ext cx="2238022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200" b="0" dirty="0">
                <a:latin typeface="GOTHAM-BOOK" panose="02000504050000020004" pitchFamily="2" charset="0"/>
              </a:rPr>
              <a:t>Time series predictions</a:t>
            </a:r>
          </a:p>
        </p:txBody>
      </p:sp>
      <p:sp>
        <p:nvSpPr>
          <p:cNvPr id="785" name="Data preprocessing"/>
          <p:cNvSpPr txBox="1"/>
          <p:nvPr/>
        </p:nvSpPr>
        <p:spPr>
          <a:xfrm>
            <a:off x="6069648" y="1225632"/>
            <a:ext cx="2377186" cy="30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350" b="0" dirty="0">
                <a:latin typeface="GOTHAM-BOOK" panose="02000504050000020004" pitchFamily="2" charset="0"/>
              </a:rPr>
              <a:t>Customer Value  prediction</a:t>
            </a:r>
            <a:endParaRPr sz="1350" b="0" dirty="0">
              <a:latin typeface="GOTHAM-BOOK" panose="02000504050000020004" pitchFamily="2" charset="0"/>
            </a:endParaRPr>
          </a:p>
        </p:txBody>
      </p:sp>
      <p:sp>
        <p:nvSpPr>
          <p:cNvPr id="786" name="Rounded Rectangle"/>
          <p:cNvSpPr/>
          <p:nvPr/>
        </p:nvSpPr>
        <p:spPr>
          <a:xfrm>
            <a:off x="5907062" y="1078567"/>
            <a:ext cx="2663350" cy="1838950"/>
          </a:xfrm>
          <a:prstGeom prst="roundRect">
            <a:avLst>
              <a:gd name="adj" fmla="val 15527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9" name="Rounded Rectangle">
            <a:extLst>
              <a:ext uri="{FF2B5EF4-FFF2-40B4-BE49-F238E27FC236}">
                <a16:creationId xmlns:a16="http://schemas.microsoft.com/office/drawing/2014/main" id="{F607CA72-AA15-464B-A5FF-2F030549E6C0}"/>
              </a:ext>
            </a:extLst>
          </p:cNvPr>
          <p:cNvSpPr/>
          <p:nvPr/>
        </p:nvSpPr>
        <p:spPr>
          <a:xfrm>
            <a:off x="3144007" y="1095083"/>
            <a:ext cx="2645577" cy="1838950"/>
          </a:xfrm>
          <a:prstGeom prst="roundRect">
            <a:avLst>
              <a:gd name="adj" fmla="val 15527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" name="Outlier detection">
            <a:extLst>
              <a:ext uri="{FF2B5EF4-FFF2-40B4-BE49-F238E27FC236}">
                <a16:creationId xmlns:a16="http://schemas.microsoft.com/office/drawing/2014/main" id="{BDEA31BA-ADAE-384F-A1ED-4ACDDB81A738}"/>
              </a:ext>
            </a:extLst>
          </p:cNvPr>
          <p:cNvSpPr txBox="1"/>
          <p:nvPr/>
        </p:nvSpPr>
        <p:spPr>
          <a:xfrm>
            <a:off x="3521617" y="1192534"/>
            <a:ext cx="2011196" cy="320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200" b="0" dirty="0">
                <a:latin typeface="GOTHAM-BOOK" panose="02000504050000020004" pitchFamily="2" charset="0"/>
              </a:rPr>
              <a:t>Interpretable models</a:t>
            </a:r>
            <a:endParaRPr sz="1200" b="0" dirty="0">
              <a:latin typeface="GOTHAM-BOOK" panose="02000504050000020004" pitchFamily="2" charset="0"/>
            </a:endParaRPr>
          </a:p>
        </p:txBody>
      </p:sp>
      <p:sp>
        <p:nvSpPr>
          <p:cNvPr id="36" name="Avoid mode collapse">
            <a:extLst>
              <a:ext uri="{FF2B5EF4-FFF2-40B4-BE49-F238E27FC236}">
                <a16:creationId xmlns:a16="http://schemas.microsoft.com/office/drawing/2014/main" id="{E75DAB2A-4C23-994F-AE5B-2ED63C324FFE}"/>
              </a:ext>
            </a:extLst>
          </p:cNvPr>
          <p:cNvSpPr txBox="1"/>
          <p:nvPr/>
        </p:nvSpPr>
        <p:spPr>
          <a:xfrm>
            <a:off x="3313825" y="2616595"/>
            <a:ext cx="2324031" cy="205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361941" indent="-361941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88" dirty="0">
                <a:latin typeface="GOTHAM-BOOK" panose="02000504050000020004" pitchFamily="2" charset="0"/>
                <a:sym typeface="Helvetica Neue"/>
              </a:rPr>
              <a:t>DPP+ Random Forest</a:t>
            </a:r>
            <a:endParaRPr sz="1088" dirty="0">
              <a:latin typeface="GOTHAM-BOOK" panose="02000504050000020004" pitchFamily="2" charset="0"/>
              <a:sym typeface="Helvetica Neue"/>
            </a:endParaRPr>
          </a:p>
        </p:txBody>
      </p:sp>
      <p:sp>
        <p:nvSpPr>
          <p:cNvPr id="38" name="Avoid mode collapse">
            <a:extLst>
              <a:ext uri="{FF2B5EF4-FFF2-40B4-BE49-F238E27FC236}">
                <a16:creationId xmlns:a16="http://schemas.microsoft.com/office/drawing/2014/main" id="{8544C3BC-2A96-7541-8A81-8A86DE00A5B2}"/>
              </a:ext>
            </a:extLst>
          </p:cNvPr>
          <p:cNvSpPr txBox="1"/>
          <p:nvPr/>
        </p:nvSpPr>
        <p:spPr>
          <a:xfrm>
            <a:off x="591361" y="2616595"/>
            <a:ext cx="2324031" cy="205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361941" indent="-361941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88" dirty="0">
                <a:latin typeface="GOTHAM-BOOK" panose="02000504050000020004" pitchFamily="2" charset="0"/>
                <a:sym typeface="Helvetica Neue"/>
              </a:rPr>
              <a:t>DPP+ Regression</a:t>
            </a:r>
            <a:endParaRPr sz="1088" dirty="0">
              <a:latin typeface="GOTHAM-BOOK" panose="02000504050000020004" pitchFamily="2" charset="0"/>
              <a:sym typeface="Helvetica Neue"/>
            </a:endParaRPr>
          </a:p>
        </p:txBody>
      </p:sp>
      <p:sp>
        <p:nvSpPr>
          <p:cNvPr id="39" name="Faster convergence">
            <a:extLst>
              <a:ext uri="{FF2B5EF4-FFF2-40B4-BE49-F238E27FC236}">
                <a16:creationId xmlns:a16="http://schemas.microsoft.com/office/drawing/2014/main" id="{50FE31C4-E9D0-4E40-AF2F-AADF44D217CE}"/>
              </a:ext>
            </a:extLst>
          </p:cNvPr>
          <p:cNvSpPr txBox="1"/>
          <p:nvPr/>
        </p:nvSpPr>
        <p:spPr>
          <a:xfrm>
            <a:off x="6224931" y="2572724"/>
            <a:ext cx="2324031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407988" indent="-407988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00" dirty="0">
                <a:latin typeface="GOTHAM-BOOK" panose="02000504050000020004" pitchFamily="2" charset="0"/>
                <a:sym typeface="Helvetica Neue"/>
              </a:rPr>
              <a:t>DPP+ ensemble methods</a:t>
            </a:r>
            <a:r>
              <a:rPr lang="en-US" sz="1000" dirty="0">
                <a:latin typeface="GOTHAM-BOOK" panose="02000504050000020004" pitchFamily="2" charset="0"/>
              </a:rPr>
              <a:t> </a:t>
            </a:r>
            <a:endParaRPr lang="en-US" sz="1000" dirty="0">
              <a:latin typeface="GOTHAM-BOOK" panose="02000504050000020004" pitchFamily="2" charset="0"/>
              <a:sym typeface="Helvetica Neue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62BF076-0274-B445-A8F7-7D5F5A7A1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9" y="1577361"/>
            <a:ext cx="1647731" cy="84136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E50ED0F-2FBF-1848-B68E-2BCB13966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70" y="1673396"/>
            <a:ext cx="2503048" cy="656384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67B5CCC7-AFEF-9C48-BCD8-6AC1EABBB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51" y="1513427"/>
            <a:ext cx="1655396" cy="979048"/>
          </a:xfrm>
          <a:prstGeom prst="rect">
            <a:avLst/>
          </a:prstGeom>
        </p:spPr>
      </p:pic>
      <p:sp>
        <p:nvSpPr>
          <p:cNvPr id="33" name="Rounded Rectangle">
            <a:extLst>
              <a:ext uri="{FF2B5EF4-FFF2-40B4-BE49-F238E27FC236}">
                <a16:creationId xmlns:a16="http://schemas.microsoft.com/office/drawing/2014/main" id="{67661CDB-314A-3A4F-BD5A-33DFD98DB4A3}"/>
              </a:ext>
            </a:extLst>
          </p:cNvPr>
          <p:cNvSpPr/>
          <p:nvPr/>
        </p:nvSpPr>
        <p:spPr>
          <a:xfrm>
            <a:off x="387996" y="3013399"/>
            <a:ext cx="2645577" cy="1838950"/>
          </a:xfrm>
          <a:prstGeom prst="roundRect">
            <a:avLst>
              <a:gd name="adj" fmla="val 15527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4" name="Outlier detection">
            <a:extLst>
              <a:ext uri="{FF2B5EF4-FFF2-40B4-BE49-F238E27FC236}">
                <a16:creationId xmlns:a16="http://schemas.microsoft.com/office/drawing/2014/main" id="{E32916EA-E56D-384C-A7CC-8E397016D70E}"/>
              </a:ext>
            </a:extLst>
          </p:cNvPr>
          <p:cNvSpPr txBox="1"/>
          <p:nvPr/>
        </p:nvSpPr>
        <p:spPr>
          <a:xfrm>
            <a:off x="503336" y="3108826"/>
            <a:ext cx="1794041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200" b="0" dirty="0">
                <a:latin typeface="GOTHAM-BOOK" panose="02000504050000020004" pitchFamily="2" charset="0"/>
              </a:rPr>
              <a:t>Motion segmentation</a:t>
            </a:r>
            <a:endParaRPr sz="1200" b="0" dirty="0">
              <a:latin typeface="GOTHAM-BOOK" panose="02000504050000020004" pitchFamily="2" charset="0"/>
            </a:endParaRPr>
          </a:p>
        </p:txBody>
      </p:sp>
      <p:pic>
        <p:nvPicPr>
          <p:cNvPr id="41" name="Picture 1" descr="page6image45213648">
            <a:extLst>
              <a:ext uri="{FF2B5EF4-FFF2-40B4-BE49-F238E27FC236}">
                <a16:creationId xmlns:a16="http://schemas.microsoft.com/office/drawing/2014/main" id="{88799106-E130-2043-A338-74FD28221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4" y="3362492"/>
            <a:ext cx="2160522" cy="11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void mode collapse">
            <a:extLst>
              <a:ext uri="{FF2B5EF4-FFF2-40B4-BE49-F238E27FC236}">
                <a16:creationId xmlns:a16="http://schemas.microsoft.com/office/drawing/2014/main" id="{EB8488F8-DDC9-D74F-B9EA-CBDB0925F875}"/>
              </a:ext>
            </a:extLst>
          </p:cNvPr>
          <p:cNvSpPr txBox="1"/>
          <p:nvPr/>
        </p:nvSpPr>
        <p:spPr>
          <a:xfrm>
            <a:off x="625470" y="4608101"/>
            <a:ext cx="2324031" cy="205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361941" indent="-361941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88" dirty="0">
                <a:latin typeface="GOTHAM-BOOK" panose="02000504050000020004" pitchFamily="2" charset="0"/>
                <a:sym typeface="Helvetica Neue"/>
              </a:rPr>
              <a:t>Lower complexity</a:t>
            </a:r>
            <a:endParaRPr sz="1088" dirty="0">
              <a:latin typeface="GOTHAM-BOOK" panose="02000504050000020004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34399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Screen Shot 2022-02-22 at 16.19.43.png" descr="Screen Shot 2022-02-22 at 16.19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429" y="577242"/>
            <a:ext cx="4157142" cy="1215047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Determinantal Point Processes"/>
          <p:cNvSpPr txBox="1"/>
          <p:nvPr/>
        </p:nvSpPr>
        <p:spPr>
          <a:xfrm>
            <a:off x="822430" y="2394215"/>
            <a:ext cx="1833122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709930">
              <a:defRPr sz="3096" b="1"/>
            </a:lvl1pPr>
          </a:lstStyle>
          <a:p>
            <a:r>
              <a:rPr sz="1161" b="0" dirty="0">
                <a:latin typeface="GOTHAM-BOOK" panose="02000504050000020004" pitchFamily="2" charset="0"/>
              </a:rPr>
              <a:t>Determinantal </a:t>
            </a:r>
            <a:r>
              <a:rPr lang="en-US" sz="1161" b="0" dirty="0">
                <a:latin typeface="GOTHAM-BOOK" panose="02000504050000020004" pitchFamily="2" charset="0"/>
              </a:rPr>
              <a:t>Sampling</a:t>
            </a:r>
            <a:endParaRPr sz="1161" b="0" dirty="0">
              <a:latin typeface="GOTHAM-BOOK" panose="02000504050000020004" pitchFamily="2" charset="0"/>
            </a:endParaRPr>
          </a:p>
        </p:txBody>
      </p:sp>
      <p:sp>
        <p:nvSpPr>
          <p:cNvPr id="646" name="Rounded Rectangle"/>
          <p:cNvSpPr/>
          <p:nvPr/>
        </p:nvSpPr>
        <p:spPr>
          <a:xfrm>
            <a:off x="416204" y="2242356"/>
            <a:ext cx="2645577" cy="2129929"/>
          </a:xfrm>
          <a:prstGeom prst="roundRect">
            <a:avLst>
              <a:gd name="adj" fmla="val 13406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647" name="Screen Shot 2021-10-01 at 8.15.16 AM.png" descr="Screen Shot 2021-10-01 at 8.15.16 AM.png"/>
          <p:cNvPicPr>
            <a:picLocks noChangeAspect="1"/>
          </p:cNvPicPr>
          <p:nvPr/>
        </p:nvPicPr>
        <p:blipFill>
          <a:blip r:embed="rId3"/>
          <a:srcRect b="11367"/>
          <a:stretch>
            <a:fillRect/>
          </a:stretch>
        </p:blipFill>
        <p:spPr>
          <a:xfrm>
            <a:off x="772354" y="2689376"/>
            <a:ext cx="1971406" cy="944865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Compound Matrix Operations"/>
          <p:cNvSpPr txBox="1"/>
          <p:nvPr/>
        </p:nvSpPr>
        <p:spPr>
          <a:xfrm>
            <a:off x="3371263" y="2394215"/>
            <a:ext cx="2401474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/>
          </a:bodyPr>
          <a:lstStyle>
            <a:lvl1pPr algn="l" defTabSz="742950">
              <a:defRPr sz="3239" b="1"/>
            </a:lvl1pPr>
          </a:lstStyle>
          <a:p>
            <a:r>
              <a:rPr lang="en-US" sz="1215" b="0" dirty="0">
                <a:latin typeface="GOTHAM-BOOK" panose="02000504050000020004" pitchFamily="2" charset="0"/>
              </a:rPr>
              <a:t>Subspaces &amp; </a:t>
            </a:r>
            <a:r>
              <a:rPr sz="1215" b="0" dirty="0">
                <a:latin typeface="GOTHAM-BOOK" panose="02000504050000020004" pitchFamily="2" charset="0"/>
              </a:rPr>
              <a:t>Compound Matri</a:t>
            </a:r>
            <a:r>
              <a:rPr lang="en-US" sz="1215" b="0" dirty="0">
                <a:latin typeface="GOTHAM-BOOK" panose="02000504050000020004" pitchFamily="2" charset="0"/>
              </a:rPr>
              <a:t>ces</a:t>
            </a:r>
            <a:endParaRPr sz="1215" b="0" dirty="0">
              <a:latin typeface="GOTHAM-BOOK" panose="02000504050000020004" pitchFamily="2" charset="0"/>
            </a:endParaRPr>
          </a:p>
        </p:txBody>
      </p:sp>
      <p:sp>
        <p:nvSpPr>
          <p:cNvPr id="649" name="Rounded Rectangle"/>
          <p:cNvSpPr/>
          <p:nvPr/>
        </p:nvSpPr>
        <p:spPr>
          <a:xfrm>
            <a:off x="3249212" y="2242356"/>
            <a:ext cx="2645577" cy="2129929"/>
          </a:xfrm>
          <a:prstGeom prst="roundRect">
            <a:avLst>
              <a:gd name="adj" fmla="val 13406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650" name="Topological Data Analysis"/>
          <p:cNvSpPr txBox="1"/>
          <p:nvPr/>
        </p:nvSpPr>
        <p:spPr>
          <a:xfrm>
            <a:off x="6326322" y="2394215"/>
            <a:ext cx="2229250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/>
          </a:bodyPr>
          <a:lstStyle>
            <a:lvl1pPr algn="l" defTabSz="825500">
              <a:defRPr sz="3600" b="1"/>
            </a:lvl1pPr>
          </a:lstStyle>
          <a:p>
            <a:r>
              <a:rPr sz="1350" b="0" dirty="0">
                <a:latin typeface="GOTHAM-BOOK" panose="02000504050000020004" pitchFamily="2" charset="0"/>
              </a:rPr>
              <a:t>Topological Data Analysis</a:t>
            </a:r>
          </a:p>
        </p:txBody>
      </p:sp>
      <p:sp>
        <p:nvSpPr>
          <p:cNvPr id="651" name="Rounded Rectangle"/>
          <p:cNvSpPr/>
          <p:nvPr/>
        </p:nvSpPr>
        <p:spPr>
          <a:xfrm>
            <a:off x="6082219" y="2242356"/>
            <a:ext cx="2645577" cy="2129929"/>
          </a:xfrm>
          <a:prstGeom prst="roundRect">
            <a:avLst>
              <a:gd name="adj" fmla="val 13406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652" name="Screen Shot 2022-02-22 at 16.28.44.png" descr="Screen Shot 2022-02-22 at 16.28.4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314" y="2664319"/>
            <a:ext cx="1598156" cy="1158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1_OcVNTQZSEAq-cus05-TnBA.jpeg" descr="1_OcVNTQZSEAq-cus05-TnB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258" y="2852752"/>
            <a:ext cx="1971378" cy="781797"/>
          </a:xfrm>
          <a:prstGeom prst="rect">
            <a:avLst/>
          </a:prstGeom>
          <a:ln w="12700">
            <a:miter lim="400000"/>
          </a:ln>
        </p:spPr>
      </p:pic>
      <p:sp>
        <p:nvSpPr>
          <p:cNvPr id="654" name="Potentially Exponential Advantage"/>
          <p:cNvSpPr txBox="1"/>
          <p:nvPr/>
        </p:nvSpPr>
        <p:spPr>
          <a:xfrm>
            <a:off x="3486639" y="3996906"/>
            <a:ext cx="2242602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000" b="0" dirty="0">
                <a:latin typeface="GOTHAM-BOOK" panose="02000504050000020004" pitchFamily="2" charset="0"/>
              </a:rPr>
              <a:t>Potentially Exponential Advantage</a:t>
            </a:r>
          </a:p>
        </p:txBody>
      </p:sp>
      <p:sp>
        <p:nvSpPr>
          <p:cNvPr id="655" name="Potentially Exponential Advantage"/>
          <p:cNvSpPr txBox="1"/>
          <p:nvPr/>
        </p:nvSpPr>
        <p:spPr>
          <a:xfrm>
            <a:off x="6319646" y="3992235"/>
            <a:ext cx="2242602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000" b="0" dirty="0">
                <a:latin typeface="GOTHAM-BOOK" panose="02000504050000020004" pitchFamily="2" charset="0"/>
              </a:rPr>
              <a:t>Potentially Exponential Advantage</a:t>
            </a:r>
          </a:p>
        </p:txBody>
      </p:sp>
      <p:sp>
        <p:nvSpPr>
          <p:cNvPr id="656" name="Polynomial Advantage"/>
          <p:cNvSpPr txBox="1"/>
          <p:nvPr/>
        </p:nvSpPr>
        <p:spPr>
          <a:xfrm>
            <a:off x="1000007" y="3995944"/>
            <a:ext cx="1477969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sz="1000" b="0" dirty="0">
                <a:latin typeface="GOTHAM-BOOK" panose="02000504050000020004" pitchFamily="2" charset="0"/>
              </a:rPr>
              <a:t>Polynomial Advantage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8A011E2-677D-D942-9250-91B490854579}"/>
              </a:ext>
            </a:extLst>
          </p:cNvPr>
          <p:cNvSpPr/>
          <p:nvPr/>
        </p:nvSpPr>
        <p:spPr>
          <a:xfrm>
            <a:off x="6059039" y="2242356"/>
            <a:ext cx="2645577" cy="2129929"/>
          </a:xfrm>
          <a:prstGeom prst="roundRect">
            <a:avLst>
              <a:gd name="adj" fmla="val 13526"/>
            </a:avLst>
          </a:pr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25FA034-BCEC-E049-9B83-0C89F480876C}"/>
              </a:ext>
            </a:extLst>
          </p:cNvPr>
          <p:cNvSpPr txBox="1"/>
          <p:nvPr/>
        </p:nvSpPr>
        <p:spPr>
          <a:xfrm>
            <a:off x="-79023" y="4813316"/>
            <a:ext cx="2944839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spAutoFit/>
          </a:bodyPr>
          <a:lstStyle>
            <a:lvl1pPr defTabSz="1219200">
              <a:defRPr>
                <a:solidFill>
                  <a:srgbClr val="8B8B8B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rPr sz="1100" dirty="0"/>
              <a:t>© QC Ware 2022</a:t>
            </a:r>
          </a:p>
        </p:txBody>
      </p:sp>
    </p:spTree>
    <p:extLst>
      <p:ext uri="{BB962C8B-B14F-4D97-AF65-F5344CB8AC3E}">
        <p14:creationId xmlns:p14="http://schemas.microsoft.com/office/powerpoint/2010/main" val="345958300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3. TOPOLOGICAL DATA ANALYSIS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8440046" cy="993775"/>
          </a:xfrm>
          <a:prstGeom prst="rect">
            <a:avLst/>
          </a:prstGeom>
        </p:spPr>
        <p:txBody>
          <a:bodyPr/>
          <a:lstStyle>
            <a:lvl1pPr defTabSz="452627">
              <a:defRPr sz="3959" spc="79">
                <a:solidFill>
                  <a:srgbClr val="000000"/>
                </a:solidFill>
              </a:defRPr>
            </a:lvl1pPr>
          </a:lstStyle>
          <a:p>
            <a:r>
              <a:rPr lang="en-US" sz="3600" dirty="0">
                <a:latin typeface="Gotham Book" pitchFamily="2" charset="0"/>
              </a:rPr>
              <a:t>Topological</a:t>
            </a:r>
            <a:r>
              <a:rPr sz="3600" dirty="0">
                <a:latin typeface="Gotham Book" pitchFamily="2" charset="0"/>
              </a:rPr>
              <a:t> D</a:t>
            </a:r>
            <a:r>
              <a:rPr lang="en-US" sz="3600" dirty="0">
                <a:latin typeface="Gotham Book" pitchFamily="2" charset="0"/>
              </a:rPr>
              <a:t>ata</a:t>
            </a:r>
            <a:r>
              <a:rPr sz="3600" dirty="0">
                <a:latin typeface="Gotham Book" pitchFamily="2" charset="0"/>
              </a:rPr>
              <a:t> A</a:t>
            </a:r>
            <a:r>
              <a:rPr lang="en-US" sz="3600" dirty="0">
                <a:latin typeface="Gotham Book" pitchFamily="2" charset="0"/>
              </a:rPr>
              <a:t>nalysis</a:t>
            </a:r>
            <a:endParaRPr sz="3600" dirty="0">
              <a:latin typeface="Gotham Book" pitchFamily="2" charset="0"/>
            </a:endParaRPr>
          </a:p>
        </p:txBody>
      </p:sp>
      <p:sp>
        <p:nvSpPr>
          <p:cNvPr id="196" name="Simplicial complexes generalize graphs, besides vertices and edges they have higher order fac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190856" indent="-190856" defTabSz="229027">
              <a:spcBef>
                <a:spcPts val="1687"/>
              </a:spcBef>
              <a:defRPr sz="2660" spc="53"/>
            </a:pPr>
            <a:r>
              <a:rPr sz="1400" dirty="0"/>
              <a:t>Simplicial complexes generalize graphs, besides vertices and edges they have higher order faces.</a:t>
            </a:r>
            <a:r>
              <a:rPr lang="en-US" sz="1400" dirty="0"/>
              <a:t> </a:t>
            </a:r>
            <a:r>
              <a:rPr sz="1400" dirty="0"/>
              <a:t>The </a:t>
            </a:r>
            <a:r>
              <a:rPr sz="1400" dirty="0" err="1"/>
              <a:t>Vietoris</a:t>
            </a:r>
            <a:r>
              <a:rPr sz="1400" dirty="0"/>
              <a:t>-Rips complex VR(X, n, d) includes all point sets with diameter at most d. </a:t>
            </a:r>
          </a:p>
          <a:p>
            <a:pPr marL="190856" indent="-190856" defTabSz="229027">
              <a:spcBef>
                <a:spcPts val="1687"/>
              </a:spcBef>
              <a:defRPr sz="2660" spc="53"/>
            </a:pPr>
            <a:r>
              <a:rPr sz="1400" dirty="0"/>
              <a:t>A Dirac operator D and the Laplacian L= DD*+ D*D can be defined for every simplicial complex. </a:t>
            </a:r>
          </a:p>
          <a:p>
            <a:pPr marL="190856" indent="-190856" defTabSz="229027">
              <a:spcBef>
                <a:spcPts val="1687"/>
              </a:spcBef>
              <a:defRPr sz="2660" spc="53"/>
            </a:pPr>
            <a:r>
              <a:rPr sz="1400" dirty="0"/>
              <a:t>The </a:t>
            </a:r>
            <a:r>
              <a:rPr sz="1400" dirty="0" err="1"/>
              <a:t>Betti</a:t>
            </a:r>
            <a:r>
              <a:rPr sz="1400" dirty="0"/>
              <a:t> numbers are the dimensions of the kernel of the Laplacian. The persistent </a:t>
            </a:r>
            <a:r>
              <a:rPr sz="1400" dirty="0" err="1"/>
              <a:t>Betti</a:t>
            </a:r>
            <a:r>
              <a:rPr sz="1400" dirty="0"/>
              <a:t> numbers for the VR complexes capture non-trivial features of the data-set. </a:t>
            </a:r>
            <a:endParaRPr lang="en-US" sz="1400" dirty="0"/>
          </a:p>
          <a:p>
            <a:r>
              <a:rPr lang="en-GB" sz="1400" dirty="0"/>
              <a:t>The Dirac Operator is an exponentially large sparse operator, hence Hamiltonian simulation can be used for quantum TDA [LGZ 16]. Latest, overhead O(n) for Dirac operator simulation</a:t>
            </a:r>
          </a:p>
          <a:p>
            <a:pPr marL="190856" indent="-190856" defTabSz="229027">
              <a:spcBef>
                <a:spcPts val="1687"/>
              </a:spcBef>
              <a:defRPr sz="2660" spc="53"/>
            </a:pPr>
            <a:endParaRPr sz="1600" dirty="0"/>
          </a:p>
        </p:txBody>
      </p:sp>
      <p:sp>
        <p:nvSpPr>
          <p:cNvPr id="4" name="THEOREM: THERE is A O(log N) depth embedding for the DIRAC operator, that yields a quantum TDA algorithm with poly-logarithmic overhead.">
            <a:extLst>
              <a:ext uri="{FF2B5EF4-FFF2-40B4-BE49-F238E27FC236}">
                <a16:creationId xmlns:a16="http://schemas.microsoft.com/office/drawing/2014/main" id="{19AB79E6-843F-6B47-B3C5-2606555265FD}"/>
              </a:ext>
            </a:extLst>
          </p:cNvPr>
          <p:cNvSpPr/>
          <p:nvPr/>
        </p:nvSpPr>
        <p:spPr>
          <a:xfrm>
            <a:off x="878388" y="4199135"/>
            <a:ext cx="7636961" cy="66972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/>
          <a:lstStyle>
            <a:lvl1pPr>
              <a:defRPr sz="1800" cap="all" spc="3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rPr sz="1400" dirty="0"/>
              <a:t>THEOREM: THERE is A O(log N) depth embedding for the DIRAC operator, that yields a quantum TDA algorithm with poly-logarithmic overhead.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6A86C-D264-ED48-B704-EA8E17068817}"/>
              </a:ext>
            </a:extLst>
          </p:cNvPr>
          <p:cNvSpPr txBox="1"/>
          <p:nvPr/>
        </p:nvSpPr>
        <p:spPr>
          <a:xfrm>
            <a:off x="-79023" y="4813316"/>
            <a:ext cx="2944839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spAutoFit/>
          </a:bodyPr>
          <a:lstStyle>
            <a:lvl1pPr defTabSz="1219200">
              <a:defRPr>
                <a:solidFill>
                  <a:srgbClr val="8B8B8B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rPr sz="1100" dirty="0"/>
              <a:t>© QC Ware 2022</a:t>
            </a:r>
          </a:p>
        </p:txBody>
      </p:sp>
    </p:spTree>
    <p:extLst>
      <p:ext uri="{BB962C8B-B14F-4D97-AF65-F5344CB8AC3E}">
        <p14:creationId xmlns:p14="http://schemas.microsoft.com/office/powerpoint/2010/main" val="392691143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Quantum-Inspired Applications for Data Scientists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820445"/>
          </a:xfrm>
          <a:prstGeom prst="rect">
            <a:avLst/>
          </a:prstGeom>
        </p:spPr>
        <p:txBody>
          <a:bodyPr>
            <a:normAutofit/>
          </a:bodyPr>
          <a:lstStyle>
            <a:lvl1pPr defTabSz="2145738">
              <a:defRPr sz="7480" spc="-149"/>
            </a:lvl1pPr>
          </a:lstStyle>
          <a:p>
            <a:r>
              <a:rPr lang="en-US" sz="2800" dirty="0">
                <a:latin typeface="Gotham Book" pitchFamily="2" charset="0"/>
              </a:rPr>
              <a:t>Possible QML applications/projects</a:t>
            </a:r>
            <a:endParaRPr sz="2800" dirty="0">
              <a:latin typeface="Gotham Book" pitchFamily="2" charset="0"/>
            </a:endParaRPr>
          </a:p>
        </p:txBody>
      </p:sp>
      <p:sp>
        <p:nvSpPr>
          <p:cNvPr id="773" name="Rounded Rectangle"/>
          <p:cNvSpPr/>
          <p:nvPr/>
        </p:nvSpPr>
        <p:spPr>
          <a:xfrm>
            <a:off x="415913" y="1084433"/>
            <a:ext cx="2610615" cy="1838950"/>
          </a:xfrm>
          <a:prstGeom prst="roundRect">
            <a:avLst>
              <a:gd name="adj" fmla="val 15527"/>
            </a:avLst>
          </a:prstGeom>
          <a:solidFill>
            <a:srgbClr val="FFFFFF"/>
          </a:solidFill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775" name="Generative networks"/>
          <p:cNvSpPr txBox="1"/>
          <p:nvPr/>
        </p:nvSpPr>
        <p:spPr>
          <a:xfrm>
            <a:off x="594618" y="1193430"/>
            <a:ext cx="2238022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200" b="0" dirty="0">
                <a:latin typeface="GOTHAM-BOOK" panose="02000504050000020004" pitchFamily="2" charset="0"/>
              </a:rPr>
              <a:t>Time series predictions</a:t>
            </a:r>
          </a:p>
        </p:txBody>
      </p:sp>
      <p:sp>
        <p:nvSpPr>
          <p:cNvPr id="785" name="Data preprocessing"/>
          <p:cNvSpPr txBox="1"/>
          <p:nvPr/>
        </p:nvSpPr>
        <p:spPr>
          <a:xfrm>
            <a:off x="6069648" y="1225632"/>
            <a:ext cx="2377186" cy="30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 fontScale="92500"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350" b="0" dirty="0">
                <a:latin typeface="GOTHAM-BOOK" panose="02000504050000020004" pitchFamily="2" charset="0"/>
              </a:rPr>
              <a:t>Customer Value  prediction</a:t>
            </a:r>
            <a:endParaRPr sz="1350" b="0" dirty="0">
              <a:latin typeface="GOTHAM-BOOK" panose="02000504050000020004" pitchFamily="2" charset="0"/>
            </a:endParaRPr>
          </a:p>
        </p:txBody>
      </p:sp>
      <p:sp>
        <p:nvSpPr>
          <p:cNvPr id="786" name="Rounded Rectangle"/>
          <p:cNvSpPr/>
          <p:nvPr/>
        </p:nvSpPr>
        <p:spPr>
          <a:xfrm>
            <a:off x="5907062" y="1078567"/>
            <a:ext cx="2663350" cy="1838950"/>
          </a:xfrm>
          <a:prstGeom prst="roundRect">
            <a:avLst>
              <a:gd name="adj" fmla="val 15527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9" name="Rounded Rectangle">
            <a:extLst>
              <a:ext uri="{FF2B5EF4-FFF2-40B4-BE49-F238E27FC236}">
                <a16:creationId xmlns:a16="http://schemas.microsoft.com/office/drawing/2014/main" id="{F607CA72-AA15-464B-A5FF-2F030549E6C0}"/>
              </a:ext>
            </a:extLst>
          </p:cNvPr>
          <p:cNvSpPr/>
          <p:nvPr/>
        </p:nvSpPr>
        <p:spPr>
          <a:xfrm>
            <a:off x="3144007" y="1095083"/>
            <a:ext cx="2645577" cy="1838950"/>
          </a:xfrm>
          <a:prstGeom prst="roundRect">
            <a:avLst>
              <a:gd name="adj" fmla="val 15527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" name="Outlier detection">
            <a:extLst>
              <a:ext uri="{FF2B5EF4-FFF2-40B4-BE49-F238E27FC236}">
                <a16:creationId xmlns:a16="http://schemas.microsoft.com/office/drawing/2014/main" id="{BDEA31BA-ADAE-384F-A1ED-4ACDDB81A738}"/>
              </a:ext>
            </a:extLst>
          </p:cNvPr>
          <p:cNvSpPr txBox="1"/>
          <p:nvPr/>
        </p:nvSpPr>
        <p:spPr>
          <a:xfrm>
            <a:off x="3521617" y="1192534"/>
            <a:ext cx="2011196" cy="320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200" b="0" dirty="0">
                <a:latin typeface="GOTHAM-BOOK" panose="02000504050000020004" pitchFamily="2" charset="0"/>
              </a:rPr>
              <a:t>Interpretable models</a:t>
            </a:r>
            <a:endParaRPr sz="1200" b="0" dirty="0">
              <a:latin typeface="GOTHAM-BOOK" panose="02000504050000020004" pitchFamily="2" charset="0"/>
            </a:endParaRPr>
          </a:p>
        </p:txBody>
      </p:sp>
      <p:sp>
        <p:nvSpPr>
          <p:cNvPr id="36" name="Avoid mode collapse">
            <a:extLst>
              <a:ext uri="{FF2B5EF4-FFF2-40B4-BE49-F238E27FC236}">
                <a16:creationId xmlns:a16="http://schemas.microsoft.com/office/drawing/2014/main" id="{E75DAB2A-4C23-994F-AE5B-2ED63C324FFE}"/>
              </a:ext>
            </a:extLst>
          </p:cNvPr>
          <p:cNvSpPr txBox="1"/>
          <p:nvPr/>
        </p:nvSpPr>
        <p:spPr>
          <a:xfrm>
            <a:off x="3313825" y="2616595"/>
            <a:ext cx="2324031" cy="205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361941" indent="-361941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88" dirty="0">
                <a:latin typeface="GOTHAM-BOOK" panose="02000504050000020004" pitchFamily="2" charset="0"/>
                <a:sym typeface="Helvetica Neue"/>
              </a:rPr>
              <a:t>DPP+ Random Forest</a:t>
            </a:r>
            <a:endParaRPr sz="1088" dirty="0">
              <a:latin typeface="GOTHAM-BOOK" panose="02000504050000020004" pitchFamily="2" charset="0"/>
              <a:sym typeface="Helvetica Neue"/>
            </a:endParaRPr>
          </a:p>
        </p:txBody>
      </p:sp>
      <p:sp>
        <p:nvSpPr>
          <p:cNvPr id="38" name="Avoid mode collapse">
            <a:extLst>
              <a:ext uri="{FF2B5EF4-FFF2-40B4-BE49-F238E27FC236}">
                <a16:creationId xmlns:a16="http://schemas.microsoft.com/office/drawing/2014/main" id="{8544C3BC-2A96-7541-8A81-8A86DE00A5B2}"/>
              </a:ext>
            </a:extLst>
          </p:cNvPr>
          <p:cNvSpPr txBox="1"/>
          <p:nvPr/>
        </p:nvSpPr>
        <p:spPr>
          <a:xfrm>
            <a:off x="591361" y="2616595"/>
            <a:ext cx="2324031" cy="205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361941" indent="-361941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88" dirty="0">
                <a:latin typeface="GOTHAM-BOOK" panose="02000504050000020004" pitchFamily="2" charset="0"/>
                <a:sym typeface="Helvetica Neue"/>
              </a:rPr>
              <a:t>DPP+ Regression</a:t>
            </a:r>
            <a:endParaRPr sz="1088" dirty="0">
              <a:latin typeface="GOTHAM-BOOK" panose="02000504050000020004" pitchFamily="2" charset="0"/>
              <a:sym typeface="Helvetica Neue"/>
            </a:endParaRPr>
          </a:p>
        </p:txBody>
      </p:sp>
      <p:sp>
        <p:nvSpPr>
          <p:cNvPr id="39" name="Faster convergence">
            <a:extLst>
              <a:ext uri="{FF2B5EF4-FFF2-40B4-BE49-F238E27FC236}">
                <a16:creationId xmlns:a16="http://schemas.microsoft.com/office/drawing/2014/main" id="{50FE31C4-E9D0-4E40-AF2F-AADF44D217CE}"/>
              </a:ext>
            </a:extLst>
          </p:cNvPr>
          <p:cNvSpPr txBox="1"/>
          <p:nvPr/>
        </p:nvSpPr>
        <p:spPr>
          <a:xfrm>
            <a:off x="6224931" y="2572724"/>
            <a:ext cx="2324031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407988" indent="-407988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00" dirty="0">
                <a:latin typeface="GOTHAM-BOOK" panose="02000504050000020004" pitchFamily="2" charset="0"/>
                <a:sym typeface="Helvetica Neue"/>
              </a:rPr>
              <a:t>DPP+ ensemble methods</a:t>
            </a:r>
            <a:r>
              <a:rPr lang="en-US" sz="1000" dirty="0">
                <a:latin typeface="GOTHAM-BOOK" panose="02000504050000020004" pitchFamily="2" charset="0"/>
              </a:rPr>
              <a:t> </a:t>
            </a:r>
            <a:endParaRPr lang="en-US" sz="1000" dirty="0">
              <a:latin typeface="GOTHAM-BOOK" panose="02000504050000020004" pitchFamily="2" charset="0"/>
              <a:sym typeface="Helvetica Neue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62BF076-0274-B445-A8F7-7D5F5A7A1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9" y="1577361"/>
            <a:ext cx="1647731" cy="84136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E50ED0F-2FBF-1848-B68E-2BCB13966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70" y="1673396"/>
            <a:ext cx="2503048" cy="656384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67B5CCC7-AFEF-9C48-BCD8-6AC1EABBB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151" y="1513427"/>
            <a:ext cx="1655396" cy="979048"/>
          </a:xfrm>
          <a:prstGeom prst="rect">
            <a:avLst/>
          </a:prstGeom>
        </p:spPr>
      </p:pic>
      <p:sp>
        <p:nvSpPr>
          <p:cNvPr id="33" name="Rounded Rectangle">
            <a:extLst>
              <a:ext uri="{FF2B5EF4-FFF2-40B4-BE49-F238E27FC236}">
                <a16:creationId xmlns:a16="http://schemas.microsoft.com/office/drawing/2014/main" id="{67661CDB-314A-3A4F-BD5A-33DFD98DB4A3}"/>
              </a:ext>
            </a:extLst>
          </p:cNvPr>
          <p:cNvSpPr/>
          <p:nvPr/>
        </p:nvSpPr>
        <p:spPr>
          <a:xfrm>
            <a:off x="387996" y="3013399"/>
            <a:ext cx="2645577" cy="1838950"/>
          </a:xfrm>
          <a:prstGeom prst="roundRect">
            <a:avLst>
              <a:gd name="adj" fmla="val 15527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5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4" name="Outlier detection">
            <a:extLst>
              <a:ext uri="{FF2B5EF4-FFF2-40B4-BE49-F238E27FC236}">
                <a16:creationId xmlns:a16="http://schemas.microsoft.com/office/drawing/2014/main" id="{E32916EA-E56D-384C-A7CC-8E397016D70E}"/>
              </a:ext>
            </a:extLst>
          </p:cNvPr>
          <p:cNvSpPr txBox="1"/>
          <p:nvPr/>
        </p:nvSpPr>
        <p:spPr>
          <a:xfrm>
            <a:off x="503336" y="3108826"/>
            <a:ext cx="1794041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200" b="0" dirty="0">
                <a:latin typeface="GOTHAM-BOOK" panose="02000504050000020004" pitchFamily="2" charset="0"/>
              </a:rPr>
              <a:t>Motion segmentation</a:t>
            </a:r>
            <a:endParaRPr sz="1200" b="0" dirty="0">
              <a:latin typeface="GOTHAM-BOOK" panose="02000504050000020004" pitchFamily="2" charset="0"/>
            </a:endParaRPr>
          </a:p>
        </p:txBody>
      </p:sp>
      <p:pic>
        <p:nvPicPr>
          <p:cNvPr id="41" name="Picture 1" descr="page6image45213648">
            <a:extLst>
              <a:ext uri="{FF2B5EF4-FFF2-40B4-BE49-F238E27FC236}">
                <a16:creationId xmlns:a16="http://schemas.microsoft.com/office/drawing/2014/main" id="{88799106-E130-2043-A338-74FD28221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4" y="3362492"/>
            <a:ext cx="2160522" cy="11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void mode collapse">
            <a:extLst>
              <a:ext uri="{FF2B5EF4-FFF2-40B4-BE49-F238E27FC236}">
                <a16:creationId xmlns:a16="http://schemas.microsoft.com/office/drawing/2014/main" id="{EB8488F8-DDC9-D74F-B9EA-CBDB0925F875}"/>
              </a:ext>
            </a:extLst>
          </p:cNvPr>
          <p:cNvSpPr txBox="1"/>
          <p:nvPr/>
        </p:nvSpPr>
        <p:spPr>
          <a:xfrm>
            <a:off x="625470" y="4608101"/>
            <a:ext cx="2324031" cy="205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361941" indent="-361941">
              <a:buFont typeface="Wingdings" pitchFamily="2" charset="2"/>
              <a:buChar char="ü"/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88" dirty="0">
                <a:latin typeface="GOTHAM-BOOK" panose="02000504050000020004" pitchFamily="2" charset="0"/>
                <a:sym typeface="Helvetica Neue"/>
              </a:rPr>
              <a:t>Lower complexity</a:t>
            </a:r>
            <a:endParaRPr sz="1088" dirty="0">
              <a:latin typeface="GOTHAM-BOOK" panose="02000504050000020004" pitchFamily="2" charset="0"/>
              <a:sym typeface="Helvetica Neue"/>
            </a:endParaRPr>
          </a:p>
        </p:txBody>
      </p:sp>
      <p:sp>
        <p:nvSpPr>
          <p:cNvPr id="46" name="Data preprocessing">
            <a:extLst>
              <a:ext uri="{FF2B5EF4-FFF2-40B4-BE49-F238E27FC236}">
                <a16:creationId xmlns:a16="http://schemas.microsoft.com/office/drawing/2014/main" id="{D1756C31-6A5A-2B4E-9C75-6586183CCE0E}"/>
              </a:ext>
            </a:extLst>
          </p:cNvPr>
          <p:cNvSpPr txBox="1"/>
          <p:nvPr/>
        </p:nvSpPr>
        <p:spPr>
          <a:xfrm>
            <a:off x="3313825" y="3124950"/>
            <a:ext cx="2238022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350" b="0" dirty="0">
                <a:latin typeface="GOTHAM-BOOK" panose="02000504050000020004" pitchFamily="2" charset="0"/>
              </a:rPr>
              <a:t>Convex Segmentation</a:t>
            </a:r>
            <a:endParaRPr sz="1350" b="0" dirty="0">
              <a:latin typeface="GOTHAM-BOOK" panose="02000504050000020004" pitchFamily="2" charset="0"/>
            </a:endParaRPr>
          </a:p>
        </p:txBody>
      </p:sp>
      <p:sp>
        <p:nvSpPr>
          <p:cNvPr id="47" name="Rounded Rectangle">
            <a:extLst>
              <a:ext uri="{FF2B5EF4-FFF2-40B4-BE49-F238E27FC236}">
                <a16:creationId xmlns:a16="http://schemas.microsoft.com/office/drawing/2014/main" id="{724BFECB-791A-4445-8B32-B97B261020AC}"/>
              </a:ext>
            </a:extLst>
          </p:cNvPr>
          <p:cNvSpPr/>
          <p:nvPr/>
        </p:nvSpPr>
        <p:spPr>
          <a:xfrm>
            <a:off x="3135120" y="3015953"/>
            <a:ext cx="2663350" cy="1838950"/>
          </a:xfrm>
          <a:prstGeom prst="roundRect">
            <a:avLst>
              <a:gd name="adj" fmla="val 15527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" name="Ensemble methods">
            <a:extLst>
              <a:ext uri="{FF2B5EF4-FFF2-40B4-BE49-F238E27FC236}">
                <a16:creationId xmlns:a16="http://schemas.microsoft.com/office/drawing/2014/main" id="{FE0193F0-884C-AA44-A52A-57DE2B56A22B}"/>
              </a:ext>
            </a:extLst>
          </p:cNvPr>
          <p:cNvSpPr txBox="1"/>
          <p:nvPr/>
        </p:nvSpPr>
        <p:spPr>
          <a:xfrm>
            <a:off x="6694713" y="3124950"/>
            <a:ext cx="1246195" cy="32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algn="l" defTabSz="825500">
              <a:defRPr sz="3600" b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lang="en-US" sz="1350" b="0" dirty="0">
                <a:latin typeface="GOTHAM-BOOK" panose="02000504050000020004" pitchFamily="2" charset="0"/>
              </a:rPr>
              <a:t>Clustering</a:t>
            </a:r>
            <a:endParaRPr sz="1350" b="0" dirty="0">
              <a:latin typeface="GOTHAM-BOOK" panose="02000504050000020004" pitchFamily="2" charset="0"/>
            </a:endParaRPr>
          </a:p>
        </p:txBody>
      </p:sp>
      <p:sp>
        <p:nvSpPr>
          <p:cNvPr id="49" name="Rounded Rectangle">
            <a:extLst>
              <a:ext uri="{FF2B5EF4-FFF2-40B4-BE49-F238E27FC236}">
                <a16:creationId xmlns:a16="http://schemas.microsoft.com/office/drawing/2014/main" id="{0248058C-DDB7-5046-98C7-4B0860A4E2F1}"/>
              </a:ext>
            </a:extLst>
          </p:cNvPr>
          <p:cNvSpPr/>
          <p:nvPr/>
        </p:nvSpPr>
        <p:spPr>
          <a:xfrm>
            <a:off x="5907062" y="3015953"/>
            <a:ext cx="2645577" cy="1838950"/>
          </a:xfrm>
          <a:prstGeom prst="roundRect">
            <a:avLst>
              <a:gd name="adj" fmla="val 15527"/>
            </a:avLst>
          </a:prstGeom>
          <a:ln w="25400">
            <a:solidFill>
              <a:srgbClr val="929292"/>
            </a:solidFill>
            <a:miter lim="400000"/>
          </a:ln>
        </p:spPr>
        <p:txBody>
          <a:bodyPr lIns="19050" tIns="19050" rIns="19050" bIns="19050" anchor="ctr"/>
          <a:lstStyle/>
          <a:p>
            <a:pPr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50" name="Picture 49" descr="A picture containing handwear, clothing&#10;&#10;Description automatically generated">
            <a:extLst>
              <a:ext uri="{FF2B5EF4-FFF2-40B4-BE49-F238E27FC236}">
                <a16:creationId xmlns:a16="http://schemas.microsoft.com/office/drawing/2014/main" id="{6B942EDC-A1A2-8548-81C4-798F8CD4E5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r="6774"/>
          <a:stretch/>
        </p:blipFill>
        <p:spPr>
          <a:xfrm>
            <a:off x="3389832" y="3385338"/>
            <a:ext cx="1350338" cy="961555"/>
          </a:xfrm>
          <a:prstGeom prst="rect">
            <a:avLst/>
          </a:prstGeom>
        </p:spPr>
      </p:pic>
      <p:sp>
        <p:nvSpPr>
          <p:cNvPr id="51" name="Always selects outliers">
            <a:extLst>
              <a:ext uri="{FF2B5EF4-FFF2-40B4-BE49-F238E27FC236}">
                <a16:creationId xmlns:a16="http://schemas.microsoft.com/office/drawing/2014/main" id="{4CBCD04D-E5B1-494B-B72C-1254EDF2F08F}"/>
              </a:ext>
            </a:extLst>
          </p:cNvPr>
          <p:cNvSpPr txBox="1"/>
          <p:nvPr/>
        </p:nvSpPr>
        <p:spPr>
          <a:xfrm>
            <a:off x="3277821" y="4379985"/>
            <a:ext cx="2254992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179388" indent="-179388"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00" dirty="0">
                <a:latin typeface="GOTHAM-BOOK" panose="02000504050000020004" pitchFamily="2" charset="0"/>
              </a:rPr>
              <a:t>Efficient r</a:t>
            </a:r>
            <a:r>
              <a:rPr lang="en-US" sz="1000" dirty="0">
                <a:latin typeface="GOTHAM-BOOK" panose="02000504050000020004" pitchFamily="2" charset="0"/>
                <a:sym typeface="Helvetica Neue"/>
              </a:rPr>
              <a:t>econstruction of 3D structure</a:t>
            </a:r>
          </a:p>
        </p:txBody>
      </p:sp>
      <p:pic>
        <p:nvPicPr>
          <p:cNvPr id="52" name="Picture 5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7188A1-C40D-D647-A9B4-559D895D8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70" y="3401832"/>
            <a:ext cx="1855142" cy="1009842"/>
          </a:xfrm>
          <a:prstGeom prst="rect">
            <a:avLst/>
          </a:prstGeom>
        </p:spPr>
      </p:pic>
      <p:sp>
        <p:nvSpPr>
          <p:cNvPr id="53" name="Remove collection bias">
            <a:extLst>
              <a:ext uri="{FF2B5EF4-FFF2-40B4-BE49-F238E27FC236}">
                <a16:creationId xmlns:a16="http://schemas.microsoft.com/office/drawing/2014/main" id="{58BDF648-8190-1947-9CC2-DA38DD73D81D}"/>
              </a:ext>
            </a:extLst>
          </p:cNvPr>
          <p:cNvSpPr txBox="1"/>
          <p:nvPr/>
        </p:nvSpPr>
        <p:spPr>
          <a:xfrm>
            <a:off x="6047979" y="4521541"/>
            <a:ext cx="2324032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marL="698500" indent="-698500" algn="l" defTabSz="825500">
              <a:buSzPct val="123000"/>
              <a:buChar char="•"/>
              <a:defRPr sz="2900" b="1">
                <a:solidFill>
                  <a:srgbClr val="000000"/>
                </a:solidFill>
              </a:defRPr>
            </a:lvl1pPr>
          </a:lstStyle>
          <a:p>
            <a:pPr marL="179388" indent="-179388"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00" dirty="0">
                <a:latin typeface="GOTHAM-BOOK" panose="02000504050000020004" pitchFamily="2" charset="0"/>
                <a:sym typeface="Helvetica Neue Light"/>
              </a:rPr>
              <a:t>Intuitive structure-finding</a:t>
            </a:r>
            <a:endParaRPr sz="1000" dirty="0">
              <a:latin typeface="GOTHAM-BOOK" panose="02000504050000020004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6981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1" grpId="0" animBg="1"/>
      <p:bldP spid="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Conclusions</a:t>
            </a:r>
            <a:endParaRPr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5" name="Google Shape;88;p18"/>
          <p:cNvSpPr txBox="1">
            <a:spLocks/>
          </p:cNvSpPr>
          <p:nvPr/>
        </p:nvSpPr>
        <p:spPr>
          <a:xfrm>
            <a:off x="715354" y="1281247"/>
            <a:ext cx="4200418" cy="361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9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otham Book" charset="0"/>
                <a:ea typeface="Gotham Book" charset="0"/>
                <a:cs typeface="Gotham Book" charset="0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42900" algn="l" defTabSz="4572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4780"/>
              </a:buClr>
              <a:buSzPts val="1800"/>
              <a:buFont typeface="Wingdings" pitchFamily="2" charset="2"/>
              <a:buChar char="ü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2B2A"/>
              </a:solidFill>
              <a:effectLst/>
              <a:uLnTx/>
              <a:uFillTx/>
              <a:latin typeface="Gotham Book" charset="0"/>
              <a:sym typeface="Arial"/>
            </a:endParaRPr>
          </a:p>
          <a:p>
            <a:pPr marL="457200" marR="0" lvl="0" indent="-342900" algn="l" defTabSz="4572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4780"/>
              </a:buClr>
              <a:buSzPts val="1800"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2B2A"/>
                </a:solidFill>
                <a:effectLst/>
                <a:uLnTx/>
                <a:uFillTx/>
                <a:latin typeface="Gotham Book" charset="0"/>
                <a:sym typeface="Arial"/>
              </a:rPr>
              <a:t>Quantum computing will soon impact most industry sectors </a:t>
            </a:r>
          </a:p>
          <a:p>
            <a:pPr marL="457200" marR="0" lvl="0" indent="-342900" algn="l" defTabSz="4572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4780"/>
              </a:buClr>
              <a:buSzPts val="1800"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2B2A"/>
                </a:solidFill>
                <a:effectLst/>
                <a:uLnTx/>
                <a:uFillTx/>
                <a:latin typeface="Gotham Book" charset="0"/>
                <a:sym typeface="Arial"/>
              </a:rPr>
              <a:t>Real advances will come from novel algorithmic design</a:t>
            </a:r>
          </a:p>
          <a:p>
            <a:pPr marL="457200" marR="0" lvl="0" indent="-342900" algn="l" defTabSz="4572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4780"/>
              </a:buClr>
              <a:buSzPts val="1800"/>
              <a:buFont typeface="Wingdings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A2B2A"/>
                </a:solidFill>
                <a:effectLst/>
                <a:uLnTx/>
                <a:uFillTx/>
                <a:latin typeface="Gotham Book" charset="0"/>
                <a:sym typeface="Arial"/>
              </a:rPr>
              <a:t>It is necessary to bring together quantum and domain experts</a:t>
            </a:r>
          </a:p>
          <a:p>
            <a:pPr marL="457200" marR="0" lvl="0" indent="-342900" algn="l" defTabSz="4572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4780"/>
              </a:buClr>
              <a:buSzPts val="1800"/>
              <a:buFont typeface="Wingdings" pitchFamily="2" charset="2"/>
              <a:buChar char="ü"/>
              <a:tabLst/>
              <a:defRPr/>
            </a:pPr>
            <a:endParaRPr lang="en-US" sz="1400" kern="1200" dirty="0">
              <a:solidFill>
                <a:srgbClr val="2A2B2A"/>
              </a:solidFill>
            </a:endParaRPr>
          </a:p>
          <a:p>
            <a:pPr marL="114300" marR="0" lvl="0" indent="0" algn="l" defTabSz="4572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4780"/>
              </a:buClr>
              <a:buSzPts val="180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A2B2A"/>
              </a:solidFill>
              <a:effectLst/>
              <a:uLnTx/>
              <a:uFillTx/>
              <a:latin typeface="Gotham Book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72" y="1281246"/>
            <a:ext cx="3916527" cy="261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2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4"/>
          <p:cNvSpPr txBox="1">
            <a:spLocks noGrp="1"/>
          </p:cNvSpPr>
          <p:nvPr>
            <p:ph type="title"/>
          </p:nvPr>
        </p:nvSpPr>
        <p:spPr>
          <a:xfrm>
            <a:off x="623888" y="112188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you!</a:t>
            </a:r>
            <a:endParaRPr dirty="0"/>
          </a:p>
        </p:txBody>
      </p:sp>
      <p:sp>
        <p:nvSpPr>
          <p:cNvPr id="5" name="Google Shape;704;p44"/>
          <p:cNvSpPr txBox="1">
            <a:spLocks/>
          </p:cNvSpPr>
          <p:nvPr/>
        </p:nvSpPr>
        <p:spPr>
          <a:xfrm>
            <a:off x="383858" y="4004715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otham Book" charset="0"/>
                <a:ea typeface="Gotham Book" charset="0"/>
                <a:cs typeface="Gotham Book" charset="0"/>
                <a:sym typeface="Arial"/>
              </a:defRPr>
            </a:lvl1pPr>
            <a:lvl2pPr marL="914400" marR="0" lvl="1" indent="-3302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8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charset="0"/>
                <a:sym typeface="Montserrat Medium"/>
              </a:rPr>
              <a:t>Iordanis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charset="0"/>
                <a:sym typeface="Montserrat Medium"/>
              </a:rPr>
              <a:t>Kerenidis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charset="0"/>
              <a:sym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9478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charset="0"/>
                <a:sym typeface="Arial"/>
              </a:rPr>
              <a:t>Head of Algorithms, QC Ware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charset="0"/>
              <a:sym typeface="Arial"/>
            </a:endParaRP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9478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3B8D6D"/>
                </a:solidFill>
                <a:effectLst/>
                <a:uLnTx/>
                <a:uFillTx/>
                <a:latin typeface="Gotham Book" charset="0"/>
                <a:sym typeface="Arial"/>
                <a:hlinkClick r:id="rId3"/>
              </a:rPr>
              <a:t>iordanis.kerenidis@qcware.com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charset="0"/>
                <a:sym typeface="Arial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986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;p17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otham Book" charset="0"/>
                <a:ea typeface="Gotham Book" charset="0"/>
                <a:cs typeface="Gotham Book" charset="0"/>
                <a:sym typeface="Montserrat Medium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r>
              <a:rPr lang="en-US" sz="2800" dirty="0"/>
              <a:t>Quantum Machine Learning</a:t>
            </a:r>
          </a:p>
        </p:txBody>
      </p:sp>
      <p:sp>
        <p:nvSpPr>
          <p:cNvPr id="9" name="Google Shape;82;p17"/>
          <p:cNvSpPr txBox="1">
            <a:spLocks noGrp="1"/>
          </p:cNvSpPr>
          <p:nvPr>
            <p:ph type="body" idx="1"/>
          </p:nvPr>
        </p:nvSpPr>
        <p:spPr>
          <a:xfrm>
            <a:off x="159300" y="1152475"/>
            <a:ext cx="8984700" cy="3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en-US" dirty="0"/>
              <a:t>What do we know so far?</a:t>
            </a:r>
          </a:p>
          <a:p>
            <a:pPr lvl="1" indent="-3175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Char char="○"/>
            </a:pPr>
            <a:r>
              <a:rPr lang="en-US" sz="1400" dirty="0"/>
              <a:t>Large-scale </a:t>
            </a:r>
            <a:r>
              <a:rPr lang="en" sz="1400" dirty="0"/>
              <a:t>quantum computers offer provable advantages</a:t>
            </a:r>
            <a:endParaRPr lang="en-US" sz="1000" dirty="0">
              <a:sym typeface="Arial"/>
            </a:endParaRP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1.   Quantum machine learning with subspace states – arXiv:2202.00054, 2022</a:t>
            </a:r>
            <a:br>
              <a:rPr lang="en-US" sz="900" dirty="0">
                <a:sym typeface="Arial"/>
              </a:rPr>
            </a:br>
            <a:r>
              <a:rPr lang="en-US" sz="900" dirty="0">
                <a:sym typeface="Arial"/>
              </a:rPr>
              <a:t>2.  Quantum Reinforcement Learning via Policy Iteration – arXiv:2203.01889, 2022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3.  Low depth amplitude estimation on a trapped ion quantum computer, </a:t>
            </a:r>
            <a:r>
              <a:rPr lang="en-US" sz="900" i="1" dirty="0">
                <a:sym typeface="Arial"/>
              </a:rPr>
              <a:t>Physical Review Research</a:t>
            </a:r>
            <a:r>
              <a:rPr lang="en-US" sz="900" dirty="0">
                <a:sym typeface="Arial"/>
              </a:rPr>
              <a:t>, 2022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4.  Improving quantum linear system solvers via a gradient descent perspective –arXiv:2109.04248, 2021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5.  Medical image classification via quantum neural networks – arXiv:2109.01831, 2021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6.  Nearest centroid classification on a trapped ion quantum computer – </a:t>
            </a:r>
            <a:r>
              <a:rPr lang="en-US" sz="900" i="1" dirty="0">
                <a:sym typeface="Arial"/>
              </a:rPr>
              <a:t>nature </a:t>
            </a:r>
            <a:r>
              <a:rPr lang="en-US" sz="900" i="1" dirty="0" err="1">
                <a:sym typeface="Arial"/>
              </a:rPr>
              <a:t>pj</a:t>
            </a:r>
            <a:r>
              <a:rPr lang="en-US" sz="900" i="1" dirty="0">
                <a:sym typeface="Arial"/>
              </a:rPr>
              <a:t> QI 2021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7.  Experimental demonstration of quantum advantage for NP verification – </a:t>
            </a:r>
            <a:r>
              <a:rPr lang="en-US" sz="900" i="1" dirty="0">
                <a:sym typeface="Arial"/>
              </a:rPr>
              <a:t>Nature Comm 2021</a:t>
            </a:r>
            <a:endParaRPr lang="en-US" sz="900" i="1" u="sng" dirty="0">
              <a:solidFill>
                <a:schemeClr val="hlink"/>
              </a:solidFill>
              <a:sym typeface="Arial"/>
            </a:endParaRP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8.  Quantum spectral clustering </a:t>
            </a:r>
            <a:r>
              <a:rPr lang="en-US" sz="900" i="1" dirty="0">
                <a:sym typeface="Arial"/>
              </a:rPr>
              <a:t>– Physical Review A, 2021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9.  Quantum algorithms for SOCP and Support Vector Machines, </a:t>
            </a:r>
            <a:r>
              <a:rPr lang="en-US" sz="900" i="1" dirty="0">
                <a:sym typeface="Arial"/>
              </a:rPr>
              <a:t>Quantum 2021 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10. Classical and quantum algorithms for orthogonal neural networks – </a:t>
            </a:r>
            <a:r>
              <a:rPr lang="en-US" sz="900" i="1" dirty="0" err="1">
                <a:sym typeface="Arial"/>
              </a:rPr>
              <a:t>arXiv</a:t>
            </a:r>
            <a:r>
              <a:rPr lang="en-US" sz="900" i="1" dirty="0">
                <a:sym typeface="Arial"/>
              </a:rPr>
              <a:t> 2021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11.  Low depth algorithms for quantum amplitude estimation – </a:t>
            </a:r>
            <a:r>
              <a:rPr lang="en-US" sz="900" i="1" dirty="0" err="1">
                <a:sym typeface="Arial"/>
              </a:rPr>
              <a:t>arXiv</a:t>
            </a:r>
            <a:r>
              <a:rPr lang="en-US" sz="900" i="1" dirty="0">
                <a:sym typeface="Arial"/>
              </a:rPr>
              <a:t> 2021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12. Prospects and challenges of quantum finance – </a:t>
            </a:r>
            <a:r>
              <a:rPr lang="en-US" sz="900" i="1" dirty="0" err="1">
                <a:sym typeface="Arial"/>
              </a:rPr>
              <a:t>arXiv</a:t>
            </a:r>
            <a:r>
              <a:rPr lang="en-US" sz="900" i="1" dirty="0">
                <a:sym typeface="Arial"/>
              </a:rPr>
              <a:t> 2020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13.  Quantum Algorithms for Deep Convolutional Neural Networks – </a:t>
            </a:r>
            <a:r>
              <a:rPr lang="en-US" sz="900" i="1" dirty="0">
                <a:sym typeface="Arial"/>
              </a:rPr>
              <a:t>ICLR 2020 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14.  Quantum Expectation-Maximization for Gaussian Mixture Models </a:t>
            </a:r>
            <a:r>
              <a:rPr lang="en-US" sz="900" i="1" dirty="0">
                <a:sym typeface="Arial"/>
              </a:rPr>
              <a:t>– ICML 2020  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15. Quantum algorithms for feedforward neural networks – </a:t>
            </a:r>
            <a:r>
              <a:rPr lang="en-US" sz="900" i="1" dirty="0">
                <a:sym typeface="Arial"/>
              </a:rPr>
              <a:t>ACM </a:t>
            </a:r>
            <a:r>
              <a:rPr lang="en-US" sz="900" i="1" dirty="0" err="1">
                <a:sym typeface="Arial"/>
              </a:rPr>
              <a:t>ToQC</a:t>
            </a:r>
            <a:r>
              <a:rPr lang="en-US" sz="900" i="1" dirty="0">
                <a:sym typeface="Arial"/>
              </a:rPr>
              <a:t> 2020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16.  Quantum classification of the MNIST dataset via Slow Feature Analysis – </a:t>
            </a:r>
            <a:r>
              <a:rPr lang="en-US" sz="900" i="1" dirty="0">
                <a:sym typeface="Arial"/>
              </a:rPr>
              <a:t>PRA 2020 </a:t>
            </a:r>
            <a:r>
              <a:rPr lang="en-US" sz="900" i="1" dirty="0">
                <a:solidFill>
                  <a:schemeClr val="dk1"/>
                </a:solidFill>
                <a:sym typeface="Calibri"/>
              </a:rPr>
              <a:t> 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17. Quantum gradient descent for linear systems and least squares – </a:t>
            </a:r>
            <a:r>
              <a:rPr lang="en-US" sz="900" i="1" dirty="0">
                <a:sym typeface="Arial"/>
              </a:rPr>
              <a:t>PRA 2020 </a:t>
            </a: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/>
              <a:t>18. q-means: A quantum algorithm for unsupervised machine learning – </a:t>
            </a:r>
            <a:r>
              <a:rPr lang="en-US" sz="900" i="1" dirty="0" err="1"/>
              <a:t>NeurIPS</a:t>
            </a:r>
            <a:r>
              <a:rPr lang="en-US" sz="900" i="1" dirty="0"/>
              <a:t> 2019 </a:t>
            </a:r>
            <a:endParaRPr lang="en-US" sz="900" i="1" dirty="0">
              <a:sym typeface="Arial"/>
            </a:endParaRPr>
          </a:p>
          <a:p>
            <a:pPr marL="1050131" lvl="2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lt1"/>
              </a:buClr>
              <a:buSzPts val="1295"/>
              <a:buNone/>
            </a:pPr>
            <a:r>
              <a:rPr lang="en-US" sz="900" dirty="0">
                <a:sym typeface="Arial"/>
              </a:rPr>
              <a:t>19. Quantum recommendation systems (2017) – </a:t>
            </a:r>
            <a:r>
              <a:rPr lang="en-US" sz="900" i="1" dirty="0">
                <a:sym typeface="Arial"/>
              </a:rPr>
              <a:t>Innovations on TCS 2017</a:t>
            </a:r>
            <a:endParaRPr lang="en-US" sz="1200" dirty="0"/>
          </a:p>
          <a:p>
            <a:pPr indent="-3175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Font typeface="Arial"/>
              <a:buChar char="○"/>
            </a:pPr>
            <a:endParaRPr lang="en-US" sz="1600" dirty="0"/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400"/>
              <a:buChar char="○"/>
            </a:pPr>
            <a:endParaRPr lang="en-US" sz="1400" dirty="0"/>
          </a:p>
          <a:p>
            <a:pPr lvl="1" indent="-317500">
              <a:spcBef>
                <a:spcPts val="0"/>
              </a:spcBef>
              <a:buSzPts val="1400"/>
              <a:buChar char="○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43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;p17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otham Book" charset="0"/>
                <a:ea typeface="Gotham Book" charset="0"/>
                <a:cs typeface="Gotham Book" charset="0"/>
                <a:sym typeface="Montserrat Medium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r>
              <a:rPr lang="en-US" sz="2800" dirty="0"/>
              <a:t>Quantum Machine Learning</a:t>
            </a:r>
          </a:p>
        </p:txBody>
      </p:sp>
      <p:sp>
        <p:nvSpPr>
          <p:cNvPr id="9" name="Google Shape;82;p17"/>
          <p:cNvSpPr txBox="1">
            <a:spLocks noGrp="1"/>
          </p:cNvSpPr>
          <p:nvPr>
            <p:ph type="body" idx="1"/>
          </p:nvPr>
        </p:nvSpPr>
        <p:spPr>
          <a:xfrm>
            <a:off x="159300" y="1152475"/>
            <a:ext cx="8984700" cy="3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en-US" dirty="0"/>
              <a:t>What do we know so far?</a:t>
            </a:r>
          </a:p>
          <a:p>
            <a:pPr lvl="1" indent="-3175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Char char="○"/>
            </a:pPr>
            <a:r>
              <a:rPr lang="en-US" sz="1400" dirty="0"/>
              <a:t>Large-scale </a:t>
            </a:r>
            <a:r>
              <a:rPr lang="en" sz="1400" dirty="0"/>
              <a:t>quantum computers offer provable advantages</a:t>
            </a:r>
            <a:endParaRPr lang="en-US" sz="1400" dirty="0"/>
          </a:p>
          <a:p>
            <a:pPr lvl="2" indent="-3175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400"/>
              <a:buChar char="○"/>
            </a:pPr>
            <a:r>
              <a:rPr lang="en" sz="1200" dirty="0">
                <a:ea typeface="Gotham Book" charset="0"/>
                <a:cs typeface="Gotham Book" charset="0"/>
              </a:rPr>
              <a:t>We have developed </a:t>
            </a:r>
            <a:r>
              <a:rPr lang="en-US" sz="1200" dirty="0">
                <a:ea typeface="Gotham Book" charset="0"/>
                <a:cs typeface="Gotham Book" charset="0"/>
              </a:rPr>
              <a:t>many </a:t>
            </a:r>
            <a:r>
              <a:rPr lang="en" sz="1200" dirty="0">
                <a:ea typeface="Gotham Book" charset="0"/>
                <a:cs typeface="Gotham Book" charset="0"/>
              </a:rPr>
              <a:t>of these algorithms </a:t>
            </a:r>
            <a:r>
              <a:rPr lang="en-US" sz="1200" dirty="0">
                <a:ea typeface="Gotham Book" charset="0"/>
                <a:cs typeface="Gotham Book" charset="0"/>
              </a:rPr>
              <a:t>— Classifiers, </a:t>
            </a:r>
            <a:r>
              <a:rPr lang="en" sz="1200" dirty="0">
                <a:ea typeface="Gotham Book" charset="0"/>
                <a:cs typeface="Gotham Book" charset="0"/>
              </a:rPr>
              <a:t>Recommend</a:t>
            </a:r>
            <a:r>
              <a:rPr lang="en-US" sz="1200" dirty="0" err="1">
                <a:ea typeface="Gotham Book" charset="0"/>
                <a:cs typeface="Gotham Book" charset="0"/>
              </a:rPr>
              <a:t>ers</a:t>
            </a:r>
            <a:r>
              <a:rPr lang="en" sz="1200" dirty="0">
                <a:ea typeface="Gotham Book" charset="0"/>
                <a:cs typeface="Gotham Book" charset="0"/>
              </a:rPr>
              <a:t>,</a:t>
            </a:r>
            <a:r>
              <a:rPr lang="en-US" sz="1200" dirty="0">
                <a:ea typeface="Gotham Book" charset="0"/>
                <a:cs typeface="Gotham Book" charset="0"/>
              </a:rPr>
              <a:t> </a:t>
            </a:r>
            <a:r>
              <a:rPr lang="en" sz="1200" dirty="0">
                <a:ea typeface="Gotham Book" charset="0"/>
                <a:cs typeface="Gotham Book" charset="0"/>
              </a:rPr>
              <a:t>… </a:t>
            </a:r>
            <a:endParaRPr lang="en-US" sz="1200" dirty="0"/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400"/>
              <a:buChar char="○"/>
            </a:pPr>
            <a:endParaRPr lang="en-US" sz="1400" dirty="0"/>
          </a:p>
          <a:p>
            <a:pPr lvl="1" indent="-3175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ts val="1400"/>
              <a:buChar char="○"/>
            </a:pPr>
            <a:r>
              <a:rPr lang="en" sz="1400" dirty="0"/>
              <a:t>We have more and more concrete methods for bringing QML </a:t>
            </a:r>
            <a:r>
              <a:rPr lang="en-US" sz="1400" dirty="0"/>
              <a:t>closer to reality</a:t>
            </a:r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/>
              <a:buChar char="○"/>
            </a:pPr>
            <a:r>
              <a:rPr lang="en-US" sz="1200" dirty="0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Data Loaders</a:t>
            </a:r>
            <a:endParaRPr lang="en-US" sz="1200" dirty="0">
              <a:latin typeface="Gotham Book" charset="0"/>
              <a:ea typeface="Gotham Book" charset="0"/>
              <a:cs typeface="Gotham Book" charset="0"/>
            </a:endParaRPr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/>
              <a:buChar char="○"/>
            </a:pPr>
            <a:r>
              <a:rPr lang="en" sz="1200" dirty="0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Distance </a:t>
            </a:r>
            <a:r>
              <a:rPr lang="en" sz="1200" dirty="0" err="1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Estimat</a:t>
            </a:r>
            <a:r>
              <a:rPr lang="en-US" sz="1200" dirty="0" err="1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ors</a:t>
            </a:r>
            <a:r>
              <a:rPr lang="en" sz="1200" dirty="0"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US" sz="1200" dirty="0">
                <a:latin typeface="Gotham Book" charset="0"/>
                <a:ea typeface="Gotham Book" charset="0"/>
                <a:cs typeface="Gotham Book" charset="0"/>
              </a:rPr>
              <a:t>for Similarity Learning</a:t>
            </a:r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/>
              <a:buChar char="○"/>
            </a:pPr>
            <a:r>
              <a:rPr lang="en-US" sz="1200" dirty="0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Linear algebra </a:t>
            </a:r>
            <a:r>
              <a:rPr lang="en-US" sz="1200" dirty="0">
                <a:latin typeface="Gotham Book" charset="0"/>
                <a:ea typeface="Gotham Book" charset="0"/>
                <a:cs typeface="Gotham Book" charset="0"/>
              </a:rPr>
              <a:t>for Machine Learning</a:t>
            </a:r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/>
              <a:buChar char="○"/>
            </a:pPr>
            <a:r>
              <a:rPr lang="en-US" sz="1200" dirty="0">
                <a:solidFill>
                  <a:srgbClr val="0070C0"/>
                </a:solidFill>
                <a:latin typeface="Gotham Book" charset="0"/>
              </a:rPr>
              <a:t>Quantum Neural Networks</a:t>
            </a:r>
            <a:endParaRPr lang="en-US" sz="1400" dirty="0">
              <a:latin typeface="Gotham Book" charset="0"/>
              <a:ea typeface="Gotham Book" charset="0"/>
              <a:cs typeface="Gotham Book" charset="0"/>
            </a:endParaRPr>
          </a:p>
          <a:p>
            <a:pPr lvl="2" indent="-3175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Font typeface="Arial"/>
              <a:buChar char="○"/>
            </a:pPr>
            <a:endParaRPr lang="en-US" sz="1400" dirty="0">
              <a:ea typeface="Gotham Book" charset="0"/>
              <a:cs typeface="Gotham Book" charset="0"/>
            </a:endParaRPr>
          </a:p>
          <a:p>
            <a:pPr lvl="1" indent="-317500">
              <a:spcBef>
                <a:spcPts val="0"/>
              </a:spcBef>
              <a:buSzPts val="1400"/>
              <a:buChar char="○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73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;p17"/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otham Book" charset="0"/>
                <a:ea typeface="Gotham Book" charset="0"/>
                <a:cs typeface="Gotham Book" charset="0"/>
                <a:sym typeface="Montserrat Medium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r>
              <a:rPr lang="en-US" sz="2800" dirty="0"/>
              <a:t>Quantum Machine Learning</a:t>
            </a:r>
          </a:p>
        </p:txBody>
      </p:sp>
      <p:sp>
        <p:nvSpPr>
          <p:cNvPr id="9" name="Google Shape;82;p17"/>
          <p:cNvSpPr txBox="1">
            <a:spLocks noGrp="1"/>
          </p:cNvSpPr>
          <p:nvPr>
            <p:ph type="body" idx="1"/>
          </p:nvPr>
        </p:nvSpPr>
        <p:spPr>
          <a:xfrm>
            <a:off x="159300" y="1152475"/>
            <a:ext cx="8984700" cy="38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None/>
            </a:pPr>
            <a:r>
              <a:rPr lang="en-US" dirty="0"/>
              <a:t>What do we know so far?</a:t>
            </a:r>
          </a:p>
          <a:p>
            <a:pPr lvl="1" indent="-3175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Char char="○"/>
            </a:pPr>
            <a:r>
              <a:rPr lang="en-US" sz="1400" dirty="0"/>
              <a:t>Large-scale </a:t>
            </a:r>
            <a:r>
              <a:rPr lang="en" sz="1400" dirty="0"/>
              <a:t>quantum computers offer provable advantages</a:t>
            </a:r>
            <a:endParaRPr lang="en-US" sz="1400" dirty="0"/>
          </a:p>
          <a:p>
            <a:pPr lvl="2" indent="-3175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400"/>
              <a:buChar char="○"/>
            </a:pPr>
            <a:r>
              <a:rPr lang="en" sz="1200" dirty="0">
                <a:ea typeface="Gotham Book" charset="0"/>
                <a:cs typeface="Gotham Book" charset="0"/>
              </a:rPr>
              <a:t>We have developed </a:t>
            </a:r>
            <a:r>
              <a:rPr lang="en-US" sz="1200" dirty="0">
                <a:ea typeface="Gotham Book" charset="0"/>
                <a:cs typeface="Gotham Book" charset="0"/>
              </a:rPr>
              <a:t>many </a:t>
            </a:r>
            <a:r>
              <a:rPr lang="en" sz="1200" dirty="0">
                <a:ea typeface="Gotham Book" charset="0"/>
                <a:cs typeface="Gotham Book" charset="0"/>
              </a:rPr>
              <a:t>of these algorithms </a:t>
            </a:r>
            <a:r>
              <a:rPr lang="en-US" sz="1200" dirty="0">
                <a:ea typeface="Gotham Book" charset="0"/>
                <a:cs typeface="Gotham Book" charset="0"/>
              </a:rPr>
              <a:t>— Classifiers, </a:t>
            </a:r>
            <a:r>
              <a:rPr lang="en" sz="1200" dirty="0">
                <a:ea typeface="Gotham Book" charset="0"/>
                <a:cs typeface="Gotham Book" charset="0"/>
              </a:rPr>
              <a:t>Recommend</a:t>
            </a:r>
            <a:r>
              <a:rPr lang="en-US" sz="1200" dirty="0" err="1">
                <a:ea typeface="Gotham Book" charset="0"/>
                <a:cs typeface="Gotham Book" charset="0"/>
              </a:rPr>
              <a:t>ers</a:t>
            </a:r>
            <a:r>
              <a:rPr lang="en" sz="1200" dirty="0">
                <a:ea typeface="Gotham Book" charset="0"/>
                <a:cs typeface="Gotham Book" charset="0"/>
              </a:rPr>
              <a:t>,</a:t>
            </a:r>
            <a:r>
              <a:rPr lang="en-US" sz="1200" dirty="0">
                <a:ea typeface="Gotham Book" charset="0"/>
                <a:cs typeface="Gotham Book" charset="0"/>
              </a:rPr>
              <a:t> </a:t>
            </a:r>
            <a:r>
              <a:rPr lang="en" sz="1200" dirty="0">
                <a:ea typeface="Gotham Book" charset="0"/>
                <a:cs typeface="Gotham Book" charset="0"/>
              </a:rPr>
              <a:t>… </a:t>
            </a:r>
            <a:endParaRPr lang="en-US" sz="1200" dirty="0"/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1400"/>
              <a:buChar char="○"/>
            </a:pPr>
            <a:endParaRPr lang="en-US" sz="1400" dirty="0"/>
          </a:p>
          <a:p>
            <a:pPr lvl="1" indent="-3175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ts val="1400"/>
              <a:buChar char="○"/>
            </a:pPr>
            <a:r>
              <a:rPr lang="en" sz="1400" dirty="0"/>
              <a:t>We have more and more concrete methods for bringing QML </a:t>
            </a:r>
            <a:r>
              <a:rPr lang="en-US" sz="1400" dirty="0"/>
              <a:t>closer to reality</a:t>
            </a:r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/>
              <a:buChar char="○"/>
            </a:pPr>
            <a:r>
              <a:rPr lang="en-US" sz="1200" dirty="0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Data Loaders</a:t>
            </a:r>
            <a:endParaRPr lang="en-US" sz="1200" dirty="0">
              <a:latin typeface="Gotham Book" charset="0"/>
              <a:ea typeface="Gotham Book" charset="0"/>
              <a:cs typeface="Gotham Book" charset="0"/>
            </a:endParaRPr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/>
              <a:buChar char="○"/>
            </a:pPr>
            <a:r>
              <a:rPr lang="en" sz="1200" dirty="0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Distance </a:t>
            </a:r>
            <a:r>
              <a:rPr lang="en" sz="1200" dirty="0" err="1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Estimat</a:t>
            </a:r>
            <a:r>
              <a:rPr lang="en-US" sz="1200" dirty="0" err="1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ors</a:t>
            </a:r>
            <a:r>
              <a:rPr lang="en" sz="1200" dirty="0"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US" sz="1200" dirty="0">
                <a:latin typeface="Gotham Book" charset="0"/>
                <a:ea typeface="Gotham Book" charset="0"/>
                <a:cs typeface="Gotham Book" charset="0"/>
              </a:rPr>
              <a:t>for Similarity Learning</a:t>
            </a:r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/>
              <a:buChar char="○"/>
            </a:pPr>
            <a:r>
              <a:rPr lang="en-US" sz="1200" dirty="0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Linear algebra </a:t>
            </a:r>
            <a:r>
              <a:rPr lang="en-US" sz="1200" dirty="0">
                <a:latin typeface="Gotham Book" charset="0"/>
                <a:ea typeface="Gotham Book" charset="0"/>
                <a:cs typeface="Gotham Book" charset="0"/>
              </a:rPr>
              <a:t>for Machine Learning</a:t>
            </a:r>
          </a:p>
          <a:p>
            <a:pPr lvl="2" indent="-317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Arial"/>
              <a:buChar char="○"/>
            </a:pPr>
            <a:r>
              <a:rPr lang="en-US" sz="1200" dirty="0">
                <a:solidFill>
                  <a:srgbClr val="0070C0"/>
                </a:solidFill>
                <a:latin typeface="Gotham Book" charset="0"/>
              </a:rPr>
              <a:t>Quantum Neural Networks</a:t>
            </a:r>
            <a:endParaRPr lang="en-US" sz="1400" dirty="0">
              <a:latin typeface="Gotham Book" charset="0"/>
              <a:ea typeface="Gotham Book" charset="0"/>
              <a:cs typeface="Gotham Book" charset="0"/>
            </a:endParaRPr>
          </a:p>
          <a:p>
            <a:pPr lvl="2" indent="-3175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Font typeface="Arial"/>
              <a:buChar char="○"/>
            </a:pPr>
            <a:endParaRPr lang="en-US" sz="1400" dirty="0">
              <a:ea typeface="Gotham Book" charset="0"/>
              <a:cs typeface="Gotham Book" charset="0"/>
            </a:endParaRPr>
          </a:p>
          <a:p>
            <a:pPr lvl="1" indent="-3175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SzPts val="1400"/>
              <a:buFont typeface="Arial"/>
              <a:buChar char="○"/>
            </a:pPr>
            <a:r>
              <a:rPr lang="en-US" sz="1400" dirty="0">
                <a:ea typeface="Gotham Book" charset="0"/>
                <a:cs typeface="Gotham Book" charset="0"/>
              </a:rPr>
              <a:t>It will still take some time before quantum hardware becomes good enough, but the competitive advantage will come from algorithms development</a:t>
            </a:r>
          </a:p>
          <a:p>
            <a:pPr lvl="1" indent="-317500">
              <a:spcBef>
                <a:spcPts val="0"/>
              </a:spcBef>
              <a:buSzPts val="1400"/>
              <a:buChar char="○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893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">
            <a:extLst>
              <a:ext uri="{FF2B5EF4-FFF2-40B4-BE49-F238E27FC236}">
                <a16:creationId xmlns:a16="http://schemas.microsoft.com/office/drawing/2014/main" id="{1DC02D20-531E-0745-9AE7-E2A928EDC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7" y="1122363"/>
            <a:ext cx="8126573" cy="21259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dirty="0">
                <a:latin typeface="Gotham Book" pitchFamily="2" charset="0"/>
              </a:rPr>
              <a:t>Quantum Linear Algebra –</a:t>
            </a:r>
            <a:br>
              <a:rPr lang="en-US" altLang="en-US" sz="4000" dirty="0">
                <a:latin typeface="Gotham Book" pitchFamily="2" charset="0"/>
              </a:rPr>
            </a:br>
            <a:r>
              <a:rPr lang="en-US" altLang="en-US" sz="4000" dirty="0">
                <a:latin typeface="Gotham Book" pitchFamily="2" charset="0"/>
              </a:rPr>
              <a:t>Basic tools</a:t>
            </a:r>
          </a:p>
        </p:txBody>
      </p:sp>
    </p:spTree>
    <p:extLst>
      <p:ext uri="{BB962C8B-B14F-4D97-AF65-F5344CB8AC3E}">
        <p14:creationId xmlns:p14="http://schemas.microsoft.com/office/powerpoint/2010/main" val="97737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Quantum Linear Algebra</a:t>
            </a:r>
            <a:endParaRPr dirty="0">
              <a:latin typeface="Gotham Book" charset="0"/>
              <a:ea typeface="Gotham Book" charset="0"/>
              <a:cs typeface="Gotham Book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88;p18"/>
              <p:cNvSpPr txBox="1">
                <a:spLocks/>
              </p:cNvSpPr>
              <p:nvPr/>
            </p:nvSpPr>
            <p:spPr>
              <a:xfrm>
                <a:off x="159299" y="1152475"/>
                <a:ext cx="8984701" cy="386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90000"/>
                  </a:lnSpc>
                  <a:spcBef>
                    <a:spcPts val="950"/>
                  </a:spcBef>
                  <a:spcAft>
                    <a:spcPts val="0"/>
                  </a:spcAft>
                  <a:buClr>
                    <a:schemeClr val="accent2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Gotham Book" charset="0"/>
                    <a:ea typeface="Gotham Book" charset="0"/>
                    <a:cs typeface="Gotham Book" charset="0"/>
                    <a:sym typeface="Arial"/>
                  </a:defRPr>
                </a:lvl1pPr>
                <a:lvl2pPr marL="914400" marR="0" lvl="1" indent="-330200" algn="l" rtl="0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>
                    <a:schemeClr val="accent2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23850" algn="l" rtl="0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>
                    <a:schemeClr val="accent2"/>
                  </a:buClr>
                  <a:buSzPts val="1500"/>
                  <a:buFont typeface="Arial"/>
                  <a:buChar char="•"/>
                  <a:defRPr sz="15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11150" algn="l" rtl="0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>
                    <a:schemeClr val="accent2"/>
                  </a:buClr>
                  <a:buSzPts val="1300"/>
                  <a:buFont typeface="Arial"/>
                  <a:buChar char="•"/>
                  <a:defRPr sz="13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11150" algn="l" rtl="0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>
                    <a:schemeClr val="accent2"/>
                  </a:buClr>
                  <a:buSzPts val="1300"/>
                  <a:buFont typeface="Arial"/>
                  <a:buChar char="•"/>
                  <a:defRPr sz="13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35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35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35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35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Singular Value Estimation </a:t>
                </a:r>
                <a:r>
                  <a:rPr lang="en-US" sz="1600" dirty="0">
                    <a:solidFill>
                      <a:srgbClr val="5B9BD5">
                        <a:lumMod val="75000"/>
                      </a:srgbClr>
                    </a:solidFill>
                  </a:rPr>
                  <a:t>[</a:t>
                </a:r>
                <a:r>
                  <a:rPr lang="en-US" sz="1600" dirty="0" err="1">
                    <a:solidFill>
                      <a:srgbClr val="5B9BD5">
                        <a:lumMod val="75000"/>
                      </a:srgbClr>
                    </a:solidFill>
                  </a:rPr>
                  <a:t>Kerenidis,Prakash</a:t>
                </a:r>
                <a:r>
                  <a:rPr lang="en-US" sz="1600" dirty="0">
                    <a:solidFill>
                      <a:srgbClr val="5B9BD5">
                        <a:lumMod val="75000"/>
                      </a:srgbClr>
                    </a:solidFill>
                  </a:rPr>
                  <a:t> 17]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14300" lv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r>
                  <a:rPr lang="en-US" sz="1600" dirty="0">
                    <a:solidFill>
                      <a:schemeClr val="tx1"/>
                    </a:solidFill>
                  </a:rPr>
                  <a:t>Given quantum access to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charset="0"/>
                      </a:rPr>
                      <m:t>A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d>
                      <m:dPr>
                        <m:begChr m:val="⟨"/>
                        <m:endChr m:val="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and eigenvector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, </a:t>
                </a:r>
              </a:p>
              <a:p>
                <a:pPr marL="114300" lv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	we can perform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l-GR" sz="1600" i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in time O(</a:t>
                </a:r>
                <a:r>
                  <a:rPr lang="el-GR" altLang="en-US" sz="1600" dirty="0">
                    <a:solidFill>
                      <a:schemeClr val="tx1"/>
                    </a:solidFill>
                  </a:rPr>
                  <a:t>κ, μ, </a:t>
                </a:r>
                <a:r>
                  <a:rPr lang="en-US" altLang="en-US" sz="1600" dirty="0">
                    <a:solidFill>
                      <a:schemeClr val="tx1"/>
                    </a:solidFill>
                  </a:rPr>
                  <a:t>1/</a:t>
                </a:r>
                <a:r>
                  <a:rPr lang="el-GR" altLang="en-US" sz="1600" dirty="0">
                    <a:solidFill>
                      <a:schemeClr val="tx1"/>
                    </a:solidFill>
                  </a:rPr>
                  <a:t>ε)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14300" indent="0"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Singular Value Transformation </a:t>
                </a:r>
                <a:r>
                  <a:rPr lang="en-US" sz="1600" dirty="0">
                    <a:solidFill>
                      <a:srgbClr val="5B9BD5">
                        <a:lumMod val="75000"/>
                      </a:srgbClr>
                    </a:solidFill>
                  </a:rPr>
                  <a:t>[GSLW 19]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14300" lvl="0" indent="0"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	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</a:rPr>
                  <a:t>Given quantum access to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tx1"/>
                        </a:solidFill>
                        <a:latin typeface="Cambria Math" charset="0"/>
                      </a:rPr>
                      <m:t>A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d>
                      <m:dPr>
                        <m:begChr m:val="⟨"/>
                        <m:endChr m:val="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and eigenvector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, </a:t>
                </a:r>
              </a:p>
              <a:p>
                <a:pPr marL="114300" lvl="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	we can perform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l-GR" sz="1600" i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𝑓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in time O(</a:t>
                </a:r>
                <a:r>
                  <a:rPr lang="el-GR" altLang="en-US" sz="1600" dirty="0">
                    <a:solidFill>
                      <a:schemeClr val="tx1"/>
                    </a:solidFill>
                  </a:rPr>
                  <a:t>κ, μ, </a:t>
                </a:r>
                <a:r>
                  <a:rPr lang="en-US" altLang="en-US" sz="1600" dirty="0">
                    <a:solidFill>
                      <a:schemeClr val="tx1"/>
                    </a:solidFill>
                  </a:rPr>
                  <a:t>log(1/</a:t>
                </a:r>
                <a:r>
                  <a:rPr lang="el-GR" altLang="en-US" sz="1600" dirty="0">
                    <a:solidFill>
                      <a:schemeClr val="tx1"/>
                    </a:solidFill>
                  </a:rPr>
                  <a:t>ε</a:t>
                </a:r>
                <a:r>
                  <a:rPr lang="en-US" altLang="en-US" sz="1600" dirty="0">
                    <a:solidFill>
                      <a:schemeClr val="tx1"/>
                    </a:solidFill>
                  </a:rPr>
                  <a:t>)</a:t>
                </a:r>
                <a:r>
                  <a:rPr lang="el-GR" altLang="en-US" sz="1600" dirty="0">
                    <a:solidFill>
                      <a:schemeClr val="tx1"/>
                    </a:solidFill>
                  </a:rPr>
                  <a:t>)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:endParaRPr lang="en-US" sz="16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14300" lv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Applications</a:t>
                </a:r>
              </a:p>
              <a:p>
                <a:pPr marL="114300" lv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	</a:t>
                </a:r>
                <a:r>
                  <a:rPr lang="en-US" sz="1600" dirty="0">
                    <a:solidFill>
                      <a:schemeClr val="tx1"/>
                    </a:solidFill>
                  </a:rPr>
                  <a:t>Matrix-Matrix multiplication, Linear Systems </a:t>
                </a:r>
                <a:r>
                  <a:rPr lang="en-US" sz="1400" dirty="0">
                    <a:solidFill>
                      <a:srgbClr val="5B9BD5">
                        <a:lumMod val="75000"/>
                      </a:srgbClr>
                    </a:solidFill>
                  </a:rPr>
                  <a:t>[Harrow, Hassidim, Lloyd 09, GSLW 19] </a:t>
                </a:r>
              </a:p>
              <a:p>
                <a:pPr marL="114300" indent="0">
                  <a:buNone/>
                </a:pPr>
                <a:r>
                  <a:rPr lang="en-US" sz="1600" dirty="0">
                    <a:solidFill>
                      <a:schemeClr val="tx1"/>
                    </a:solidFill>
                  </a:rPr>
                  <a:t>	Projections on sub-</a:t>
                </a:r>
                <a:r>
                  <a:rPr lang="en-US" sz="1600" dirty="0" err="1">
                    <a:solidFill>
                      <a:schemeClr val="tx1"/>
                    </a:solidFill>
                  </a:rPr>
                  <a:t>eigenspaces</a:t>
                </a:r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dirty="0">
                    <a:solidFill>
                      <a:srgbClr val="5B9BD5">
                        <a:lumMod val="75000"/>
                      </a:srgbClr>
                    </a:solidFill>
                  </a:rPr>
                  <a:t>[</a:t>
                </a:r>
                <a:r>
                  <a:rPr lang="en-US" sz="1400" dirty="0" err="1">
                    <a:solidFill>
                      <a:srgbClr val="5B9BD5">
                        <a:lumMod val="75000"/>
                      </a:srgbClr>
                    </a:solidFill>
                  </a:rPr>
                  <a:t>Kerenidis,Prakash</a:t>
                </a:r>
                <a:r>
                  <a:rPr lang="en-US" sz="1400" dirty="0">
                    <a:solidFill>
                      <a:srgbClr val="5B9BD5">
                        <a:lumMod val="75000"/>
                      </a:srgbClr>
                    </a:solidFill>
                  </a:rPr>
                  <a:t> 17]</a:t>
                </a:r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114300" lvl="0" indent="0">
                  <a:buNone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 marL="468312" lvl="1" indent="0">
                  <a:buNone/>
                </a:pPr>
                <a:endParaRPr lang="en-US" sz="1400" dirty="0">
                  <a:latin typeface="Gotham Book" charset="0"/>
                  <a:ea typeface="Gotham Book" charset="0"/>
                  <a:cs typeface="Gotham Book" charset="0"/>
                </a:endParaRPr>
              </a:p>
            </p:txBody>
          </p:sp>
        </mc:Choice>
        <mc:Fallback xmlns="">
          <p:sp>
            <p:nvSpPr>
              <p:cNvPr id="7" name="Google Shape;88;p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99" y="1152475"/>
                <a:ext cx="8984701" cy="38685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23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885DC1ED-616F-6547-A00F-BEA8BEA5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" y="201168"/>
            <a:ext cx="8915401" cy="959358"/>
          </a:xfrm>
        </p:spPr>
        <p:txBody>
          <a:bodyPr/>
          <a:lstStyle/>
          <a:p>
            <a:r>
              <a:rPr lang="en-US" dirty="0">
                <a:latin typeface="Gotham Book" charset="0"/>
                <a:ea typeface="Gotham Book" charset="0"/>
                <a:cs typeface="Gotham Book" charset="0"/>
              </a:rPr>
              <a:t>Recommendation Systems </a:t>
            </a:r>
            <a:r>
              <a:rPr lang="en-US" sz="1800" dirty="0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[</a:t>
            </a:r>
            <a:r>
              <a:rPr lang="en-US" sz="1800" dirty="0" err="1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Kerenidis</a:t>
            </a:r>
            <a:r>
              <a:rPr lang="en-US" sz="1800" dirty="0">
                <a:solidFill>
                  <a:srgbClr val="0070C0"/>
                </a:solidFill>
                <a:latin typeface="Gotham Book" charset="0"/>
                <a:ea typeface="Gotham Book" charset="0"/>
                <a:cs typeface="Gotham Book" charset="0"/>
              </a:rPr>
              <a:t>, Prakash, ITCS 17]</a:t>
            </a:r>
            <a:endParaRPr lang="en-US" dirty="0">
              <a:solidFill>
                <a:srgbClr val="0070C0"/>
              </a:solidFill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31304" y="3750789"/>
            <a:ext cx="2254522" cy="739894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rPr>
              <a:t>Efficient quantum algorithm for Singular Value Estimation 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206310" y="2782276"/>
            <a:ext cx="458260" cy="826286"/>
            <a:chOff x="2853607" y="5267879"/>
            <a:chExt cx="652138" cy="1081336"/>
          </a:xfrm>
        </p:grpSpPr>
        <p:sp>
          <p:nvSpPr>
            <p:cNvPr id="13" name="Right Arrow 12"/>
            <p:cNvSpPr/>
            <p:nvPr/>
          </p:nvSpPr>
          <p:spPr>
            <a:xfrm rot="5400000">
              <a:off x="2639008" y="5482478"/>
              <a:ext cx="1081336" cy="652138"/>
            </a:xfrm>
            <a:prstGeom prst="rightArrow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5400000">
              <a:off x="2711245" y="5557947"/>
              <a:ext cx="924964" cy="48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Step 3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45000" y="1863973"/>
            <a:ext cx="860205" cy="440190"/>
            <a:chOff x="2567608" y="5520515"/>
            <a:chExt cx="1224136" cy="576064"/>
          </a:xfrm>
        </p:grpSpPr>
        <p:sp>
          <p:nvSpPr>
            <p:cNvPr id="16" name="Right Arrow 15"/>
            <p:cNvSpPr/>
            <p:nvPr/>
          </p:nvSpPr>
          <p:spPr>
            <a:xfrm>
              <a:off x="2567608" y="5520515"/>
              <a:ext cx="1224136" cy="576064"/>
            </a:xfrm>
            <a:prstGeom prst="rightArrow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94487" y="5614178"/>
              <a:ext cx="1005825" cy="443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Step 1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78" y="1617025"/>
            <a:ext cx="2940776" cy="96872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864408" y="1833908"/>
            <a:ext cx="860205" cy="440190"/>
            <a:chOff x="2567608" y="5520515"/>
            <a:chExt cx="1224136" cy="576064"/>
          </a:xfrm>
        </p:grpSpPr>
        <p:sp>
          <p:nvSpPr>
            <p:cNvPr id="20" name="Right Arrow 19"/>
            <p:cNvSpPr/>
            <p:nvPr/>
          </p:nvSpPr>
          <p:spPr>
            <a:xfrm>
              <a:off x="2567608" y="5520515"/>
              <a:ext cx="1224136" cy="576064"/>
            </a:xfrm>
            <a:prstGeom prst="rightArrow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4488" y="5614174"/>
              <a:ext cx="1005825" cy="443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Step 2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172678" y="1247693"/>
            <a:ext cx="257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Singular Value Estimation</a:t>
            </a:r>
            <a:endParaRPr lang="en-US" sz="1800" strike="sngStrike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3" name="Group 22"/>
          <p:cNvGrpSpPr/>
          <p:nvPr/>
        </p:nvGrpSpPr>
        <p:grpSpPr>
          <a:xfrm rot="10800000">
            <a:off x="4880726" y="3900641"/>
            <a:ext cx="1291951" cy="440190"/>
            <a:chOff x="2567608" y="5520515"/>
            <a:chExt cx="1224136" cy="576064"/>
          </a:xfrm>
        </p:grpSpPr>
        <p:sp>
          <p:nvSpPr>
            <p:cNvPr id="24" name="Right Arrow 23"/>
            <p:cNvSpPr/>
            <p:nvPr/>
          </p:nvSpPr>
          <p:spPr>
            <a:xfrm>
              <a:off x="2567608" y="5520515"/>
              <a:ext cx="1224136" cy="576064"/>
            </a:xfrm>
            <a:prstGeom prst="rightArrow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27049" y="5614174"/>
              <a:ext cx="209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+mn-lt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936636" y="3678483"/>
            <a:ext cx="2805922" cy="952891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C00000"/>
                </a:solidFill>
                <a:latin typeface="Gotham Book" charset="0"/>
                <a:ea typeface="Gotham Book" charset="0"/>
                <a:cs typeface="Gotham Book" charset="0"/>
              </a:rPr>
              <a:t>Quantum computers provide competitive recommendations fast!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1" y="1653860"/>
            <a:ext cx="1649130" cy="860416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3056325" y="1359292"/>
            <a:ext cx="1692519" cy="1795640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3364333" y="1736379"/>
          <a:ext cx="1215156" cy="12460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3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5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  <a:endParaRPr lang="en-US" b="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US" b="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en-US" b="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  <a:endParaRPr lang="en-US" b="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5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5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537401" y="1387428"/>
            <a:ext cx="827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Products</a:t>
            </a:r>
            <a:endParaRPr lang="en-US" sz="18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2905966" y="2182632"/>
            <a:ext cx="590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Users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87678" y="1213641"/>
            <a:ext cx="3256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otham Book" charset="0"/>
                <a:ea typeface="Gotham Book" charset="0"/>
                <a:cs typeface="Gotham Book" charset="0"/>
              </a:rPr>
              <a:t>Singular Value Estimation</a:t>
            </a:r>
            <a:endParaRPr lang="en-US" sz="1800" strike="sngStrike" dirty="0"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24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QCWareOfficial">
      <a:dk1>
        <a:srgbClr val="2A2B2A"/>
      </a:dk1>
      <a:lt1>
        <a:srgbClr val="FFFFFF"/>
      </a:lt1>
      <a:dk2>
        <a:srgbClr val="8C8D8C"/>
      </a:dk2>
      <a:lt2>
        <a:srgbClr val="E7E6E6"/>
      </a:lt2>
      <a:accent1>
        <a:srgbClr val="459927"/>
      </a:accent1>
      <a:accent2>
        <a:srgbClr val="194780"/>
      </a:accent2>
      <a:accent3>
        <a:srgbClr val="521B92"/>
      </a:accent3>
      <a:accent4>
        <a:srgbClr val="0096FF"/>
      </a:accent4>
      <a:accent5>
        <a:srgbClr val="F48D00"/>
      </a:accent5>
      <a:accent6>
        <a:srgbClr val="008E00"/>
      </a:accent6>
      <a:hlink>
        <a:srgbClr val="3B8D6D"/>
      </a:hlink>
      <a:folHlink>
        <a:srgbClr val="521B9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2B-Template" id="{251B5680-9C83-2241-ABC4-C072DB80D9EA}" vid="{7F19FDCE-7529-2B43-A95A-C4753091C8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1954</Words>
  <Application>Microsoft Office PowerPoint</Application>
  <PresentationFormat>On-screen Show (16:9)</PresentationFormat>
  <Paragraphs>401</Paragraphs>
  <Slides>39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.HelveticaNeueDeskInterface-Regular</vt:lpstr>
      <vt:lpstr>Arial</vt:lpstr>
      <vt:lpstr>Calibri</vt:lpstr>
      <vt:lpstr>Calibri Light</vt:lpstr>
      <vt:lpstr>Cambria Math</vt:lpstr>
      <vt:lpstr>Courier New</vt:lpstr>
      <vt:lpstr>Gotham Book</vt:lpstr>
      <vt:lpstr>Gotham Light</vt:lpstr>
      <vt:lpstr>Gotham Medium</vt:lpstr>
      <vt:lpstr>GOTHAM-BOOK</vt:lpstr>
      <vt:lpstr>GOTHAM-BOOK</vt:lpstr>
      <vt:lpstr>Gotham-Light</vt:lpstr>
      <vt:lpstr>Helvetica Neue</vt:lpstr>
      <vt:lpstr>Helvetica Neue Black Condensed</vt:lpstr>
      <vt:lpstr>Helvetica Neue Medium</vt:lpstr>
      <vt:lpstr>Raleway Medium</vt:lpstr>
      <vt:lpstr>Times Roman</vt:lpstr>
      <vt:lpstr>Wingdings</vt:lpstr>
      <vt:lpstr>Office Theme</vt:lpstr>
      <vt:lpstr>PowerPoint Presentation</vt:lpstr>
      <vt:lpstr>Quantum Machine Learning – Introduction</vt:lpstr>
      <vt:lpstr>PowerPoint Presentation</vt:lpstr>
      <vt:lpstr>PowerPoint Presentation</vt:lpstr>
      <vt:lpstr>PowerPoint Presentation</vt:lpstr>
      <vt:lpstr>PowerPoint Presentation</vt:lpstr>
      <vt:lpstr>Quantum Linear Algebra – Basic tools</vt:lpstr>
      <vt:lpstr>Quantum Linear Algebra</vt:lpstr>
      <vt:lpstr>Recommendation Systems [Kerenidis, Prakash, ITCS 17]</vt:lpstr>
      <vt:lpstr>PowerPoint Presentation</vt:lpstr>
      <vt:lpstr>Towards practical QML– Tools and Applications</vt:lpstr>
      <vt:lpstr>PowerPoint Presentation</vt:lpstr>
      <vt:lpstr>PowerPoint Presentation</vt:lpstr>
      <vt:lpstr>Demonstration of quantum classifier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neural networks for medical images</vt:lpstr>
      <vt:lpstr>PowerPoint Presentation</vt:lpstr>
      <vt:lpstr>PowerPoint Presentation</vt:lpstr>
      <vt:lpstr>Quantum Machine Learning – Advanced Linear Algebra Tools</vt:lpstr>
      <vt:lpstr>PowerPoint Presentation</vt:lpstr>
      <vt:lpstr>Determinantal Sampling</vt:lpstr>
      <vt:lpstr>Determinantal Sampling</vt:lpstr>
      <vt:lpstr>Determinantal Sampling</vt:lpstr>
      <vt:lpstr>Customer retention</vt:lpstr>
      <vt:lpstr>Possible QML applications</vt:lpstr>
      <vt:lpstr>PowerPoint Presentation</vt:lpstr>
      <vt:lpstr>PowerPoint Presentation</vt:lpstr>
      <vt:lpstr>SVD for Compound matrices</vt:lpstr>
      <vt:lpstr>Possible QML applications</vt:lpstr>
      <vt:lpstr>PowerPoint Presentation</vt:lpstr>
      <vt:lpstr>Topological Data Analysis</vt:lpstr>
      <vt:lpstr>Possible QML applications/projects</vt:lpstr>
      <vt:lpstr>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Yianni Gamvros</dc:creator>
  <cp:lastModifiedBy>Adam Benslama</cp:lastModifiedBy>
  <cp:revision>543</cp:revision>
  <cp:lastPrinted>2019-04-25T19:45:16Z</cp:lastPrinted>
  <dcterms:created xsi:type="dcterms:W3CDTF">2019-01-07T17:10:48Z</dcterms:created>
  <dcterms:modified xsi:type="dcterms:W3CDTF">2022-06-01T14:35:51Z</dcterms:modified>
</cp:coreProperties>
</file>