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4"/>
  </p:notesMasterIdLst>
  <p:sldIdLst>
    <p:sldId id="718" r:id="rId2"/>
    <p:sldId id="719" r:id="rId3"/>
    <p:sldId id="478" r:id="rId4"/>
    <p:sldId id="720" r:id="rId5"/>
    <p:sldId id="721" r:id="rId6"/>
    <p:sldId id="722" r:id="rId7"/>
    <p:sldId id="723" r:id="rId8"/>
    <p:sldId id="724" r:id="rId9"/>
    <p:sldId id="599" r:id="rId10"/>
    <p:sldId id="725" r:id="rId11"/>
    <p:sldId id="726" r:id="rId12"/>
    <p:sldId id="727" r:id="rId13"/>
    <p:sldId id="728" r:id="rId14"/>
    <p:sldId id="256" r:id="rId15"/>
    <p:sldId id="470" r:id="rId16"/>
    <p:sldId id="641" r:id="rId17"/>
    <p:sldId id="505" r:id="rId18"/>
    <p:sldId id="506" r:id="rId19"/>
    <p:sldId id="507" r:id="rId20"/>
    <p:sldId id="671" r:id="rId21"/>
    <p:sldId id="676" r:id="rId22"/>
    <p:sldId id="672" r:id="rId23"/>
    <p:sldId id="673" r:id="rId24"/>
    <p:sldId id="674" r:id="rId25"/>
    <p:sldId id="675" r:id="rId26"/>
    <p:sldId id="677" r:id="rId27"/>
    <p:sldId id="678" r:id="rId28"/>
    <p:sldId id="679" r:id="rId29"/>
    <p:sldId id="680" r:id="rId30"/>
    <p:sldId id="681" r:id="rId31"/>
    <p:sldId id="589" r:id="rId32"/>
    <p:sldId id="682" r:id="rId33"/>
    <p:sldId id="683" r:id="rId34"/>
    <p:sldId id="684" r:id="rId35"/>
    <p:sldId id="685" r:id="rId36"/>
    <p:sldId id="686" r:id="rId37"/>
    <p:sldId id="687" r:id="rId38"/>
    <p:sldId id="688" r:id="rId39"/>
    <p:sldId id="689" r:id="rId40"/>
    <p:sldId id="608" r:id="rId41"/>
    <p:sldId id="690" r:id="rId42"/>
    <p:sldId id="691" r:id="rId43"/>
    <p:sldId id="649" r:id="rId44"/>
    <p:sldId id="542" r:id="rId45"/>
    <p:sldId id="543" r:id="rId46"/>
    <p:sldId id="693" r:id="rId47"/>
    <p:sldId id="544" r:id="rId48"/>
    <p:sldId id="694" r:id="rId49"/>
    <p:sldId id="565" r:id="rId50"/>
    <p:sldId id="695" r:id="rId51"/>
    <p:sldId id="547" r:id="rId52"/>
    <p:sldId id="566" r:id="rId53"/>
    <p:sldId id="668" r:id="rId54"/>
    <p:sldId id="696" r:id="rId55"/>
    <p:sldId id="697" r:id="rId56"/>
    <p:sldId id="567" r:id="rId57"/>
    <p:sldId id="698" r:id="rId58"/>
    <p:sldId id="669" r:id="rId59"/>
    <p:sldId id="699" r:id="rId60"/>
    <p:sldId id="670" r:id="rId61"/>
    <p:sldId id="700" r:id="rId62"/>
    <p:sldId id="572" r:id="rId63"/>
    <p:sldId id="571" r:id="rId64"/>
    <p:sldId id="570" r:id="rId65"/>
    <p:sldId id="573" r:id="rId66"/>
    <p:sldId id="554" r:id="rId67"/>
    <p:sldId id="457" r:id="rId68"/>
    <p:sldId id="701" r:id="rId69"/>
    <p:sldId id="702" r:id="rId70"/>
    <p:sldId id="703" r:id="rId71"/>
    <p:sldId id="704" r:id="rId72"/>
    <p:sldId id="705" r:id="rId73"/>
    <p:sldId id="706" r:id="rId74"/>
    <p:sldId id="458" r:id="rId75"/>
    <p:sldId id="707" r:id="rId76"/>
    <p:sldId id="708" r:id="rId77"/>
    <p:sldId id="257" r:id="rId78"/>
    <p:sldId id="635" r:id="rId79"/>
    <p:sldId id="564" r:id="rId80"/>
    <p:sldId id="619" r:id="rId81"/>
    <p:sldId id="569" r:id="rId82"/>
    <p:sldId id="568" r:id="rId83"/>
    <p:sldId id="620" r:id="rId84"/>
    <p:sldId id="576" r:id="rId85"/>
    <p:sldId id="577" r:id="rId86"/>
    <p:sldId id="578" r:id="rId87"/>
    <p:sldId id="579" r:id="rId88"/>
    <p:sldId id="582" r:id="rId89"/>
    <p:sldId id="580" r:id="rId90"/>
    <p:sldId id="627" r:id="rId91"/>
    <p:sldId id="633" r:id="rId92"/>
    <p:sldId id="631" r:id="rId93"/>
    <p:sldId id="634" r:id="rId94"/>
    <p:sldId id="630" r:id="rId95"/>
    <p:sldId id="632" r:id="rId96"/>
    <p:sldId id="584" r:id="rId97"/>
    <p:sldId id="585" r:id="rId98"/>
    <p:sldId id="586" r:id="rId99"/>
    <p:sldId id="587" r:id="rId100"/>
    <p:sldId id="615" r:id="rId101"/>
    <p:sldId id="618" r:id="rId102"/>
    <p:sldId id="636" r:id="rId103"/>
    <p:sldId id="638" r:id="rId104"/>
    <p:sldId id="588" r:id="rId105"/>
    <p:sldId id="607" r:id="rId106"/>
    <p:sldId id="629" r:id="rId107"/>
    <p:sldId id="496" r:id="rId108"/>
    <p:sldId id="430" r:id="rId109"/>
    <p:sldId id="609" r:id="rId110"/>
    <p:sldId id="590" r:id="rId111"/>
    <p:sldId id="601" r:id="rId112"/>
    <p:sldId id="603" r:id="rId113"/>
    <p:sldId id="602" r:id="rId114"/>
    <p:sldId id="604" r:id="rId115"/>
    <p:sldId id="432" r:id="rId116"/>
    <p:sldId id="622" r:id="rId117"/>
    <p:sldId id="524" r:id="rId118"/>
    <p:sldId id="597" r:id="rId119"/>
    <p:sldId id="596" r:id="rId120"/>
    <p:sldId id="598" r:id="rId121"/>
    <p:sldId id="729" r:id="rId122"/>
    <p:sldId id="730"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0F8080"/>
    <a:srgbClr val="880F4B"/>
    <a:srgbClr val="FE8008"/>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48"/>
    <p:restoredTop sz="78401"/>
  </p:normalViewPr>
  <p:slideViewPr>
    <p:cSldViewPr snapToGrid="0" snapToObjects="1">
      <p:cViewPr varScale="1">
        <p:scale>
          <a:sx n="91" d="100"/>
          <a:sy n="91" d="100"/>
        </p:scale>
        <p:origin x="77" y="2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2471B-B5EB-3949-8E2D-50EF1AE87839}"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51109-E380-9340-AAE9-22778070037F}" type="slidenum">
              <a:rPr lang="en-US" smtClean="0"/>
              <a:t>‹#›</a:t>
            </a:fld>
            <a:endParaRPr lang="en-US"/>
          </a:p>
        </p:txBody>
      </p:sp>
    </p:spTree>
    <p:extLst>
      <p:ext uri="{BB962C8B-B14F-4D97-AF65-F5344CB8AC3E}">
        <p14:creationId xmlns:p14="http://schemas.microsoft.com/office/powerpoint/2010/main" val="392020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might have noticed that in the original advertisement I was using the phrase variational quantum algorithm not QNN. In preparing it, I decided to switch to Quantum Neural Network because the results also apply more generally to many QML methods using training data. And I wanted to stress that.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2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apply the inverse of your parameterized circuit.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2272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2576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 say it makes learning quantum processes easier… but why would we want to do that in the first place?</a:t>
            </a:r>
          </a:p>
          <a:p>
            <a:endParaRPr lang="en-US" dirty="0"/>
          </a:p>
          <a:p>
            <a:r>
              <a:rPr lang="en-US" dirty="0"/>
              <a:t>Well firstly it could be used to learn an unknown experimental quantum process in order to be able to characterize that experimental system. </a:t>
            </a:r>
          </a:p>
          <a:p>
            <a:endParaRPr lang="en-US" dirty="0"/>
          </a:p>
          <a:p>
            <a:r>
              <a:rPr lang="en-US" dirty="0"/>
              <a:t>In this case U would be the unknown dynamics of some closed quantum system. </a:t>
            </a:r>
          </a:p>
          <a:p>
            <a:endParaRPr lang="en-US" dirty="0"/>
          </a:p>
          <a:p>
            <a:r>
              <a:rPr lang="en-US" dirty="0"/>
              <a:t>And the parameterized unitary would be a parameterized quantum set.</a:t>
            </a:r>
          </a:p>
          <a:p>
            <a:endParaRPr lang="en-US" dirty="0"/>
          </a:p>
          <a:p>
            <a:r>
              <a:rPr lang="en-US" dirty="0"/>
              <a:t> so essentially this would amount to learning a digitalization of an analogue quantum process. </a:t>
            </a:r>
          </a:p>
          <a:p>
            <a:endParaRPr lang="en-US" dirty="0"/>
          </a:p>
          <a:p>
            <a:r>
              <a:rPr lang="en-US" dirty="0"/>
              <a:t>For example, one could use this type of approach to perhaps study the effect of a laser pulse in an optical lattice.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2003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this learning could be done using only product states then it’d be less noisy and easier to do on near term devices.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310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doing quantum compilation, product states induce less noise making compilation easier on near term devices.</a:t>
            </a:r>
          </a:p>
          <a:p>
            <a:endParaRPr lang="en-US" dirty="0"/>
          </a:p>
          <a:p>
            <a:r>
              <a:rPr lang="en-US" dirty="0"/>
              <a:t>Alternatively, if you are working classically (and trying to compile a classically </a:t>
            </a:r>
            <a:r>
              <a:rPr lang="en-US" dirty="0" err="1"/>
              <a:t>simulable</a:t>
            </a:r>
            <a:r>
              <a:rPr lang="en-US" dirty="0"/>
              <a:t> unitary) then you are not going to be able to compile them using typical random states because these are not classically </a:t>
            </a:r>
            <a:r>
              <a:rPr lang="en-US" dirty="0" err="1"/>
              <a:t>simulable</a:t>
            </a:r>
            <a:r>
              <a:rPr lang="en-US" dirty="0"/>
              <a:t>. Product states on the other hand are… making the whole compilation tractable classically.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125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things first, why simulate quantum systems?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530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3500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start with the Hamiltonian of the system you are interested in and approximate the short time unitary evolution using the Trotter expansion. To first order this amounts to dropping all terms in the exponential of the Hamiltonian that result from  non </a:t>
            </a:r>
            <a:r>
              <a:rPr lang="en-US" baseline="0" dirty="0" err="1"/>
              <a:t>commutivity</a:t>
            </a:r>
            <a:r>
              <a:rPr lang="en-US" baseline="0" dirty="0"/>
              <a:t>. </a:t>
            </a:r>
          </a:p>
          <a:p>
            <a:endParaRPr lang="en-US" baseline="0" dirty="0"/>
          </a:p>
          <a:p>
            <a:r>
              <a:rPr lang="en-US" baseline="0" dirty="0"/>
              <a:t>You can then simulate longer time evolutions by applying the Trotter expansion iteratively, </a:t>
            </a:r>
            <a:r>
              <a:rPr lang="en-US" baseline="0" dirty="0" err="1"/>
              <a:t>i</a:t>
            </a:r>
            <a:r>
              <a:rPr lang="en-US" baseline="0" dirty="0"/>
              <a:t>..e. simulate up to time t by applying the expansion N times where t = N dt.</a:t>
            </a:r>
          </a:p>
          <a:p>
            <a:endParaRPr lang="en-US" baseline="0" dirty="0"/>
          </a:p>
          <a:p>
            <a:r>
              <a:rPr lang="en-US" baseline="0" dirty="0"/>
              <a:t>This is sketched at the bottom of the slide. You calculate some initial gate sequence to simulate a short time evolution</a:t>
            </a:r>
            <a:r>
              <a:rPr lang="mr-IN" baseline="0" dirty="0"/>
              <a:t>…</a:t>
            </a:r>
            <a:r>
              <a:rPr lang="en-GB" baseline="0" dirty="0"/>
              <a:t> and then repeatedly apply that sequence.</a:t>
            </a:r>
          </a:p>
          <a:p>
            <a:endParaRPr lang="en-GB" baseline="0" dirty="0"/>
          </a:p>
          <a:p>
            <a:r>
              <a:rPr lang="en-GB" baseline="0" dirty="0" err="1"/>
              <a:t>Trotterisation</a:t>
            </a:r>
            <a:r>
              <a:rPr lang="en-GB" baseline="0" dirty="0"/>
              <a:t> has been used to simulate quantum systems (both classically and quantum mechanically) for many years. However it has a number of limitations</a:t>
            </a:r>
            <a:r>
              <a:rPr lang="mr-IN"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936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start with the Hamiltonian of the system you are interested in and approximate the short time unitary evolution using the Trotter expansion. To first order this amounts to dropping all terms in the exponential of the Hamiltonian that result from  non </a:t>
            </a:r>
            <a:r>
              <a:rPr lang="en-US" baseline="0" dirty="0" err="1"/>
              <a:t>commutivity</a:t>
            </a:r>
            <a:r>
              <a:rPr lang="en-US" baseline="0" dirty="0"/>
              <a:t>. </a:t>
            </a:r>
          </a:p>
          <a:p>
            <a:endParaRPr lang="en-US" baseline="0" dirty="0"/>
          </a:p>
          <a:p>
            <a:r>
              <a:rPr lang="en-US" baseline="0" dirty="0"/>
              <a:t>You can then simulate longer time evolutions by applying the Trotter expansion iteratively, </a:t>
            </a:r>
            <a:r>
              <a:rPr lang="en-US" baseline="0" dirty="0" err="1"/>
              <a:t>i</a:t>
            </a:r>
            <a:r>
              <a:rPr lang="en-US" baseline="0" dirty="0"/>
              <a:t>..e. simulate up to time t by applying the expansion N times where t = N dt.</a:t>
            </a:r>
          </a:p>
          <a:p>
            <a:endParaRPr lang="en-US" baseline="0" dirty="0"/>
          </a:p>
          <a:p>
            <a:r>
              <a:rPr lang="en-US" baseline="0" dirty="0"/>
              <a:t>This is sketched at the bottom of the slide. You calculate some initial gate sequence to simulate a short time evolution</a:t>
            </a:r>
            <a:r>
              <a:rPr lang="mr-IN" baseline="0" dirty="0"/>
              <a:t>…</a:t>
            </a:r>
            <a:r>
              <a:rPr lang="en-GB" baseline="0" dirty="0"/>
              <a:t> and then repeatedly apply that sequence.</a:t>
            </a:r>
          </a:p>
          <a:p>
            <a:endParaRPr lang="en-GB" baseline="0" dirty="0"/>
          </a:p>
          <a:p>
            <a:r>
              <a:rPr lang="en-GB" baseline="0" dirty="0" err="1"/>
              <a:t>Trotterisation</a:t>
            </a:r>
            <a:r>
              <a:rPr lang="en-GB" baseline="0" dirty="0"/>
              <a:t> has been used to simulate quantum systems (both classically and quantum mechanically) for many years. However it has a number of limitations</a:t>
            </a:r>
            <a:r>
              <a:rPr lang="mr-IN"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7680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proposed solution</a:t>
            </a:r>
            <a:r>
              <a:rPr lang="en-US" baseline="0" dirty="0"/>
              <a:t> is to </a:t>
            </a:r>
            <a:r>
              <a:rPr lang="en-US" baseline="0" dirty="0" err="1"/>
              <a:t>diagonalise</a:t>
            </a:r>
            <a:r>
              <a:rPr lang="en-US" baseline="0" dirty="0"/>
              <a:t> the initial trotter unitary. i.e. write it in the form W D W^\dagger where the matrix W is a rotation matrix into the </a:t>
            </a:r>
            <a:r>
              <a:rPr lang="en-US" baseline="0" dirty="0" err="1"/>
              <a:t>eigenbasis</a:t>
            </a:r>
            <a:r>
              <a:rPr lang="en-US" baseline="0" dirty="0"/>
              <a:t> and D is a diagonal matrix. </a:t>
            </a:r>
          </a:p>
          <a:p>
            <a:endParaRPr lang="en-US" baseline="0" dirty="0"/>
          </a:p>
          <a:p>
            <a:r>
              <a:rPr lang="en-US" baseline="0" dirty="0"/>
              <a:t>Then there is no need to apply the unitary iteratively, rather the “fast forwarding” can be done by hand simply by multiplying the rotation angles of the diagonal matrix (i.e. the gammas) by N. </a:t>
            </a:r>
          </a:p>
          <a:p>
            <a:endParaRPr lang="en-US" baseline="0" dirty="0"/>
          </a:p>
          <a:p>
            <a:r>
              <a:rPr lang="en-US" baseline="0" dirty="0"/>
              <a:t>This is sketched at the bottom of the slide. The resultant gate sequence does not scale with N and so can remain within the coherence time of the QC.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7570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proposed solution</a:t>
            </a:r>
            <a:r>
              <a:rPr lang="en-US" baseline="0" dirty="0"/>
              <a:t> is to </a:t>
            </a:r>
            <a:r>
              <a:rPr lang="en-US" baseline="0" dirty="0" err="1"/>
              <a:t>diagonalise</a:t>
            </a:r>
            <a:r>
              <a:rPr lang="en-US" baseline="0" dirty="0"/>
              <a:t> the initial trotter unitary. i.e. write it in the form W D W^\dagger where the matrix W is a rotation matrix into the </a:t>
            </a:r>
            <a:r>
              <a:rPr lang="en-US" baseline="0" dirty="0" err="1"/>
              <a:t>eigenbasis</a:t>
            </a:r>
            <a:r>
              <a:rPr lang="en-US" baseline="0" dirty="0"/>
              <a:t> and D is a diagonal matrix. </a:t>
            </a:r>
          </a:p>
          <a:p>
            <a:endParaRPr lang="en-US" baseline="0" dirty="0"/>
          </a:p>
          <a:p>
            <a:r>
              <a:rPr lang="en-US" baseline="0" dirty="0"/>
              <a:t>Then there is no need to apply the unitary iteratively, rather the “fast forwarding” can be done by hand simply by multiplying the rotation angles of the diagonal matrix (i.e. the gammas) by N. </a:t>
            </a:r>
          </a:p>
          <a:p>
            <a:endParaRPr lang="en-US" baseline="0" dirty="0"/>
          </a:p>
          <a:p>
            <a:r>
              <a:rPr lang="en-US" baseline="0" dirty="0"/>
              <a:t>This is sketched at the bottom of the slide. The resultant gate sequence does not scale with N and so can remain within the coherence time of the QC.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77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perform a measurement to project onto the state </a:t>
            </a:r>
            <a:r>
              <a:rPr lang="en-US" dirty="0" err="1"/>
              <a:t>psi_i</a:t>
            </a:r>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3527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1624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1501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145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709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662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algorithm.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730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algorithm.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9775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numerical simulations showing that it works in theory. So we simulated the XY spin chain. </a:t>
            </a:r>
            <a:r>
              <a:rPr lang="en-US" dirty="0" err="1"/>
              <a:t>Z_i</a:t>
            </a:r>
            <a:r>
              <a:rPr lang="en-US" dirty="0"/>
              <a:t> and </a:t>
            </a:r>
            <a:r>
              <a:rPr lang="en-US" dirty="0" err="1"/>
              <a:t>X_i</a:t>
            </a:r>
            <a:r>
              <a:rPr lang="en-US" dirty="0"/>
              <a:t> are the Z and X spin operators acting on the </a:t>
            </a:r>
            <a:r>
              <a:rPr lang="en-US" dirty="0" err="1"/>
              <a:t>ith</a:t>
            </a:r>
            <a:r>
              <a:rPr lang="en-US" dirty="0"/>
              <a:t> qubit in the chain. </a:t>
            </a:r>
          </a:p>
          <a:p>
            <a:endParaRPr lang="en-US" dirty="0"/>
          </a:p>
          <a:p>
            <a:r>
              <a:rPr lang="en-US" dirty="0"/>
              <a:t>The data shown here is for a 5 qubit spin chain. </a:t>
            </a:r>
          </a:p>
          <a:p>
            <a:endParaRPr lang="en-US" dirty="0"/>
          </a:p>
          <a:p>
            <a:r>
              <a:rPr lang="en-US" dirty="0"/>
              <a:t>We plot the fidelity of the simulation as a function of time for VFF for a noisy simulation with the cost minimized to lower and lower cost values. You can see that once we get the cost down to 10^-3 we can simulate for up to 100 time </a:t>
            </a:r>
            <a:r>
              <a:rPr lang="en-US" dirty="0" err="1"/>
              <a:t>steos</a:t>
            </a:r>
            <a:r>
              <a:rPr lang="en-US" dirty="0"/>
              <a:t> with a fidelity of over 0.8. Where as the Trotter approach only works for a handful of time steps. </a:t>
            </a:r>
          </a:p>
          <a:p>
            <a:endParaRPr lang="en-US" dirty="0"/>
          </a:p>
          <a:p>
            <a:r>
              <a:rPr lang="en-US" dirty="0"/>
              <a:t>Then did the same on real hardware. On the left in blue is the raw data from the quantum computer as the cost is iteratively minimized and in green is the corresponding noiseless cost for the parameters at each step. On the right is the fidelity of the simulation as a function of time. As you can see VFF substantially outperforms the iterated Trotter method,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526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numerical simulations showing that it works in theory. So we simulated the XY spin chain. </a:t>
            </a:r>
            <a:r>
              <a:rPr lang="en-US" dirty="0" err="1"/>
              <a:t>Z_i</a:t>
            </a:r>
            <a:r>
              <a:rPr lang="en-US" dirty="0"/>
              <a:t> and </a:t>
            </a:r>
            <a:r>
              <a:rPr lang="en-US" dirty="0" err="1"/>
              <a:t>X_i</a:t>
            </a:r>
            <a:r>
              <a:rPr lang="en-US" dirty="0"/>
              <a:t> are the Z and X spin operators acting on the </a:t>
            </a:r>
            <a:r>
              <a:rPr lang="en-US" dirty="0" err="1"/>
              <a:t>ith</a:t>
            </a:r>
            <a:r>
              <a:rPr lang="en-US" dirty="0"/>
              <a:t> qubit in the chain. </a:t>
            </a:r>
          </a:p>
          <a:p>
            <a:endParaRPr lang="en-US" dirty="0"/>
          </a:p>
          <a:p>
            <a:r>
              <a:rPr lang="en-US" dirty="0"/>
              <a:t>The data shown here is for a 5 qubit spin chain. </a:t>
            </a:r>
          </a:p>
          <a:p>
            <a:endParaRPr lang="en-US" dirty="0"/>
          </a:p>
          <a:p>
            <a:r>
              <a:rPr lang="en-US" dirty="0"/>
              <a:t>We plot the fidelity of the simulation as a function of time for VFF for a noisy simulation with the cost minimized to lower and lower cost values. You can see that once we get the cost down to 10^-3 we can simulate for up to 100 time </a:t>
            </a:r>
            <a:r>
              <a:rPr lang="en-US" dirty="0" err="1"/>
              <a:t>steos</a:t>
            </a:r>
            <a:r>
              <a:rPr lang="en-US" dirty="0"/>
              <a:t> with a fidelity of over 0.8. Where as the Trotter approach only works for a handful of time steps. </a:t>
            </a:r>
          </a:p>
          <a:p>
            <a:endParaRPr lang="en-US" dirty="0"/>
          </a:p>
          <a:p>
            <a:r>
              <a:rPr lang="en-US" dirty="0"/>
              <a:t>Then did the same on real hardware. On the left in blue is the raw data from the quantum computer as the cost is iteratively minimized and in green is the corresponding noiseless cost for the parameters at each step. On the right is the fidelity of the simulation as a function of time. As you can see VFF substantially outperforms the iterated Trotter method,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6144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numerical simulations showing that it works in theory. So we simulated the XY spin chain. </a:t>
            </a:r>
            <a:r>
              <a:rPr lang="en-US" dirty="0" err="1"/>
              <a:t>Z_i</a:t>
            </a:r>
            <a:r>
              <a:rPr lang="en-US" dirty="0"/>
              <a:t> and </a:t>
            </a:r>
            <a:r>
              <a:rPr lang="en-US" dirty="0" err="1"/>
              <a:t>X_i</a:t>
            </a:r>
            <a:r>
              <a:rPr lang="en-US" dirty="0"/>
              <a:t> are the Z and X spin operators acting on the </a:t>
            </a:r>
            <a:r>
              <a:rPr lang="en-US" dirty="0" err="1"/>
              <a:t>ith</a:t>
            </a:r>
            <a:r>
              <a:rPr lang="en-US" dirty="0"/>
              <a:t> qubit in the chain. </a:t>
            </a:r>
          </a:p>
          <a:p>
            <a:endParaRPr lang="en-US" dirty="0"/>
          </a:p>
          <a:p>
            <a:r>
              <a:rPr lang="en-US" dirty="0"/>
              <a:t>The data shown here is for a 5 qubit spin chain. </a:t>
            </a:r>
          </a:p>
          <a:p>
            <a:endParaRPr lang="en-US" dirty="0"/>
          </a:p>
          <a:p>
            <a:r>
              <a:rPr lang="en-US" dirty="0"/>
              <a:t>We plot the fidelity of the simulation as a function of time for VFF for a noisy simulation with the cost minimized to lower and lower cost values. You can see that once we get the cost down to 10^-3 we can simulate for up to 100 time </a:t>
            </a:r>
            <a:r>
              <a:rPr lang="en-US" dirty="0" err="1"/>
              <a:t>steos</a:t>
            </a:r>
            <a:r>
              <a:rPr lang="en-US" dirty="0"/>
              <a:t> with a fidelity of over 0.8. Where as the Trotter approach only works for a handful of time steps. </a:t>
            </a:r>
          </a:p>
          <a:p>
            <a:endParaRPr lang="en-US" dirty="0"/>
          </a:p>
          <a:p>
            <a:r>
              <a:rPr lang="en-US" dirty="0"/>
              <a:t>Then did the same on real hardware. On the left in blue is the raw data from the quantum computer as the cost is iteratively minimized and in green is the corresponding noiseless cost for the parameters at each step. On the right is the fidelity of the simulation as a function of time. As you can see VFF substantially outperforms the iterated Trotter method,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992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 that was one approach, but the core idea of a compiling cost is to pick a cost such that the unitary that minimizes it matches the target unitary.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657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325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9019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work…</a:t>
            </a:r>
          </a:p>
          <a:p>
            <a:endParaRPr lang="en-US" dirty="0"/>
          </a:p>
          <a:p>
            <a:r>
              <a:rPr lang="en-US" baseline="0" dirty="0"/>
              <a:t>This results in an optimization loop of the type sketched on the slide. </a:t>
            </a:r>
          </a:p>
          <a:p>
            <a:endParaRPr lang="en-US" baseline="0" dirty="0"/>
          </a:p>
          <a:p>
            <a:r>
              <a:rPr lang="en-US" baseline="0" dirty="0"/>
              <a:t>You tell the quantum computer to run some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The parameters which minimize the cost function will be a solution to the problem. </a:t>
            </a:r>
          </a:p>
          <a:p>
            <a:endParaRPr lang="en-US" baseline="0" dirty="0"/>
          </a:p>
          <a:p>
            <a:r>
              <a:rPr lang="en-US" baseline="0" dirty="0"/>
              <a:t>So to </a:t>
            </a:r>
            <a:r>
              <a:rPr lang="en-US" baseline="0" dirty="0" err="1"/>
              <a:t>diagonlise</a:t>
            </a:r>
            <a:r>
              <a:rPr lang="en-US" baseline="0" dirty="0"/>
              <a:t> a unitary in this way, what you need to do is to pick a cost function such that the unitary that minimizes it matches the target (i.e. the Trotter unitary for the system you want to simulate) </a:t>
            </a:r>
          </a:p>
          <a:p>
            <a:endParaRPr lang="en-US" baseline="0" dirty="0"/>
          </a:p>
          <a:p>
            <a:r>
              <a:rPr lang="en-US" baseline="0" dirty="0"/>
              <a:t>And design you parameterized quantum circuit such that it is always in a diagonal form.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31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For example, you can actually learn a unitary using a single Bell state and measurement. This alternative requires running less circuits but potentially deeper wider circuits.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14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Zoe. Thanks for the opportunity to present today. The title of my talk is Barren Plateaus Preclude Learning Scramblers. </a:t>
            </a:r>
          </a:p>
          <a:p>
            <a:endParaRPr lang="en-US" dirty="0"/>
          </a:p>
          <a:p>
            <a:endParaRPr lang="en-US" dirty="0"/>
          </a:p>
          <a:p>
            <a:r>
              <a:rPr lang="en-US" dirty="0"/>
              <a:t>This is a joint work with Andrew </a:t>
            </a:r>
            <a:r>
              <a:rPr lang="en-US" dirty="0" err="1"/>
              <a:t>Arrasmith</a:t>
            </a:r>
            <a:r>
              <a:rPr lang="en-US" dirty="0"/>
              <a:t>, Bin Yan, Patrick Coles, Andy Albrecht and Andrew </a:t>
            </a:r>
            <a:r>
              <a:rPr lang="en-US" dirty="0" err="1"/>
              <a:t>Sornborger</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24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illustrate and generally add some colour to the result I want to share with you today…. I’m going to start by recalling the Hayden-</a:t>
            </a:r>
            <a:r>
              <a:rPr lang="en-GB" dirty="0" err="1"/>
              <a:t>Preskill</a:t>
            </a:r>
            <a:r>
              <a:rPr lang="en-GB" dirty="0"/>
              <a:t> thought experiment</a:t>
            </a:r>
          </a:p>
          <a:p>
            <a:endParaRPr lang="en-GB" dirty="0"/>
          </a:p>
          <a:p>
            <a:r>
              <a:rPr lang="en-GB" dirty="0"/>
              <a:t>In this thought experiment we suppose Alice attempts to destroy a secret diary, encoded in a quantum state, by throwing it into Nature’s fastest scrambler, a black hole. How safe is Alice’s diary? Would an observer Bob be able to recover it?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18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given that the information contained in Alice’s secret is rapidly spread throughout of the black hole, presumably it is pretty safe?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345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Hayden and </a:t>
            </a:r>
            <a:r>
              <a:rPr lang="en-GB" dirty="0" err="1"/>
              <a:t>Preskill</a:t>
            </a:r>
            <a:r>
              <a:rPr lang="en-GB" dirty="0"/>
              <a:t> argued that if Bob knows the unitary dynamics, U, implemented by the black hole, and shares a maximally entangled state with the black hole, it is possible to decode Alice’s secret by collecting a few additional photons emitted from the black hole.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98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it assumes Bob knows the unitary dynamics implemented by the black hole, well how could Bob learn that?</a:t>
            </a:r>
          </a:p>
          <a:p>
            <a:endParaRPr lang="en-GB" dirty="0"/>
          </a:p>
          <a:p>
            <a:endParaRPr lang="en-GB" dirty="0"/>
          </a:p>
          <a:p>
            <a:endParaRPr lang="en-GB" dirty="0"/>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52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what we have shown is that it couldn’t be learnt with quantum machine learning.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Specifically, the main result I want to present to you today is a no-go theorem for the use of QML to learn scramblers…. and, more generally, typical random </a:t>
            </a:r>
            <a:r>
              <a:rPr lang="en-US" sz="1200" dirty="0" err="1">
                <a:latin typeface="Calibri" panose="020F0502020204030204" pitchFamily="34" charset="0"/>
                <a:cs typeface="Calibri" panose="020F0502020204030204" pitchFamily="34" charset="0"/>
              </a:rPr>
              <a:t>unitaries</a:t>
            </a:r>
            <a:r>
              <a:rPr lang="en-US" sz="1200" dirty="0">
                <a:latin typeface="Calibri" panose="020F0502020204030204" pitchFamily="34" charset="0"/>
                <a:cs typeface="Calibri" panose="020F050202020403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GB" dirty="0"/>
          </a:p>
          <a:p>
            <a:endParaRPr lang="en-GB" dirty="0"/>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86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purpose of this talk, I am going to focus on: “any method that optimizes a parameterized quantum circuit by minimizing a problem-specific cost function with or without the help of quantum training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encapsulates most VQAs + some (but not all) QML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warn you in advance I will use the terms QNN and parameterized quantum circuit pretty interchangeably.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91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But before we get to that, our main result, I have some background to get through. So hopefully this talk will be quite pedagogical.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09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Firstly, I’ll go into more detail about what I mean by a scrambler. And how we identify scrambling </a:t>
            </a:r>
            <a:r>
              <a:rPr lang="en-US" sz="900" dirty="0" err="1">
                <a:latin typeface="Calibri" panose="020F0502020204030204" pitchFamily="34" charset="0"/>
                <a:cs typeface="Calibri" panose="020F0502020204030204" pitchFamily="34" charset="0"/>
              </a:rPr>
              <a:t>unitaries</a:t>
            </a:r>
            <a:r>
              <a:rPr lang="en-US" sz="900" dirty="0">
                <a:latin typeface="Calibri" panose="020F0502020204030204" pitchFamily="34"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138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I’ll then discuss how QML could be used to learn scrambling </a:t>
            </a:r>
            <a:r>
              <a:rPr lang="en-US" sz="900" dirty="0" err="1">
                <a:latin typeface="Calibri" panose="020F0502020204030204" pitchFamily="34" charset="0"/>
                <a:cs typeface="Calibri" panose="020F0502020204030204" pitchFamily="34" charset="0"/>
              </a:rPr>
              <a:t>unitaries</a:t>
            </a:r>
            <a:r>
              <a:rPr lang="en-US" sz="900" dirty="0">
                <a:latin typeface="Calibri" panose="020F0502020204030204" pitchFamily="34"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449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I’ll then set out what are barren plateaus and why they might strop us from leaning scrambling </a:t>
            </a:r>
            <a:r>
              <a:rPr lang="en-US" sz="900" dirty="0" err="1">
                <a:latin typeface="Calibri" panose="020F0502020204030204" pitchFamily="34" charset="0"/>
                <a:cs typeface="Calibri" panose="020F0502020204030204" pitchFamily="34" charset="0"/>
              </a:rPr>
              <a:t>unitaries</a:t>
            </a:r>
            <a:r>
              <a:rPr lang="en-US" sz="900" dirty="0">
                <a:latin typeface="Calibri" panose="020F0502020204030204" pitchFamily="34"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200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Then I’ll get to our main result which in essence is a proof that: </a:t>
            </a:r>
            <a:r>
              <a:rPr lang="en-US" sz="1200" dirty="0">
                <a:solidFill>
                  <a:srgbClr val="0F8080"/>
                </a:solidFill>
              </a:rPr>
              <a:t>Barren plateaus prohibit the learning scrambling </a:t>
            </a:r>
            <a:r>
              <a:rPr lang="en-US" sz="1200" dirty="0" err="1">
                <a:solidFill>
                  <a:srgbClr val="0F8080"/>
                </a:solidFill>
              </a:rPr>
              <a:t>unitaries</a:t>
            </a:r>
            <a:r>
              <a:rPr lang="en-US" sz="1200" dirty="0">
                <a:solidFill>
                  <a:srgbClr val="0F8080"/>
                </a:solidFill>
              </a:rPr>
              <a:t> via training of a Quantum Neural Network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4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And then I’ll show you some pr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595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Ok, so in broad terms scrambling is the process by which entanglement and information gets rapidly spread through certain many body quantum systems.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492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139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09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spell out in a little more detail how these methods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goal is to train a QNN to minimize a cost function. The QNN here is a parameterized quantum circuit. The QNN and cost is chosen such (if successfully trained) then the trained QNN, or the optimal parameters, or the minimum cost is a solution to the problem you want to solve.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you train your QNN. Using a hybrid quantum classical optimization loop. That is, y</a:t>
            </a:r>
            <a:r>
              <a:rPr lang="en-US" baseline="0" dirty="0" err="1"/>
              <a:t>ou</a:t>
            </a:r>
            <a:r>
              <a:rPr lang="en-US" baseline="0" dirty="0"/>
              <a:t> run your </a:t>
            </a:r>
            <a:r>
              <a:rPr lang="en-US" baseline="0" dirty="0" err="1"/>
              <a:t>favourite</a:t>
            </a:r>
            <a:r>
              <a:rPr lang="en-US" baseline="0" dirty="0"/>
              <a:t> optimization algorithm on your classical computer (this could be gradient decent, or a Bayesian methods or whatever your </a:t>
            </a:r>
            <a:r>
              <a:rPr lang="en-US" baseline="0" dirty="0" err="1"/>
              <a:t>favourite</a:t>
            </a:r>
            <a:r>
              <a:rPr lang="en-US" baseline="0" dirty="0"/>
              <a:t> optimization technique is) but with the cost function evaluated on your quantum computer.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You tell the quantum computer to run your circuit (a parameterized quantum circuit) to evaluate a cost function with a particular set of parameters. </a:t>
            </a:r>
          </a:p>
          <a:p>
            <a:endParaRPr lang="en-US" baseline="0" dirty="0"/>
          </a:p>
          <a:p>
            <a:r>
              <a:rPr lang="en-US" baseline="0" dirty="0"/>
              <a:t>The quantum computer runs that circuit and spits out the measured cost function for that set of parameters. </a:t>
            </a:r>
          </a:p>
          <a:p>
            <a:endParaRPr lang="en-US" baseline="0" dirty="0"/>
          </a:p>
          <a:p>
            <a:r>
              <a:rPr lang="en-US" baseline="0" dirty="0"/>
              <a:t>Then then classical computer decides which parameters to try next and tells the quantum computer which circuit to run. </a:t>
            </a:r>
          </a:p>
          <a:p>
            <a:endParaRPr lang="en-US" baseline="0" dirty="0"/>
          </a:p>
          <a:p>
            <a:r>
              <a:rPr lang="en-US" baseline="0" dirty="0"/>
              <a:t>You then keep on looping around until you’ve </a:t>
            </a:r>
            <a:r>
              <a:rPr lang="en-US" baseline="0" dirty="0" err="1"/>
              <a:t>minimised</a:t>
            </a:r>
            <a:r>
              <a:rPr lang="en-US" baseline="0" dirty="0"/>
              <a:t> the cost function. </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07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5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85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997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Ok that’s why scrambling is interesting. But how is it identified?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Well good diagnostic for scrambling are out-of-time-ordered correlators (or OTOCs).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An especially natural one is given by 1 minus the expectation value of the product of the commutator between two local operators squared. Which is what we have here.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336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Here X and Y are local operators on different subsystems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68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X tilde is the Heisenberg evolved initial operator</a:t>
            </a: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483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and the average is taken over an infinite temperature state.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Now, since X and Y act on different subsystems, their unevolved commutator vanishes.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However, scrambling dynamics evolve these local operators into global ones, inducing a growth of the commutator. </a:t>
            </a:r>
            <a:r>
              <a:rPr lang="en-US" sz="1200" b="0" i="0" kern="1200" dirty="0">
                <a:solidFill>
                  <a:schemeClr val="tx1"/>
                </a:solidFill>
                <a:effectLst/>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140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Therefore the OTOC of a scrambled system rapidly decays </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615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Therefore the OTOC of a scrambled system rapidly decays </a:t>
            </a: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488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More precisely, it the OTOC of a scrambled system tends to a minimal value that is equivalent to taking its average over a random distribution of </a:t>
            </a:r>
            <a:r>
              <a:rPr lang="en-US" dirty="0" err="1"/>
              <a:t>unitaries</a:t>
            </a:r>
            <a:r>
              <a:rPr lang="en-US"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4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make this more concrete, I’m going to run through one example that I think will be helpful to have in mind for the first half of my talk, and one that will be central to the second half. </a:t>
            </a:r>
          </a:p>
          <a:p>
            <a:endParaRPr lang="en-US" baseline="0" dirty="0"/>
          </a:p>
          <a:p>
            <a:r>
              <a:rPr lang="en-US" baseline="0" dirty="0"/>
              <a:t>This is to learn a unitary, i.e. here is to train a parameterized quantum circuit such that the optimized circuit, approximates some unknown target unitary. </a:t>
            </a:r>
          </a:p>
          <a:p>
            <a:endParaRPr lang="en-US" baseline="0" dirty="0"/>
          </a:p>
          <a:p>
            <a:r>
              <a:rPr lang="en-US" baseline="0" dirty="0"/>
              <a:t>To learn a unitary in this way, you need to pick a cost function such that the unitary that minimizes it matches the target.</a:t>
            </a:r>
          </a:p>
          <a:p>
            <a:endParaRPr lang="en-US" baseline="0" dirty="0"/>
          </a:p>
          <a:p>
            <a:r>
              <a:rPr lang="en-US" baseline="0" dirty="0"/>
              <a:t>Now there are a whole mix of different costs that you could possibly use to do this… </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54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so we can model a scrambling unitary as a typical random unitary.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257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However, note that the OTOC only involves two copies of V, i.e. it involves up to the second moment of the unitary.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013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a pseudo random distribution that agrees with the random distribution only up to the second moment also decays to the same value. Such distributions are known as 2 designs.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 means we don’t need a perfectly random ensemble of </a:t>
            </a:r>
            <a:r>
              <a:rPr lang="en-US" dirty="0" err="1"/>
              <a:t>unitaries</a:t>
            </a:r>
            <a:r>
              <a:rPr lang="en-US" dirty="0"/>
              <a:t> to model scramblers, we can model also model scrambler using a pseudo random distribution of </a:t>
            </a:r>
            <a:r>
              <a:rPr lang="en-US" dirty="0" err="1"/>
              <a:t>unitaries</a:t>
            </a:r>
            <a:r>
              <a:rPr lang="en-US" dirty="0"/>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More precisely, we can model a scrambling unitary as a typical (pseudo) random unitary. i.e. a typical unitary drawn from a 2-design.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571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Ok, so can we use QML to learn such a scrambling unitary.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16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be able to minimize a cost and learn the target unitary we need the cost landscape to be sufficiently featured that it’s possible to employ a search strategy to find the solution. </a:t>
            </a:r>
          </a:p>
          <a:p>
            <a:endParaRPr lang="en-GB" dirty="0"/>
          </a:p>
          <a:p>
            <a:r>
              <a:rPr lang="en-GB" dirty="0"/>
              <a:t>For the purpose of this talk, I discuss gradient decent methods to optimise the cost…. but most of what I have to say equally applies to other methods. </a:t>
            </a:r>
          </a:p>
          <a:p>
            <a:endParaRPr lang="en-GB" dirty="0"/>
          </a:p>
          <a:p>
            <a:r>
              <a:rPr lang="en-US" dirty="0"/>
              <a:t>A good way to picture a gradient descent algorithm is to ask what would be your best technique of getting down off a mountain if you find yourself in the Fog but idiotically you don’t have a map or any idea of where you are… </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Well a decent bet would be to just keep on going down! Following the path of steepest descent. Which is actually, roughly what water does naturally… which is why in this figure you end up following the stream… </a:t>
            </a:r>
          </a:p>
          <a:p>
            <a:endParaRPr lang="en-US" dirty="0"/>
          </a:p>
          <a:p>
            <a:r>
              <a:rPr lang="en-US" dirty="0"/>
              <a:t>But this is only going to work if you can figure out which way is the steepest route down. It’s not going to to work if the landscape is largely flat. Imagine trying to find the lowest point of the field on the right….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20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This is especially an issue in the context of minimising a quantum cost.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On such really flat landscapes, very precise measurements of the cost are required to detect the path of steepest descent to navigate to the minimum. And now, to assess the value of a quantum cost to a high precision requires a large number of shots….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Remember that the cost is the expectation value of the measurement operator with respect to a quantum state.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for high precision evaluations of the cost you are going to need many many shots.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SHOTS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Ok, so how do we know what landscape we have? A nice textured one? Or a flat untrainable one?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29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This is especially an issue in the context of minimising a quantum cost.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On such really flat landscapes, very precise measurements of the cost are required to detect the path of steepest descent to navigate to the minimum. And now, to assess the value of a quantum cost to a high precision requires a large number of shots….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Remember that the cost is the expectation value of the measurement operator with respect to a quantum state.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for high precision evaluations of the cost you are going to need many many shots.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SHOTS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Ok, so how do we know what landscape we have? A nice textured one? Or a flat untrainable one?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28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we can assess the trainability of a VQA  by studying its cost gradients. </a:t>
            </a:r>
          </a:p>
          <a:p>
            <a:endParaRPr lang="en-GB" dirty="0"/>
          </a:p>
          <a:p>
            <a:r>
              <a:rPr lang="en-GB" dirty="0"/>
              <a:t>That is the partial derivative of the cost </a:t>
            </a:r>
            <a:r>
              <a:rPr lang="en-GB" dirty="0" err="1"/>
              <a:t>wrt</a:t>
            </a:r>
            <a:r>
              <a:rPr lang="en-GB" dirty="0"/>
              <a:t> each of the theta rotation parameters.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45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for typical </a:t>
            </a:r>
            <a:r>
              <a:rPr lang="en-GB" dirty="0" err="1"/>
              <a:t>ansatze</a:t>
            </a:r>
            <a:r>
              <a:rPr lang="en-GB" dirty="0"/>
              <a:t> it is straightforward to show that the average cost gradient vanishes. </a:t>
            </a:r>
          </a:p>
          <a:p>
            <a:endParaRPr lang="en-GB" dirty="0"/>
          </a:p>
          <a:p>
            <a:r>
              <a:rPr lang="en-GB" dirty="0"/>
              <a:t>This demonstrates the cost landscape is unbiased. You’re equally likely to come across positive and negative gradients. </a:t>
            </a:r>
          </a:p>
          <a:p>
            <a:endParaRPr lang="en-GB" dirty="0"/>
          </a:p>
          <a:p>
            <a:r>
              <a:rPr lang="en-GB" dirty="0"/>
              <a:t>Or as every one who enjoys walking knows… what goes down, must come up.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787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an unbiased cost landscape can be either trainable or untrainable, depending on the extent to which the gradient fluctuates away from zero.</a:t>
            </a:r>
          </a:p>
          <a:p>
            <a:endParaRPr lang="en-GB" dirty="0"/>
          </a:p>
          <a:p>
            <a:r>
              <a:rPr lang="en-GB" dirty="0"/>
              <a:t>Both these landscapes are unbiased. But the top on is trainable and the bottom isn’t.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19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I’m going to outline a QML type approach using training data. </a:t>
            </a:r>
          </a:p>
          <a:p>
            <a:endParaRPr lang="en-US" dirty="0"/>
          </a:p>
          <a:p>
            <a:r>
              <a:rPr lang="en-US" dirty="0"/>
              <a:t>That is one can construct a cost from training data composed of N pairs of input states  and an output state that equals the input state evolved under the target unitary.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76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assess the trainability of an ansatz, it’s helpful to recall Chebyshev’s inequality. </a:t>
            </a:r>
          </a:p>
          <a:p>
            <a:endParaRPr lang="en-GB" dirty="0"/>
          </a:p>
          <a:p>
            <a:r>
              <a:rPr lang="en-GB" dirty="0"/>
              <a:t>This inequality bounds the probability that the partial derivative of the cost deviates from its average of zero. </a:t>
            </a:r>
          </a:p>
          <a:p>
            <a:endParaRPr lang="en-GB" dirty="0"/>
          </a:p>
          <a:p>
            <a:r>
              <a:rPr lang="en-GB" dirty="0"/>
              <a:t>i.e. the probability that the cost gradient is greater than delta is determined by the variance in the cost gradient. </a:t>
            </a:r>
          </a:p>
          <a:p>
            <a:endParaRPr lang="en-GB" dirty="0"/>
          </a:p>
          <a:p>
            <a:r>
              <a:rPr lang="en-GB" dirty="0"/>
              <a:t>Hence if the variance of the partial derivative is small for all parameters, then the probability that the partial derivative is non-zero is small for all parameters. i.e. the landscape is very flat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371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has recently been showed that for a wide class of quantum machine learning problems, the cost function gradients vanish exponentially with the size of the system. This is known as the barren plateau phenomena. </a:t>
            </a:r>
          </a:p>
          <a:p>
            <a:endParaRPr lang="en-GB" dirty="0"/>
          </a:p>
          <a:p>
            <a:r>
              <a:rPr lang="en-GB" dirty="0"/>
              <a:t>Specifically it has been shown that the variance in the partial derivative of the cost scales as 1 / 2^n where n is the number of qubits the parameterised quantum circuit acts on. This combined with Chebyshev entails that the probability that the cost function substantially deviates from 0 is vanishingly small. </a:t>
            </a:r>
          </a:p>
          <a:p>
            <a:endParaRPr lang="en-GB" dirty="0"/>
          </a:p>
          <a:p>
            <a:r>
              <a:rPr lang="en-GB" dirty="0"/>
              <a:t>So for small problem sizes you landscape might be textured enough to effective training… but for larger problems your landscape is going to become very flat. </a:t>
            </a:r>
          </a:p>
          <a:p>
            <a:endParaRPr lang="en-GB" dirty="0"/>
          </a:p>
          <a:p>
            <a:endParaRPr lang="en-GB" dirty="0"/>
          </a:p>
          <a:p>
            <a:r>
              <a:rPr lang="en-GB" dirty="0"/>
              <a:t>SHOTS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188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Prior work has established that Barren Plateaus can be induced by using an inappropriate ansatz. This was first shown in this seminal paper by McClean et al. </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363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later shown that specifically using too expressive </a:t>
            </a:r>
            <a:r>
              <a:rPr lang="en-GB" dirty="0" err="1"/>
              <a:t>ansatze</a:t>
            </a:r>
            <a:r>
              <a:rPr lang="en-GB" dirty="0"/>
              <a:t> can induce a barren plateau.</a:t>
            </a:r>
          </a:p>
          <a:p>
            <a:endParaRPr lang="en-GB" dirty="0"/>
          </a:p>
          <a:p>
            <a:r>
              <a:rPr lang="en-GB" dirty="0"/>
              <a:t>A highly expressive ansatz is one that explores the total space of </a:t>
            </a:r>
            <a:r>
              <a:rPr lang="en-GB" dirty="0" err="1"/>
              <a:t>unitaries</a:t>
            </a:r>
            <a:r>
              <a:rPr lang="en-GB" dirty="0"/>
              <a:t> well. </a:t>
            </a:r>
          </a:p>
          <a:p>
            <a:endParaRPr lang="en-GB" dirty="0"/>
          </a:p>
          <a:p>
            <a:r>
              <a:rPr lang="en-GB" dirty="0"/>
              <a:t>This is sketched on the bottom left. The grey oval is the total space of </a:t>
            </a:r>
            <a:r>
              <a:rPr lang="en-GB" dirty="0" err="1"/>
              <a:t>unitaries</a:t>
            </a:r>
            <a:r>
              <a:rPr lang="en-GB" dirty="0"/>
              <a:t> and the blue oval is the space of </a:t>
            </a:r>
            <a:r>
              <a:rPr lang="en-GB" dirty="0" err="1"/>
              <a:t>unitaries</a:t>
            </a:r>
            <a:r>
              <a:rPr lang="en-GB" dirty="0"/>
              <a:t> accessible by the ansatz. The blue oval covers most of the grey oval, i.e. the ansatz explores, well the total space of </a:t>
            </a:r>
            <a:r>
              <a:rPr lang="en-GB" dirty="0" err="1"/>
              <a:t>unitaries</a:t>
            </a:r>
            <a:r>
              <a:rPr lang="en-GB" dirty="0"/>
              <a:t> and so is expressive. The red and green ovals denote solutions to two different problems- problems A and B. And as this ansatz explores the space of </a:t>
            </a:r>
            <a:r>
              <a:rPr lang="en-GB" dirty="0" err="1"/>
              <a:t>unitaries</a:t>
            </a:r>
            <a:r>
              <a:rPr lang="en-GB" dirty="0"/>
              <a:t> well it contains solutions to both.</a:t>
            </a:r>
          </a:p>
          <a:p>
            <a:endParaRPr lang="en-GB" dirty="0"/>
          </a:p>
          <a:p>
            <a:r>
              <a:rPr lang="en-GB" dirty="0"/>
              <a:t>In contrast the ansatz on the right is inexpressive. Doesn’t explore the space of </a:t>
            </a:r>
            <a:r>
              <a:rPr lang="en-GB" dirty="0" err="1"/>
              <a:t>unitaries</a:t>
            </a:r>
            <a:r>
              <a:rPr lang="en-GB" dirty="0"/>
              <a:t> well. Blue oval covers only a small part of the grey oval.  That is, it is inexpressive. And correspondingly only contains solutions to problem A and not B.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 naively you would have thought that an expressive ansatz would be better to use that inexpressive ansatz because it’s more likely to contain a solution to your problem.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29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we showed that actually if your ansatz is highly expressive it will have a barren plateau. </a:t>
            </a:r>
          </a:p>
          <a:p>
            <a:endParaRPr lang="en-GB" dirty="0"/>
          </a:p>
          <a:p>
            <a:r>
              <a:rPr lang="en-GB" dirty="0"/>
              <a:t>But less expressive ansatz can be trainable or untrainable depending on other factors.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57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E17F70"/>
                </a:solidFill>
              </a:rPr>
              <a:t>Marco presented an alternative lie algebraic perspective on a closely related phenomena</a:t>
            </a:r>
          </a:p>
          <a:p>
            <a:endParaRPr lang="en-US" dirty="0">
              <a:solidFill>
                <a:srgbClr val="E17F70"/>
              </a:solidFill>
            </a:endParaRPr>
          </a:p>
          <a:p>
            <a:r>
              <a:rPr lang="en-US" dirty="0">
                <a:solidFill>
                  <a:srgbClr val="E17F70"/>
                </a:solidFill>
              </a:rPr>
              <a:t>It’s online if you missed it. And he’s in the audience still if you want to poke him.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722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a:t>
            </a:r>
            <a:r>
              <a:rPr lang="en-GB" dirty="0" err="1"/>
              <a:t>expressibility</a:t>
            </a:r>
            <a:r>
              <a:rPr lang="en-GB" dirty="0"/>
              <a:t> can induce barren plateaus. An alternative perspective, provided by a number of very nice papers that came out at a similar time, showed that entanglement can also induce a barren plateau. That is if the ansatz is too highly entangling you’ll end with a barren plateau.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33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it has also been shown that using an inappropriate cost function can generate a barren plateaus.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74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Specifically global cost functions involving global measurements on all n qubits of the parameterised quantum circuit can lead to barren plateaus at ALL depths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Crucially with global costs even a logarithm depth circuit or fixed depth ansatz can have a barren plateau. That is even a single layer ansatz (that is highly inexpressive/low-entangling ansatz) can have a barren plateau.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16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we are going to need to use local costs. And whether these are trainable or untrainable depends on your choice in ansatz, i.e. how deep/expressive/entangling it 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9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choice would be formulate in terms of the average distance between the output state V |</a:t>
            </a:r>
            <a:r>
              <a:rPr lang="en-US" dirty="0" err="1"/>
              <a:t>psi_i</a:t>
            </a:r>
            <a:r>
              <a:rPr lang="en-US" dirty="0"/>
              <a:t>&gt; and your guess state, i.e. the input state evolved under your guess unitary U(theta)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72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this is the set of phenomena so far known.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297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we’ve shown. The result I want to share with you today, is a new way in which barren plateaus can be induced and that is through an </a:t>
            </a:r>
            <a:r>
              <a:rPr lang="en-GB" dirty="0" err="1"/>
              <a:t>innapropriate</a:t>
            </a:r>
            <a:r>
              <a:rPr lang="en-GB" dirty="0"/>
              <a:t> choice in target learning problem. </a:t>
            </a:r>
          </a:p>
          <a:p>
            <a:endParaRPr lang="en-GB" dirty="0"/>
          </a:p>
          <a:p>
            <a:r>
              <a:rPr lang="en-GB" dirty="0"/>
              <a:t>Namely learning scrambling </a:t>
            </a:r>
            <a:r>
              <a:rPr lang="en-GB" dirty="0" err="1"/>
              <a:t>unitaries</a:t>
            </a:r>
            <a:r>
              <a:rPr lang="en-GB" dirty="0"/>
              <a:t> or, equivalently, typical random </a:t>
            </a:r>
            <a:r>
              <a:rPr lang="en-GB" dirty="0" err="1"/>
              <a:t>unitaries</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7515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we consider compiling costs, of the form I introduced earlier, as used to learn a scrambling unitary. </a:t>
            </a:r>
            <a:endParaRPr lang="en-US" sz="1200" dirty="0">
              <a:solidFill>
                <a:srgbClr val="0F808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8080"/>
                </a:solidFill>
                <a:latin typeface="Calibri" panose="020F0502020204030204" pitchFamily="34" charset="0"/>
                <a:cs typeface="Calibri" panose="020F0502020204030204" pitchFamily="34" charset="0"/>
              </a:rPr>
              <a:t>Here, we model a scrambler as a typical (pseudo random unitary), i.e. one drawn from a 2-design.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then show firstly, that for such costs as used to learn scramblers, </a:t>
            </a:r>
            <a:r>
              <a:rPr lang="en-US" sz="1200" dirty="0">
                <a:solidFill>
                  <a:srgbClr val="0F8080"/>
                </a:solidFill>
                <a:latin typeface="Calibri" panose="020F0502020204030204" pitchFamily="34" charset="0"/>
                <a:cs typeface="Calibri" panose="020F0502020204030204" pitchFamily="34" charset="0"/>
              </a:rPr>
              <a:t>on average the partial derivative of the cost vanishes. </a:t>
            </a:r>
          </a:p>
          <a:p>
            <a:endParaRPr lang="en-US" sz="1200" dirty="0">
              <a:solidFill>
                <a:srgbClr val="0F8080"/>
              </a:solidFill>
              <a:latin typeface="Calibri" panose="020F0502020204030204" pitchFamily="34" charset="0"/>
              <a:cs typeface="Calibri" panose="020F0502020204030204" pitchFamily="34" charset="0"/>
            </a:endParaRPr>
          </a:p>
          <a:p>
            <a:r>
              <a:rPr lang="en-US" sz="1200" dirty="0">
                <a:solidFill>
                  <a:srgbClr val="0F8080"/>
                </a:solidFill>
                <a:latin typeface="Calibri" panose="020F0502020204030204" pitchFamily="34" charset="0"/>
                <a:cs typeface="Calibri" panose="020F0502020204030204" pitchFamily="34" charset="0"/>
              </a:rPr>
              <a:t>We then show that the variance in the partial derivative of the cost vanishes exponentially in the size of the scrambler, i.e. in n (the number of systems, qubits it acts on). </a:t>
            </a:r>
          </a:p>
          <a:p>
            <a:endParaRPr lang="en-US" sz="1200" dirty="0">
              <a:solidFill>
                <a:srgbClr val="0F808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F808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8080"/>
                </a:solidFill>
                <a:latin typeface="Calibri" panose="020F0502020204030204" pitchFamily="34" charset="0"/>
                <a:cs typeface="Calibri" panose="020F0502020204030204" pitchFamily="34" charset="0"/>
              </a:rPr>
              <a:t>In both cases, this average is over a 2 design. i.e. an ensemble of pseudo random </a:t>
            </a:r>
            <a:r>
              <a:rPr lang="en-US" sz="1200" dirty="0" err="1">
                <a:solidFill>
                  <a:srgbClr val="0F8080"/>
                </a:solidFill>
                <a:latin typeface="Calibri" panose="020F0502020204030204" pitchFamily="34" charset="0"/>
                <a:cs typeface="Calibri" panose="020F0502020204030204" pitchFamily="34" charset="0"/>
              </a:rPr>
              <a:t>unitaries</a:t>
            </a:r>
            <a:r>
              <a:rPr lang="en-US" sz="1200" dirty="0">
                <a:solidFill>
                  <a:srgbClr val="0F8080"/>
                </a:solidFill>
                <a:latin typeface="Calibri" panose="020F0502020204030204" pitchFamily="34" charset="0"/>
                <a:cs typeface="Calibri" panose="020F0502020204030204" pitchFamily="34" charset="0"/>
              </a:rPr>
              <a:t>/scramblers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327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F8080"/>
                </a:solidFill>
                <a:latin typeface="Calibri" panose="020F0502020204030204" pitchFamily="34" charset="0"/>
                <a:cs typeface="Calibri" panose="020F0502020204030204" pitchFamily="34" charset="0"/>
              </a:rPr>
              <a:t>So, given Chebyshev’s inequality, the probability that the gradient deviates substantially from zero for a typical scrambler (or typical random unitary) vanishes exponentially. </a:t>
            </a:r>
          </a:p>
          <a:p>
            <a:endParaRPr lang="en-US" dirty="0"/>
          </a:p>
          <a:p>
            <a:r>
              <a:rPr lang="en-US" dirty="0"/>
              <a:t>i.e. the cost exhibits a barren plateau.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603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Crucially this holds for any ansatz. So no matter what fancy techniques you employ you are not going go to be able to use VQA, or a QML like approach, to learn a scrambler. </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86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result is essentially a no-go theorem for learning scramblers using QML.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89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a:t>
            </a:r>
            <a:r>
              <a:rPr lang="en-GB" dirty="0" err="1"/>
              <a:t>numerics</a:t>
            </a:r>
            <a:r>
              <a:rPr lang="en-GB" dirty="0"/>
              <a:t> demonstrating this effect. </a:t>
            </a:r>
          </a:p>
          <a:p>
            <a:endParaRPr lang="en-GB" dirty="0"/>
          </a:p>
          <a:p>
            <a:r>
              <a:rPr lang="en-GB" dirty="0"/>
              <a:t>Here we plot a cross-section of the cost landscape in the region around the true parameters that minimize the cost. </a:t>
            </a:r>
          </a:p>
          <a:p>
            <a:endParaRPr lang="en-GB" dirty="0"/>
          </a:p>
          <a:p>
            <a:r>
              <a:rPr lang="en-GB" dirty="0"/>
              <a:t>We model a scrambler using the minimal model of a scrambler introduced by </a:t>
            </a:r>
            <a:r>
              <a:rPr lang="en-GB" dirty="0" err="1"/>
              <a:t>Belyansky</a:t>
            </a:r>
            <a:r>
              <a:rPr lang="en-GB" dirty="0"/>
              <a:t> et al. This is composed of alternating layers of entangling gates and single qubit rotations. g determines the strength of the entangling gates and t determines the scrambling time. The model is highly scrambling for large g and large t. </a:t>
            </a:r>
          </a:p>
          <a:p>
            <a:endParaRPr lang="en-GB" dirty="0"/>
          </a:p>
          <a:p>
            <a:r>
              <a:rPr lang="en-GB" dirty="0"/>
              <a:t>In that case, as shown in blue, the majority of the landscape forms a barren plateau with only a narrow gorge  where the cost dips down to its minimum. In contrast for weaker scramblers, as shown in yellow, the valley around the minimum is wider and the plateau more featured. </a:t>
            </a:r>
          </a:p>
          <a:p>
            <a:endParaRPr lang="en-GB" dirty="0"/>
          </a:p>
          <a:p>
            <a:r>
              <a:rPr lang="en-GB" dirty="0"/>
              <a:t>This is a nice visual representation of how the barrenness of the cost landscape depends on the degree to which the target unitary is scrambling. </a:t>
            </a:r>
          </a:p>
          <a:p>
            <a:endParaRPr lang="en-GB"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8507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considers the same minimal model of scrambler and shows that indeed the observed cost gradients decrease with scrambling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894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indeed, for highly scrambling </a:t>
            </a:r>
            <a:r>
              <a:rPr lang="en-US" dirty="0" err="1"/>
              <a:t>unitaries</a:t>
            </a:r>
            <a:r>
              <a:rPr lang="en-US" dirty="0"/>
              <a:t>, the cost gradient vanish exponentially in n (as predicted by our analytic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9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what we have shown is that it couldn’t be learnt with quantum machine learning.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Specifically, the main result I want to present to you today is a no-go theorem for the use of QML to learn scramblers…. and, more generally, typical random </a:t>
            </a:r>
            <a:r>
              <a:rPr lang="en-US" sz="1200" dirty="0" err="1">
                <a:latin typeface="Calibri" panose="020F0502020204030204" pitchFamily="34" charset="0"/>
                <a:cs typeface="Calibri" panose="020F0502020204030204" pitchFamily="34" charset="0"/>
              </a:rPr>
              <a:t>unitaries</a:t>
            </a:r>
            <a:r>
              <a:rPr lang="en-US" sz="1200" dirty="0">
                <a:latin typeface="Calibri" panose="020F0502020204030204" pitchFamily="34" charset="0"/>
                <a:cs typeface="Calibri" panose="020F050202020403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GB" dirty="0"/>
          </a:p>
          <a:p>
            <a:endParaRPr lang="en-GB" dirty="0"/>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7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equivalent to 1 minus the average gate fidelity between the output state and the input state </a:t>
            </a:r>
            <a:r>
              <a:rPr lang="en-US" dirty="0" err="1"/>
              <a:t>psi_i</a:t>
            </a:r>
            <a:r>
              <a:rPr lang="en-US" dirty="0"/>
              <a:t> acted on by your guess unitary U(theta) averaged over a set of states </a:t>
            </a:r>
            <a:r>
              <a:rPr lang="en-US" dirty="0" err="1"/>
              <a:t>psi_i</a:t>
            </a:r>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911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what we have shown is that it couldn’t be learnt with quantum machine learning.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Specifically, the main result I want to present to you today is a no-go theorem for the use of QML to learn scramblers…. and, more generally, typical random </a:t>
            </a:r>
            <a:r>
              <a:rPr lang="en-US" sz="1200" dirty="0" err="1">
                <a:latin typeface="Calibri" panose="020F0502020204030204" pitchFamily="34" charset="0"/>
                <a:cs typeface="Calibri" panose="020F0502020204030204" pitchFamily="34" charset="0"/>
              </a:rPr>
              <a:t>unitaries</a:t>
            </a:r>
            <a:r>
              <a:rPr lang="en-US" sz="1200" dirty="0">
                <a:latin typeface="Calibri" panose="020F0502020204030204" pitchFamily="34" charset="0"/>
                <a:cs typeface="Calibri" panose="020F050202020403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GB" dirty="0"/>
          </a:p>
          <a:p>
            <a:endParaRPr lang="en-GB" dirty="0"/>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970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what we have shown is that it couldn’t be learnt with quantum machine learning.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Specifically, the main result I want to present to you today is a no-go theorem for the use of QML to learn scramblers…. and, more generally, typical random </a:t>
            </a:r>
            <a:r>
              <a:rPr lang="en-US" sz="1200" dirty="0" err="1">
                <a:latin typeface="Calibri" panose="020F0502020204030204" pitchFamily="34" charset="0"/>
                <a:cs typeface="Calibri" panose="020F0502020204030204" pitchFamily="34" charset="0"/>
              </a:rPr>
              <a:t>unitaries</a:t>
            </a:r>
            <a:r>
              <a:rPr lang="en-US" sz="1200" dirty="0">
                <a:latin typeface="Calibri" panose="020F0502020204030204" pitchFamily="34" charset="0"/>
                <a:cs typeface="Calibri" panose="020F050202020403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endParaRPr lang="en-GB" dirty="0"/>
          </a:p>
          <a:p>
            <a:endParaRPr lang="en-GB" dirty="0"/>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1961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we have shown that barren plateaus are exhibited by scrambles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dirty="0">
                <a:latin typeface="Calibri" panose="020F0502020204030204" pitchFamily="34" charset="0"/>
                <a:cs typeface="Calibri" panose="020F0502020204030204" pitchFamily="34" charset="0"/>
              </a:rPr>
              <a:t>i.e. if you are trying to learn a scrambler you will encounter a barren plateau where the cost functions vanish exponentially with the size of the problem.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58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we have shown that barren plateaus are exhibited by scrambles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generally, it’s important to stress that because we model a scrambler as typical random unitary it follows that our results also apply to the learning of typical random </a:t>
            </a:r>
            <a:r>
              <a:rPr lang="en-GB" dirty="0" err="1"/>
              <a:t>unitaries</a:t>
            </a:r>
            <a:r>
              <a:rPr lang="en-GB" dirty="0"/>
              <a:t>.</a:t>
            </a:r>
          </a:p>
          <a:p>
            <a:endParaRPr lang="en-GB"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253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sense randomness is a barrier to trainability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thankfully/luckily most physically interesting processes are sufficiently simple or structured that they  do not resemble a typical random (or pseudo-random) unitary. We would really struggle to do physics otherwise! Therefore the our theorem does not condemn quantum machine learning but rather tells us we need to pick our problems carefully. </a:t>
            </a:r>
          </a:p>
          <a:p>
            <a:r>
              <a:rPr lang="en-GB" dirty="0"/>
              <a:t> </a:t>
            </a:r>
            <a:endParaRPr lang="en-GB"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7628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Calibri" panose="020F0502020204030204" pitchFamily="34" charset="0"/>
                <a:cs typeface="Calibri" panose="020F0502020204030204" pitchFamily="34" charset="0"/>
              </a:rPr>
              <a:t> Nonetheless our work stresses that there are fundamental limits to QML. The physics of the problem you apply it to matters.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267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Calibri" panose="020F0502020204030204" pitchFamily="34" charset="0"/>
                <a:cs typeface="Calibri" panose="020F0502020204030204" pitchFamily="34" charset="0"/>
              </a:rPr>
              <a:t>In this sense, further research is required into what physical systems are actually amenable to being studied</a:t>
            </a:r>
          </a:p>
          <a:p>
            <a:endParaRPr lang="en-GB"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0878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242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really two main parts of my talk. The first half is on the training data requirements for quantum machine learning. Specifically we present an out-of-distribution generalization bound for quantum machine learning. </a:t>
            </a:r>
          </a:p>
          <a:p>
            <a:endParaRPr lang="en-US" dirty="0"/>
          </a:p>
          <a:p>
            <a:r>
              <a:rPr lang="en-US" dirty="0"/>
              <a:t>The second half uses these results to present a new algorithm for efficient near term quantum simulations.</a:t>
            </a:r>
          </a:p>
          <a:p>
            <a:endParaRPr lang="en-US" dirty="0"/>
          </a:p>
          <a:p>
            <a:r>
              <a:rPr lang="en-US" dirty="0"/>
              <a:t>While the second half is to some extent an application of the first, I’m hope the two halves of the talk really also work as stand alone talks. </a:t>
            </a:r>
          </a:p>
          <a:p>
            <a:endParaRPr lang="en-US" dirty="0"/>
          </a:p>
          <a:p>
            <a:r>
              <a:rPr lang="en-US" dirty="0"/>
              <a:t>I’ll end with a bit of an outlook about how the two areas of quantum machine learning and dynamical simulation could benefit each other more generally.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4164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that was the illustrated picture. Let’s now make this a bit more concrete. So for the purpose of this talk, I’m going to focus on learning unitary processes. </a:t>
            </a:r>
          </a:p>
          <a:p>
            <a:endParaRPr lang="en-US" dirty="0"/>
          </a:p>
          <a:p>
            <a:endParaRPr lang="en-US" dirty="0"/>
          </a:p>
          <a:p>
            <a:r>
              <a:rPr lang="en-US" dirty="0"/>
              <a:t>Well the idea is that there is some unknown unitary quantum quantum process. That is given some target unitary U the aim is to find train a parameterized unitary V(alpha) to find some optimized parameters </a:t>
            </a:r>
            <a:r>
              <a:rPr lang="en-US" dirty="0" err="1"/>
              <a:t>alpha_opt</a:t>
            </a:r>
            <a:r>
              <a:rPr lang="en-US" dirty="0"/>
              <a:t> such that V(</a:t>
            </a:r>
            <a:r>
              <a:rPr lang="en-US" dirty="0" err="1"/>
              <a:t>alpha_opt</a:t>
            </a:r>
            <a:r>
              <a:rPr lang="en-US" dirty="0"/>
              <a:t>) = 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22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would you measure this. Well you’d just prepare the state |</a:t>
            </a:r>
            <a:r>
              <a:rPr lang="en-US" dirty="0" err="1"/>
              <a:t>psi_i</a:t>
            </a:r>
            <a:r>
              <a:rPr lang="en-US" dirty="0"/>
              <a:t>&gt;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1827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first thing to do is to learn to replicate the process on a given input state. So that is find some V(alpha) such that V(alpha) on |psi&gt; equals </a:t>
            </a:r>
            <a:r>
              <a:rPr lang="en-US" dirty="0" err="1"/>
              <a:t>psi_out</a:t>
            </a:r>
            <a:r>
              <a:rPr lang="en-US" dirty="0"/>
              <a:t> where </a:t>
            </a:r>
            <a:r>
              <a:rPr lang="en-US" dirty="0" err="1"/>
              <a:t>psi_out</a:t>
            </a:r>
            <a:r>
              <a:rPr lang="en-US" dirty="0"/>
              <a:t> is the state you get by acting U on the input psi.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6618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learnt on one input state, you then just and learn on the rest of the training ensemble (i.e. a set of N different input states).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907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the end you look at a state you’ve not seen before, shown as phi here on the slide. Our learnt quantum process is V(</a:t>
            </a:r>
            <a:r>
              <a:rPr lang="en-US" dirty="0" err="1"/>
              <a:t>alpha_opt</a:t>
            </a:r>
            <a:r>
              <a:rPr lang="en-US" dirty="0"/>
              <a:t>) where </a:t>
            </a:r>
            <a:r>
              <a:rPr lang="en-US" dirty="0" err="1"/>
              <a:t>alpha_opt</a:t>
            </a:r>
            <a:r>
              <a:rPr lang="en-US" dirty="0"/>
              <a:t> are the optimized parameters we have found from training. Our best guess of the output, our prediction, is V(</a:t>
            </a:r>
            <a:r>
              <a:rPr lang="en-US" dirty="0" err="1"/>
              <a:t>alpha_opt</a:t>
            </a:r>
            <a:r>
              <a:rPr lang="en-US" dirty="0"/>
              <a:t>) |phi&gt;. </a:t>
            </a:r>
          </a:p>
          <a:p>
            <a:endParaRPr lang="en-US" dirty="0"/>
          </a:p>
          <a:p>
            <a:r>
              <a:rPr lang="en-US" dirty="0"/>
              <a:t>How well can we expect to be able to make predictions?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0756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can be answered using generalization bounds… which bound the prediction performance in terms of the quality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7350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quantify prediction performance?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the prediction error is the difference between true output and guess output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could imagine a number of different ways to measure this difference but we chose to measure the distance in terms of the 1 norm squared. This means we then need a factor of ¼ out front to normalize the distance to 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180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 average prediction error (known as the risk) is the average prediction error over the states we want to be able to predict the quantum process over.</a:t>
            </a:r>
          </a:p>
          <a:p>
            <a:endParaRPr lang="en-US" dirty="0"/>
          </a:p>
          <a:p>
            <a:r>
              <a:rPr lang="en-US" dirty="0"/>
              <a:t>We chose to measure the distance in terms of the 1 norm squared. This means we then need a factor of ¼ out front to normalize the distance to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4845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P here here the testing ensemble.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568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But we don’t have access to the </a:t>
            </a:r>
            <a:r>
              <a:rPr kumimoji="0" lang="en-US" sz="1200" b="0" i="1" u="none" strike="noStrike" kern="1200" cap="none" spc="0" normalizeH="0" baseline="0" noProof="0" dirty="0">
                <a:ln>
                  <a:noFill/>
                </a:ln>
                <a:solidFill>
                  <a:prstClr val="black"/>
                </a:solidFill>
                <a:effectLst/>
                <a:uLnTx/>
                <a:uFillTx/>
                <a:latin typeface="+mn-lt"/>
                <a:ea typeface="+mn-ea"/>
                <a:cs typeface="+mn-cs"/>
              </a:rPr>
              <a:t>risk</a:t>
            </a:r>
            <a:r>
              <a:rPr kumimoji="0" lang="en-US" sz="1200" b="0" i="0" u="none" strike="noStrike" kern="1200" cap="none" spc="0" normalizeH="0" baseline="0" noProof="0" dirty="0">
                <a:ln>
                  <a:noFill/>
                </a:ln>
                <a:solidFill>
                  <a:prstClr val="black"/>
                </a:solidFill>
                <a:effectLst/>
                <a:uLnTx/>
                <a:uFillTx/>
                <a:latin typeface="+mn-lt"/>
                <a:ea typeface="+mn-ea"/>
                <a:cs typeface="+mn-cs"/>
              </a:rPr>
              <a:t>… we can’t measure it because we don’t know the true outputs on all states. If we did we wouldn’t need to do the learning in the first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All we have access to is the training cost. </a:t>
            </a: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mn-lt"/>
              </a:rPr>
              <a:t>The t</a:t>
            </a:r>
            <a:r>
              <a:rPr kumimoji="0" lang="en-US" sz="1200" b="0" u="none" strike="noStrike" kern="1200" cap="none" spc="0" normalizeH="0" baseline="0" noProof="0" dirty="0">
                <a:ln>
                  <a:noFill/>
                </a:ln>
                <a:solidFill>
                  <a:prstClr val="black"/>
                </a:solidFill>
                <a:effectLst/>
                <a:uLnTx/>
                <a:uFillTx/>
                <a:latin typeface="+mn-lt"/>
                <a:ea typeface="+mn-ea"/>
                <a:cs typeface="+mn-cs"/>
              </a:rPr>
              <a:t>raining cost is the average error over the states trained on. That is, while you are going to try and match the true outputs and guess outputs over the training data, you are typically not going to manage to do so perfectly.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905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Q subscript here. We are going to suppose that the training states are drawn from an ensemble Q.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2858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generalization </a:t>
            </a:r>
            <a:r>
              <a:rPr lang="en-US" sz="1200" dirty="0"/>
              <a:t>bounds quantify the</a:t>
            </a:r>
            <a:r>
              <a:rPr lang="en-US" sz="1200" i="1" dirty="0"/>
              <a:t> risk (the average prediction error- what we care about) </a:t>
            </a:r>
            <a:r>
              <a:rPr lang="en-US" sz="1200" dirty="0"/>
              <a:t>in terms of </a:t>
            </a:r>
            <a:r>
              <a:rPr lang="en-US" sz="1200" i="1" dirty="0"/>
              <a:t>training cost (the average error over training data- what we actually have access to. What we do the training with).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492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then let that state evolve under the target unitary 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2483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2323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this. Consider the task of trying to classify images to say whether they contain an animal or a plant. In this case both the testing a training ensembles would contain lots of images of a mix of different plants and animals.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3112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in the case of quantum process learning, the inputs trained on and tested on would look pretty similar.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081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To the best of our knowledge all prior results on generalization in QML are on in-distribution generalization….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5515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decided to look at out-of-</a:t>
            </a:r>
            <a:r>
              <a:rPr lang="en-US" dirty="0" err="1"/>
              <a:t>dist</a:t>
            </a:r>
            <a:r>
              <a:rPr lang="en-US" dirty="0"/>
              <a:t> gen where</a:t>
            </a:r>
            <a:r>
              <a:rPr lang="en-US" sz="1200" dirty="0">
                <a:solidFill>
                  <a:srgbClr val="0F8080"/>
                </a:solidFill>
              </a:rPr>
              <a:t> the training and testing ensembles are different. In general one would expect this not to work… I</a:t>
            </a:r>
          </a:p>
          <a:p>
            <a:endParaRPr lang="en-US" sz="1200" dirty="0">
              <a:solidFill>
                <a:srgbClr val="0F8080"/>
              </a:solidFill>
            </a:endParaRPr>
          </a:p>
          <a:p>
            <a:r>
              <a:rPr lang="en-US" sz="1200" dirty="0">
                <a:solidFill>
                  <a:srgbClr val="0F8080"/>
                </a:solidFill>
              </a:rPr>
              <a:t>Imagine again trying to </a:t>
            </a:r>
            <a:r>
              <a:rPr lang="en-US" sz="1200" dirty="0" err="1">
                <a:solidFill>
                  <a:srgbClr val="0F8080"/>
                </a:solidFill>
              </a:rPr>
              <a:t>classfy</a:t>
            </a:r>
            <a:r>
              <a:rPr lang="en-US" sz="1200" dirty="0">
                <a:solidFill>
                  <a:srgbClr val="0F8080"/>
                </a:solidFill>
              </a:rPr>
              <a:t> animals vs plants but only training on images of cats and cactuses. </a:t>
            </a:r>
          </a:p>
          <a:p>
            <a:endParaRPr lang="en-US" sz="1200" dirty="0">
              <a:solidFill>
                <a:srgbClr val="0F8080"/>
              </a:solidFill>
            </a:endParaRPr>
          </a:p>
          <a:p>
            <a:r>
              <a:rPr lang="en-US" sz="1200" dirty="0">
                <a:solidFill>
                  <a:srgbClr val="0F8080"/>
                </a:solidFill>
              </a:rPr>
              <a:t>If you then tested your classifier on a picture of a caterpillar it’s likely to struggle!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8664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pictorially, in the case of process learning you might feed in only one ‘sort’ of input (here shown as all red) and then try and test it on a different sort of input (i.e. a blue one) </a:t>
            </a:r>
          </a:p>
          <a:p>
            <a:endParaRPr lang="en-US" dirty="0"/>
          </a:p>
          <a:p>
            <a:r>
              <a:rPr lang="en-US" dirty="0"/>
              <a:t>Is this going to work? Not obviously…. But it could be good if it did so we decided to investigate.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181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Why would this be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Well </a:t>
            </a:r>
            <a:r>
              <a:rPr lang="en-US" sz="1200" dirty="0">
                <a:solidFill>
                  <a:srgbClr val="0F8080"/>
                </a:solidFill>
              </a:rPr>
              <a:t>our test ensemble might include states that are hard to handle</a:t>
            </a:r>
          </a:p>
          <a:p>
            <a:endParaRPr lang="en-US" sz="1200" dirty="0">
              <a:solidFill>
                <a:srgbClr val="0F8080"/>
              </a:solidFill>
            </a:endParaRPr>
          </a:p>
          <a:p>
            <a:r>
              <a:rPr lang="en-US" sz="1200" dirty="0">
                <a:solidFill>
                  <a:srgbClr val="0F8080"/>
                </a:solidFill>
              </a:rPr>
              <a:t>e.g. ones that require</a:t>
            </a:r>
          </a:p>
          <a:p>
            <a:endParaRPr lang="en-US" sz="1200" dirty="0">
              <a:solidFill>
                <a:srgbClr val="0F8080"/>
              </a:solidFill>
            </a:endParaRPr>
          </a:p>
          <a:p>
            <a:pPr marL="342900" indent="-342900">
              <a:buFont typeface="Arial" panose="020B0604020202020204" pitchFamily="34" charset="0"/>
              <a:buChar char="•"/>
            </a:pPr>
            <a:r>
              <a:rPr lang="en-US" dirty="0"/>
              <a:t>Require deep circuits (which would be hard to implement on near term devices)</a:t>
            </a:r>
          </a:p>
          <a:p>
            <a:pPr marL="342900" indent="-342900">
              <a:buFont typeface="Arial" panose="020B0604020202020204" pitchFamily="34" charset="0"/>
              <a:buChar char="•"/>
            </a:pPr>
            <a:r>
              <a:rPr lang="en-US" dirty="0"/>
              <a:t>Complex (hard to implement) gates (which might stop you from learning if you are doing the learning with a bespoke experimental system with a limited gate set) </a:t>
            </a:r>
          </a:p>
          <a:p>
            <a:pPr marL="342900" indent="-342900">
              <a:buFont typeface="Arial" panose="020B0604020202020204" pitchFamily="34" charset="0"/>
              <a:buChar char="•"/>
            </a:pPr>
            <a:r>
              <a:rPr lang="en-US" dirty="0"/>
              <a:t>States that can’t be classically simulated (making classical compilation impossible) </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may well be </a:t>
            </a:r>
            <a:r>
              <a:rPr lang="en-US" sz="1200" dirty="0">
                <a:solidFill>
                  <a:srgbClr val="880F4B"/>
                </a:solidFill>
              </a:rPr>
              <a:t>beneficial to use a different (easier!) training ensemble</a:t>
            </a:r>
          </a:p>
          <a:p>
            <a:pPr marL="0" indent="0">
              <a:buFontTx/>
              <a:buNone/>
            </a:pPr>
            <a:endParaRPr lang="en-US" dirty="0"/>
          </a:p>
          <a:p>
            <a:pPr marL="342900" indent="-342900">
              <a:buFont typeface="Arial" panose="020B0604020202020204" pitchFamily="34" charset="0"/>
              <a:buChar char="•"/>
            </a:pP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2755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result was to prove that out of distribution can be possible for learning quantum </a:t>
            </a:r>
            <a:r>
              <a:rPr lang="en-US" dirty="0" err="1"/>
              <a:t>unitaries</a:t>
            </a:r>
            <a:r>
              <a:rPr lang="en-US" dirty="0"/>
              <a:t>. </a:t>
            </a:r>
          </a:p>
          <a:p>
            <a:endParaRPr lang="en-US" dirty="0"/>
          </a:p>
          <a:p>
            <a:r>
              <a:rPr lang="en-US" dirty="0"/>
              <a:t>Specifically product to entangled state generalization can be possible.</a:t>
            </a:r>
          </a:p>
          <a:p>
            <a:endParaRPr lang="en-US" dirty="0"/>
          </a:p>
          <a:p>
            <a:r>
              <a:rPr lang="en-US" dirty="0"/>
              <a:t>That is we suppose our testing ensemble is composed of random states. These states will typically be highly entangled. They cover the entire state space well by construction but require deep circuits to prepare, a complete gate set and can’t be classically simulated. </a:t>
            </a:r>
          </a:p>
          <a:p>
            <a:endParaRPr lang="en-US" dirty="0"/>
          </a:p>
          <a:p>
            <a:r>
              <a:rPr lang="en-US" dirty="0"/>
              <a:t>But our training ensemble are only random product states… which by construction are unentangled. This special subclass of states can be prepared using only a single layer or single qubit gates and can be classically simulated.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6156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prove the following bound. This shows that the average prediction error over random states is upper bounded by the training cost for training using only product states and a correction term that scales as sqrt( T log(T) / N) where T is the number of trainable parameters in the </a:t>
            </a:r>
            <a:r>
              <a:rPr lang="en-US" dirty="0" err="1"/>
              <a:t>parameteized</a:t>
            </a:r>
            <a:r>
              <a:rPr lang="en-US" dirty="0"/>
              <a:t> unitary (i.e. the number of angles, for example, you need to optimize) and N is the number of training states. </a:t>
            </a:r>
          </a:p>
          <a:p>
            <a:endParaRPr lang="en-US" dirty="0"/>
          </a:p>
          <a:p>
            <a:r>
              <a:rPr lang="en-US" dirty="0"/>
              <a:t>So this shows that as long as you have enough training states, where ‘enough’ is not very many, just of the order of the number of trainable parameters you have and then if you train on product states to get the cost low enough you will have automatically well learnt the action of the target unitary on any random state.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815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That is, the punchline is that it’s possible to learn to predict the effect of a quantum process on any randomly chosen state, after only studying its effect on easy to prepare unentangled states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D09E7-7B67-AE4F-A06D-9DDFE3A6B8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3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E581-6048-3840-9B14-0304E5D217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DFDD43-3D33-984E-B738-B8326B9D5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C275FC-02D6-2C46-9F88-ED9B329DA8CE}"/>
              </a:ext>
            </a:extLst>
          </p:cNvPr>
          <p:cNvSpPr>
            <a:spLocks noGrp="1"/>
          </p:cNvSpPr>
          <p:nvPr>
            <p:ph type="dt" sz="half" idx="10"/>
          </p:nvPr>
        </p:nvSpPr>
        <p:spPr/>
        <p:txBody>
          <a:bodyPr/>
          <a:lstStyle/>
          <a:p>
            <a:fld id="{72EA7947-E287-4738-8C82-07CE4F01EF03}" type="datetime2">
              <a:rPr lang="en-US" smtClean="0"/>
              <a:t>Wednesday, June 1, 2022</a:t>
            </a:fld>
            <a:endParaRPr lang="en-US" dirty="0"/>
          </a:p>
        </p:txBody>
      </p:sp>
      <p:sp>
        <p:nvSpPr>
          <p:cNvPr id="5" name="Footer Placeholder 4">
            <a:extLst>
              <a:ext uri="{FF2B5EF4-FFF2-40B4-BE49-F238E27FC236}">
                <a16:creationId xmlns:a16="http://schemas.microsoft.com/office/drawing/2014/main" id="{5811DBA2-6B72-1E42-A6D9-38493AA0895E}"/>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24BE63FB-2034-3C44-BC85-9C4C2354AAF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32635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41D6-61E5-E248-BA4E-CD210782413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E2D1B9-85B0-084D-B6C2-388FCA03E2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F1F5E2-8CCA-2F4E-A445-2A222373D253}"/>
              </a:ext>
            </a:extLst>
          </p:cNvPr>
          <p:cNvSpPr>
            <a:spLocks noGrp="1"/>
          </p:cNvSpPr>
          <p:nvPr>
            <p:ph type="dt" sz="half" idx="10"/>
          </p:nvPr>
        </p:nvSpPr>
        <p:spPr/>
        <p:txBody>
          <a:bodyPr/>
          <a:lstStyle/>
          <a:p>
            <a:fld id="{EE2EBD84-71F4-4271-8C46-0D47C0A9B12E}" type="datetime2">
              <a:rPr lang="en-US" smtClean="0"/>
              <a:t>Wednesday, June 1, 2022</a:t>
            </a:fld>
            <a:endParaRPr lang="en-US"/>
          </a:p>
        </p:txBody>
      </p:sp>
      <p:sp>
        <p:nvSpPr>
          <p:cNvPr id="5" name="Footer Placeholder 4">
            <a:extLst>
              <a:ext uri="{FF2B5EF4-FFF2-40B4-BE49-F238E27FC236}">
                <a16:creationId xmlns:a16="http://schemas.microsoft.com/office/drawing/2014/main" id="{7F31F00B-5235-4A4F-8505-9907DF8483C7}"/>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3D2FC64A-3265-C248-BBF5-1EFDE2D433A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5099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3E2A01-1700-DD46-A3C9-CA1397C287C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B0079A-9D86-0A4F-B077-19E5FCC884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EB454A-4C85-8948-A1AB-2696BE09BD25}"/>
              </a:ext>
            </a:extLst>
          </p:cNvPr>
          <p:cNvSpPr>
            <a:spLocks noGrp="1"/>
          </p:cNvSpPr>
          <p:nvPr>
            <p:ph type="dt" sz="half" idx="10"/>
          </p:nvPr>
        </p:nvSpPr>
        <p:spPr/>
        <p:txBody>
          <a:bodyPr/>
          <a:lstStyle/>
          <a:p>
            <a:fld id="{ABAE0CE1-F450-4107-B2CB-17B18F8A3F4A}" type="datetime2">
              <a:rPr lang="en-US" smtClean="0"/>
              <a:t>Wednesday, June 1, 2022</a:t>
            </a:fld>
            <a:endParaRPr lang="en-US"/>
          </a:p>
        </p:txBody>
      </p:sp>
      <p:sp>
        <p:nvSpPr>
          <p:cNvPr id="5" name="Footer Placeholder 4">
            <a:extLst>
              <a:ext uri="{FF2B5EF4-FFF2-40B4-BE49-F238E27FC236}">
                <a16:creationId xmlns:a16="http://schemas.microsoft.com/office/drawing/2014/main" id="{E9B0FC74-6656-4041-99E4-553186D9BFF3}"/>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FB2385E-3D27-3C48-9508-3AAAEBEBEC9E}"/>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1223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A0AE-48DC-0846-A905-5512348612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2C526D-6D9B-8D4E-98F0-99C9B39D61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7A579C-7E78-584C-A2FD-904EACBF80B2}"/>
              </a:ext>
            </a:extLst>
          </p:cNvPr>
          <p:cNvSpPr>
            <a:spLocks noGrp="1"/>
          </p:cNvSpPr>
          <p:nvPr>
            <p:ph type="dt" sz="half" idx="10"/>
          </p:nvPr>
        </p:nvSpPr>
        <p:spPr/>
        <p:txBody>
          <a:bodyPr/>
          <a:lstStyle/>
          <a:p>
            <a:fld id="{6FE8C025-CD7A-4966-867E-81CF82B15267}" type="datetime2">
              <a:rPr lang="en-US" smtClean="0"/>
              <a:t>Wednesday, June 1, 2022</a:t>
            </a:fld>
            <a:endParaRPr lang="en-US"/>
          </a:p>
        </p:txBody>
      </p:sp>
      <p:sp>
        <p:nvSpPr>
          <p:cNvPr id="5" name="Footer Placeholder 4">
            <a:extLst>
              <a:ext uri="{FF2B5EF4-FFF2-40B4-BE49-F238E27FC236}">
                <a16:creationId xmlns:a16="http://schemas.microsoft.com/office/drawing/2014/main" id="{2169612C-692C-7B4F-B320-E51841F38524}"/>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4F0A97B6-A2AD-594A-AAA7-3B637FD3714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3957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B5BD-5A40-534D-8235-FD940C5323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8409C0E-92B5-214F-9F7D-4EBBE033A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7478069-BFDA-C343-94AD-0291CE71A4FA}"/>
              </a:ext>
            </a:extLst>
          </p:cNvPr>
          <p:cNvSpPr>
            <a:spLocks noGrp="1"/>
          </p:cNvSpPr>
          <p:nvPr>
            <p:ph type="dt" sz="half" idx="10"/>
          </p:nvPr>
        </p:nvSpPr>
        <p:spPr/>
        <p:txBody>
          <a:bodyPr/>
          <a:lstStyle/>
          <a:p>
            <a:fld id="{FE809929-0719-4517-94D6-FDF7F99E70F6}" type="datetime2">
              <a:rPr lang="en-US" smtClean="0"/>
              <a:t>Wednesday, June 1, 2022</a:t>
            </a:fld>
            <a:endParaRPr lang="en-US"/>
          </a:p>
        </p:txBody>
      </p:sp>
      <p:sp>
        <p:nvSpPr>
          <p:cNvPr id="5" name="Footer Placeholder 4">
            <a:extLst>
              <a:ext uri="{FF2B5EF4-FFF2-40B4-BE49-F238E27FC236}">
                <a16:creationId xmlns:a16="http://schemas.microsoft.com/office/drawing/2014/main" id="{071CC27F-67E3-1543-A554-110461428343}"/>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81E6E276-FFA1-F849-AA32-0A396708E40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5216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5E62-CDE0-5B43-B80D-9F209818AA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76EB78-BCF4-5947-884A-20DE67E385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A6BEB7F-4B86-3143-A139-4F59324E42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2358C0-BDEB-6D4E-B116-CE1EDFAA45BE}"/>
              </a:ext>
            </a:extLst>
          </p:cNvPr>
          <p:cNvSpPr>
            <a:spLocks noGrp="1"/>
          </p:cNvSpPr>
          <p:nvPr>
            <p:ph type="dt" sz="half" idx="10"/>
          </p:nvPr>
        </p:nvSpPr>
        <p:spPr/>
        <p:txBody>
          <a:bodyPr/>
          <a:lstStyle/>
          <a:p>
            <a:fld id="{20E95673-5512-4AAA-9AEB-E00C61EC65D5}" type="datetime2">
              <a:rPr lang="en-US" smtClean="0"/>
              <a:t>Wednesday, June 1, 2022</a:t>
            </a:fld>
            <a:endParaRPr lang="en-US"/>
          </a:p>
        </p:txBody>
      </p:sp>
      <p:sp>
        <p:nvSpPr>
          <p:cNvPr id="6" name="Footer Placeholder 5">
            <a:extLst>
              <a:ext uri="{FF2B5EF4-FFF2-40B4-BE49-F238E27FC236}">
                <a16:creationId xmlns:a16="http://schemas.microsoft.com/office/drawing/2014/main" id="{205D8B5C-22CA-CF4C-9E57-F32EECE896C1}"/>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0E257B73-5B62-FB4F-BD1F-3015EFAD7558}"/>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517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831C-5D97-754E-919B-73A929A153C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904A8A-B213-6F4B-AAFE-C4281F4FD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327C22-8148-BE4A-9952-17F672D981C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4D75154-1456-7A40-9C4D-8E592C7CA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A1B207-799F-F945-881D-64F7F286C6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D6C5D37-9542-5342-A733-883A2C2D59AD}"/>
              </a:ext>
            </a:extLst>
          </p:cNvPr>
          <p:cNvSpPr>
            <a:spLocks noGrp="1"/>
          </p:cNvSpPr>
          <p:nvPr>
            <p:ph type="dt" sz="half" idx="10"/>
          </p:nvPr>
        </p:nvSpPr>
        <p:spPr/>
        <p:txBody>
          <a:bodyPr/>
          <a:lstStyle/>
          <a:p>
            <a:fld id="{C13138FA-2E87-4873-8BBA-13E447C9A99A}" type="datetime2">
              <a:rPr lang="en-US" smtClean="0"/>
              <a:t>Wednesday, June 1, 2022</a:t>
            </a:fld>
            <a:endParaRPr lang="en-US"/>
          </a:p>
        </p:txBody>
      </p:sp>
      <p:sp>
        <p:nvSpPr>
          <p:cNvPr id="8" name="Footer Placeholder 7">
            <a:extLst>
              <a:ext uri="{FF2B5EF4-FFF2-40B4-BE49-F238E27FC236}">
                <a16:creationId xmlns:a16="http://schemas.microsoft.com/office/drawing/2014/main" id="{0D648867-B319-4647-8415-9DA55A54F6F5}"/>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A5A69718-16BE-CA43-8AFD-1E0EC29A7034}"/>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7291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041F-AC0E-EC4E-8157-7724E78D3B3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7210E8E-B7C3-2F46-8712-AE62A50C812B}"/>
              </a:ext>
            </a:extLst>
          </p:cNvPr>
          <p:cNvSpPr>
            <a:spLocks noGrp="1"/>
          </p:cNvSpPr>
          <p:nvPr>
            <p:ph type="dt" sz="half" idx="10"/>
          </p:nvPr>
        </p:nvSpPr>
        <p:spPr/>
        <p:txBody>
          <a:bodyPr/>
          <a:lstStyle/>
          <a:p>
            <a:fld id="{D75BB40A-97BD-4BFB-B639-0BFF95FDE8B7}" type="datetime2">
              <a:rPr lang="en-US" smtClean="0"/>
              <a:t>Wednesday, June 1, 2022</a:t>
            </a:fld>
            <a:endParaRPr lang="en-US"/>
          </a:p>
        </p:txBody>
      </p:sp>
      <p:sp>
        <p:nvSpPr>
          <p:cNvPr id="4" name="Footer Placeholder 3">
            <a:extLst>
              <a:ext uri="{FF2B5EF4-FFF2-40B4-BE49-F238E27FC236}">
                <a16:creationId xmlns:a16="http://schemas.microsoft.com/office/drawing/2014/main" id="{D996F322-47D3-C54B-B4EB-56C98DC4D30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EC6E3441-31DC-7641-BC91-FAB408AF5417}"/>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0051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4766A-64F0-C345-964A-4EDA4A7459F7}"/>
              </a:ext>
            </a:extLst>
          </p:cNvPr>
          <p:cNvSpPr>
            <a:spLocks noGrp="1"/>
          </p:cNvSpPr>
          <p:nvPr>
            <p:ph type="dt" sz="half" idx="10"/>
          </p:nvPr>
        </p:nvSpPr>
        <p:spPr/>
        <p:txBody>
          <a:bodyPr/>
          <a:lstStyle/>
          <a:p>
            <a:fld id="{9EE9E0E3-ECF6-4CFE-8698-AEFEBCECC3C0}" type="datetime2">
              <a:rPr lang="en-US" smtClean="0"/>
              <a:t>Wednesday, June 1, 2022</a:t>
            </a:fld>
            <a:endParaRPr lang="en-US"/>
          </a:p>
        </p:txBody>
      </p:sp>
      <p:sp>
        <p:nvSpPr>
          <p:cNvPr id="3" name="Footer Placeholder 2">
            <a:extLst>
              <a:ext uri="{FF2B5EF4-FFF2-40B4-BE49-F238E27FC236}">
                <a16:creationId xmlns:a16="http://schemas.microsoft.com/office/drawing/2014/main" id="{67B96874-1E8D-104A-B8C9-59B212A11406}"/>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5E482D3E-686D-9445-8B9C-25E9546F81C7}"/>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801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E5F-7DAE-9343-8150-E44C95D5E0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729C77-D4C6-CE43-B81E-39C049C124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DD0149E-A22E-154D-A5CD-4C9C1630C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6E4E51-48E1-0B4F-AEA2-CCAA3B7B13BA}"/>
              </a:ext>
            </a:extLst>
          </p:cNvPr>
          <p:cNvSpPr>
            <a:spLocks noGrp="1"/>
          </p:cNvSpPr>
          <p:nvPr>
            <p:ph type="dt" sz="half" idx="10"/>
          </p:nvPr>
        </p:nvSpPr>
        <p:spPr/>
        <p:txBody>
          <a:bodyPr/>
          <a:lstStyle/>
          <a:p>
            <a:fld id="{251462FC-960E-4740-921F-B36862979F21}" type="datetime2">
              <a:rPr lang="en-US" smtClean="0"/>
              <a:t>Wednesday, June 1, 2022</a:t>
            </a:fld>
            <a:endParaRPr lang="en-US"/>
          </a:p>
        </p:txBody>
      </p:sp>
      <p:sp>
        <p:nvSpPr>
          <p:cNvPr id="6" name="Footer Placeholder 5">
            <a:extLst>
              <a:ext uri="{FF2B5EF4-FFF2-40B4-BE49-F238E27FC236}">
                <a16:creationId xmlns:a16="http://schemas.microsoft.com/office/drawing/2014/main" id="{948AF545-47E4-8B4A-A604-74215668546C}"/>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9BB3A150-2168-B64A-A11D-C2AF7324E68A}"/>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60876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E027-0627-FF40-A267-D0958A5854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3BD3519-1A1A-9346-896E-D11E84B2B8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7AF0B-2632-B245-A424-F8EC02B70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8EF78C-C848-B048-9ACB-798E1642240D}"/>
              </a:ext>
            </a:extLst>
          </p:cNvPr>
          <p:cNvSpPr>
            <a:spLocks noGrp="1"/>
          </p:cNvSpPr>
          <p:nvPr>
            <p:ph type="dt" sz="half" idx="10"/>
          </p:nvPr>
        </p:nvSpPr>
        <p:spPr/>
        <p:txBody>
          <a:bodyPr/>
          <a:lstStyle/>
          <a:p>
            <a:fld id="{E50BC9E2-CB44-4C05-9BB5-496C18A241E0}" type="datetime2">
              <a:rPr lang="en-US" smtClean="0"/>
              <a:t>Wednesday, June 1, 2022</a:t>
            </a:fld>
            <a:endParaRPr lang="en-US"/>
          </a:p>
        </p:txBody>
      </p:sp>
      <p:sp>
        <p:nvSpPr>
          <p:cNvPr id="6" name="Footer Placeholder 5">
            <a:extLst>
              <a:ext uri="{FF2B5EF4-FFF2-40B4-BE49-F238E27FC236}">
                <a16:creationId xmlns:a16="http://schemas.microsoft.com/office/drawing/2014/main" id="{254F0D53-C2DB-8F41-9DCB-0A2AD780C36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860076E-F91F-E84D-A918-9D201B3C74B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521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9BD2D-29D8-8740-BC63-CA4052577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F8A9B60-606A-2047-9E34-74C1D8DB2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63ECF5-F30C-3F48-BD97-A2C60F033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Wednesday, June 1, 2022</a:t>
            </a:fld>
            <a:endParaRPr lang="en-US" dirty="0"/>
          </a:p>
        </p:txBody>
      </p:sp>
      <p:sp>
        <p:nvSpPr>
          <p:cNvPr id="5" name="Footer Placeholder 4">
            <a:extLst>
              <a:ext uri="{FF2B5EF4-FFF2-40B4-BE49-F238E27FC236}">
                <a16:creationId xmlns:a16="http://schemas.microsoft.com/office/drawing/2014/main" id="{21BF3C4E-6823-2640-AC92-E2C2011B6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37493343-E94D-2E40-AEFC-5CBA94914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297415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Los_Alamos_National_Laboratory" TargetMode="External"/><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universetoday.com/108702/what-fuels-the-engine-of-a-supermassive-black-hole/" TargetMode="External"/><Relationship Id="rId5" Type="http://schemas.openxmlformats.org/officeDocument/2006/relationships/image" Target="../media/image2.jpg"/><Relationship Id="rId4" Type="http://schemas.openxmlformats.org/officeDocument/2006/relationships/hyperlink" Target="http://futurism.com/googles-quantum-computer-may-be-superior-to-conventional-computers-by-2018/"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15.emf"/><Relationship Id="rId3" Type="http://schemas.openxmlformats.org/officeDocument/2006/relationships/image" Target="../media/image9.png"/><Relationship Id="rId7" Type="http://schemas.openxmlformats.org/officeDocument/2006/relationships/image" Target="../media/image18.emf"/><Relationship Id="rId12"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emf"/><Relationship Id="rId5" Type="http://schemas.openxmlformats.org/officeDocument/2006/relationships/image" Target="../media/image11.emf"/><Relationship Id="rId15" Type="http://schemas.openxmlformats.org/officeDocument/2006/relationships/image" Target="../media/image20.png"/><Relationship Id="rId10" Type="http://schemas.openxmlformats.org/officeDocument/2006/relationships/image" Target="../media/image22.emf"/><Relationship Id="rId4" Type="http://schemas.openxmlformats.org/officeDocument/2006/relationships/image" Target="../media/image10.emf"/><Relationship Id="rId9" Type="http://schemas.openxmlformats.org/officeDocument/2006/relationships/image" Target="../media/image21.emf"/><Relationship Id="rId14" Type="http://schemas.openxmlformats.org/officeDocument/2006/relationships/image" Target="../media/image16.emf"/></Relationships>
</file>

<file path=ppt/slides/_rels/slide10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37.svg"/><Relationship Id="rId18" Type="http://schemas.openxmlformats.org/officeDocument/2006/relationships/image" Target="../media/image138.png"/><Relationship Id="rId26" Type="http://schemas.openxmlformats.org/officeDocument/2006/relationships/image" Target="../media/image700.png"/><Relationship Id="rId3" Type="http://schemas.openxmlformats.org/officeDocument/2006/relationships/image" Target="../media/image133.png"/><Relationship Id="rId21" Type="http://schemas.openxmlformats.org/officeDocument/2006/relationships/image" Target="../media/image139.emf"/><Relationship Id="rId7" Type="http://schemas.openxmlformats.org/officeDocument/2006/relationships/image" Target="../media/image85.png"/><Relationship Id="rId12" Type="http://schemas.openxmlformats.org/officeDocument/2006/relationships/image" Target="../media/image136.png"/><Relationship Id="rId17" Type="http://schemas.openxmlformats.org/officeDocument/2006/relationships/image" Target="../media/image92.emf"/><Relationship Id="rId25" Type="http://schemas.openxmlformats.org/officeDocument/2006/relationships/image" Target="../media/image690.png"/><Relationship Id="rId2" Type="http://schemas.openxmlformats.org/officeDocument/2006/relationships/notesSlide" Target="../notesSlides/notesSlide101.xml"/><Relationship Id="rId16" Type="http://schemas.openxmlformats.org/officeDocument/2006/relationships/image" Target="../media/image91.svg"/><Relationship Id="rId20" Type="http://schemas.openxmlformats.org/officeDocument/2006/relationships/image" Target="../media/image96.emf"/><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89.svg"/><Relationship Id="rId24" Type="http://schemas.openxmlformats.org/officeDocument/2006/relationships/image" Target="../media/image680.png"/><Relationship Id="rId5" Type="http://schemas.openxmlformats.org/officeDocument/2006/relationships/hyperlink" Target="https://svgsilh.com/image/2237420.html" TargetMode="External"/><Relationship Id="rId15" Type="http://schemas.openxmlformats.org/officeDocument/2006/relationships/image" Target="../media/image90.png"/><Relationship Id="rId23" Type="http://schemas.openxmlformats.org/officeDocument/2006/relationships/image" Target="../media/image670.png"/><Relationship Id="rId10" Type="http://schemas.openxmlformats.org/officeDocument/2006/relationships/image" Target="../media/image88.png"/><Relationship Id="rId19" Type="http://schemas.openxmlformats.org/officeDocument/2006/relationships/hyperlink" Target="https://svgsilh.com/ffc107/image/148441.html" TargetMode="External"/><Relationship Id="rId4" Type="http://schemas.openxmlformats.org/officeDocument/2006/relationships/image" Target="../media/image134.svg"/><Relationship Id="rId9" Type="http://schemas.openxmlformats.org/officeDocument/2006/relationships/image" Target="../media/image87.svg"/><Relationship Id="rId14" Type="http://schemas.openxmlformats.org/officeDocument/2006/relationships/hyperlink" Target="https://svgsilh.com/image/1928456.html" TargetMode="External"/><Relationship Id="rId22" Type="http://schemas.openxmlformats.org/officeDocument/2006/relationships/image" Target="../media/image12.png"/><Relationship Id="rId27" Type="http://schemas.openxmlformats.org/officeDocument/2006/relationships/image" Target="../media/image710.png"/></Relationships>
</file>

<file path=ppt/slides/_rels/slide10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37.svg"/><Relationship Id="rId18" Type="http://schemas.openxmlformats.org/officeDocument/2006/relationships/image" Target="../media/image138.png"/><Relationship Id="rId26" Type="http://schemas.openxmlformats.org/officeDocument/2006/relationships/image" Target="../media/image700.png"/><Relationship Id="rId3" Type="http://schemas.openxmlformats.org/officeDocument/2006/relationships/image" Target="../media/image133.png"/><Relationship Id="rId21" Type="http://schemas.openxmlformats.org/officeDocument/2006/relationships/image" Target="../media/image139.emf"/><Relationship Id="rId7" Type="http://schemas.openxmlformats.org/officeDocument/2006/relationships/image" Target="../media/image85.png"/><Relationship Id="rId12" Type="http://schemas.openxmlformats.org/officeDocument/2006/relationships/image" Target="../media/image136.png"/><Relationship Id="rId17" Type="http://schemas.openxmlformats.org/officeDocument/2006/relationships/image" Target="../media/image92.emf"/><Relationship Id="rId25" Type="http://schemas.openxmlformats.org/officeDocument/2006/relationships/image" Target="../media/image690.png"/><Relationship Id="rId2" Type="http://schemas.openxmlformats.org/officeDocument/2006/relationships/notesSlide" Target="../notesSlides/notesSlide102.xml"/><Relationship Id="rId16" Type="http://schemas.openxmlformats.org/officeDocument/2006/relationships/image" Target="../media/image91.svg"/><Relationship Id="rId20" Type="http://schemas.openxmlformats.org/officeDocument/2006/relationships/image" Target="../media/image96.emf"/><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89.svg"/><Relationship Id="rId24" Type="http://schemas.openxmlformats.org/officeDocument/2006/relationships/image" Target="../media/image680.png"/><Relationship Id="rId5" Type="http://schemas.openxmlformats.org/officeDocument/2006/relationships/hyperlink" Target="https://svgsilh.com/image/2237420.html" TargetMode="External"/><Relationship Id="rId15" Type="http://schemas.openxmlformats.org/officeDocument/2006/relationships/image" Target="../media/image90.png"/><Relationship Id="rId23" Type="http://schemas.openxmlformats.org/officeDocument/2006/relationships/image" Target="../media/image670.png"/><Relationship Id="rId10" Type="http://schemas.openxmlformats.org/officeDocument/2006/relationships/image" Target="../media/image88.png"/><Relationship Id="rId19" Type="http://schemas.openxmlformats.org/officeDocument/2006/relationships/hyperlink" Target="https://svgsilh.com/ffc107/image/148441.html" TargetMode="External"/><Relationship Id="rId4" Type="http://schemas.openxmlformats.org/officeDocument/2006/relationships/image" Target="../media/image134.svg"/><Relationship Id="rId9" Type="http://schemas.openxmlformats.org/officeDocument/2006/relationships/image" Target="../media/image87.svg"/><Relationship Id="rId14" Type="http://schemas.openxmlformats.org/officeDocument/2006/relationships/hyperlink" Target="https://svgsilh.com/image/1928456.html" TargetMode="External"/><Relationship Id="rId22" Type="http://schemas.openxmlformats.org/officeDocument/2006/relationships/image" Target="../media/image12.png"/><Relationship Id="rId27" Type="http://schemas.openxmlformats.org/officeDocument/2006/relationships/image" Target="../media/image710.png"/></Relationships>
</file>

<file path=ppt/slides/_rels/slide10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89.svg"/><Relationship Id="rId3" Type="http://schemas.openxmlformats.org/officeDocument/2006/relationships/image" Target="../media/image92.emf"/><Relationship Id="rId7" Type="http://schemas.openxmlformats.org/officeDocument/2006/relationships/hyperlink" Target="https://svgsilh.com/image/2237420.html" TargetMode="External"/><Relationship Id="rId12" Type="http://schemas.openxmlformats.org/officeDocument/2006/relationships/image" Target="../media/image88.png"/><Relationship Id="rId17" Type="http://schemas.openxmlformats.org/officeDocument/2006/relationships/hyperlink" Target="https://svgsilh.com/ffc107/image/148441.html" TargetMode="External"/><Relationship Id="rId2" Type="http://schemas.openxmlformats.org/officeDocument/2006/relationships/notesSlide" Target="../notesSlides/notesSlide103.xml"/><Relationship Id="rId16"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34.svg"/><Relationship Id="rId11" Type="http://schemas.openxmlformats.org/officeDocument/2006/relationships/image" Target="../media/image87.svg"/><Relationship Id="rId5" Type="http://schemas.openxmlformats.org/officeDocument/2006/relationships/image" Target="../media/image133.pn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139.emf"/><Relationship Id="rId9" Type="http://schemas.openxmlformats.org/officeDocument/2006/relationships/image" Target="../media/image85.png"/><Relationship Id="rId14" Type="http://schemas.openxmlformats.org/officeDocument/2006/relationships/image" Target="../media/image9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emf"/><Relationship Id="rId7" Type="http://schemas.openxmlformats.org/officeDocument/2006/relationships/image" Target="../media/image145.emf"/><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png"/></Relationships>
</file>

<file path=ppt/slides/_rels/slide107.xml.rels><?xml version="1.0" encoding="UTF-8" standalone="yes"?>
<Relationships xmlns="http://schemas.openxmlformats.org/package/2006/relationships"><Relationship Id="rId3" Type="http://schemas.openxmlformats.org/officeDocument/2006/relationships/image" Target="../media/image141.emf"/><Relationship Id="rId7" Type="http://schemas.openxmlformats.org/officeDocument/2006/relationships/image" Target="../media/image145.emf"/><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png"/></Relationships>
</file>

<file path=ppt/slides/_rels/slide108.xml.rels><?xml version="1.0" encoding="UTF-8" standalone="yes"?>
<Relationships xmlns="http://schemas.openxmlformats.org/package/2006/relationships"><Relationship Id="rId8" Type="http://schemas.openxmlformats.org/officeDocument/2006/relationships/image" Target="../media/image151.emf"/><Relationship Id="rId13" Type="http://schemas.openxmlformats.org/officeDocument/2006/relationships/image" Target="../media/image143.emf"/><Relationship Id="rId3" Type="http://schemas.openxmlformats.org/officeDocument/2006/relationships/image" Target="../media/image146.emf"/><Relationship Id="rId7" Type="http://schemas.openxmlformats.org/officeDocument/2006/relationships/image" Target="../media/image150.png"/><Relationship Id="rId12" Type="http://schemas.openxmlformats.org/officeDocument/2006/relationships/image" Target="../media/image142.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49.emf"/><Relationship Id="rId11" Type="http://schemas.openxmlformats.org/officeDocument/2006/relationships/image" Target="../media/image154.emf"/><Relationship Id="rId5" Type="http://schemas.openxmlformats.org/officeDocument/2006/relationships/image" Target="../media/image148.emf"/><Relationship Id="rId10" Type="http://schemas.openxmlformats.org/officeDocument/2006/relationships/image" Target="../media/image153.emf"/><Relationship Id="rId4" Type="http://schemas.openxmlformats.org/officeDocument/2006/relationships/image" Target="../media/image147.emf"/><Relationship Id="rId9" Type="http://schemas.openxmlformats.org/officeDocument/2006/relationships/image" Target="../media/image152.emf"/></Relationships>
</file>

<file path=ppt/slides/_rels/slide109.xml.rels><?xml version="1.0" encoding="UTF-8" standalone="yes"?>
<Relationships xmlns="http://schemas.openxmlformats.org/package/2006/relationships"><Relationship Id="rId8" Type="http://schemas.openxmlformats.org/officeDocument/2006/relationships/image" Target="../media/image151.emf"/><Relationship Id="rId13" Type="http://schemas.openxmlformats.org/officeDocument/2006/relationships/image" Target="../media/image143.emf"/><Relationship Id="rId3" Type="http://schemas.openxmlformats.org/officeDocument/2006/relationships/image" Target="../media/image146.emf"/><Relationship Id="rId7" Type="http://schemas.openxmlformats.org/officeDocument/2006/relationships/image" Target="../media/image150.png"/><Relationship Id="rId12" Type="http://schemas.openxmlformats.org/officeDocument/2006/relationships/image" Target="../media/image142.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49.emf"/><Relationship Id="rId11" Type="http://schemas.openxmlformats.org/officeDocument/2006/relationships/image" Target="../media/image154.emf"/><Relationship Id="rId5" Type="http://schemas.openxmlformats.org/officeDocument/2006/relationships/image" Target="../media/image148.emf"/><Relationship Id="rId10" Type="http://schemas.openxmlformats.org/officeDocument/2006/relationships/image" Target="../media/image153.emf"/><Relationship Id="rId4" Type="http://schemas.openxmlformats.org/officeDocument/2006/relationships/image" Target="../media/image147.emf"/><Relationship Id="rId9" Type="http://schemas.openxmlformats.org/officeDocument/2006/relationships/image" Target="../media/image152.emf"/></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15.emf"/><Relationship Id="rId3" Type="http://schemas.openxmlformats.org/officeDocument/2006/relationships/image" Target="../media/image9.png"/><Relationship Id="rId7" Type="http://schemas.openxmlformats.org/officeDocument/2006/relationships/image" Target="../media/image18.emf"/><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emf"/><Relationship Id="rId5" Type="http://schemas.openxmlformats.org/officeDocument/2006/relationships/image" Target="../media/image11.emf"/><Relationship Id="rId15" Type="http://schemas.openxmlformats.org/officeDocument/2006/relationships/image" Target="../media/image20.png"/><Relationship Id="rId10" Type="http://schemas.openxmlformats.org/officeDocument/2006/relationships/image" Target="../media/image22.emf"/><Relationship Id="rId4" Type="http://schemas.openxmlformats.org/officeDocument/2006/relationships/image" Target="../media/image10.emf"/><Relationship Id="rId9" Type="http://schemas.openxmlformats.org/officeDocument/2006/relationships/image" Target="../media/image21.emf"/><Relationship Id="rId14" Type="http://schemas.openxmlformats.org/officeDocument/2006/relationships/image" Target="../media/image16.em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56.emf"/><Relationship Id="rId4" Type="http://schemas.openxmlformats.org/officeDocument/2006/relationships/image" Target="../media/image148.emf"/></Relationships>
</file>

<file path=ppt/slides/_rels/slide112.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57.emf"/><Relationship Id="rId4" Type="http://schemas.openxmlformats.org/officeDocument/2006/relationships/image" Target="../media/image148.emf"/></Relationships>
</file>

<file path=ppt/slides/_rels/slide113.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48.emf"/></Relationships>
</file>

<file path=ppt/slides/_rels/slide11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48.emf"/></Relationships>
</file>

<file path=ppt/slides/_rels/slide115.xml.rels><?xml version="1.0" encoding="UTF-8" standalone="yes"?>
<Relationships xmlns="http://schemas.openxmlformats.org/package/2006/relationships"><Relationship Id="rId8" Type="http://schemas.openxmlformats.org/officeDocument/2006/relationships/image" Target="../media/image164.emf"/><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emf"/><Relationship Id="rId12" Type="http://schemas.openxmlformats.org/officeDocument/2006/relationships/image" Target="../media/image168.emf"/><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62.emf"/><Relationship Id="rId11" Type="http://schemas.openxmlformats.org/officeDocument/2006/relationships/image" Target="../media/image167.emf"/><Relationship Id="rId5" Type="http://schemas.openxmlformats.org/officeDocument/2006/relationships/image" Target="../media/image161.emf"/><Relationship Id="rId10" Type="http://schemas.openxmlformats.org/officeDocument/2006/relationships/image" Target="../media/image166.emf"/><Relationship Id="rId4" Type="http://schemas.openxmlformats.org/officeDocument/2006/relationships/image" Target="../media/image160.emf"/><Relationship Id="rId9" Type="http://schemas.openxmlformats.org/officeDocument/2006/relationships/image" Target="../media/image165.emf"/><Relationship Id="rId14" Type="http://schemas.openxmlformats.org/officeDocument/2006/relationships/image" Target="../media/image148.emf"/></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72.emf"/></Relationships>
</file>

<file path=ppt/slides/_rels/slide11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72.emf"/></Relationships>
</file>

<file path=ppt/slides/_rels/slide119.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73.emf"/></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emf"/><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20.png"/><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1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37.svg"/><Relationship Id="rId18" Type="http://schemas.openxmlformats.org/officeDocument/2006/relationships/image" Target="../media/image138.png"/><Relationship Id="rId26" Type="http://schemas.openxmlformats.org/officeDocument/2006/relationships/image" Target="../media/image142.png"/><Relationship Id="rId3" Type="http://schemas.openxmlformats.org/officeDocument/2006/relationships/image" Target="../media/image133.png"/><Relationship Id="rId21" Type="http://schemas.openxmlformats.org/officeDocument/2006/relationships/image" Target="../media/image150.png"/><Relationship Id="rId7" Type="http://schemas.openxmlformats.org/officeDocument/2006/relationships/image" Target="../media/image85.png"/><Relationship Id="rId12" Type="http://schemas.openxmlformats.org/officeDocument/2006/relationships/image" Target="../media/image136.png"/><Relationship Id="rId17" Type="http://schemas.openxmlformats.org/officeDocument/2006/relationships/image" Target="../media/image92.emf"/><Relationship Id="rId25" Type="http://schemas.openxmlformats.org/officeDocument/2006/relationships/image" Target="../media/image154.emf"/><Relationship Id="rId2" Type="http://schemas.openxmlformats.org/officeDocument/2006/relationships/notesSlide" Target="../notesSlides/notesSlide120.xml"/><Relationship Id="rId16" Type="http://schemas.openxmlformats.org/officeDocument/2006/relationships/image" Target="../media/image91.svg"/><Relationship Id="rId20" Type="http://schemas.openxmlformats.org/officeDocument/2006/relationships/image" Target="../media/image139.emf"/><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89.svg"/><Relationship Id="rId24" Type="http://schemas.openxmlformats.org/officeDocument/2006/relationships/image" Target="../media/image153.emf"/><Relationship Id="rId5" Type="http://schemas.openxmlformats.org/officeDocument/2006/relationships/hyperlink" Target="https://svgsilh.com/image/2237420.html" TargetMode="External"/><Relationship Id="rId15" Type="http://schemas.openxmlformats.org/officeDocument/2006/relationships/image" Target="../media/image90.png"/><Relationship Id="rId23" Type="http://schemas.openxmlformats.org/officeDocument/2006/relationships/image" Target="../media/image152.emf"/><Relationship Id="rId10" Type="http://schemas.openxmlformats.org/officeDocument/2006/relationships/image" Target="../media/image88.png"/><Relationship Id="rId19" Type="http://schemas.openxmlformats.org/officeDocument/2006/relationships/hyperlink" Target="https://svgsilh.com/ffc107/image/148441.html" TargetMode="External"/><Relationship Id="rId4" Type="http://schemas.openxmlformats.org/officeDocument/2006/relationships/image" Target="../media/image134.svg"/><Relationship Id="rId9" Type="http://schemas.openxmlformats.org/officeDocument/2006/relationships/image" Target="../media/image87.svg"/><Relationship Id="rId14" Type="http://schemas.openxmlformats.org/officeDocument/2006/relationships/hyperlink" Target="https://svgsilh.com/image/1928456.html" TargetMode="External"/><Relationship Id="rId22" Type="http://schemas.openxmlformats.org/officeDocument/2006/relationships/image" Target="../media/image151.emf"/><Relationship Id="rId27" Type="http://schemas.openxmlformats.org/officeDocument/2006/relationships/image" Target="../media/image143.emf"/></Relationships>
</file>

<file path=ppt/slides/_rels/slide1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36.png"/><Relationship Id="rId18" Type="http://schemas.openxmlformats.org/officeDocument/2006/relationships/image" Target="../media/image92.emf"/><Relationship Id="rId3" Type="http://schemas.openxmlformats.org/officeDocument/2006/relationships/image" Target="../media/image174.emf"/><Relationship Id="rId21" Type="http://schemas.openxmlformats.org/officeDocument/2006/relationships/image" Target="../media/image139.emf"/><Relationship Id="rId7" Type="http://schemas.openxmlformats.org/officeDocument/2006/relationships/image" Target="../media/image135.png"/><Relationship Id="rId12" Type="http://schemas.openxmlformats.org/officeDocument/2006/relationships/image" Target="../media/image89.svg"/><Relationship Id="rId17" Type="http://schemas.openxmlformats.org/officeDocument/2006/relationships/image" Target="../media/image91.svg"/><Relationship Id="rId2" Type="http://schemas.openxmlformats.org/officeDocument/2006/relationships/notesSlide" Target="../notesSlides/notesSlide121.xml"/><Relationship Id="rId16" Type="http://schemas.openxmlformats.org/officeDocument/2006/relationships/image" Target="../media/image90.png"/><Relationship Id="rId20" Type="http://schemas.openxmlformats.org/officeDocument/2006/relationships/hyperlink" Target="https://svgsilh.com/ffc107/image/148441.html" TargetMode="External"/><Relationship Id="rId1" Type="http://schemas.openxmlformats.org/officeDocument/2006/relationships/slideLayout" Target="../slideLayouts/slideLayout2.xml"/><Relationship Id="rId6" Type="http://schemas.openxmlformats.org/officeDocument/2006/relationships/hyperlink" Target="https://svgsilh.com/image/2237420.html" TargetMode="External"/><Relationship Id="rId11" Type="http://schemas.openxmlformats.org/officeDocument/2006/relationships/image" Target="../media/image88.png"/><Relationship Id="rId5" Type="http://schemas.openxmlformats.org/officeDocument/2006/relationships/image" Target="../media/image134.svg"/><Relationship Id="rId15" Type="http://schemas.openxmlformats.org/officeDocument/2006/relationships/hyperlink" Target="https://svgsilh.com/image/1928456.html" TargetMode="External"/><Relationship Id="rId10" Type="http://schemas.openxmlformats.org/officeDocument/2006/relationships/image" Target="../media/image87.svg"/><Relationship Id="rId19" Type="http://schemas.openxmlformats.org/officeDocument/2006/relationships/image" Target="../media/image138.png"/><Relationship Id="rId4" Type="http://schemas.openxmlformats.org/officeDocument/2006/relationships/image" Target="../media/image133.png"/><Relationship Id="rId9" Type="http://schemas.openxmlformats.org/officeDocument/2006/relationships/image" Target="../media/image86.png"/><Relationship Id="rId14" Type="http://schemas.openxmlformats.org/officeDocument/2006/relationships/image" Target="../media/image137.svg"/></Relationships>
</file>

<file path=ppt/slides/_rels/slide1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5.png"/><Relationship Id="rId1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30.png"/><Relationship Id="rId12" Type="http://schemas.openxmlformats.org/officeDocument/2006/relationships/image" Target="../media/image13.emf"/><Relationship Id="rId17" Type="http://schemas.openxmlformats.org/officeDocument/2006/relationships/image" Target="../media/image26.png"/><Relationship Id="rId2" Type="http://schemas.openxmlformats.org/officeDocument/2006/relationships/notesSlide" Target="../notesSlides/notesSlide13.xml"/><Relationship Id="rId16"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11.emf"/><Relationship Id="rId15" Type="http://schemas.openxmlformats.org/officeDocument/2006/relationships/image" Target="../media/image17.emf"/><Relationship Id="rId10" Type="http://schemas.openxmlformats.org/officeDocument/2006/relationships/image" Target="../media/image33.png"/><Relationship Id="rId4" Type="http://schemas.openxmlformats.org/officeDocument/2006/relationships/image" Target="../media/image10.emf"/><Relationship Id="rId9" Type="http://schemas.openxmlformats.org/officeDocument/2006/relationships/image" Target="../media/image25.png"/><Relationship Id="rId14" Type="http://schemas.openxmlformats.org/officeDocument/2006/relationships/image" Target="../media/image15.emf"/></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Los_Alamos_National_Laboratory" TargetMode="External"/><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universetoday.com/108702/what-fuels-the-engine-of-a-supermassive-black-hole/" TargetMode="External"/><Relationship Id="rId5" Type="http://schemas.openxmlformats.org/officeDocument/2006/relationships/image" Target="../media/image2.jpg"/><Relationship Id="rId4" Type="http://schemas.openxmlformats.org/officeDocument/2006/relationships/hyperlink" Target="http://futurism.com/googles-quantum-computer-may-be-superior-to-conventional-computers-by-201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8" Type="http://schemas.openxmlformats.org/officeDocument/2006/relationships/hyperlink" Target="https://www.computerworld.com/article/3584436/spending-on-data-centres-declines-in-australia-in-2020-set-to-rise-in-2021.html" TargetMode="External"/><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kcrw.com/news/shows/kcrw-features/inside-google-goletas-quantum-computing-lab" TargetMode="External"/><Relationship Id="rId5" Type="http://schemas.openxmlformats.org/officeDocument/2006/relationships/image" Target="../media/image5.jpeg"/><Relationship Id="rId10" Type="http://schemas.openxmlformats.org/officeDocument/2006/relationships/image" Target="../media/image8.emf"/><Relationship Id="rId4" Type="http://schemas.openxmlformats.org/officeDocument/2006/relationships/hyperlink" Target="https://freepngimg.com/png/5793-computer-desktop-pc-png-image" TargetMode="External"/><Relationship Id="rId9"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1.emf"/><Relationship Id="rId15" Type="http://schemas.openxmlformats.org/officeDocument/2006/relationships/image" Target="../media/image16.emf"/><Relationship Id="rId10" Type="http://schemas.openxmlformats.org/officeDocument/2006/relationships/image" Target="../media/image18.png"/><Relationship Id="rId4" Type="http://schemas.openxmlformats.org/officeDocument/2006/relationships/image" Target="../media/image10.emf"/><Relationship Id="rId9" Type="http://schemas.openxmlformats.org/officeDocument/2006/relationships/image" Target="../media/image17.png"/><Relationship Id="rId14" Type="http://schemas.openxmlformats.org/officeDocument/2006/relationships/image" Target="../media/image15.emf"/></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emf"/><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20.png"/><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5.emf"/></Relationships>
</file>

<file path=ppt/slides/_rels/slide4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5.emf"/></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5.emf"/></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5.emf"/></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emf"/></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emf"/></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8.emf"/><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6.emf"/><Relationship Id="rId5" Type="http://schemas.openxmlformats.org/officeDocument/2006/relationships/image" Target="../media/image11.emf"/><Relationship Id="rId10" Type="http://schemas.openxmlformats.org/officeDocument/2006/relationships/image" Target="../media/image15.emf"/><Relationship Id="rId4" Type="http://schemas.openxmlformats.org/officeDocument/2006/relationships/image" Target="../media/image10.emf"/><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7.emf"/><Relationship Id="rId4" Type="http://schemas.openxmlformats.org/officeDocument/2006/relationships/image" Target="../media/image54.emf"/></Relationships>
</file>

<file path=ppt/slides/_rels/slide5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8.emf"/><Relationship Id="rId7"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0.emf"/><Relationship Id="rId4" Type="http://schemas.openxmlformats.org/officeDocument/2006/relationships/image" Target="../media/image59.png"/><Relationship Id="rId9" Type="http://schemas.openxmlformats.org/officeDocument/2006/relationships/image" Target="../media/image61.emf"/></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0.emf"/><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0.emf"/><Relationship Id="rId4" Type="http://schemas.openxmlformats.org/officeDocument/2006/relationships/image" Target="../media/image56.jpeg"/><Relationship Id="rId9" Type="http://schemas.openxmlformats.org/officeDocument/2006/relationships/image" Target="../media/image64.png"/></Relationships>
</file>

<file path=ppt/slides/_rels/slide54.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0.emf"/><Relationship Id="rId4" Type="http://schemas.openxmlformats.org/officeDocument/2006/relationships/image" Target="../media/image56.jpeg"/><Relationship Id="rId9"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0.emf"/><Relationship Id="rId10" Type="http://schemas.openxmlformats.org/officeDocument/2006/relationships/image" Target="../media/image66.png"/><Relationship Id="rId4" Type="http://schemas.openxmlformats.org/officeDocument/2006/relationships/image" Target="../media/image56.jpeg"/><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0.emf"/><Relationship Id="rId10" Type="http://schemas.openxmlformats.org/officeDocument/2006/relationships/image" Target="../media/image68.png"/><Relationship Id="rId4" Type="http://schemas.openxmlformats.org/officeDocument/2006/relationships/image" Target="../media/image56.jpeg"/><Relationship Id="rId9"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8.png"/><Relationship Id="rId5" Type="http://schemas.openxmlformats.org/officeDocument/2006/relationships/image" Target="../media/image60.emf"/><Relationship Id="rId10" Type="http://schemas.openxmlformats.org/officeDocument/2006/relationships/image" Target="../media/image64.png"/><Relationship Id="rId4" Type="http://schemas.openxmlformats.org/officeDocument/2006/relationships/image" Target="../media/image56.jpeg"/><Relationship Id="rId9"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emf"/><Relationship Id="rId12"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5.emf"/><Relationship Id="rId5" Type="http://schemas.openxmlformats.org/officeDocument/2006/relationships/image" Target="../media/image11.emf"/><Relationship Id="rId10" Type="http://schemas.openxmlformats.org/officeDocument/2006/relationships/image" Target="../media/image14.png"/><Relationship Id="rId4" Type="http://schemas.openxmlformats.org/officeDocument/2006/relationships/image" Target="../media/image10.emf"/><Relationship Id="rId9" Type="http://schemas.openxmlformats.org/officeDocument/2006/relationships/image" Target="../media/image13.emf"/><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8.png"/><Relationship Id="rId5" Type="http://schemas.openxmlformats.org/officeDocument/2006/relationships/image" Target="../media/image60.emf"/><Relationship Id="rId10" Type="http://schemas.openxmlformats.org/officeDocument/2006/relationships/image" Target="../media/image64.png"/><Relationship Id="rId4" Type="http://schemas.openxmlformats.org/officeDocument/2006/relationships/image" Target="../media/image56.jpeg"/><Relationship Id="rId9" Type="http://schemas.openxmlformats.org/officeDocument/2006/relationships/image" Target="../media/image67.png"/></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4.png"/><Relationship Id="rId5" Type="http://schemas.openxmlformats.org/officeDocument/2006/relationships/image" Target="../media/image60.emf"/><Relationship Id="rId10" Type="http://schemas.openxmlformats.org/officeDocument/2006/relationships/image" Target="../media/image32.png"/><Relationship Id="rId4" Type="http://schemas.openxmlformats.org/officeDocument/2006/relationships/image" Target="../media/image56.jpeg"/><Relationship Id="rId9"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6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6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65.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4.e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75.jpeg"/><Relationship Id="rId4" Type="http://schemas.openxmlformats.org/officeDocument/2006/relationships/image" Target="../media/image73.emf"/></Relationships>
</file>

<file path=ppt/slides/_rels/slide6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6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15.emf"/><Relationship Id="rId3" Type="http://schemas.openxmlformats.org/officeDocument/2006/relationships/image" Target="../media/image9.png"/><Relationship Id="rId7" Type="http://schemas.openxmlformats.org/officeDocument/2006/relationships/image" Target="../media/image20.emf"/><Relationship Id="rId12" Type="http://schemas.openxmlformats.org/officeDocument/2006/relationships/image" Target="../media/image14.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emf"/><Relationship Id="rId5" Type="http://schemas.openxmlformats.org/officeDocument/2006/relationships/image" Target="../media/image11.emf"/><Relationship Id="rId15" Type="http://schemas.openxmlformats.org/officeDocument/2006/relationships/image" Target="../media/image20.png"/><Relationship Id="rId10" Type="http://schemas.openxmlformats.org/officeDocument/2006/relationships/image" Target="../media/image22.emf"/><Relationship Id="rId4" Type="http://schemas.openxmlformats.org/officeDocument/2006/relationships/image" Target="../media/image10.emf"/><Relationship Id="rId9" Type="http://schemas.openxmlformats.org/officeDocument/2006/relationships/image" Target="../media/image21.emf"/><Relationship Id="rId14" Type="http://schemas.openxmlformats.org/officeDocument/2006/relationships/image" Target="../media/image16.emf"/></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image" Target="../media/image28.emf"/></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image" Target="../media/image28.emf"/></Relationships>
</file>

<file path=ppt/slides/_rels/slide7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7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7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7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7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3.emf"/><Relationship Id="rId12" Type="http://schemas.openxmlformats.org/officeDocument/2006/relationships/image" Target="../media/image13.emf"/><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1.emf"/><Relationship Id="rId1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0.emf"/><Relationship Id="rId9" Type="http://schemas.openxmlformats.org/officeDocument/2006/relationships/image" Target="../media/image18.emf"/><Relationship Id="rId14" Type="http://schemas.openxmlformats.org/officeDocument/2006/relationships/image" Target="../media/image15.emf"/></Relationships>
</file>

<file path=ppt/slides/_rels/slide8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emf"/><Relationship Id="rId3" Type="http://schemas.openxmlformats.org/officeDocument/2006/relationships/image" Target="../media/image85.png"/><Relationship Id="rId7" Type="http://schemas.openxmlformats.org/officeDocument/2006/relationships/image" Target="../media/image89.svg"/><Relationship Id="rId12" Type="http://schemas.openxmlformats.org/officeDocument/2006/relationships/image" Target="../media/image94.emf"/><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emf"/><Relationship Id="rId5" Type="http://schemas.openxmlformats.org/officeDocument/2006/relationships/image" Target="../media/image87.svg"/><Relationship Id="rId15" Type="http://schemas.openxmlformats.org/officeDocument/2006/relationships/image" Target="../media/image84.emf"/><Relationship Id="rId10" Type="http://schemas.openxmlformats.org/officeDocument/2006/relationships/image" Target="../media/image92.emf"/><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emf"/></Relationships>
</file>

<file path=ppt/slides/_rels/slide8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emf"/><Relationship Id="rId3" Type="http://schemas.openxmlformats.org/officeDocument/2006/relationships/image" Target="../media/image85.png"/><Relationship Id="rId7" Type="http://schemas.openxmlformats.org/officeDocument/2006/relationships/image" Target="../media/image89.svg"/><Relationship Id="rId12" Type="http://schemas.openxmlformats.org/officeDocument/2006/relationships/image" Target="../media/image94.emf"/><Relationship Id="rId2" Type="http://schemas.openxmlformats.org/officeDocument/2006/relationships/notesSlide" Target="../notesSlides/notesSlide81.xml"/><Relationship Id="rId16"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emf"/><Relationship Id="rId5" Type="http://schemas.openxmlformats.org/officeDocument/2006/relationships/image" Target="../media/image87.svg"/><Relationship Id="rId15" Type="http://schemas.openxmlformats.org/officeDocument/2006/relationships/image" Target="../media/image97.emf"/><Relationship Id="rId10" Type="http://schemas.openxmlformats.org/officeDocument/2006/relationships/image" Target="../media/image92.emf"/><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emf"/></Relationships>
</file>

<file path=ppt/slides/_rels/slide82.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85.png"/><Relationship Id="rId7" Type="http://schemas.openxmlformats.org/officeDocument/2006/relationships/image" Target="../media/image91.sv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84.emf"/><Relationship Id="rId5" Type="http://schemas.openxmlformats.org/officeDocument/2006/relationships/image" Target="../media/image89.svg"/><Relationship Id="rId10" Type="http://schemas.openxmlformats.org/officeDocument/2006/relationships/image" Target="../media/image92.emf"/><Relationship Id="rId4" Type="http://schemas.openxmlformats.org/officeDocument/2006/relationships/image" Target="../media/image88.png"/><Relationship Id="rId9" Type="http://schemas.openxmlformats.org/officeDocument/2006/relationships/image" Target="../media/image99.emf"/></Relationships>
</file>

<file path=ppt/slides/_rels/slide83.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85.png"/><Relationship Id="rId7" Type="http://schemas.openxmlformats.org/officeDocument/2006/relationships/image" Target="../media/image91.sv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84.emf"/><Relationship Id="rId5" Type="http://schemas.openxmlformats.org/officeDocument/2006/relationships/image" Target="../media/image89.svg"/><Relationship Id="rId10" Type="http://schemas.openxmlformats.org/officeDocument/2006/relationships/image" Target="../media/image92.emf"/><Relationship Id="rId4" Type="http://schemas.openxmlformats.org/officeDocument/2006/relationships/image" Target="../media/image88.png"/><Relationship Id="rId9" Type="http://schemas.openxmlformats.org/officeDocument/2006/relationships/image" Target="../media/image99.emf"/></Relationships>
</file>

<file path=ppt/slides/_rels/slide84.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85.png"/><Relationship Id="rId7" Type="http://schemas.openxmlformats.org/officeDocument/2006/relationships/image" Target="../media/image91.sv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01.emf"/><Relationship Id="rId5" Type="http://schemas.openxmlformats.org/officeDocument/2006/relationships/image" Target="../media/image89.svg"/><Relationship Id="rId10" Type="http://schemas.openxmlformats.org/officeDocument/2006/relationships/image" Target="../media/image100.emf"/><Relationship Id="rId4" Type="http://schemas.openxmlformats.org/officeDocument/2006/relationships/image" Target="../media/image88.png"/><Relationship Id="rId9" Type="http://schemas.openxmlformats.org/officeDocument/2006/relationships/image" Target="../media/image99.emf"/></Relationships>
</file>

<file path=ppt/slides/_rels/slide85.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85.png"/><Relationship Id="rId7" Type="http://schemas.openxmlformats.org/officeDocument/2006/relationships/image" Target="../media/image91.sv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02.emf"/><Relationship Id="rId5" Type="http://schemas.openxmlformats.org/officeDocument/2006/relationships/image" Target="../media/image89.svg"/><Relationship Id="rId10" Type="http://schemas.openxmlformats.org/officeDocument/2006/relationships/image" Target="../media/image100.emf"/><Relationship Id="rId4" Type="http://schemas.openxmlformats.org/officeDocument/2006/relationships/image" Target="../media/image88.png"/><Relationship Id="rId9" Type="http://schemas.openxmlformats.org/officeDocument/2006/relationships/image" Target="../media/image99.emf"/></Relationships>
</file>

<file path=ppt/slides/_rels/slide86.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85.png"/><Relationship Id="rId7" Type="http://schemas.openxmlformats.org/officeDocument/2006/relationships/image" Target="../media/image91.sv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03.emf"/><Relationship Id="rId5" Type="http://schemas.openxmlformats.org/officeDocument/2006/relationships/image" Target="../media/image89.svg"/><Relationship Id="rId10" Type="http://schemas.openxmlformats.org/officeDocument/2006/relationships/image" Target="../media/image100.emf"/><Relationship Id="rId4" Type="http://schemas.openxmlformats.org/officeDocument/2006/relationships/image" Target="../media/image88.png"/><Relationship Id="rId9" Type="http://schemas.openxmlformats.org/officeDocument/2006/relationships/image" Target="../media/image99.emf"/></Relationships>
</file>

<file path=ppt/slides/_rels/slide8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emf"/><Relationship Id="rId3" Type="http://schemas.openxmlformats.org/officeDocument/2006/relationships/image" Target="../media/image85.png"/><Relationship Id="rId7" Type="http://schemas.openxmlformats.org/officeDocument/2006/relationships/image" Target="../media/image89.svg"/><Relationship Id="rId12" Type="http://schemas.openxmlformats.org/officeDocument/2006/relationships/image" Target="../media/image94.emf"/><Relationship Id="rId2" Type="http://schemas.openxmlformats.org/officeDocument/2006/relationships/notesSlide" Target="../notesSlides/notesSlide87.xml"/><Relationship Id="rId16" Type="http://schemas.openxmlformats.org/officeDocument/2006/relationships/image" Target="../media/image104.emf"/><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emf"/><Relationship Id="rId5" Type="http://schemas.openxmlformats.org/officeDocument/2006/relationships/image" Target="../media/image87.svg"/><Relationship Id="rId15" Type="http://schemas.openxmlformats.org/officeDocument/2006/relationships/image" Target="../media/image97.emf"/><Relationship Id="rId10" Type="http://schemas.openxmlformats.org/officeDocument/2006/relationships/image" Target="../media/image92.emf"/><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emf"/></Relationships>
</file>

<file path=ppt/slides/_rels/slide8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emf"/><Relationship Id="rId3" Type="http://schemas.openxmlformats.org/officeDocument/2006/relationships/image" Target="../media/image85.png"/><Relationship Id="rId7" Type="http://schemas.openxmlformats.org/officeDocument/2006/relationships/image" Target="../media/image89.svg"/><Relationship Id="rId12" Type="http://schemas.openxmlformats.org/officeDocument/2006/relationships/image" Target="../media/image94.emf"/><Relationship Id="rId2" Type="http://schemas.openxmlformats.org/officeDocument/2006/relationships/notesSlide" Target="../notesSlides/notesSlide88.xml"/><Relationship Id="rId16" Type="http://schemas.openxmlformats.org/officeDocument/2006/relationships/image" Target="../media/image105.emf"/><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emf"/><Relationship Id="rId5" Type="http://schemas.openxmlformats.org/officeDocument/2006/relationships/image" Target="../media/image87.svg"/><Relationship Id="rId15" Type="http://schemas.openxmlformats.org/officeDocument/2006/relationships/image" Target="../media/image97.emf"/><Relationship Id="rId10" Type="http://schemas.openxmlformats.org/officeDocument/2006/relationships/image" Target="../media/image92.emf"/><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emf"/></Relationships>
</file>

<file path=ppt/slides/_rels/slide8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15.emf"/><Relationship Id="rId3" Type="http://schemas.openxmlformats.org/officeDocument/2006/relationships/image" Target="../media/image9.png"/><Relationship Id="rId7" Type="http://schemas.openxmlformats.org/officeDocument/2006/relationships/image" Target="../media/image18.emf"/><Relationship Id="rId12"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emf"/><Relationship Id="rId5" Type="http://schemas.openxmlformats.org/officeDocument/2006/relationships/image" Target="../media/image11.emf"/><Relationship Id="rId15" Type="http://schemas.openxmlformats.org/officeDocument/2006/relationships/image" Target="../media/image20.png"/><Relationship Id="rId10" Type="http://schemas.openxmlformats.org/officeDocument/2006/relationships/image" Target="../media/image22.emf"/><Relationship Id="rId4" Type="http://schemas.openxmlformats.org/officeDocument/2006/relationships/image" Target="../media/image10.emf"/><Relationship Id="rId9" Type="http://schemas.openxmlformats.org/officeDocument/2006/relationships/image" Target="../media/image21.emf"/><Relationship Id="rId14" Type="http://schemas.openxmlformats.org/officeDocument/2006/relationships/image" Target="../media/image16.emf"/></Relationships>
</file>

<file path=ppt/slides/_rels/slide9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3" Type="http://schemas.openxmlformats.org/officeDocument/2006/relationships/hyperlink" Target="https://freepngimg.com/png/33930-jungle-tree-photos" TargetMode="External"/><Relationship Id="rId18" Type="http://schemas.openxmlformats.org/officeDocument/2006/relationships/image" Target="../media/image114.png"/><Relationship Id="rId26" Type="http://schemas.openxmlformats.org/officeDocument/2006/relationships/image" Target="../media/image118.png"/><Relationship Id="rId3" Type="http://schemas.openxmlformats.org/officeDocument/2006/relationships/image" Target="../media/image106.emf"/><Relationship Id="rId21" Type="http://schemas.openxmlformats.org/officeDocument/2006/relationships/hyperlink" Target="https://www.pexels.com/photo/bird-flying-against-white-background-254948/" TargetMode="External"/><Relationship Id="rId34" Type="http://schemas.openxmlformats.org/officeDocument/2006/relationships/image" Target="../media/image122.png"/><Relationship Id="rId7" Type="http://schemas.openxmlformats.org/officeDocument/2006/relationships/hyperlink" Target="https://freepngimg.com/png/1104-butterfly-png-image" TargetMode="External"/><Relationship Id="rId12" Type="http://schemas.openxmlformats.org/officeDocument/2006/relationships/image" Target="../media/image111.png"/><Relationship Id="rId17" Type="http://schemas.openxmlformats.org/officeDocument/2006/relationships/hyperlink" Target="https://plants.swtexture.com/2010_04_01_archive.html" TargetMode="External"/><Relationship Id="rId25" Type="http://schemas.openxmlformats.org/officeDocument/2006/relationships/hyperlink" Target="https://www.pngall.com/caterpillar-png" TargetMode="External"/><Relationship Id="rId33" Type="http://schemas.openxmlformats.org/officeDocument/2006/relationships/hyperlink" Target="https://www.pexels.com/photo/cactus-cactus-plant-minimal-364200/" TargetMode="External"/><Relationship Id="rId2" Type="http://schemas.openxmlformats.org/officeDocument/2006/relationships/notesSlide" Target="../notesSlides/notesSlide91.xml"/><Relationship Id="rId16" Type="http://schemas.openxmlformats.org/officeDocument/2006/relationships/image" Target="../media/image113.png"/><Relationship Id="rId20" Type="http://schemas.openxmlformats.org/officeDocument/2006/relationships/image" Target="../media/image115.jpeg"/><Relationship Id="rId29" Type="http://schemas.openxmlformats.org/officeDocument/2006/relationships/hyperlink" Target="https://torange.biz/sunflower-flower-isolated-white-background-32794" TargetMode="Externa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hyperlink" Target="https://pngimg.com/download/20062" TargetMode="External"/><Relationship Id="rId24" Type="http://schemas.openxmlformats.org/officeDocument/2006/relationships/image" Target="../media/image117.png"/><Relationship Id="rId32" Type="http://schemas.openxmlformats.org/officeDocument/2006/relationships/image" Target="../media/image121.jpeg"/><Relationship Id="rId5" Type="http://schemas.openxmlformats.org/officeDocument/2006/relationships/hyperlink" Target="https://freepngimg.com/png/22473-siberian-cat" TargetMode="External"/><Relationship Id="rId15" Type="http://schemas.openxmlformats.org/officeDocument/2006/relationships/hyperlink" Target="https://torange.biz/elegant-rose-17038" TargetMode="External"/><Relationship Id="rId23" Type="http://schemas.openxmlformats.org/officeDocument/2006/relationships/hyperlink" Target="https://www.pngall.com/snake-png" TargetMode="External"/><Relationship Id="rId28" Type="http://schemas.openxmlformats.org/officeDocument/2006/relationships/image" Target="../media/image119.jpg"/><Relationship Id="rId10" Type="http://schemas.openxmlformats.org/officeDocument/2006/relationships/image" Target="../media/image110.png"/><Relationship Id="rId19" Type="http://schemas.openxmlformats.org/officeDocument/2006/relationships/hyperlink" Target="https://pngimg.com/download/50429" TargetMode="External"/><Relationship Id="rId31" Type="http://schemas.openxmlformats.org/officeDocument/2006/relationships/hyperlink" Target="https://foto.wuestenigel.com/cactus-in-a-flower-pot-on-a-white-background-flip-2020/" TargetMode="External"/><Relationship Id="rId4" Type="http://schemas.openxmlformats.org/officeDocument/2006/relationships/image" Target="../media/image107.png"/><Relationship Id="rId9" Type="http://schemas.openxmlformats.org/officeDocument/2006/relationships/hyperlink" Target="https://freepngimg.com/png/2847-snake-png-image-picture-download-" TargetMode="External"/><Relationship Id="rId14" Type="http://schemas.openxmlformats.org/officeDocument/2006/relationships/image" Target="../media/image112.jpg"/><Relationship Id="rId22" Type="http://schemas.openxmlformats.org/officeDocument/2006/relationships/image" Target="../media/image116.png"/><Relationship Id="rId27" Type="http://schemas.openxmlformats.org/officeDocument/2006/relationships/hyperlink" Target="https://pngimg.com/download/3477" TargetMode="External"/><Relationship Id="rId30" Type="http://schemas.openxmlformats.org/officeDocument/2006/relationships/image" Target="../media/image120.jpeg"/><Relationship Id="rId35" Type="http://schemas.openxmlformats.org/officeDocument/2006/relationships/hyperlink" Target="https://freepngimg.com/png/6894-bush-png-image" TargetMode="External"/><Relationship Id="rId8"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hyperlink" Target="https://phys.libretexts.org/Bookshelves/University_Physics/Book%3A_University_Physics_(OpenStax)/Map%3A_University_Physics_III_-_Optics_and_Modern_Physics_(OpenStax)/6%3A_Photons_and_Matter_Waves/6.6%3A_Wave-Particle_Duality" TargetMode="External"/><Relationship Id="rId4" Type="http://schemas.openxmlformats.org/officeDocument/2006/relationships/image" Target="../media/image123.jpg"/></Relationships>
</file>

<file path=ppt/slides/_rels/slide9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s://phys.libretexts.org/Bookshelves/University_Physics/Book%3A_University_Physics_(OpenStax)/Map%3A_University_Physics_III_-_Optics_and_Modern_Physics_(OpenStax)/6%3A_Photons_and_Matter_Waves/6.6%3A_Wave-Particle_Duality" TargetMode="External"/><Relationship Id="rId4" Type="http://schemas.openxmlformats.org/officeDocument/2006/relationships/image" Target="../media/image123.jpg"/></Relationships>
</file>

<file path=ppt/slides/_rels/slide94.xml.rels><?xml version="1.0" encoding="UTF-8" standalone="yes"?>
<Relationships xmlns="http://schemas.openxmlformats.org/package/2006/relationships"><Relationship Id="rId8" Type="http://schemas.openxmlformats.org/officeDocument/2006/relationships/hyperlink" Target="https://foto.wuestenigel.com/cactus-in-a-flower-pot-on-a-white-background-flip-2020/" TargetMode="External"/><Relationship Id="rId13" Type="http://schemas.openxmlformats.org/officeDocument/2006/relationships/image" Target="../media/image126.png"/><Relationship Id="rId18" Type="http://schemas.openxmlformats.org/officeDocument/2006/relationships/hyperlink" Target="https://pxhere.com/en/photo/1365863" TargetMode="External"/><Relationship Id="rId3" Type="http://schemas.openxmlformats.org/officeDocument/2006/relationships/image" Target="../media/image107.png"/><Relationship Id="rId21" Type="http://schemas.openxmlformats.org/officeDocument/2006/relationships/image" Target="../media/image130.jpg"/><Relationship Id="rId7" Type="http://schemas.openxmlformats.org/officeDocument/2006/relationships/image" Target="../media/image120.jpeg"/><Relationship Id="rId12" Type="http://schemas.openxmlformats.org/officeDocument/2006/relationships/hyperlink" Target="https://www.flickr.com/photos/makoto-suzuki/8750156403" TargetMode="External"/><Relationship Id="rId17" Type="http://schemas.openxmlformats.org/officeDocument/2006/relationships/image" Target="../media/image128.jpg"/><Relationship Id="rId2" Type="http://schemas.openxmlformats.org/officeDocument/2006/relationships/notesSlide" Target="../notesSlides/notesSlide94.xml"/><Relationship Id="rId16" Type="http://schemas.openxmlformats.org/officeDocument/2006/relationships/hyperlink" Target="https://www.flickr.com/photos/30478819@N08/25765820937" TargetMode="External"/><Relationship Id="rId20" Type="http://schemas.openxmlformats.org/officeDocument/2006/relationships/hyperlink" Target="https://www.pexels.com/photo/bloom-book-botanical-cactus-403571/" TargetMode="External"/><Relationship Id="rId1" Type="http://schemas.openxmlformats.org/officeDocument/2006/relationships/slideLayout" Target="../slideLayouts/slideLayout2.xml"/><Relationship Id="rId6" Type="http://schemas.openxmlformats.org/officeDocument/2006/relationships/hyperlink" Target="https://www.pngall.com/caterpillar-png" TargetMode="External"/><Relationship Id="rId11" Type="http://schemas.openxmlformats.org/officeDocument/2006/relationships/image" Target="../media/image125.jpg"/><Relationship Id="rId5" Type="http://schemas.openxmlformats.org/officeDocument/2006/relationships/image" Target="../media/image117.png"/><Relationship Id="rId15" Type="http://schemas.openxmlformats.org/officeDocument/2006/relationships/image" Target="../media/image127.jpg"/><Relationship Id="rId10" Type="http://schemas.openxmlformats.org/officeDocument/2006/relationships/image" Target="../media/image124.emf"/><Relationship Id="rId19" Type="http://schemas.openxmlformats.org/officeDocument/2006/relationships/image" Target="../media/image129.jpeg"/><Relationship Id="rId4" Type="http://schemas.openxmlformats.org/officeDocument/2006/relationships/hyperlink" Target="https://freepngimg.com/png/22473-siberian-cat" TargetMode="External"/><Relationship Id="rId9" Type="http://schemas.openxmlformats.org/officeDocument/2006/relationships/image" Target="../media/image500.png"/><Relationship Id="rId14" Type="http://schemas.openxmlformats.org/officeDocument/2006/relationships/hyperlink" Target="https://freepngimg.com/png/30403-kitten-image" TargetMode="External"/><Relationship Id="rId22" Type="http://schemas.openxmlformats.org/officeDocument/2006/relationships/hyperlink" Target="https://publicdomainpictures.net/en/view-image.php?image=247956&amp;picture=cat-isolated-on-whit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s://phys.libretexts.org/Bookshelves/University_Physics/Book%3A_University_Physics_(OpenStax)/Map%3A_University_Physics_III_-_Optics_and_Modern_Physics_(OpenStax)/6%3A_Photons_and_Matter_Waves/6.6%3A_Wave-Particle_Duality" TargetMode="External"/><Relationship Id="rId5" Type="http://schemas.openxmlformats.org/officeDocument/2006/relationships/image" Target="../media/image123.jpg"/><Relationship Id="rId4" Type="http://schemas.openxmlformats.org/officeDocument/2006/relationships/image" Target="../media/image124.emf"/></Relationships>
</file>

<file path=ppt/slides/_rels/slide9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9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31.emf"/></Relationships>
</file>

<file path=ppt/slides/_rels/slide9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ubik's cube on a table&#10;&#10;Description automatically generated with medium confidence">
            <a:extLst>
              <a:ext uri="{FF2B5EF4-FFF2-40B4-BE49-F238E27FC236}">
                <a16:creationId xmlns:a16="http://schemas.microsoft.com/office/drawing/2014/main" id="{63F07A5F-51DA-8D46-8FF6-6924E10A0225}"/>
              </a:ext>
            </a:extLst>
          </p:cNvPr>
          <p:cNvPicPr>
            <a:picLocks noChangeAspect="1"/>
          </p:cNvPicPr>
          <p:nvPr/>
        </p:nvPicPr>
        <p:blipFill rotWithShape="1">
          <a:blip r:embed="rId3">
            <a:alphaModFix amt="45000"/>
            <a:extLst>
              <a:ext uri="{837473B0-CC2E-450A-ABE3-18F120FF3D39}">
                <a1611:picAttrSrcUrl xmlns:a1611="http://schemas.microsoft.com/office/drawing/2016/11/main" r:id="rId4"/>
              </a:ext>
            </a:extLst>
          </a:blip>
          <a:srcRect l="3653" r="8141" b="1"/>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3413DCC-9254-1445-A8B4-D07E825F9F05}"/>
              </a:ext>
            </a:extLst>
          </p:cNvPr>
          <p:cNvSpPr>
            <a:spLocks noGrp="1"/>
          </p:cNvSpPr>
          <p:nvPr>
            <p:ph type="ctrTitle"/>
          </p:nvPr>
        </p:nvSpPr>
        <p:spPr>
          <a:xfrm>
            <a:off x="6095698" y="2292449"/>
            <a:ext cx="5859484" cy="1345194"/>
          </a:xfrm>
        </p:spPr>
        <p:txBody>
          <a:bodyPr anchor="b">
            <a:noAutofit/>
          </a:bodyPr>
          <a:lstStyle/>
          <a:p>
            <a:r>
              <a:rPr lang="en-US" sz="4400" dirty="0"/>
              <a:t>Quantum Compiling, Black Holes, and a Quantum LHC</a:t>
            </a:r>
            <a:endParaRPr lang="en-US" sz="3200" dirty="0"/>
          </a:p>
        </p:txBody>
      </p:sp>
      <p:sp>
        <p:nvSpPr>
          <p:cNvPr id="3" name="Subtitle 2">
            <a:extLst>
              <a:ext uri="{FF2B5EF4-FFF2-40B4-BE49-F238E27FC236}">
                <a16:creationId xmlns:a16="http://schemas.microsoft.com/office/drawing/2014/main" id="{F3E6CC7E-D25F-7D4F-8393-C9CD6A803D39}"/>
              </a:ext>
            </a:extLst>
          </p:cNvPr>
          <p:cNvSpPr>
            <a:spLocks noGrp="1"/>
          </p:cNvSpPr>
          <p:nvPr>
            <p:ph type="subTitle" idx="1"/>
          </p:nvPr>
        </p:nvSpPr>
        <p:spPr>
          <a:xfrm>
            <a:off x="6155158" y="4388945"/>
            <a:ext cx="5672969" cy="1517088"/>
          </a:xfrm>
        </p:spPr>
        <p:txBody>
          <a:bodyPr>
            <a:normAutofit fontScale="92500" lnSpcReduction="20000"/>
          </a:bodyPr>
          <a:lstStyle/>
          <a:p>
            <a:pPr algn="l"/>
            <a:r>
              <a:rPr lang="en-GB" b="1" dirty="0"/>
              <a:t>Andrew T. </a:t>
            </a:r>
            <a:r>
              <a:rPr lang="en-GB" b="1" dirty="0" err="1"/>
              <a:t>Sornborger</a:t>
            </a:r>
            <a:r>
              <a:rPr lang="en-GB" b="1" dirty="0"/>
              <a:t>, and many collaborators</a:t>
            </a:r>
          </a:p>
          <a:p>
            <a:pPr algn="l"/>
            <a:endParaRPr lang="en-GB" dirty="0"/>
          </a:p>
          <a:p>
            <a:pPr algn="l"/>
            <a:r>
              <a:rPr lang="en-US" dirty="0"/>
              <a:t>June 1, 2022</a:t>
            </a:r>
          </a:p>
          <a:p>
            <a:pPr algn="l"/>
            <a:r>
              <a:rPr lang="en-GB" dirty="0"/>
              <a:t>LA-UR-22-</a:t>
            </a:r>
            <a:r>
              <a:rPr lang="en-US" dirty="0"/>
              <a:t>24982</a:t>
            </a: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E748C9B-B461-164F-B34C-CC658BBCB265}"/>
              </a:ext>
            </a:extLst>
          </p:cNvPr>
          <p:cNvPicPr>
            <a:picLocks noChangeAspect="1"/>
          </p:cNvPicPr>
          <p:nvPr/>
        </p:nvPicPr>
        <p:blipFill>
          <a:blip r:embed="rId5">
            <a:extLst>
              <a:ext uri="{837473B0-CC2E-450A-ABE3-18F120FF3D39}">
                <a1611:picAttrSrcUrl xmlns:a1611="http://schemas.microsoft.com/office/drawing/2016/11/main" r:id="rId6"/>
              </a:ext>
            </a:extLst>
          </a:blip>
          <a:srcRect l="5558" r="5558"/>
          <a:stretch/>
        </p:blipFill>
        <p:spPr>
          <a:xfrm>
            <a:off x="0" y="1"/>
            <a:ext cx="6095698"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7" name="Picture 6">
            <a:extLst>
              <a:ext uri="{FF2B5EF4-FFF2-40B4-BE49-F238E27FC236}">
                <a16:creationId xmlns:a16="http://schemas.microsoft.com/office/drawing/2014/main" id="{BBC6EFFF-932D-C344-BF9C-AF13F3886A1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34890" y="2576633"/>
            <a:ext cx="3694534" cy="1679334"/>
          </a:xfrm>
          <a:prstGeom prst="rect">
            <a:avLst/>
          </a:prstGeom>
        </p:spPr>
      </p:pic>
    </p:spTree>
    <p:extLst>
      <p:ext uri="{BB962C8B-B14F-4D97-AF65-F5344CB8AC3E}">
        <p14:creationId xmlns:p14="http://schemas.microsoft.com/office/powerpoint/2010/main" val="202589047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ECCCBA13-833E-CB40-BC1D-EBFEF6E4732A}"/>
              </a:ext>
            </a:extLst>
          </p:cNvPr>
          <p:cNvSpPr txBox="1"/>
          <p:nvPr/>
        </p:nvSpPr>
        <p:spPr>
          <a:xfrm>
            <a:off x="7808576" y="6128565"/>
            <a:ext cx="43834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3" name="TextBox 72">
            <a:extLst>
              <a:ext uri="{FF2B5EF4-FFF2-40B4-BE49-F238E27FC236}">
                <a16:creationId xmlns:a16="http://schemas.microsoft.com/office/drawing/2014/main" id="{132CF348-AA20-564F-8EC8-AE7B5A28088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6" name="Straight Arrow Connector 75">
            <a:extLst>
              <a:ext uri="{FF2B5EF4-FFF2-40B4-BE49-F238E27FC236}">
                <a16:creationId xmlns:a16="http://schemas.microsoft.com/office/drawing/2014/main" id="{422966F1-2BB4-874B-B77E-B9E23512BD8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D82DAD4-9C48-0F4B-9F42-61EBF27CDE40}"/>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B51361A-CDA0-4140-9F17-A153AA9C54CE}"/>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pic>
        <p:nvPicPr>
          <p:cNvPr id="85" name="Picture 84">
            <a:extLst>
              <a:ext uri="{FF2B5EF4-FFF2-40B4-BE49-F238E27FC236}">
                <a16:creationId xmlns:a16="http://schemas.microsoft.com/office/drawing/2014/main" id="{8A7C0AFA-1F3D-0F40-A781-68B1C84283B8}"/>
              </a:ext>
            </a:extLst>
          </p:cNvPr>
          <p:cNvPicPr>
            <a:picLocks noChangeAspect="1"/>
          </p:cNvPicPr>
          <p:nvPr/>
        </p:nvPicPr>
        <p:blipFill>
          <a:blip r:embed="rId6"/>
          <a:stretch>
            <a:fillRect/>
          </a:stretch>
        </p:blipFill>
        <p:spPr>
          <a:xfrm>
            <a:off x="2960754" y="5511155"/>
            <a:ext cx="4038600" cy="279400"/>
          </a:xfrm>
          <a:prstGeom prst="rect">
            <a:avLst/>
          </a:prstGeom>
        </p:spPr>
      </p:pic>
      <p:cxnSp>
        <p:nvCxnSpPr>
          <p:cNvPr id="87" name="Straight Arrow Connector 86">
            <a:extLst>
              <a:ext uri="{FF2B5EF4-FFF2-40B4-BE49-F238E27FC236}">
                <a16:creationId xmlns:a16="http://schemas.microsoft.com/office/drawing/2014/main" id="{C8EF87FC-6DA9-8440-AE12-656163FA93B6}"/>
              </a:ext>
            </a:extLst>
          </p:cNvPr>
          <p:cNvCxnSpPr>
            <a:cxnSpLocks/>
          </p:cNvCxnSpPr>
          <p:nvPr/>
        </p:nvCxnSpPr>
        <p:spPr>
          <a:xfrm flipV="1">
            <a:off x="11078488" y="6142124"/>
            <a:ext cx="0" cy="267786"/>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40A5EE5-E09C-D542-A62E-30D4B4A4CB3E}"/>
              </a:ext>
            </a:extLst>
          </p:cNvPr>
          <p:cNvSpPr txBox="1"/>
          <p:nvPr/>
        </p:nvSpPr>
        <p:spPr>
          <a:xfrm>
            <a:off x="10224634" y="6403518"/>
            <a:ext cx="2086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F7E"/>
                </a:solidFill>
                <a:effectLst/>
                <a:uLnTx/>
                <a:uFillTx/>
                <a:latin typeface="Calibri" panose="020F0502020204030204"/>
                <a:ea typeface="+mn-ea"/>
                <a:cs typeface="+mn-cs"/>
              </a:rPr>
              <a:t>Apply inverse of PQC</a:t>
            </a:r>
          </a:p>
        </p:txBody>
      </p:sp>
      <p:sp>
        <p:nvSpPr>
          <p:cNvPr id="74" name="TextBox 73">
            <a:extLst>
              <a:ext uri="{FF2B5EF4-FFF2-40B4-BE49-F238E27FC236}">
                <a16:creationId xmlns:a16="http://schemas.microsoft.com/office/drawing/2014/main" id="{EEB6EAB9-FAB3-DE4C-89E5-8FC69FEC53FF}"/>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75" name="Rounded Rectangle 74">
            <a:extLst>
              <a:ext uri="{FF2B5EF4-FFF2-40B4-BE49-F238E27FC236}">
                <a16:creationId xmlns:a16="http://schemas.microsoft.com/office/drawing/2014/main" id="{5C2DB613-DAF4-A24E-A342-E8F5DDE548C1}"/>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ounded Rectangle 79">
            <a:extLst>
              <a:ext uri="{FF2B5EF4-FFF2-40B4-BE49-F238E27FC236}">
                <a16:creationId xmlns:a16="http://schemas.microsoft.com/office/drawing/2014/main" id="{D6310FFA-3A70-854A-BBAF-D02839D2C4A9}"/>
              </a:ext>
            </a:extLst>
          </p:cNvPr>
          <p:cNvSpPr/>
          <p:nvPr/>
        </p:nvSpPr>
        <p:spPr>
          <a:xfrm>
            <a:off x="10248127" y="4327003"/>
            <a:ext cx="1737739"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 name="Picture 80">
            <a:extLst>
              <a:ext uri="{FF2B5EF4-FFF2-40B4-BE49-F238E27FC236}">
                <a16:creationId xmlns:a16="http://schemas.microsoft.com/office/drawing/2014/main" id="{C5A04A81-95B7-B242-B76F-DEF09D6FF121}"/>
              </a:ext>
            </a:extLst>
          </p:cNvPr>
          <p:cNvPicPr>
            <a:picLocks noChangeAspect="1"/>
          </p:cNvPicPr>
          <p:nvPr/>
        </p:nvPicPr>
        <p:blipFill>
          <a:blip r:embed="rId7"/>
          <a:stretch>
            <a:fillRect/>
          </a:stretch>
        </p:blipFill>
        <p:spPr>
          <a:xfrm>
            <a:off x="10360522" y="4775952"/>
            <a:ext cx="1521778" cy="264110"/>
          </a:xfrm>
          <a:prstGeom prst="rect">
            <a:avLst/>
          </a:prstGeom>
        </p:spPr>
      </p:pic>
      <p:sp>
        <p:nvSpPr>
          <p:cNvPr id="83" name="TextBox 82">
            <a:extLst>
              <a:ext uri="{FF2B5EF4-FFF2-40B4-BE49-F238E27FC236}">
                <a16:creationId xmlns:a16="http://schemas.microsoft.com/office/drawing/2014/main" id="{23B16444-1F7D-3549-A2DC-285FA03D2AEA}"/>
              </a:ext>
            </a:extLst>
          </p:cNvPr>
          <p:cNvSpPr txBox="1"/>
          <p:nvPr/>
        </p:nvSpPr>
        <p:spPr>
          <a:xfrm>
            <a:off x="10268447" y="4349161"/>
            <a:ext cx="173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059E48E5-AD61-C34A-A3D0-62069A424A1C}"/>
              </a:ext>
            </a:extLst>
          </p:cNvPr>
          <p:cNvSpPr txBox="1"/>
          <p:nvPr/>
        </p:nvSpPr>
        <p:spPr>
          <a:xfrm>
            <a:off x="7734324"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86" name="Picture 85">
            <a:extLst>
              <a:ext uri="{FF2B5EF4-FFF2-40B4-BE49-F238E27FC236}">
                <a16:creationId xmlns:a16="http://schemas.microsoft.com/office/drawing/2014/main" id="{7C8A30AF-F0ED-FB48-B646-73744DC19AF4}"/>
              </a:ext>
            </a:extLst>
          </p:cNvPr>
          <p:cNvPicPr>
            <a:picLocks noChangeAspect="1"/>
          </p:cNvPicPr>
          <p:nvPr/>
        </p:nvPicPr>
        <p:blipFill>
          <a:blip r:embed="rId8"/>
          <a:stretch>
            <a:fillRect/>
          </a:stretch>
        </p:blipFill>
        <p:spPr>
          <a:xfrm>
            <a:off x="8353395" y="6359506"/>
            <a:ext cx="1295400" cy="241300"/>
          </a:xfrm>
          <a:prstGeom prst="rect">
            <a:avLst/>
          </a:prstGeom>
        </p:spPr>
      </p:pic>
      <p:pic>
        <p:nvPicPr>
          <p:cNvPr id="71" name="Picture 70">
            <a:extLst>
              <a:ext uri="{FF2B5EF4-FFF2-40B4-BE49-F238E27FC236}">
                <a16:creationId xmlns:a16="http://schemas.microsoft.com/office/drawing/2014/main" id="{B513B4B8-A284-9842-AAFD-C1F75666F046}"/>
              </a:ext>
            </a:extLst>
          </p:cNvPr>
          <p:cNvPicPr>
            <a:picLocks noChangeAspect="1"/>
          </p:cNvPicPr>
          <p:nvPr/>
        </p:nvPicPr>
        <p:blipFill rotWithShape="1">
          <a:blip r:embed="rId9"/>
          <a:srcRect l="35883" t="-21119" b="1"/>
          <a:stretch/>
        </p:blipFill>
        <p:spPr>
          <a:xfrm>
            <a:off x="9517948" y="5644628"/>
            <a:ext cx="2532448" cy="599904"/>
          </a:xfrm>
          <a:prstGeom prst="rect">
            <a:avLst/>
          </a:prstGeom>
        </p:spPr>
      </p:pic>
      <p:pic>
        <p:nvPicPr>
          <p:cNvPr id="79" name="Picture 78">
            <a:extLst>
              <a:ext uri="{FF2B5EF4-FFF2-40B4-BE49-F238E27FC236}">
                <a16:creationId xmlns:a16="http://schemas.microsoft.com/office/drawing/2014/main" id="{96C263D6-02EE-514B-A89B-D1F2CD14F355}"/>
              </a:ext>
            </a:extLst>
          </p:cNvPr>
          <p:cNvPicPr>
            <a:picLocks noChangeAspect="1"/>
          </p:cNvPicPr>
          <p:nvPr/>
        </p:nvPicPr>
        <p:blipFill>
          <a:blip r:embed="rId10"/>
          <a:stretch>
            <a:fillRect/>
          </a:stretch>
        </p:blipFill>
        <p:spPr>
          <a:xfrm>
            <a:off x="7753374" y="5645937"/>
            <a:ext cx="1718166" cy="567320"/>
          </a:xfrm>
          <a:prstGeom prst="rect">
            <a:avLst/>
          </a:prstGeom>
        </p:spPr>
      </p:pic>
      <p:sp>
        <p:nvSpPr>
          <p:cNvPr id="89" name="Title 1">
            <a:extLst>
              <a:ext uri="{FF2B5EF4-FFF2-40B4-BE49-F238E27FC236}">
                <a16:creationId xmlns:a16="http://schemas.microsoft.com/office/drawing/2014/main" id="{37DD5D37-91CB-9289-01C7-D21C009AEE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90" name="TextBox 89">
            <a:extLst>
              <a:ext uri="{FF2B5EF4-FFF2-40B4-BE49-F238E27FC236}">
                <a16:creationId xmlns:a16="http://schemas.microsoft.com/office/drawing/2014/main" id="{7632FF90-A4F2-9F08-EC41-ADFA72C6090B}"/>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1" name="Group 90">
            <a:extLst>
              <a:ext uri="{FF2B5EF4-FFF2-40B4-BE49-F238E27FC236}">
                <a16:creationId xmlns:a16="http://schemas.microsoft.com/office/drawing/2014/main" id="{2167E123-BD09-49CE-94B6-16AC4016994F}"/>
              </a:ext>
            </a:extLst>
          </p:cNvPr>
          <p:cNvGrpSpPr/>
          <p:nvPr/>
        </p:nvGrpSpPr>
        <p:grpSpPr>
          <a:xfrm>
            <a:off x="1987884" y="2855858"/>
            <a:ext cx="2982457" cy="2119951"/>
            <a:chOff x="1987884" y="2855858"/>
            <a:chExt cx="2982457" cy="2119951"/>
          </a:xfrm>
        </p:grpSpPr>
        <p:pic>
          <p:nvPicPr>
            <p:cNvPr id="92" name="Picture 91">
              <a:extLst>
                <a:ext uri="{FF2B5EF4-FFF2-40B4-BE49-F238E27FC236}">
                  <a16:creationId xmlns:a16="http://schemas.microsoft.com/office/drawing/2014/main" id="{335AE895-9CF4-7758-BD8D-AFD8365C5467}"/>
                </a:ext>
              </a:extLst>
            </p:cNvPr>
            <p:cNvPicPr>
              <a:picLocks noChangeAspect="1"/>
            </p:cNvPicPr>
            <p:nvPr/>
          </p:nvPicPr>
          <p:blipFill>
            <a:blip r:embed="rId11"/>
            <a:stretch>
              <a:fillRect/>
            </a:stretch>
          </p:blipFill>
          <p:spPr>
            <a:xfrm>
              <a:off x="4449641" y="4096749"/>
              <a:ext cx="520700" cy="215900"/>
            </a:xfrm>
            <a:prstGeom prst="rect">
              <a:avLst/>
            </a:prstGeom>
          </p:spPr>
        </p:pic>
        <p:pic>
          <p:nvPicPr>
            <p:cNvPr id="93" name="Picture 92">
              <a:extLst>
                <a:ext uri="{FF2B5EF4-FFF2-40B4-BE49-F238E27FC236}">
                  <a16:creationId xmlns:a16="http://schemas.microsoft.com/office/drawing/2014/main" id="{B25F7162-F04E-0546-4C4D-8AC0476D5B63}"/>
                </a:ext>
              </a:extLst>
            </p:cNvPr>
            <p:cNvPicPr>
              <a:picLocks noChangeAspect="1"/>
            </p:cNvPicPr>
            <p:nvPr/>
          </p:nvPicPr>
          <p:blipFill rotWithShape="1">
            <a:blip r:embed="rId12"/>
            <a:srcRect l="23730"/>
            <a:stretch/>
          </p:blipFill>
          <p:spPr>
            <a:xfrm>
              <a:off x="4665463" y="3406274"/>
              <a:ext cx="235902" cy="330019"/>
            </a:xfrm>
            <a:prstGeom prst="rect">
              <a:avLst/>
            </a:prstGeom>
          </p:spPr>
        </p:pic>
        <p:pic>
          <p:nvPicPr>
            <p:cNvPr id="94" name="Picture 93">
              <a:extLst>
                <a:ext uri="{FF2B5EF4-FFF2-40B4-BE49-F238E27FC236}">
                  <a16:creationId xmlns:a16="http://schemas.microsoft.com/office/drawing/2014/main" id="{A536CF07-ED20-FD01-51BD-06A19F9D85EB}"/>
                </a:ext>
              </a:extLst>
            </p:cNvPr>
            <p:cNvPicPr>
              <a:picLocks noChangeAspect="1"/>
            </p:cNvPicPr>
            <p:nvPr/>
          </p:nvPicPr>
          <p:blipFill rotWithShape="1">
            <a:blip r:embed="rId12"/>
            <a:srcRect l="23731" t="13825" r="534"/>
            <a:stretch/>
          </p:blipFill>
          <p:spPr>
            <a:xfrm>
              <a:off x="4666280" y="3736293"/>
              <a:ext cx="235085" cy="285412"/>
            </a:xfrm>
            <a:prstGeom prst="rect">
              <a:avLst/>
            </a:prstGeom>
          </p:spPr>
        </p:pic>
        <p:pic>
          <p:nvPicPr>
            <p:cNvPr id="95" name="Picture 94">
              <a:extLst>
                <a:ext uri="{FF2B5EF4-FFF2-40B4-BE49-F238E27FC236}">
                  <a16:creationId xmlns:a16="http://schemas.microsoft.com/office/drawing/2014/main" id="{761A56FB-95B8-A981-2AD0-DF5C0C162817}"/>
                </a:ext>
              </a:extLst>
            </p:cNvPr>
            <p:cNvPicPr>
              <a:picLocks noChangeAspect="1"/>
            </p:cNvPicPr>
            <p:nvPr/>
          </p:nvPicPr>
          <p:blipFill rotWithShape="1">
            <a:blip r:embed="rId12"/>
            <a:srcRect l="23731" t="13825" r="534"/>
            <a:stretch/>
          </p:blipFill>
          <p:spPr>
            <a:xfrm>
              <a:off x="4666280" y="3182444"/>
              <a:ext cx="235085" cy="285412"/>
            </a:xfrm>
            <a:prstGeom prst="rect">
              <a:avLst/>
            </a:prstGeom>
          </p:spPr>
        </p:pic>
        <p:pic>
          <p:nvPicPr>
            <p:cNvPr id="96" name="Picture 95">
              <a:extLst>
                <a:ext uri="{FF2B5EF4-FFF2-40B4-BE49-F238E27FC236}">
                  <a16:creationId xmlns:a16="http://schemas.microsoft.com/office/drawing/2014/main" id="{F62850AE-F209-AB47-4ACC-08B6B81E25BC}"/>
                </a:ext>
              </a:extLst>
            </p:cNvPr>
            <p:cNvPicPr>
              <a:picLocks noChangeAspect="1"/>
            </p:cNvPicPr>
            <p:nvPr/>
          </p:nvPicPr>
          <p:blipFill rotWithShape="1">
            <a:blip r:embed="rId12"/>
            <a:srcRect l="23731" t="13825" r="534"/>
            <a:stretch/>
          </p:blipFill>
          <p:spPr>
            <a:xfrm>
              <a:off x="4674533" y="2898152"/>
              <a:ext cx="235085" cy="285412"/>
            </a:xfrm>
            <a:prstGeom prst="rect">
              <a:avLst/>
            </a:prstGeom>
          </p:spPr>
        </p:pic>
        <p:pic>
          <p:nvPicPr>
            <p:cNvPr id="97" name="Picture 96">
              <a:extLst>
                <a:ext uri="{FF2B5EF4-FFF2-40B4-BE49-F238E27FC236}">
                  <a16:creationId xmlns:a16="http://schemas.microsoft.com/office/drawing/2014/main" id="{65EEE318-E737-31B6-921B-88D20BBA6076}"/>
                </a:ext>
              </a:extLst>
            </p:cNvPr>
            <p:cNvPicPr>
              <a:picLocks noChangeAspect="1"/>
            </p:cNvPicPr>
            <p:nvPr/>
          </p:nvPicPr>
          <p:blipFill>
            <a:blip r:embed="rId13"/>
            <a:stretch>
              <a:fillRect/>
            </a:stretch>
          </p:blipFill>
          <p:spPr>
            <a:xfrm>
              <a:off x="2178582" y="2923297"/>
              <a:ext cx="203200" cy="215900"/>
            </a:xfrm>
            <a:prstGeom prst="rect">
              <a:avLst/>
            </a:prstGeom>
          </p:spPr>
        </p:pic>
        <p:pic>
          <p:nvPicPr>
            <p:cNvPr id="98" name="Picture 97">
              <a:extLst>
                <a:ext uri="{FF2B5EF4-FFF2-40B4-BE49-F238E27FC236}">
                  <a16:creationId xmlns:a16="http://schemas.microsoft.com/office/drawing/2014/main" id="{D48D9CFE-F982-AF5D-D4AA-D4BC7C4A6C98}"/>
                </a:ext>
              </a:extLst>
            </p:cNvPr>
            <p:cNvPicPr>
              <a:picLocks noChangeAspect="1"/>
            </p:cNvPicPr>
            <p:nvPr/>
          </p:nvPicPr>
          <p:blipFill>
            <a:blip r:embed="rId13"/>
            <a:stretch>
              <a:fillRect/>
            </a:stretch>
          </p:blipFill>
          <p:spPr>
            <a:xfrm>
              <a:off x="2178582" y="3217200"/>
              <a:ext cx="203200" cy="215900"/>
            </a:xfrm>
            <a:prstGeom prst="rect">
              <a:avLst/>
            </a:prstGeom>
          </p:spPr>
        </p:pic>
        <p:pic>
          <p:nvPicPr>
            <p:cNvPr id="99" name="Picture 98">
              <a:extLst>
                <a:ext uri="{FF2B5EF4-FFF2-40B4-BE49-F238E27FC236}">
                  <a16:creationId xmlns:a16="http://schemas.microsoft.com/office/drawing/2014/main" id="{F7A85C04-FCB2-BF7E-3DBF-803DFB49FE17}"/>
                </a:ext>
              </a:extLst>
            </p:cNvPr>
            <p:cNvPicPr>
              <a:picLocks noChangeAspect="1"/>
            </p:cNvPicPr>
            <p:nvPr/>
          </p:nvPicPr>
          <p:blipFill>
            <a:blip r:embed="rId13"/>
            <a:stretch>
              <a:fillRect/>
            </a:stretch>
          </p:blipFill>
          <p:spPr>
            <a:xfrm>
              <a:off x="2184990" y="3483670"/>
              <a:ext cx="203200" cy="215900"/>
            </a:xfrm>
            <a:prstGeom prst="rect">
              <a:avLst/>
            </a:prstGeom>
          </p:spPr>
        </p:pic>
        <p:pic>
          <p:nvPicPr>
            <p:cNvPr id="100" name="Picture 99">
              <a:extLst>
                <a:ext uri="{FF2B5EF4-FFF2-40B4-BE49-F238E27FC236}">
                  <a16:creationId xmlns:a16="http://schemas.microsoft.com/office/drawing/2014/main" id="{7549BB28-B58C-B168-05FC-9F0255A26323}"/>
                </a:ext>
              </a:extLst>
            </p:cNvPr>
            <p:cNvPicPr>
              <a:picLocks noChangeAspect="1"/>
            </p:cNvPicPr>
            <p:nvPr/>
          </p:nvPicPr>
          <p:blipFill>
            <a:blip r:embed="rId13"/>
            <a:stretch>
              <a:fillRect/>
            </a:stretch>
          </p:blipFill>
          <p:spPr>
            <a:xfrm>
              <a:off x="2193581" y="3754087"/>
              <a:ext cx="203200" cy="215900"/>
            </a:xfrm>
            <a:prstGeom prst="rect">
              <a:avLst/>
            </a:prstGeom>
          </p:spPr>
        </p:pic>
        <p:cxnSp>
          <p:nvCxnSpPr>
            <p:cNvPr id="101" name="Straight Connector 100">
              <a:extLst>
                <a:ext uri="{FF2B5EF4-FFF2-40B4-BE49-F238E27FC236}">
                  <a16:creationId xmlns:a16="http://schemas.microsoft.com/office/drawing/2014/main" id="{7E627C9A-A281-58AC-7B87-90C5FA711F0F}"/>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02" name="Left Brace 101">
              <a:extLst>
                <a:ext uri="{FF2B5EF4-FFF2-40B4-BE49-F238E27FC236}">
                  <a16:creationId xmlns:a16="http://schemas.microsoft.com/office/drawing/2014/main" id="{7B40B84E-8FE0-DF50-6D4D-9A61C9979A9F}"/>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DB44774B-D7CA-FF66-66FB-52FFC870BD21}"/>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104" name="Picture 103">
              <a:extLst>
                <a:ext uri="{FF2B5EF4-FFF2-40B4-BE49-F238E27FC236}">
                  <a16:creationId xmlns:a16="http://schemas.microsoft.com/office/drawing/2014/main" id="{59E66B10-2E5E-F35D-95D5-39A60EA9A567}"/>
                </a:ext>
              </a:extLst>
            </p:cNvPr>
            <p:cNvPicPr>
              <a:picLocks noChangeAspect="1"/>
            </p:cNvPicPr>
            <p:nvPr/>
          </p:nvPicPr>
          <p:blipFill>
            <a:blip r:embed="rId14"/>
            <a:stretch>
              <a:fillRect/>
            </a:stretch>
          </p:blipFill>
          <p:spPr>
            <a:xfrm>
              <a:off x="3798544" y="4601607"/>
              <a:ext cx="444500" cy="241300"/>
            </a:xfrm>
            <a:prstGeom prst="rect">
              <a:avLst/>
            </a:prstGeom>
          </p:spPr>
        </p:pic>
        <p:cxnSp>
          <p:nvCxnSpPr>
            <p:cNvPr id="105" name="Straight Connector 104">
              <a:extLst>
                <a:ext uri="{FF2B5EF4-FFF2-40B4-BE49-F238E27FC236}">
                  <a16:creationId xmlns:a16="http://schemas.microsoft.com/office/drawing/2014/main" id="{67BE1869-395C-2FD2-AC7C-B0B3285A4A33}"/>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B2106E4-0DFC-8818-91D7-C347C9B4DE31}"/>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97E62B-6ECF-D9BB-4A86-2E195994FC39}"/>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F039DF7-2DCC-3365-C0E4-048BE85A1C3D}"/>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Rounded Rectangle 108">
                  <a:extLst>
                    <a:ext uri="{FF2B5EF4-FFF2-40B4-BE49-F238E27FC236}">
                      <a16:creationId xmlns:a16="http://schemas.microsoft.com/office/drawing/2014/main" id="{DCA1DC6A-C2C9-51C1-0B83-770D10E80ACC}"/>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109" name="Rounded Rectangle 108">
                  <a:extLst>
                    <a:ext uri="{FF2B5EF4-FFF2-40B4-BE49-F238E27FC236}">
                      <a16:creationId xmlns:a16="http://schemas.microsoft.com/office/drawing/2014/main" id="{DCA1DC6A-C2C9-51C1-0B83-770D10E80ACC}"/>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5"/>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Rounded Rectangle 109">
                  <a:extLst>
                    <a:ext uri="{FF2B5EF4-FFF2-40B4-BE49-F238E27FC236}">
                      <a16:creationId xmlns:a16="http://schemas.microsoft.com/office/drawing/2014/main" id="{0B181621-E089-93A9-6E4A-1150293725B1}"/>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110" name="Rounded Rectangle 109">
                  <a:extLst>
                    <a:ext uri="{FF2B5EF4-FFF2-40B4-BE49-F238E27FC236}">
                      <a16:creationId xmlns:a16="http://schemas.microsoft.com/office/drawing/2014/main" id="{0B181621-E089-93A9-6E4A-1150293725B1}"/>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6"/>
                  <a:stretch>
                    <a:fillRect l="-2000"/>
                  </a:stretch>
                </a:blipFill>
              </p:spPr>
              <p:txBody>
                <a:bodyPr/>
                <a:lstStyle/>
                <a:p>
                  <a:r>
                    <a:rPr lang="en-US">
                      <a:noFill/>
                    </a:rPr>
                    <a:t> </a:t>
                  </a:r>
                </a:p>
              </p:txBody>
            </p:sp>
          </mc:Fallback>
        </mc:AlternateContent>
      </p:grpSp>
      <p:sp>
        <p:nvSpPr>
          <p:cNvPr id="111" name="Rounded Rectangle 110">
            <a:extLst>
              <a:ext uri="{FF2B5EF4-FFF2-40B4-BE49-F238E27FC236}">
                <a16:creationId xmlns:a16="http://schemas.microsoft.com/office/drawing/2014/main" id="{D2C16D24-717E-D12F-4DE9-8C42E318902C}"/>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602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fontScale="90000"/>
          </a:bodyPr>
          <a:lstStyle/>
          <a:p>
            <a:r>
              <a:rPr lang="en-US" sz="4000" dirty="0">
                <a:solidFill>
                  <a:schemeClr val="bg1"/>
                </a:solidFill>
              </a:rPr>
              <a:t>Main result: Product to entangled state generalization</a:t>
            </a:r>
          </a:p>
        </p:txBody>
      </p:sp>
      <p:sp>
        <p:nvSpPr>
          <p:cNvPr id="66" name="TextBox 65">
            <a:extLst>
              <a:ext uri="{FF2B5EF4-FFF2-40B4-BE49-F238E27FC236}">
                <a16:creationId xmlns:a16="http://schemas.microsoft.com/office/drawing/2014/main" id="{4BD5E40F-B94B-534F-AE65-7D7C883AB025}"/>
              </a:ext>
            </a:extLst>
          </p:cNvPr>
          <p:cNvSpPr txBox="1"/>
          <p:nvPr/>
        </p:nvSpPr>
        <p:spPr>
          <a:xfrm>
            <a:off x="708856" y="1740081"/>
            <a:ext cx="1077645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Out-of-distribution generalization is possible using only (relatively few) product states </a:t>
            </a:r>
          </a:p>
        </p:txBody>
      </p:sp>
      <p:pic>
        <p:nvPicPr>
          <p:cNvPr id="2" name="Picture 1">
            <a:extLst>
              <a:ext uri="{FF2B5EF4-FFF2-40B4-BE49-F238E27FC236}">
                <a16:creationId xmlns:a16="http://schemas.microsoft.com/office/drawing/2014/main" id="{90E71206-CA6D-D449-98DF-304FDCD87AAE}"/>
              </a:ext>
            </a:extLst>
          </p:cNvPr>
          <p:cNvPicPr>
            <a:picLocks noChangeAspect="1"/>
          </p:cNvPicPr>
          <p:nvPr/>
        </p:nvPicPr>
        <p:blipFill rotWithShape="1">
          <a:blip r:embed="rId3"/>
          <a:srcRect r="2028"/>
          <a:stretch/>
        </p:blipFill>
        <p:spPr>
          <a:xfrm>
            <a:off x="1286561" y="3016700"/>
            <a:ext cx="8196106" cy="1294479"/>
          </a:xfrm>
          <a:prstGeom prst="rect">
            <a:avLst/>
          </a:prstGeom>
        </p:spPr>
      </p:pic>
      <p:sp>
        <p:nvSpPr>
          <p:cNvPr id="6" name="TextBox 5">
            <a:extLst>
              <a:ext uri="{FF2B5EF4-FFF2-40B4-BE49-F238E27FC236}">
                <a16:creationId xmlns:a16="http://schemas.microsoft.com/office/drawing/2014/main" id="{B3DB82D2-C4AD-2A4C-8501-F2E125AB9D6E}"/>
              </a:ext>
            </a:extLst>
          </p:cNvPr>
          <p:cNvSpPr txBox="1"/>
          <p:nvPr/>
        </p:nvSpPr>
        <p:spPr>
          <a:xfrm>
            <a:off x="1099670" y="4074222"/>
            <a:ext cx="1998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Expected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random states </a:t>
            </a:r>
          </a:p>
        </p:txBody>
      </p:sp>
      <p:sp>
        <p:nvSpPr>
          <p:cNvPr id="106" name="TextBox 105">
            <a:extLst>
              <a:ext uri="{FF2B5EF4-FFF2-40B4-BE49-F238E27FC236}">
                <a16:creationId xmlns:a16="http://schemas.microsoft.com/office/drawing/2014/main" id="{7908D02E-5506-0049-9C2B-236FB4A5605B}"/>
              </a:ext>
            </a:extLst>
          </p:cNvPr>
          <p:cNvSpPr txBox="1"/>
          <p:nvPr/>
        </p:nvSpPr>
        <p:spPr>
          <a:xfrm>
            <a:off x="3648837" y="4074221"/>
            <a:ext cx="1998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cost using only product states</a:t>
            </a:r>
          </a:p>
        </p:txBody>
      </p:sp>
      <p:cxnSp>
        <p:nvCxnSpPr>
          <p:cNvPr id="11" name="Straight Arrow Connector 10">
            <a:extLst>
              <a:ext uri="{FF2B5EF4-FFF2-40B4-BE49-F238E27FC236}">
                <a16:creationId xmlns:a16="http://schemas.microsoft.com/office/drawing/2014/main" id="{D5623204-5ADF-1747-867D-1546EBEF2C55}"/>
              </a:ext>
            </a:extLst>
          </p:cNvPr>
          <p:cNvCxnSpPr>
            <a:cxnSpLocks/>
          </p:cNvCxnSpPr>
          <p:nvPr/>
        </p:nvCxnSpPr>
        <p:spPr>
          <a:xfrm flipH="1">
            <a:off x="9056725" y="3067664"/>
            <a:ext cx="950875" cy="270647"/>
          </a:xfrm>
          <a:prstGeom prst="straightConnector1">
            <a:avLst/>
          </a:prstGeom>
          <a:ln w="12700">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79A6CF1-6CD8-9D48-8F4C-21170F5DA884}"/>
              </a:ext>
            </a:extLst>
          </p:cNvPr>
          <p:cNvCxnSpPr>
            <a:cxnSpLocks/>
          </p:cNvCxnSpPr>
          <p:nvPr/>
        </p:nvCxnSpPr>
        <p:spPr>
          <a:xfrm flipH="1" flipV="1">
            <a:off x="8302292" y="4178690"/>
            <a:ext cx="164375" cy="410248"/>
          </a:xfrm>
          <a:prstGeom prst="straightConnector1">
            <a:avLst/>
          </a:prstGeom>
          <a:ln w="12700">
            <a:solidFill>
              <a:srgbClr val="FE8008"/>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501DCE5-1ABE-6C4F-853B-B8BF1AEABAD3}"/>
              </a:ext>
            </a:extLst>
          </p:cNvPr>
          <p:cNvSpPr txBox="1"/>
          <p:nvPr/>
        </p:nvSpPr>
        <p:spPr>
          <a:xfrm>
            <a:off x="8466667" y="4517779"/>
            <a:ext cx="1659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Number of training states </a:t>
            </a:r>
          </a:p>
        </p:txBody>
      </p:sp>
      <p:sp>
        <p:nvSpPr>
          <p:cNvPr id="3" name="TextBox 2">
            <a:extLst>
              <a:ext uri="{FF2B5EF4-FFF2-40B4-BE49-F238E27FC236}">
                <a16:creationId xmlns:a16="http://schemas.microsoft.com/office/drawing/2014/main" id="{9F6479B7-F21E-E24A-814A-BF110F0F54C6}"/>
              </a:ext>
            </a:extLst>
          </p:cNvPr>
          <p:cNvSpPr txBox="1"/>
          <p:nvPr/>
        </p:nvSpPr>
        <p:spPr>
          <a:xfrm>
            <a:off x="925014" y="5352907"/>
            <a:ext cx="10801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Punchline: Can learn to predict the effect of a quantum process on any randomly chosen state, after only studying its effect on easy to prepare unentangled states</a:t>
            </a:r>
          </a:p>
        </p:txBody>
      </p:sp>
      <p:sp>
        <p:nvSpPr>
          <p:cNvPr id="19" name="TextBox 18">
            <a:extLst>
              <a:ext uri="{FF2B5EF4-FFF2-40B4-BE49-F238E27FC236}">
                <a16:creationId xmlns:a16="http://schemas.microsoft.com/office/drawing/2014/main" id="{9F9F177A-4B63-0B4D-928F-C298946C082E}"/>
              </a:ext>
            </a:extLst>
          </p:cNvPr>
          <p:cNvSpPr txBox="1"/>
          <p:nvPr/>
        </p:nvSpPr>
        <p:spPr>
          <a:xfrm>
            <a:off x="8890904" y="2344887"/>
            <a:ext cx="33010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80"/>
                </a:solidFill>
                <a:effectLst/>
                <a:uLnTx/>
                <a:uFillTx/>
                <a:latin typeface="Calibri" panose="020F0502020204030204"/>
                <a:ea typeface="+mn-ea"/>
                <a:cs typeface="+mn-cs"/>
              </a:rPr>
              <a:t>Number of trainable parameters in parameterized unitary </a:t>
            </a:r>
          </a:p>
        </p:txBody>
      </p:sp>
      <p:sp>
        <p:nvSpPr>
          <p:cNvPr id="21" name="TextBox 20">
            <a:extLst>
              <a:ext uri="{FF2B5EF4-FFF2-40B4-BE49-F238E27FC236}">
                <a16:creationId xmlns:a16="http://schemas.microsoft.com/office/drawing/2014/main" id="{2C423B2D-2696-0644-AB40-2F302B804A86}"/>
              </a:ext>
            </a:extLst>
          </p:cNvPr>
          <p:cNvSpPr txBox="1"/>
          <p:nvPr/>
        </p:nvSpPr>
        <p:spPr>
          <a:xfrm>
            <a:off x="925014" y="6290119"/>
            <a:ext cx="9805769"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 which makes learning quantum processes much easier!</a:t>
            </a:r>
          </a:p>
        </p:txBody>
      </p:sp>
    </p:spTree>
    <p:extLst>
      <p:ext uri="{BB962C8B-B14F-4D97-AF65-F5344CB8AC3E}">
        <p14:creationId xmlns:p14="http://schemas.microsoft.com/office/powerpoint/2010/main" val="36155290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Graphic 141">
            <a:extLst>
              <a:ext uri="{FF2B5EF4-FFF2-40B4-BE49-F238E27FC236}">
                <a16:creationId xmlns:a16="http://schemas.microsoft.com/office/drawing/2014/main" id="{ABF58A0B-E698-4F41-AD47-1D8B2881AB3A}"/>
              </a:ext>
            </a:extLst>
          </p:cNvPr>
          <p:cNvPicPr>
            <a:picLocks noChangeAspect="1"/>
          </p:cNvPicPr>
          <p:nvPr/>
        </p:nvPicPr>
        <p:blipFill rotWithShape="1">
          <a:blip r:embed="rId3">
            <a:alphaModFix/>
            <a:duotone>
              <a:schemeClr val="accent5">
                <a:shade val="45000"/>
                <a:satMod val="135000"/>
              </a:schemeClr>
              <a:prstClr val="white"/>
            </a:duotone>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r="29246" b="21917"/>
          <a:stretch/>
        </p:blipFill>
        <p:spPr>
          <a:xfrm>
            <a:off x="1320158" y="2837244"/>
            <a:ext cx="4089057" cy="1142284"/>
          </a:xfrm>
          <a:prstGeom prst="rect">
            <a:avLst/>
          </a:prstGeom>
        </p:spPr>
      </p:pic>
      <p:sp>
        <p:nvSpPr>
          <p:cNvPr id="143" name="Rounded Rectangle 142">
            <a:extLst>
              <a:ext uri="{FF2B5EF4-FFF2-40B4-BE49-F238E27FC236}">
                <a16:creationId xmlns:a16="http://schemas.microsoft.com/office/drawing/2014/main" id="{E0E2277D-8EEC-6841-9B56-0D219283A433}"/>
              </a:ext>
            </a:extLst>
          </p:cNvPr>
          <p:cNvSpPr/>
          <p:nvPr/>
        </p:nvSpPr>
        <p:spPr>
          <a:xfrm>
            <a:off x="2949568" y="3078073"/>
            <a:ext cx="973444" cy="651267"/>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4" name="Picture 143" descr="A picture containing sunset, light&#10;&#10;Description automatically generated">
            <a:extLst>
              <a:ext uri="{FF2B5EF4-FFF2-40B4-BE49-F238E27FC236}">
                <a16:creationId xmlns:a16="http://schemas.microsoft.com/office/drawing/2014/main" id="{9C80C4E6-2B1B-BA49-906B-45416717FC14}"/>
              </a:ext>
            </a:extLst>
          </p:cNvPr>
          <p:cNvPicPr>
            <a:picLocks noChangeAspect="1"/>
          </p:cNvPicPr>
          <p:nvPr/>
        </p:nvPicPr>
        <p:blipFill>
          <a:blip r:embed="rId6">
            <a:alphaModFix/>
            <a:duotone>
              <a:prstClr val="black"/>
              <a:schemeClr val="accent5">
                <a:tint val="45000"/>
                <a:satMod val="400000"/>
              </a:schemeClr>
            </a:duotone>
          </a:blip>
          <a:stretch>
            <a:fillRect/>
          </a:stretch>
        </p:blipFill>
        <p:spPr>
          <a:xfrm>
            <a:off x="5015302" y="3363643"/>
            <a:ext cx="170175" cy="270179"/>
          </a:xfrm>
          <a:prstGeom prst="rect">
            <a:avLst/>
          </a:prstGeom>
        </p:spPr>
      </p:pic>
      <p:pic>
        <p:nvPicPr>
          <p:cNvPr id="146" name="Picture 145" descr="A picture containing bird&#10;&#10;Description automatically generated">
            <a:extLst>
              <a:ext uri="{FF2B5EF4-FFF2-40B4-BE49-F238E27FC236}">
                <a16:creationId xmlns:a16="http://schemas.microsoft.com/office/drawing/2014/main" id="{83AE8888-1C9C-FA4E-8AF1-F24F27B1825C}"/>
              </a:ext>
            </a:extLst>
          </p:cNvPr>
          <p:cNvPicPr>
            <a:picLocks noChangeAspect="1"/>
          </p:cNvPicPr>
          <p:nvPr/>
        </p:nvPicPr>
        <p:blipFill>
          <a:blip r:embed="rId7"/>
          <a:stretch>
            <a:fillRect/>
          </a:stretch>
        </p:blipFill>
        <p:spPr>
          <a:xfrm>
            <a:off x="3021371" y="3332839"/>
            <a:ext cx="106542" cy="341243"/>
          </a:xfrm>
          <a:prstGeom prst="rect">
            <a:avLst/>
          </a:prstGeom>
        </p:spPr>
      </p:pic>
      <p:pic>
        <p:nvPicPr>
          <p:cNvPr id="153" name="Graphic 152">
            <a:extLst>
              <a:ext uri="{FF2B5EF4-FFF2-40B4-BE49-F238E27FC236}">
                <a16:creationId xmlns:a16="http://schemas.microsoft.com/office/drawing/2014/main" id="{3DF53A14-FC8A-9A49-B889-51D4386DA3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4468" y="3435919"/>
            <a:ext cx="191681" cy="161890"/>
          </a:xfrm>
          <a:prstGeom prst="rect">
            <a:avLst/>
          </a:prstGeom>
        </p:spPr>
      </p:pic>
      <p:pic>
        <p:nvPicPr>
          <p:cNvPr id="154" name="Graphic 153">
            <a:extLst>
              <a:ext uri="{FF2B5EF4-FFF2-40B4-BE49-F238E27FC236}">
                <a16:creationId xmlns:a16="http://schemas.microsoft.com/office/drawing/2014/main" id="{1340773B-5C9A-454B-BC74-AF73787030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69916" y="3433946"/>
            <a:ext cx="202956" cy="161890"/>
          </a:xfrm>
          <a:prstGeom prst="rect">
            <a:avLst/>
          </a:prstGeom>
        </p:spPr>
      </p:pic>
      <p:pic>
        <p:nvPicPr>
          <p:cNvPr id="155" name="Picture 154" descr="A picture containing bird&#10;&#10;Description automatically generated">
            <a:extLst>
              <a:ext uri="{FF2B5EF4-FFF2-40B4-BE49-F238E27FC236}">
                <a16:creationId xmlns:a16="http://schemas.microsoft.com/office/drawing/2014/main" id="{8CDC36E4-EDEF-4048-A518-53E7DA80B713}"/>
              </a:ext>
            </a:extLst>
          </p:cNvPr>
          <p:cNvPicPr>
            <a:picLocks noChangeAspect="1"/>
          </p:cNvPicPr>
          <p:nvPr/>
        </p:nvPicPr>
        <p:blipFill>
          <a:blip r:embed="rId7"/>
          <a:stretch>
            <a:fillRect/>
          </a:stretch>
        </p:blipFill>
        <p:spPr>
          <a:xfrm>
            <a:off x="3733129" y="3332838"/>
            <a:ext cx="106542" cy="341243"/>
          </a:xfrm>
          <a:prstGeom prst="rect">
            <a:avLst/>
          </a:prstGeom>
        </p:spPr>
      </p:pic>
      <p:cxnSp>
        <p:nvCxnSpPr>
          <p:cNvPr id="156" name="Straight Connector 155">
            <a:extLst>
              <a:ext uri="{FF2B5EF4-FFF2-40B4-BE49-F238E27FC236}">
                <a16:creationId xmlns:a16="http://schemas.microsoft.com/office/drawing/2014/main" id="{89CBF209-4C85-724A-9939-965AAF3C933F}"/>
              </a:ext>
            </a:extLst>
          </p:cNvPr>
          <p:cNvCxnSpPr>
            <a:cxnSpLocks/>
          </p:cNvCxnSpPr>
          <p:nvPr/>
        </p:nvCxnSpPr>
        <p:spPr>
          <a:xfrm>
            <a:off x="1808510" y="3510502"/>
            <a:ext cx="635802" cy="5720"/>
          </a:xfrm>
          <a:prstGeom prst="line">
            <a:avLst/>
          </a:prstGeom>
          <a:ln w="15240"/>
        </p:spPr>
        <p:style>
          <a:lnRef idx="2">
            <a:schemeClr val="dk1"/>
          </a:lnRef>
          <a:fillRef idx="0">
            <a:schemeClr val="dk1"/>
          </a:fillRef>
          <a:effectRef idx="1">
            <a:schemeClr val="dk1"/>
          </a:effectRef>
          <a:fontRef idx="minor">
            <a:schemeClr val="tx1"/>
          </a:fontRef>
        </p:style>
      </p:cxnSp>
      <p:pic>
        <p:nvPicPr>
          <p:cNvPr id="157" name="Graphic 156">
            <a:extLst>
              <a:ext uri="{FF2B5EF4-FFF2-40B4-BE49-F238E27FC236}">
                <a16:creationId xmlns:a16="http://schemas.microsoft.com/office/drawing/2014/main" id="{DD7A88EC-E7AB-CD47-8E90-23BEC8A828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9879" y="3397012"/>
            <a:ext cx="255776" cy="216022"/>
          </a:xfrm>
          <a:prstGeom prst="rect">
            <a:avLst/>
          </a:prstGeom>
        </p:spPr>
      </p:pic>
      <p:cxnSp>
        <p:nvCxnSpPr>
          <p:cNvPr id="158" name="Straight Connector 157">
            <a:extLst>
              <a:ext uri="{FF2B5EF4-FFF2-40B4-BE49-F238E27FC236}">
                <a16:creationId xmlns:a16="http://schemas.microsoft.com/office/drawing/2014/main" id="{D154EE26-8C53-F344-8721-E2E69CD071F8}"/>
              </a:ext>
            </a:extLst>
          </p:cNvPr>
          <p:cNvCxnSpPr>
            <a:cxnSpLocks/>
          </p:cNvCxnSpPr>
          <p:nvPr/>
        </p:nvCxnSpPr>
        <p:spPr>
          <a:xfrm>
            <a:off x="2849360" y="3513567"/>
            <a:ext cx="1797788" cy="0"/>
          </a:xfrm>
          <a:prstGeom prst="line">
            <a:avLst/>
          </a:prstGeom>
          <a:ln w="15240"/>
        </p:spPr>
        <p:style>
          <a:lnRef idx="2">
            <a:schemeClr val="dk1"/>
          </a:lnRef>
          <a:fillRef idx="0">
            <a:schemeClr val="dk1"/>
          </a:fillRef>
          <a:effectRef idx="1">
            <a:schemeClr val="dk1"/>
          </a:effectRef>
          <a:fontRef idx="minor">
            <a:schemeClr val="tx1"/>
          </a:fontRef>
        </p:style>
      </p:cxnSp>
      <p:pic>
        <p:nvPicPr>
          <p:cNvPr id="159" name="Graphic 158">
            <a:extLst>
              <a:ext uri="{FF2B5EF4-FFF2-40B4-BE49-F238E27FC236}">
                <a16:creationId xmlns:a16="http://schemas.microsoft.com/office/drawing/2014/main" id="{C662637F-AE28-584C-87EA-B48B012D99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7148" y="3412220"/>
            <a:ext cx="255776" cy="216022"/>
          </a:xfrm>
          <a:prstGeom prst="rect">
            <a:avLst/>
          </a:prstGeom>
        </p:spPr>
      </p:pic>
      <p:cxnSp>
        <p:nvCxnSpPr>
          <p:cNvPr id="160" name="Straight Connector 159">
            <a:extLst>
              <a:ext uri="{FF2B5EF4-FFF2-40B4-BE49-F238E27FC236}">
                <a16:creationId xmlns:a16="http://schemas.microsoft.com/office/drawing/2014/main" id="{15D43AEC-ED5F-8940-BD9E-89ABED4165EE}"/>
              </a:ext>
            </a:extLst>
          </p:cNvPr>
          <p:cNvCxnSpPr>
            <a:cxnSpLocks/>
          </p:cNvCxnSpPr>
          <p:nvPr/>
        </p:nvCxnSpPr>
        <p:spPr>
          <a:xfrm>
            <a:off x="4898611" y="3511700"/>
            <a:ext cx="120237" cy="1840"/>
          </a:xfrm>
          <a:prstGeom prst="line">
            <a:avLst/>
          </a:prstGeom>
          <a:ln w="15240"/>
        </p:spPr>
        <p:style>
          <a:lnRef idx="2">
            <a:schemeClr val="dk1"/>
          </a:lnRef>
          <a:fillRef idx="0">
            <a:schemeClr val="dk1"/>
          </a:fillRef>
          <a:effectRef idx="1">
            <a:schemeClr val="dk1"/>
          </a:effectRef>
          <a:fontRef idx="minor">
            <a:schemeClr val="tx1"/>
          </a:fontRef>
        </p:style>
      </p:cxnSp>
      <p:pic>
        <p:nvPicPr>
          <p:cNvPr id="161" name="Graphic 160">
            <a:extLst>
              <a:ext uri="{FF2B5EF4-FFF2-40B4-BE49-F238E27FC236}">
                <a16:creationId xmlns:a16="http://schemas.microsoft.com/office/drawing/2014/main" id="{2BB923F5-5EF7-914B-B944-6E3F75B11CDB}"/>
              </a:ext>
            </a:extLst>
          </p:cNvPr>
          <p:cNvPicPr>
            <a:picLocks noChangeAspect="1"/>
          </p:cNvPicPr>
          <p:nvPr/>
        </p:nvPicPr>
        <p:blipFill>
          <a:blip r:embed="rId12">
            <a:extLs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1790915" y="3963349"/>
            <a:ext cx="1865884" cy="1085272"/>
          </a:xfrm>
          <a:prstGeom prst="rect">
            <a:avLst/>
          </a:prstGeom>
        </p:spPr>
      </p:pic>
      <p:pic>
        <p:nvPicPr>
          <p:cNvPr id="162" name="Graphic 161">
            <a:extLst>
              <a:ext uri="{FF2B5EF4-FFF2-40B4-BE49-F238E27FC236}">
                <a16:creationId xmlns:a16="http://schemas.microsoft.com/office/drawing/2014/main" id="{CCDE1A3B-696B-D344-85BA-633C34CA0328}"/>
              </a:ext>
            </a:extLst>
          </p:cNvPr>
          <p:cNvPicPr>
            <a:picLocks noChangeAspect="1"/>
          </p:cNvPicPr>
          <p:nvPr/>
        </p:nvPicPr>
        <p:blipFill>
          <a:blip r:embed="rId15">
            <a:duotone>
              <a:prstClr val="black"/>
              <a:schemeClr val="tx2">
                <a:tint val="45000"/>
                <a:satMod val="400000"/>
              </a:schemeClr>
            </a:duotone>
            <a:extLst>
              <a:ext uri="{96DAC541-7B7A-43D3-8B79-37D633B846F1}">
                <asvg:svgBlip xmlns:asvg="http://schemas.microsoft.com/office/drawing/2016/SVG/main" r:embed="rId16"/>
              </a:ext>
            </a:extLst>
          </a:blip>
          <a:stretch>
            <a:fillRect/>
          </a:stretch>
        </p:blipFill>
        <p:spPr>
          <a:xfrm flipH="1">
            <a:off x="2519700" y="3753140"/>
            <a:ext cx="266601" cy="553228"/>
          </a:xfrm>
          <a:prstGeom prst="rect">
            <a:avLst/>
          </a:prstGeom>
        </p:spPr>
      </p:pic>
      <p:cxnSp>
        <p:nvCxnSpPr>
          <p:cNvPr id="163" name="Straight Connector 162">
            <a:extLst>
              <a:ext uri="{FF2B5EF4-FFF2-40B4-BE49-F238E27FC236}">
                <a16:creationId xmlns:a16="http://schemas.microsoft.com/office/drawing/2014/main" id="{CA70D41A-C19B-7048-A7A0-F56CA6715E20}"/>
              </a:ext>
            </a:extLst>
          </p:cNvPr>
          <p:cNvCxnSpPr>
            <a:cxnSpLocks/>
          </p:cNvCxnSpPr>
          <p:nvPr/>
        </p:nvCxnSpPr>
        <p:spPr>
          <a:xfrm>
            <a:off x="2450838" y="3507020"/>
            <a:ext cx="0" cy="540358"/>
          </a:xfrm>
          <a:prstGeom prst="line">
            <a:avLst/>
          </a:prstGeom>
          <a:ln w="15240"/>
        </p:spPr>
        <p:style>
          <a:lnRef idx="2">
            <a:schemeClr val="dk1"/>
          </a:lnRef>
          <a:fillRef idx="0">
            <a:schemeClr val="dk1"/>
          </a:fillRef>
          <a:effectRef idx="1">
            <a:schemeClr val="dk1"/>
          </a:effectRef>
          <a:fontRef idx="minor">
            <a:schemeClr val="tx1"/>
          </a:fontRef>
        </p:style>
      </p:cxnSp>
      <p:cxnSp>
        <p:nvCxnSpPr>
          <p:cNvPr id="164" name="Straight Connector 163">
            <a:extLst>
              <a:ext uri="{FF2B5EF4-FFF2-40B4-BE49-F238E27FC236}">
                <a16:creationId xmlns:a16="http://schemas.microsoft.com/office/drawing/2014/main" id="{966D5FB1-DFC5-E64F-A33F-A67537FD5EEC}"/>
              </a:ext>
            </a:extLst>
          </p:cNvPr>
          <p:cNvCxnSpPr>
            <a:cxnSpLocks/>
          </p:cNvCxnSpPr>
          <p:nvPr/>
        </p:nvCxnSpPr>
        <p:spPr>
          <a:xfrm>
            <a:off x="2440217" y="4034786"/>
            <a:ext cx="417831" cy="0"/>
          </a:xfrm>
          <a:prstGeom prst="line">
            <a:avLst/>
          </a:prstGeom>
          <a:ln w="15240"/>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20F9A65D-D150-CB4B-BC87-A0C6181F746B}"/>
              </a:ext>
            </a:extLst>
          </p:cNvPr>
          <p:cNvCxnSpPr>
            <a:cxnSpLocks/>
          </p:cNvCxnSpPr>
          <p:nvPr/>
        </p:nvCxnSpPr>
        <p:spPr>
          <a:xfrm>
            <a:off x="2851283" y="3502295"/>
            <a:ext cx="0" cy="537013"/>
          </a:xfrm>
          <a:prstGeom prst="line">
            <a:avLst/>
          </a:prstGeom>
          <a:ln w="15240"/>
        </p:spPr>
        <p:style>
          <a:lnRef idx="2">
            <a:schemeClr val="dk1"/>
          </a:lnRef>
          <a:fillRef idx="0">
            <a:schemeClr val="dk1"/>
          </a:fillRef>
          <a:effectRef idx="1">
            <a:schemeClr val="dk1"/>
          </a:effectRef>
          <a:fontRef idx="minor">
            <a:schemeClr val="tx1"/>
          </a:fontRef>
        </p:style>
      </p:cxnSp>
      <p:cxnSp>
        <p:nvCxnSpPr>
          <p:cNvPr id="166" name="Straight Connector 165">
            <a:extLst>
              <a:ext uri="{FF2B5EF4-FFF2-40B4-BE49-F238E27FC236}">
                <a16:creationId xmlns:a16="http://schemas.microsoft.com/office/drawing/2014/main" id="{316E2F44-C973-7141-BA90-B19B7B0EDC5D}"/>
              </a:ext>
            </a:extLst>
          </p:cNvPr>
          <p:cNvCxnSpPr>
            <a:cxnSpLocks/>
          </p:cNvCxnSpPr>
          <p:nvPr/>
        </p:nvCxnSpPr>
        <p:spPr>
          <a:xfrm>
            <a:off x="1449901" y="3514081"/>
            <a:ext cx="127847" cy="0"/>
          </a:xfrm>
          <a:prstGeom prst="line">
            <a:avLst/>
          </a:prstGeom>
          <a:ln w="15240"/>
        </p:spPr>
        <p:style>
          <a:lnRef idx="2">
            <a:schemeClr val="dk1"/>
          </a:lnRef>
          <a:fillRef idx="0">
            <a:schemeClr val="dk1"/>
          </a:fillRef>
          <a:effectRef idx="1">
            <a:schemeClr val="dk1"/>
          </a:effectRef>
          <a:fontRef idx="minor">
            <a:schemeClr val="tx1"/>
          </a:fontRef>
        </p:style>
      </p:cxnSp>
      <p:pic>
        <p:nvPicPr>
          <p:cNvPr id="167" name="Picture 166">
            <a:extLst>
              <a:ext uri="{FF2B5EF4-FFF2-40B4-BE49-F238E27FC236}">
                <a16:creationId xmlns:a16="http://schemas.microsoft.com/office/drawing/2014/main" id="{1C25EC34-6206-8347-A73F-431867F2BEB4}"/>
              </a:ext>
            </a:extLst>
          </p:cNvPr>
          <p:cNvPicPr>
            <a:picLocks noChangeAspect="1"/>
          </p:cNvPicPr>
          <p:nvPr/>
        </p:nvPicPr>
        <p:blipFill>
          <a:blip r:embed="rId17"/>
          <a:stretch>
            <a:fillRect/>
          </a:stretch>
        </p:blipFill>
        <p:spPr>
          <a:xfrm>
            <a:off x="2570914" y="3802863"/>
            <a:ext cx="169130" cy="186796"/>
          </a:xfrm>
          <a:prstGeom prst="rect">
            <a:avLst/>
          </a:prstGeom>
        </p:spPr>
      </p:pic>
      <p:sp>
        <p:nvSpPr>
          <p:cNvPr id="184" name="TextBox 183">
            <a:extLst>
              <a:ext uri="{FF2B5EF4-FFF2-40B4-BE49-F238E27FC236}">
                <a16:creationId xmlns:a16="http://schemas.microsoft.com/office/drawing/2014/main" id="{643A486E-70E8-6840-A20F-DF4FCBB3FFFF}"/>
              </a:ext>
            </a:extLst>
          </p:cNvPr>
          <p:cNvSpPr txBox="1"/>
          <p:nvPr/>
        </p:nvSpPr>
        <p:spPr>
          <a:xfrm>
            <a:off x="2398108" y="2460211"/>
            <a:ext cx="4041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Quantum Computer</a:t>
            </a:r>
          </a:p>
        </p:txBody>
      </p:sp>
      <p:pic>
        <p:nvPicPr>
          <p:cNvPr id="185" name="Picture 184" descr="Icon&#10;&#10;Description automatically generated">
            <a:extLst>
              <a:ext uri="{FF2B5EF4-FFF2-40B4-BE49-F238E27FC236}">
                <a16:creationId xmlns:a16="http://schemas.microsoft.com/office/drawing/2014/main" id="{784F20A5-D4E0-EF41-9B5F-5573248AC1B4}"/>
              </a:ext>
            </a:extLst>
          </p:cNvPr>
          <p:cNvPicPr>
            <a:picLocks noChangeAspect="1"/>
          </p:cNvPicPr>
          <p:nvPr/>
        </p:nvPicPr>
        <p:blipFill>
          <a:blip r:embed="rId18">
            <a:duotone>
              <a:prstClr val="black"/>
              <a:schemeClr val="accent5">
                <a:tint val="45000"/>
                <a:satMod val="400000"/>
              </a:schemeClr>
            </a:duotone>
            <a:extLst>
              <a:ext uri="{837473B0-CC2E-450A-ABE3-18F120FF3D39}">
                <a1611:picAttrSrcUrl xmlns:a1611="http://schemas.microsoft.com/office/drawing/2016/11/main" r:id="rId19"/>
              </a:ext>
            </a:extLst>
          </a:blip>
          <a:stretch>
            <a:fillRect/>
          </a:stretch>
        </p:blipFill>
        <p:spPr>
          <a:xfrm>
            <a:off x="4804731" y="2925161"/>
            <a:ext cx="307998" cy="389635"/>
          </a:xfrm>
          <a:prstGeom prst="rect">
            <a:avLst/>
          </a:prstGeom>
        </p:spPr>
      </p:pic>
      <p:sp>
        <p:nvSpPr>
          <p:cNvPr id="186" name="TextBox 185">
            <a:extLst>
              <a:ext uri="{FF2B5EF4-FFF2-40B4-BE49-F238E27FC236}">
                <a16:creationId xmlns:a16="http://schemas.microsoft.com/office/drawing/2014/main" id="{3D6DEA61-25ED-9448-9914-909681F2C914}"/>
              </a:ext>
            </a:extLst>
          </p:cNvPr>
          <p:cNvSpPr txBox="1"/>
          <p:nvPr/>
        </p:nvSpPr>
        <p:spPr>
          <a:xfrm>
            <a:off x="3288931" y="3973619"/>
            <a:ext cx="1865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Experimental quantum process</a:t>
            </a:r>
          </a:p>
        </p:txBody>
      </p:sp>
      <p:sp>
        <p:nvSpPr>
          <p:cNvPr id="9" name="TextBox 8">
            <a:extLst>
              <a:ext uri="{FF2B5EF4-FFF2-40B4-BE49-F238E27FC236}">
                <a16:creationId xmlns:a16="http://schemas.microsoft.com/office/drawing/2014/main" id="{D3039F6F-0348-5949-8A45-4631B37F1770}"/>
              </a:ext>
            </a:extLst>
          </p:cNvPr>
          <p:cNvSpPr txBox="1"/>
          <p:nvPr/>
        </p:nvSpPr>
        <p:spPr>
          <a:xfrm>
            <a:off x="6533128" y="2578909"/>
            <a:ext cx="435875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Learn a digitalization of an analogue quantum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a parameterized quantum circuit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6" name="Picture 35">
            <a:extLst>
              <a:ext uri="{FF2B5EF4-FFF2-40B4-BE49-F238E27FC236}">
                <a16:creationId xmlns:a16="http://schemas.microsoft.com/office/drawing/2014/main" id="{C1CB6A7D-4EDC-204E-8E4E-411063C13D7C}"/>
              </a:ext>
            </a:extLst>
          </p:cNvPr>
          <p:cNvPicPr>
            <a:picLocks noChangeAspect="1"/>
          </p:cNvPicPr>
          <p:nvPr/>
        </p:nvPicPr>
        <p:blipFill>
          <a:blip r:embed="rId20"/>
          <a:stretch>
            <a:fillRect/>
          </a:stretch>
        </p:blipFill>
        <p:spPr>
          <a:xfrm>
            <a:off x="6938368" y="3469573"/>
            <a:ext cx="445471" cy="225595"/>
          </a:xfrm>
          <a:prstGeom prst="rect">
            <a:avLst/>
          </a:prstGeom>
        </p:spPr>
      </p:pic>
      <p:pic>
        <p:nvPicPr>
          <p:cNvPr id="37" name="Picture 36">
            <a:extLst>
              <a:ext uri="{FF2B5EF4-FFF2-40B4-BE49-F238E27FC236}">
                <a16:creationId xmlns:a16="http://schemas.microsoft.com/office/drawing/2014/main" id="{138BA626-43AF-0749-B76D-2B6CC763CE73}"/>
              </a:ext>
            </a:extLst>
          </p:cNvPr>
          <p:cNvPicPr>
            <a:picLocks noChangeAspect="1"/>
          </p:cNvPicPr>
          <p:nvPr/>
        </p:nvPicPr>
        <p:blipFill>
          <a:blip r:embed="rId21"/>
          <a:stretch>
            <a:fillRect/>
          </a:stretch>
        </p:blipFill>
        <p:spPr>
          <a:xfrm>
            <a:off x="3107590" y="3107337"/>
            <a:ext cx="573228" cy="289418"/>
          </a:xfrm>
          <a:prstGeom prst="rect">
            <a:avLst/>
          </a:prstGeom>
        </p:spPr>
      </p:pic>
      <p:cxnSp>
        <p:nvCxnSpPr>
          <p:cNvPr id="3" name="Straight Arrow Connector 2">
            <a:extLst>
              <a:ext uri="{FF2B5EF4-FFF2-40B4-BE49-F238E27FC236}">
                <a16:creationId xmlns:a16="http://schemas.microsoft.com/office/drawing/2014/main" id="{FC9F0A66-82DB-954A-91AE-C615FFDB2F59}"/>
              </a:ext>
            </a:extLst>
          </p:cNvPr>
          <p:cNvCxnSpPr>
            <a:cxnSpLocks/>
          </p:cNvCxnSpPr>
          <p:nvPr/>
        </p:nvCxnSpPr>
        <p:spPr>
          <a:xfrm>
            <a:off x="8813381" y="3803676"/>
            <a:ext cx="156776" cy="2689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itle 1">
            <a:extLst>
              <a:ext uri="{FF2B5EF4-FFF2-40B4-BE49-F238E27FC236}">
                <a16:creationId xmlns:a16="http://schemas.microsoft.com/office/drawing/2014/main" id="{1772ADCC-8493-C244-B6AE-0F6B93445016}"/>
              </a:ext>
            </a:extLst>
          </p:cNvPr>
          <p:cNvSpPr txBox="1">
            <a:spLocks/>
          </p:cNvSpPr>
          <p:nvPr/>
        </p:nvSpPr>
        <p:spPr>
          <a:xfrm>
            <a:off x="859557" y="367284"/>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process learning Applications </a:t>
            </a:r>
          </a:p>
        </p:txBody>
      </p:sp>
      <p:sp>
        <p:nvSpPr>
          <p:cNvPr id="7" name="TextBox 6">
            <a:extLst>
              <a:ext uri="{FF2B5EF4-FFF2-40B4-BE49-F238E27FC236}">
                <a16:creationId xmlns:a16="http://schemas.microsoft.com/office/drawing/2014/main" id="{38562AA6-9DC0-0149-AB1E-6EE847F7989D}"/>
              </a:ext>
            </a:extLst>
          </p:cNvPr>
          <p:cNvSpPr txBox="1"/>
          <p:nvPr/>
        </p:nvSpPr>
        <p:spPr>
          <a:xfrm>
            <a:off x="1172712" y="1866399"/>
            <a:ext cx="106546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1: To better characterize an experimental system  ( ~ algorithmic version of quantum sensing) </a:t>
            </a:r>
          </a:p>
        </p:txBody>
      </p:sp>
      <p:grpSp>
        <p:nvGrpSpPr>
          <p:cNvPr id="53" name="Group 52">
            <a:extLst>
              <a:ext uri="{FF2B5EF4-FFF2-40B4-BE49-F238E27FC236}">
                <a16:creationId xmlns:a16="http://schemas.microsoft.com/office/drawing/2014/main" id="{529E798C-82E6-84D7-E024-34ADA658513D}"/>
              </a:ext>
            </a:extLst>
          </p:cNvPr>
          <p:cNvGrpSpPr/>
          <p:nvPr/>
        </p:nvGrpSpPr>
        <p:grpSpPr>
          <a:xfrm>
            <a:off x="7561598" y="4075247"/>
            <a:ext cx="2923247" cy="1789128"/>
            <a:chOff x="5339221" y="3911908"/>
            <a:chExt cx="2923247" cy="1789128"/>
          </a:xfrm>
        </p:grpSpPr>
        <p:pic>
          <p:nvPicPr>
            <p:cNvPr id="54" name="Picture 53">
              <a:extLst>
                <a:ext uri="{FF2B5EF4-FFF2-40B4-BE49-F238E27FC236}">
                  <a16:creationId xmlns:a16="http://schemas.microsoft.com/office/drawing/2014/main" id="{5FCD1A3C-8417-8646-ADB8-1E8DC53DD25D}"/>
                </a:ext>
              </a:extLst>
            </p:cNvPr>
            <p:cNvPicPr>
              <a:picLocks noChangeAspect="1"/>
            </p:cNvPicPr>
            <p:nvPr/>
          </p:nvPicPr>
          <p:blipFill rotWithShape="1">
            <a:blip r:embed="rId22"/>
            <a:srcRect l="5585"/>
            <a:stretch/>
          </p:blipFill>
          <p:spPr>
            <a:xfrm>
              <a:off x="5339221" y="3911908"/>
              <a:ext cx="2923247" cy="1789128"/>
            </a:xfrm>
            <a:prstGeom prst="rect">
              <a:avLst/>
            </a:prstGeom>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295E362-4480-A63E-A24C-1794223C95C3}"/>
                    </a:ext>
                  </a:extLst>
                </p:cNvPr>
                <p:cNvSpPr txBox="1"/>
                <p:nvPr/>
              </p:nvSpPr>
              <p:spPr>
                <a:xfrm>
                  <a:off x="5554400" y="4053055"/>
                  <a:ext cx="388568"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1</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1" name="TextBox 40">
                  <a:extLst>
                    <a:ext uri="{FF2B5EF4-FFF2-40B4-BE49-F238E27FC236}">
                      <a16:creationId xmlns:a16="http://schemas.microsoft.com/office/drawing/2014/main" id="{3D8EED80-F392-0445-A08A-EE421881E199}"/>
                    </a:ext>
                  </a:extLst>
                </p:cNvPr>
                <p:cNvSpPr txBox="1">
                  <a:spLocks noRot="1" noChangeAspect="1" noMove="1" noResize="1" noEditPoints="1" noAdjustHandles="1" noChangeArrowheads="1" noChangeShapeType="1" noTextEdit="1"/>
                </p:cNvSpPr>
                <p:nvPr/>
              </p:nvSpPr>
              <p:spPr>
                <a:xfrm>
                  <a:off x="5554400" y="4053055"/>
                  <a:ext cx="388568" cy="29745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D328C85-B59C-CA4A-BC5C-09B77F8F5C2A}"/>
                    </a:ext>
                  </a:extLst>
                </p:cNvPr>
                <p:cNvSpPr txBox="1"/>
                <p:nvPr/>
              </p:nvSpPr>
              <p:spPr>
                <a:xfrm>
                  <a:off x="6119574" y="4964366"/>
                  <a:ext cx="39254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3</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2" name="TextBox 41">
                  <a:extLst>
                    <a:ext uri="{FF2B5EF4-FFF2-40B4-BE49-F238E27FC236}">
                      <a16:creationId xmlns:a16="http://schemas.microsoft.com/office/drawing/2014/main" id="{81ACABB8-792A-7643-8BEF-C38D6F6C3545}"/>
                    </a:ext>
                  </a:extLst>
                </p:cNvPr>
                <p:cNvSpPr txBox="1">
                  <a:spLocks noRot="1" noChangeAspect="1" noMove="1" noResize="1" noEditPoints="1" noAdjustHandles="1" noChangeArrowheads="1" noChangeShapeType="1" noTextEdit="1"/>
                </p:cNvSpPr>
                <p:nvPr/>
              </p:nvSpPr>
              <p:spPr>
                <a:xfrm>
                  <a:off x="6119574" y="4964366"/>
                  <a:ext cx="392543" cy="29745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2C369B4-CD62-3C39-F690-AC2610D7B86D}"/>
                    </a:ext>
                  </a:extLst>
                </p:cNvPr>
                <p:cNvSpPr txBox="1"/>
                <p:nvPr/>
              </p:nvSpPr>
              <p:spPr>
                <a:xfrm>
                  <a:off x="5554401" y="5160775"/>
                  <a:ext cx="39254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2</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3" name="TextBox 42">
                  <a:extLst>
                    <a:ext uri="{FF2B5EF4-FFF2-40B4-BE49-F238E27FC236}">
                      <a16:creationId xmlns:a16="http://schemas.microsoft.com/office/drawing/2014/main" id="{47E93E02-C958-E14F-BCD1-D65416A26573}"/>
                    </a:ext>
                  </a:extLst>
                </p:cNvPr>
                <p:cNvSpPr txBox="1">
                  <a:spLocks noRot="1" noChangeAspect="1" noMove="1" noResize="1" noEditPoints="1" noAdjustHandles="1" noChangeArrowheads="1" noChangeShapeType="1" noTextEdit="1"/>
                </p:cNvSpPr>
                <p:nvPr/>
              </p:nvSpPr>
              <p:spPr>
                <a:xfrm>
                  <a:off x="5554401" y="5160775"/>
                  <a:ext cx="392543" cy="297454"/>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E655D19-63D8-4079-6072-1DD9EA57877D}"/>
                    </a:ext>
                  </a:extLst>
                </p:cNvPr>
                <p:cNvSpPr txBox="1"/>
                <p:nvPr/>
              </p:nvSpPr>
              <p:spPr>
                <a:xfrm>
                  <a:off x="7085782" y="4230016"/>
                  <a:ext cx="388568"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4</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4" name="TextBox 43">
                  <a:extLst>
                    <a:ext uri="{FF2B5EF4-FFF2-40B4-BE49-F238E27FC236}">
                      <a16:creationId xmlns:a16="http://schemas.microsoft.com/office/drawing/2014/main" id="{B782B5F0-1C40-2F42-A417-51D2FA9C4085}"/>
                    </a:ext>
                  </a:extLst>
                </p:cNvPr>
                <p:cNvSpPr txBox="1">
                  <a:spLocks noRot="1" noChangeAspect="1" noMove="1" noResize="1" noEditPoints="1" noAdjustHandles="1" noChangeArrowheads="1" noChangeShapeType="1" noTextEdit="1"/>
                </p:cNvSpPr>
                <p:nvPr/>
              </p:nvSpPr>
              <p:spPr>
                <a:xfrm>
                  <a:off x="7085782" y="4230016"/>
                  <a:ext cx="388568" cy="297454"/>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98C52CA-D519-B425-DF7C-6B86FFEAF2EA}"/>
                    </a:ext>
                  </a:extLst>
                </p:cNvPr>
                <p:cNvSpPr txBox="1"/>
                <p:nvPr/>
              </p:nvSpPr>
              <p:spPr>
                <a:xfrm>
                  <a:off x="7091345" y="4773104"/>
                  <a:ext cx="39254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5</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5" name="TextBox 44">
                  <a:extLst>
                    <a:ext uri="{FF2B5EF4-FFF2-40B4-BE49-F238E27FC236}">
                      <a16:creationId xmlns:a16="http://schemas.microsoft.com/office/drawing/2014/main" id="{D6D762A9-B2E7-E444-B1C1-26A25916FADD}"/>
                    </a:ext>
                  </a:extLst>
                </p:cNvPr>
                <p:cNvSpPr txBox="1">
                  <a:spLocks noRot="1" noChangeAspect="1" noMove="1" noResize="1" noEditPoints="1" noAdjustHandles="1" noChangeArrowheads="1" noChangeShapeType="1" noTextEdit="1"/>
                </p:cNvSpPr>
                <p:nvPr/>
              </p:nvSpPr>
              <p:spPr>
                <a:xfrm>
                  <a:off x="7091345" y="4773104"/>
                  <a:ext cx="392543" cy="297454"/>
                </a:xfrm>
                <a:prstGeom prst="rect">
                  <a:avLst/>
                </a:prstGeom>
                <a:blipFill>
                  <a:blip r:embed="rId27"/>
                  <a:stretch>
                    <a:fillRect/>
                  </a:stretch>
                </a:blipFill>
              </p:spPr>
              <p:txBody>
                <a:bodyPr/>
                <a:lstStyle/>
                <a:p>
                  <a:r>
                    <a:rPr lang="en-US">
                      <a:noFill/>
                    </a:rPr>
                    <a:t> </a:t>
                  </a:r>
                </a:p>
              </p:txBody>
            </p:sp>
          </mc:Fallback>
        </mc:AlternateContent>
      </p:grpSp>
      <p:sp>
        <p:nvSpPr>
          <p:cNvPr id="51" name="Rounded Rectangle 50">
            <a:extLst>
              <a:ext uri="{FF2B5EF4-FFF2-40B4-BE49-F238E27FC236}">
                <a16:creationId xmlns:a16="http://schemas.microsoft.com/office/drawing/2014/main" id="{F0EA1C4A-51C6-9794-F16D-39DCE0846B37}"/>
              </a:ext>
            </a:extLst>
          </p:cNvPr>
          <p:cNvSpPr/>
          <p:nvPr/>
        </p:nvSpPr>
        <p:spPr>
          <a:xfrm>
            <a:off x="7290054" y="4023699"/>
            <a:ext cx="3360207" cy="1786573"/>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6599352E-4248-81DC-3ED8-986B29335DBC}"/>
              </a:ext>
            </a:extLst>
          </p:cNvPr>
          <p:cNvSpPr txBox="1"/>
          <p:nvPr/>
        </p:nvSpPr>
        <p:spPr>
          <a:xfrm>
            <a:off x="1030584" y="5093963"/>
            <a:ext cx="52524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e.g. studying effect of laser pulse in an optical lattice   </a:t>
            </a:r>
          </a:p>
        </p:txBody>
      </p:sp>
    </p:spTree>
    <p:extLst>
      <p:ext uri="{BB962C8B-B14F-4D97-AF65-F5344CB8AC3E}">
        <p14:creationId xmlns:p14="http://schemas.microsoft.com/office/powerpoint/2010/main" val="24945307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Graphic 141">
            <a:extLst>
              <a:ext uri="{FF2B5EF4-FFF2-40B4-BE49-F238E27FC236}">
                <a16:creationId xmlns:a16="http://schemas.microsoft.com/office/drawing/2014/main" id="{ABF58A0B-E698-4F41-AD47-1D8B2881AB3A}"/>
              </a:ext>
            </a:extLst>
          </p:cNvPr>
          <p:cNvPicPr>
            <a:picLocks noChangeAspect="1"/>
          </p:cNvPicPr>
          <p:nvPr/>
        </p:nvPicPr>
        <p:blipFill rotWithShape="1">
          <a:blip r:embed="rId3">
            <a:alphaModFix/>
            <a:duotone>
              <a:schemeClr val="accent5">
                <a:shade val="45000"/>
                <a:satMod val="135000"/>
              </a:schemeClr>
              <a:prstClr val="white"/>
            </a:duotone>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r="29246" b="21917"/>
          <a:stretch/>
        </p:blipFill>
        <p:spPr>
          <a:xfrm>
            <a:off x="1320158" y="2837244"/>
            <a:ext cx="4089057" cy="1142284"/>
          </a:xfrm>
          <a:prstGeom prst="rect">
            <a:avLst/>
          </a:prstGeom>
        </p:spPr>
      </p:pic>
      <p:sp>
        <p:nvSpPr>
          <p:cNvPr id="143" name="Rounded Rectangle 142">
            <a:extLst>
              <a:ext uri="{FF2B5EF4-FFF2-40B4-BE49-F238E27FC236}">
                <a16:creationId xmlns:a16="http://schemas.microsoft.com/office/drawing/2014/main" id="{E0E2277D-8EEC-6841-9B56-0D219283A433}"/>
              </a:ext>
            </a:extLst>
          </p:cNvPr>
          <p:cNvSpPr/>
          <p:nvPr/>
        </p:nvSpPr>
        <p:spPr>
          <a:xfrm>
            <a:off x="2949568" y="3078073"/>
            <a:ext cx="973444" cy="651267"/>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4" name="Picture 143" descr="A picture containing sunset, light&#10;&#10;Description automatically generated">
            <a:extLst>
              <a:ext uri="{FF2B5EF4-FFF2-40B4-BE49-F238E27FC236}">
                <a16:creationId xmlns:a16="http://schemas.microsoft.com/office/drawing/2014/main" id="{9C80C4E6-2B1B-BA49-906B-45416717FC14}"/>
              </a:ext>
            </a:extLst>
          </p:cNvPr>
          <p:cNvPicPr>
            <a:picLocks noChangeAspect="1"/>
          </p:cNvPicPr>
          <p:nvPr/>
        </p:nvPicPr>
        <p:blipFill>
          <a:blip r:embed="rId6">
            <a:alphaModFix/>
            <a:duotone>
              <a:prstClr val="black"/>
              <a:schemeClr val="accent5">
                <a:tint val="45000"/>
                <a:satMod val="400000"/>
              </a:schemeClr>
            </a:duotone>
          </a:blip>
          <a:stretch>
            <a:fillRect/>
          </a:stretch>
        </p:blipFill>
        <p:spPr>
          <a:xfrm>
            <a:off x="5015302" y="3363643"/>
            <a:ext cx="170175" cy="270179"/>
          </a:xfrm>
          <a:prstGeom prst="rect">
            <a:avLst/>
          </a:prstGeom>
        </p:spPr>
      </p:pic>
      <p:pic>
        <p:nvPicPr>
          <p:cNvPr id="146" name="Picture 145" descr="A picture containing bird&#10;&#10;Description automatically generated">
            <a:extLst>
              <a:ext uri="{FF2B5EF4-FFF2-40B4-BE49-F238E27FC236}">
                <a16:creationId xmlns:a16="http://schemas.microsoft.com/office/drawing/2014/main" id="{83AE8888-1C9C-FA4E-8AF1-F24F27B1825C}"/>
              </a:ext>
            </a:extLst>
          </p:cNvPr>
          <p:cNvPicPr>
            <a:picLocks noChangeAspect="1"/>
          </p:cNvPicPr>
          <p:nvPr/>
        </p:nvPicPr>
        <p:blipFill>
          <a:blip r:embed="rId7"/>
          <a:stretch>
            <a:fillRect/>
          </a:stretch>
        </p:blipFill>
        <p:spPr>
          <a:xfrm>
            <a:off x="3021371" y="3332839"/>
            <a:ext cx="106542" cy="341243"/>
          </a:xfrm>
          <a:prstGeom prst="rect">
            <a:avLst/>
          </a:prstGeom>
        </p:spPr>
      </p:pic>
      <p:pic>
        <p:nvPicPr>
          <p:cNvPr id="153" name="Graphic 152">
            <a:extLst>
              <a:ext uri="{FF2B5EF4-FFF2-40B4-BE49-F238E27FC236}">
                <a16:creationId xmlns:a16="http://schemas.microsoft.com/office/drawing/2014/main" id="{3DF53A14-FC8A-9A49-B889-51D4386DA3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4468" y="3435919"/>
            <a:ext cx="191681" cy="161890"/>
          </a:xfrm>
          <a:prstGeom prst="rect">
            <a:avLst/>
          </a:prstGeom>
        </p:spPr>
      </p:pic>
      <p:pic>
        <p:nvPicPr>
          <p:cNvPr id="154" name="Graphic 153">
            <a:extLst>
              <a:ext uri="{FF2B5EF4-FFF2-40B4-BE49-F238E27FC236}">
                <a16:creationId xmlns:a16="http://schemas.microsoft.com/office/drawing/2014/main" id="{1340773B-5C9A-454B-BC74-AF73787030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69916" y="3433946"/>
            <a:ext cx="202956" cy="161890"/>
          </a:xfrm>
          <a:prstGeom prst="rect">
            <a:avLst/>
          </a:prstGeom>
        </p:spPr>
      </p:pic>
      <p:pic>
        <p:nvPicPr>
          <p:cNvPr id="155" name="Picture 154" descr="A picture containing bird&#10;&#10;Description automatically generated">
            <a:extLst>
              <a:ext uri="{FF2B5EF4-FFF2-40B4-BE49-F238E27FC236}">
                <a16:creationId xmlns:a16="http://schemas.microsoft.com/office/drawing/2014/main" id="{8CDC36E4-EDEF-4048-A518-53E7DA80B713}"/>
              </a:ext>
            </a:extLst>
          </p:cNvPr>
          <p:cNvPicPr>
            <a:picLocks noChangeAspect="1"/>
          </p:cNvPicPr>
          <p:nvPr/>
        </p:nvPicPr>
        <p:blipFill>
          <a:blip r:embed="rId7"/>
          <a:stretch>
            <a:fillRect/>
          </a:stretch>
        </p:blipFill>
        <p:spPr>
          <a:xfrm>
            <a:off x="3733129" y="3332838"/>
            <a:ext cx="106542" cy="341243"/>
          </a:xfrm>
          <a:prstGeom prst="rect">
            <a:avLst/>
          </a:prstGeom>
        </p:spPr>
      </p:pic>
      <p:cxnSp>
        <p:nvCxnSpPr>
          <p:cNvPr id="156" name="Straight Connector 155">
            <a:extLst>
              <a:ext uri="{FF2B5EF4-FFF2-40B4-BE49-F238E27FC236}">
                <a16:creationId xmlns:a16="http://schemas.microsoft.com/office/drawing/2014/main" id="{89CBF209-4C85-724A-9939-965AAF3C933F}"/>
              </a:ext>
            </a:extLst>
          </p:cNvPr>
          <p:cNvCxnSpPr>
            <a:cxnSpLocks/>
          </p:cNvCxnSpPr>
          <p:nvPr/>
        </p:nvCxnSpPr>
        <p:spPr>
          <a:xfrm>
            <a:off x="1808510" y="3510502"/>
            <a:ext cx="635802" cy="5720"/>
          </a:xfrm>
          <a:prstGeom prst="line">
            <a:avLst/>
          </a:prstGeom>
          <a:ln w="15240"/>
        </p:spPr>
        <p:style>
          <a:lnRef idx="2">
            <a:schemeClr val="dk1"/>
          </a:lnRef>
          <a:fillRef idx="0">
            <a:schemeClr val="dk1"/>
          </a:fillRef>
          <a:effectRef idx="1">
            <a:schemeClr val="dk1"/>
          </a:effectRef>
          <a:fontRef idx="minor">
            <a:schemeClr val="tx1"/>
          </a:fontRef>
        </p:style>
      </p:cxnSp>
      <p:pic>
        <p:nvPicPr>
          <p:cNvPr id="157" name="Graphic 156">
            <a:extLst>
              <a:ext uri="{FF2B5EF4-FFF2-40B4-BE49-F238E27FC236}">
                <a16:creationId xmlns:a16="http://schemas.microsoft.com/office/drawing/2014/main" id="{DD7A88EC-E7AB-CD47-8E90-23BEC8A828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9879" y="3397012"/>
            <a:ext cx="255776" cy="216022"/>
          </a:xfrm>
          <a:prstGeom prst="rect">
            <a:avLst/>
          </a:prstGeom>
        </p:spPr>
      </p:pic>
      <p:cxnSp>
        <p:nvCxnSpPr>
          <p:cNvPr id="158" name="Straight Connector 157">
            <a:extLst>
              <a:ext uri="{FF2B5EF4-FFF2-40B4-BE49-F238E27FC236}">
                <a16:creationId xmlns:a16="http://schemas.microsoft.com/office/drawing/2014/main" id="{D154EE26-8C53-F344-8721-E2E69CD071F8}"/>
              </a:ext>
            </a:extLst>
          </p:cNvPr>
          <p:cNvCxnSpPr>
            <a:cxnSpLocks/>
          </p:cNvCxnSpPr>
          <p:nvPr/>
        </p:nvCxnSpPr>
        <p:spPr>
          <a:xfrm>
            <a:off x="2849360" y="3513567"/>
            <a:ext cx="1797788" cy="0"/>
          </a:xfrm>
          <a:prstGeom prst="line">
            <a:avLst/>
          </a:prstGeom>
          <a:ln w="15240"/>
        </p:spPr>
        <p:style>
          <a:lnRef idx="2">
            <a:schemeClr val="dk1"/>
          </a:lnRef>
          <a:fillRef idx="0">
            <a:schemeClr val="dk1"/>
          </a:fillRef>
          <a:effectRef idx="1">
            <a:schemeClr val="dk1"/>
          </a:effectRef>
          <a:fontRef idx="minor">
            <a:schemeClr val="tx1"/>
          </a:fontRef>
        </p:style>
      </p:cxnSp>
      <p:pic>
        <p:nvPicPr>
          <p:cNvPr id="159" name="Graphic 158">
            <a:extLst>
              <a:ext uri="{FF2B5EF4-FFF2-40B4-BE49-F238E27FC236}">
                <a16:creationId xmlns:a16="http://schemas.microsoft.com/office/drawing/2014/main" id="{C662637F-AE28-584C-87EA-B48B012D99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7148" y="3412220"/>
            <a:ext cx="255776" cy="216022"/>
          </a:xfrm>
          <a:prstGeom prst="rect">
            <a:avLst/>
          </a:prstGeom>
        </p:spPr>
      </p:pic>
      <p:cxnSp>
        <p:nvCxnSpPr>
          <p:cNvPr id="160" name="Straight Connector 159">
            <a:extLst>
              <a:ext uri="{FF2B5EF4-FFF2-40B4-BE49-F238E27FC236}">
                <a16:creationId xmlns:a16="http://schemas.microsoft.com/office/drawing/2014/main" id="{15D43AEC-ED5F-8940-BD9E-89ABED4165EE}"/>
              </a:ext>
            </a:extLst>
          </p:cNvPr>
          <p:cNvCxnSpPr>
            <a:cxnSpLocks/>
          </p:cNvCxnSpPr>
          <p:nvPr/>
        </p:nvCxnSpPr>
        <p:spPr>
          <a:xfrm>
            <a:off x="4898611" y="3511700"/>
            <a:ext cx="120237" cy="1840"/>
          </a:xfrm>
          <a:prstGeom prst="line">
            <a:avLst/>
          </a:prstGeom>
          <a:ln w="15240"/>
        </p:spPr>
        <p:style>
          <a:lnRef idx="2">
            <a:schemeClr val="dk1"/>
          </a:lnRef>
          <a:fillRef idx="0">
            <a:schemeClr val="dk1"/>
          </a:fillRef>
          <a:effectRef idx="1">
            <a:schemeClr val="dk1"/>
          </a:effectRef>
          <a:fontRef idx="minor">
            <a:schemeClr val="tx1"/>
          </a:fontRef>
        </p:style>
      </p:cxnSp>
      <p:pic>
        <p:nvPicPr>
          <p:cNvPr id="161" name="Graphic 160">
            <a:extLst>
              <a:ext uri="{FF2B5EF4-FFF2-40B4-BE49-F238E27FC236}">
                <a16:creationId xmlns:a16="http://schemas.microsoft.com/office/drawing/2014/main" id="{2BB923F5-5EF7-914B-B944-6E3F75B11CDB}"/>
              </a:ext>
            </a:extLst>
          </p:cNvPr>
          <p:cNvPicPr>
            <a:picLocks noChangeAspect="1"/>
          </p:cNvPicPr>
          <p:nvPr/>
        </p:nvPicPr>
        <p:blipFill>
          <a:blip r:embed="rId12">
            <a:extLs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1790915" y="3963349"/>
            <a:ext cx="1865884" cy="1085272"/>
          </a:xfrm>
          <a:prstGeom prst="rect">
            <a:avLst/>
          </a:prstGeom>
        </p:spPr>
      </p:pic>
      <p:pic>
        <p:nvPicPr>
          <p:cNvPr id="162" name="Graphic 161">
            <a:extLst>
              <a:ext uri="{FF2B5EF4-FFF2-40B4-BE49-F238E27FC236}">
                <a16:creationId xmlns:a16="http://schemas.microsoft.com/office/drawing/2014/main" id="{CCDE1A3B-696B-D344-85BA-633C34CA0328}"/>
              </a:ext>
            </a:extLst>
          </p:cNvPr>
          <p:cNvPicPr>
            <a:picLocks noChangeAspect="1"/>
          </p:cNvPicPr>
          <p:nvPr/>
        </p:nvPicPr>
        <p:blipFill>
          <a:blip r:embed="rId15">
            <a:duotone>
              <a:prstClr val="black"/>
              <a:schemeClr val="tx2">
                <a:tint val="45000"/>
                <a:satMod val="400000"/>
              </a:schemeClr>
            </a:duotone>
            <a:extLst>
              <a:ext uri="{96DAC541-7B7A-43D3-8B79-37D633B846F1}">
                <asvg:svgBlip xmlns:asvg="http://schemas.microsoft.com/office/drawing/2016/SVG/main" r:embed="rId16"/>
              </a:ext>
            </a:extLst>
          </a:blip>
          <a:stretch>
            <a:fillRect/>
          </a:stretch>
        </p:blipFill>
        <p:spPr>
          <a:xfrm flipH="1">
            <a:off x="2519700" y="3753140"/>
            <a:ext cx="266601" cy="553228"/>
          </a:xfrm>
          <a:prstGeom prst="rect">
            <a:avLst/>
          </a:prstGeom>
        </p:spPr>
      </p:pic>
      <p:cxnSp>
        <p:nvCxnSpPr>
          <p:cNvPr id="163" name="Straight Connector 162">
            <a:extLst>
              <a:ext uri="{FF2B5EF4-FFF2-40B4-BE49-F238E27FC236}">
                <a16:creationId xmlns:a16="http://schemas.microsoft.com/office/drawing/2014/main" id="{CA70D41A-C19B-7048-A7A0-F56CA6715E20}"/>
              </a:ext>
            </a:extLst>
          </p:cNvPr>
          <p:cNvCxnSpPr>
            <a:cxnSpLocks/>
          </p:cNvCxnSpPr>
          <p:nvPr/>
        </p:nvCxnSpPr>
        <p:spPr>
          <a:xfrm>
            <a:off x="2450838" y="3507020"/>
            <a:ext cx="0" cy="540358"/>
          </a:xfrm>
          <a:prstGeom prst="line">
            <a:avLst/>
          </a:prstGeom>
          <a:ln w="15240"/>
        </p:spPr>
        <p:style>
          <a:lnRef idx="2">
            <a:schemeClr val="dk1"/>
          </a:lnRef>
          <a:fillRef idx="0">
            <a:schemeClr val="dk1"/>
          </a:fillRef>
          <a:effectRef idx="1">
            <a:schemeClr val="dk1"/>
          </a:effectRef>
          <a:fontRef idx="minor">
            <a:schemeClr val="tx1"/>
          </a:fontRef>
        </p:style>
      </p:cxnSp>
      <p:cxnSp>
        <p:nvCxnSpPr>
          <p:cNvPr id="164" name="Straight Connector 163">
            <a:extLst>
              <a:ext uri="{FF2B5EF4-FFF2-40B4-BE49-F238E27FC236}">
                <a16:creationId xmlns:a16="http://schemas.microsoft.com/office/drawing/2014/main" id="{966D5FB1-DFC5-E64F-A33F-A67537FD5EEC}"/>
              </a:ext>
            </a:extLst>
          </p:cNvPr>
          <p:cNvCxnSpPr>
            <a:cxnSpLocks/>
          </p:cNvCxnSpPr>
          <p:nvPr/>
        </p:nvCxnSpPr>
        <p:spPr>
          <a:xfrm>
            <a:off x="2440217" y="4034786"/>
            <a:ext cx="417831" cy="0"/>
          </a:xfrm>
          <a:prstGeom prst="line">
            <a:avLst/>
          </a:prstGeom>
          <a:ln w="15240"/>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20F9A65D-D150-CB4B-BC87-A0C6181F746B}"/>
              </a:ext>
            </a:extLst>
          </p:cNvPr>
          <p:cNvCxnSpPr>
            <a:cxnSpLocks/>
          </p:cNvCxnSpPr>
          <p:nvPr/>
        </p:nvCxnSpPr>
        <p:spPr>
          <a:xfrm>
            <a:off x="2851283" y="3502295"/>
            <a:ext cx="0" cy="537013"/>
          </a:xfrm>
          <a:prstGeom prst="line">
            <a:avLst/>
          </a:prstGeom>
          <a:ln w="15240"/>
        </p:spPr>
        <p:style>
          <a:lnRef idx="2">
            <a:schemeClr val="dk1"/>
          </a:lnRef>
          <a:fillRef idx="0">
            <a:schemeClr val="dk1"/>
          </a:fillRef>
          <a:effectRef idx="1">
            <a:schemeClr val="dk1"/>
          </a:effectRef>
          <a:fontRef idx="minor">
            <a:schemeClr val="tx1"/>
          </a:fontRef>
        </p:style>
      </p:cxnSp>
      <p:cxnSp>
        <p:nvCxnSpPr>
          <p:cNvPr id="166" name="Straight Connector 165">
            <a:extLst>
              <a:ext uri="{FF2B5EF4-FFF2-40B4-BE49-F238E27FC236}">
                <a16:creationId xmlns:a16="http://schemas.microsoft.com/office/drawing/2014/main" id="{316E2F44-C973-7141-BA90-B19B7B0EDC5D}"/>
              </a:ext>
            </a:extLst>
          </p:cNvPr>
          <p:cNvCxnSpPr>
            <a:cxnSpLocks/>
          </p:cNvCxnSpPr>
          <p:nvPr/>
        </p:nvCxnSpPr>
        <p:spPr>
          <a:xfrm>
            <a:off x="1449901" y="3514081"/>
            <a:ext cx="127847" cy="0"/>
          </a:xfrm>
          <a:prstGeom prst="line">
            <a:avLst/>
          </a:prstGeom>
          <a:ln w="15240"/>
        </p:spPr>
        <p:style>
          <a:lnRef idx="2">
            <a:schemeClr val="dk1"/>
          </a:lnRef>
          <a:fillRef idx="0">
            <a:schemeClr val="dk1"/>
          </a:fillRef>
          <a:effectRef idx="1">
            <a:schemeClr val="dk1"/>
          </a:effectRef>
          <a:fontRef idx="minor">
            <a:schemeClr val="tx1"/>
          </a:fontRef>
        </p:style>
      </p:cxnSp>
      <p:pic>
        <p:nvPicPr>
          <p:cNvPr id="167" name="Picture 166">
            <a:extLst>
              <a:ext uri="{FF2B5EF4-FFF2-40B4-BE49-F238E27FC236}">
                <a16:creationId xmlns:a16="http://schemas.microsoft.com/office/drawing/2014/main" id="{1C25EC34-6206-8347-A73F-431867F2BEB4}"/>
              </a:ext>
            </a:extLst>
          </p:cNvPr>
          <p:cNvPicPr>
            <a:picLocks noChangeAspect="1"/>
          </p:cNvPicPr>
          <p:nvPr/>
        </p:nvPicPr>
        <p:blipFill>
          <a:blip r:embed="rId17"/>
          <a:stretch>
            <a:fillRect/>
          </a:stretch>
        </p:blipFill>
        <p:spPr>
          <a:xfrm>
            <a:off x="2570914" y="3802863"/>
            <a:ext cx="169130" cy="186796"/>
          </a:xfrm>
          <a:prstGeom prst="rect">
            <a:avLst/>
          </a:prstGeom>
        </p:spPr>
      </p:pic>
      <p:sp>
        <p:nvSpPr>
          <p:cNvPr id="184" name="TextBox 183">
            <a:extLst>
              <a:ext uri="{FF2B5EF4-FFF2-40B4-BE49-F238E27FC236}">
                <a16:creationId xmlns:a16="http://schemas.microsoft.com/office/drawing/2014/main" id="{643A486E-70E8-6840-A20F-DF4FCBB3FFFF}"/>
              </a:ext>
            </a:extLst>
          </p:cNvPr>
          <p:cNvSpPr txBox="1"/>
          <p:nvPr/>
        </p:nvSpPr>
        <p:spPr>
          <a:xfrm>
            <a:off x="2398108" y="2460211"/>
            <a:ext cx="4041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Quantum Computer</a:t>
            </a:r>
          </a:p>
        </p:txBody>
      </p:sp>
      <p:pic>
        <p:nvPicPr>
          <p:cNvPr id="185" name="Picture 184" descr="Icon&#10;&#10;Description automatically generated">
            <a:extLst>
              <a:ext uri="{FF2B5EF4-FFF2-40B4-BE49-F238E27FC236}">
                <a16:creationId xmlns:a16="http://schemas.microsoft.com/office/drawing/2014/main" id="{784F20A5-D4E0-EF41-9B5F-5573248AC1B4}"/>
              </a:ext>
            </a:extLst>
          </p:cNvPr>
          <p:cNvPicPr>
            <a:picLocks noChangeAspect="1"/>
          </p:cNvPicPr>
          <p:nvPr/>
        </p:nvPicPr>
        <p:blipFill>
          <a:blip r:embed="rId18">
            <a:duotone>
              <a:prstClr val="black"/>
              <a:schemeClr val="accent5">
                <a:tint val="45000"/>
                <a:satMod val="400000"/>
              </a:schemeClr>
            </a:duotone>
            <a:extLst>
              <a:ext uri="{837473B0-CC2E-450A-ABE3-18F120FF3D39}">
                <a1611:picAttrSrcUrl xmlns:a1611="http://schemas.microsoft.com/office/drawing/2016/11/main" r:id="rId19"/>
              </a:ext>
            </a:extLst>
          </a:blip>
          <a:stretch>
            <a:fillRect/>
          </a:stretch>
        </p:blipFill>
        <p:spPr>
          <a:xfrm>
            <a:off x="4804731" y="2925161"/>
            <a:ext cx="307998" cy="389635"/>
          </a:xfrm>
          <a:prstGeom prst="rect">
            <a:avLst/>
          </a:prstGeom>
        </p:spPr>
      </p:pic>
      <p:sp>
        <p:nvSpPr>
          <p:cNvPr id="186" name="TextBox 185">
            <a:extLst>
              <a:ext uri="{FF2B5EF4-FFF2-40B4-BE49-F238E27FC236}">
                <a16:creationId xmlns:a16="http://schemas.microsoft.com/office/drawing/2014/main" id="{3D6DEA61-25ED-9448-9914-909681F2C914}"/>
              </a:ext>
            </a:extLst>
          </p:cNvPr>
          <p:cNvSpPr txBox="1"/>
          <p:nvPr/>
        </p:nvSpPr>
        <p:spPr>
          <a:xfrm>
            <a:off x="3288931" y="3973619"/>
            <a:ext cx="1865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Experimental quantum process</a:t>
            </a:r>
          </a:p>
        </p:txBody>
      </p:sp>
      <p:sp>
        <p:nvSpPr>
          <p:cNvPr id="9" name="TextBox 8">
            <a:extLst>
              <a:ext uri="{FF2B5EF4-FFF2-40B4-BE49-F238E27FC236}">
                <a16:creationId xmlns:a16="http://schemas.microsoft.com/office/drawing/2014/main" id="{D3039F6F-0348-5949-8A45-4631B37F1770}"/>
              </a:ext>
            </a:extLst>
          </p:cNvPr>
          <p:cNvSpPr txBox="1"/>
          <p:nvPr/>
        </p:nvSpPr>
        <p:spPr>
          <a:xfrm>
            <a:off x="6533128" y="2578909"/>
            <a:ext cx="435875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Learn a digitalization of an analogue quantum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a parameterized quantum circuit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6" name="Picture 35">
            <a:extLst>
              <a:ext uri="{FF2B5EF4-FFF2-40B4-BE49-F238E27FC236}">
                <a16:creationId xmlns:a16="http://schemas.microsoft.com/office/drawing/2014/main" id="{C1CB6A7D-4EDC-204E-8E4E-411063C13D7C}"/>
              </a:ext>
            </a:extLst>
          </p:cNvPr>
          <p:cNvPicPr>
            <a:picLocks noChangeAspect="1"/>
          </p:cNvPicPr>
          <p:nvPr/>
        </p:nvPicPr>
        <p:blipFill>
          <a:blip r:embed="rId20"/>
          <a:stretch>
            <a:fillRect/>
          </a:stretch>
        </p:blipFill>
        <p:spPr>
          <a:xfrm>
            <a:off x="6938368" y="3469573"/>
            <a:ext cx="445471" cy="225595"/>
          </a:xfrm>
          <a:prstGeom prst="rect">
            <a:avLst/>
          </a:prstGeom>
        </p:spPr>
      </p:pic>
      <p:pic>
        <p:nvPicPr>
          <p:cNvPr id="37" name="Picture 36">
            <a:extLst>
              <a:ext uri="{FF2B5EF4-FFF2-40B4-BE49-F238E27FC236}">
                <a16:creationId xmlns:a16="http://schemas.microsoft.com/office/drawing/2014/main" id="{138BA626-43AF-0749-B76D-2B6CC763CE73}"/>
              </a:ext>
            </a:extLst>
          </p:cNvPr>
          <p:cNvPicPr>
            <a:picLocks noChangeAspect="1"/>
          </p:cNvPicPr>
          <p:nvPr/>
        </p:nvPicPr>
        <p:blipFill>
          <a:blip r:embed="rId21"/>
          <a:stretch>
            <a:fillRect/>
          </a:stretch>
        </p:blipFill>
        <p:spPr>
          <a:xfrm>
            <a:off x="3107590" y="3107337"/>
            <a:ext cx="573228" cy="289418"/>
          </a:xfrm>
          <a:prstGeom prst="rect">
            <a:avLst/>
          </a:prstGeom>
        </p:spPr>
      </p:pic>
      <p:grpSp>
        <p:nvGrpSpPr>
          <p:cNvPr id="39" name="Group 38">
            <a:extLst>
              <a:ext uri="{FF2B5EF4-FFF2-40B4-BE49-F238E27FC236}">
                <a16:creationId xmlns:a16="http://schemas.microsoft.com/office/drawing/2014/main" id="{D8A97D74-BD1A-DD4F-9CF3-0E58EF2E93C1}"/>
              </a:ext>
            </a:extLst>
          </p:cNvPr>
          <p:cNvGrpSpPr/>
          <p:nvPr/>
        </p:nvGrpSpPr>
        <p:grpSpPr>
          <a:xfrm>
            <a:off x="7561598" y="4075247"/>
            <a:ext cx="2923247" cy="1789128"/>
            <a:chOff x="5339221" y="3911908"/>
            <a:chExt cx="2923247" cy="1789128"/>
          </a:xfrm>
        </p:grpSpPr>
        <p:pic>
          <p:nvPicPr>
            <p:cNvPr id="40" name="Picture 39">
              <a:extLst>
                <a:ext uri="{FF2B5EF4-FFF2-40B4-BE49-F238E27FC236}">
                  <a16:creationId xmlns:a16="http://schemas.microsoft.com/office/drawing/2014/main" id="{30A84EE9-D088-C547-91F3-BAED72135CB0}"/>
                </a:ext>
              </a:extLst>
            </p:cNvPr>
            <p:cNvPicPr>
              <a:picLocks noChangeAspect="1"/>
            </p:cNvPicPr>
            <p:nvPr/>
          </p:nvPicPr>
          <p:blipFill rotWithShape="1">
            <a:blip r:embed="rId22"/>
            <a:srcRect l="5585"/>
            <a:stretch/>
          </p:blipFill>
          <p:spPr>
            <a:xfrm>
              <a:off x="5339221" y="3911908"/>
              <a:ext cx="2923247" cy="1789128"/>
            </a:xfrm>
            <a:prstGeom prst="rect">
              <a:avLst/>
            </a:prstGeom>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D8EED80-F392-0445-A08A-EE421881E199}"/>
                    </a:ext>
                  </a:extLst>
                </p:cNvPr>
                <p:cNvSpPr txBox="1"/>
                <p:nvPr/>
              </p:nvSpPr>
              <p:spPr>
                <a:xfrm>
                  <a:off x="5554400" y="4053055"/>
                  <a:ext cx="388568"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1</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1" name="TextBox 40">
                  <a:extLst>
                    <a:ext uri="{FF2B5EF4-FFF2-40B4-BE49-F238E27FC236}">
                      <a16:creationId xmlns:a16="http://schemas.microsoft.com/office/drawing/2014/main" id="{3D8EED80-F392-0445-A08A-EE421881E199}"/>
                    </a:ext>
                  </a:extLst>
                </p:cNvPr>
                <p:cNvSpPr txBox="1">
                  <a:spLocks noRot="1" noChangeAspect="1" noMove="1" noResize="1" noEditPoints="1" noAdjustHandles="1" noChangeArrowheads="1" noChangeShapeType="1" noTextEdit="1"/>
                </p:cNvSpPr>
                <p:nvPr/>
              </p:nvSpPr>
              <p:spPr>
                <a:xfrm>
                  <a:off x="5554400" y="4053055"/>
                  <a:ext cx="388568" cy="297454"/>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1ACABB8-792A-7643-8BEF-C38D6F6C3545}"/>
                    </a:ext>
                  </a:extLst>
                </p:cNvPr>
                <p:cNvSpPr txBox="1"/>
                <p:nvPr/>
              </p:nvSpPr>
              <p:spPr>
                <a:xfrm>
                  <a:off x="6119574" y="4964366"/>
                  <a:ext cx="39254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3</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2" name="TextBox 41">
                  <a:extLst>
                    <a:ext uri="{FF2B5EF4-FFF2-40B4-BE49-F238E27FC236}">
                      <a16:creationId xmlns:a16="http://schemas.microsoft.com/office/drawing/2014/main" id="{81ACABB8-792A-7643-8BEF-C38D6F6C3545}"/>
                    </a:ext>
                  </a:extLst>
                </p:cNvPr>
                <p:cNvSpPr txBox="1">
                  <a:spLocks noRot="1" noChangeAspect="1" noMove="1" noResize="1" noEditPoints="1" noAdjustHandles="1" noChangeArrowheads="1" noChangeShapeType="1" noTextEdit="1"/>
                </p:cNvSpPr>
                <p:nvPr/>
              </p:nvSpPr>
              <p:spPr>
                <a:xfrm>
                  <a:off x="6119574" y="4964366"/>
                  <a:ext cx="392543" cy="297454"/>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7E93E02-C958-E14F-BCD1-D65416A26573}"/>
                    </a:ext>
                  </a:extLst>
                </p:cNvPr>
                <p:cNvSpPr txBox="1"/>
                <p:nvPr/>
              </p:nvSpPr>
              <p:spPr>
                <a:xfrm>
                  <a:off x="5554401" y="5160775"/>
                  <a:ext cx="39254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2</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3" name="TextBox 42">
                  <a:extLst>
                    <a:ext uri="{FF2B5EF4-FFF2-40B4-BE49-F238E27FC236}">
                      <a16:creationId xmlns:a16="http://schemas.microsoft.com/office/drawing/2014/main" id="{47E93E02-C958-E14F-BCD1-D65416A26573}"/>
                    </a:ext>
                  </a:extLst>
                </p:cNvPr>
                <p:cNvSpPr txBox="1">
                  <a:spLocks noRot="1" noChangeAspect="1" noMove="1" noResize="1" noEditPoints="1" noAdjustHandles="1" noChangeArrowheads="1" noChangeShapeType="1" noTextEdit="1"/>
                </p:cNvSpPr>
                <p:nvPr/>
              </p:nvSpPr>
              <p:spPr>
                <a:xfrm>
                  <a:off x="5554401" y="5160775"/>
                  <a:ext cx="392543" cy="297454"/>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782B5F0-1C40-2F42-A417-51D2FA9C4085}"/>
                    </a:ext>
                  </a:extLst>
                </p:cNvPr>
                <p:cNvSpPr txBox="1"/>
                <p:nvPr/>
              </p:nvSpPr>
              <p:spPr>
                <a:xfrm>
                  <a:off x="7085782" y="4230016"/>
                  <a:ext cx="388568"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4</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4" name="TextBox 43">
                  <a:extLst>
                    <a:ext uri="{FF2B5EF4-FFF2-40B4-BE49-F238E27FC236}">
                      <a16:creationId xmlns:a16="http://schemas.microsoft.com/office/drawing/2014/main" id="{B782B5F0-1C40-2F42-A417-51D2FA9C4085}"/>
                    </a:ext>
                  </a:extLst>
                </p:cNvPr>
                <p:cNvSpPr txBox="1">
                  <a:spLocks noRot="1" noChangeAspect="1" noMove="1" noResize="1" noEditPoints="1" noAdjustHandles="1" noChangeArrowheads="1" noChangeShapeType="1" noTextEdit="1"/>
                </p:cNvSpPr>
                <p:nvPr/>
              </p:nvSpPr>
              <p:spPr>
                <a:xfrm>
                  <a:off x="7085782" y="4230016"/>
                  <a:ext cx="388568" cy="297454"/>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6D762A9-B2E7-E444-B1C1-26A25916FADD}"/>
                    </a:ext>
                  </a:extLst>
                </p:cNvPr>
                <p:cNvSpPr txBox="1"/>
                <p:nvPr/>
              </p:nvSpPr>
              <p:spPr>
                <a:xfrm>
                  <a:off x="7091345" y="4773104"/>
                  <a:ext cx="392543"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333"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5</m:t>
                            </m:r>
                          </m:sub>
                        </m:sSub>
                      </m:oMath>
                    </m:oMathPara>
                  </a14:m>
                  <a:endParaRPr kumimoji="0" lang="en-GB"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45" name="TextBox 44">
                  <a:extLst>
                    <a:ext uri="{FF2B5EF4-FFF2-40B4-BE49-F238E27FC236}">
                      <a16:creationId xmlns:a16="http://schemas.microsoft.com/office/drawing/2014/main" id="{D6D762A9-B2E7-E444-B1C1-26A25916FADD}"/>
                    </a:ext>
                  </a:extLst>
                </p:cNvPr>
                <p:cNvSpPr txBox="1">
                  <a:spLocks noRot="1" noChangeAspect="1" noMove="1" noResize="1" noEditPoints="1" noAdjustHandles="1" noChangeArrowheads="1" noChangeShapeType="1" noTextEdit="1"/>
                </p:cNvSpPr>
                <p:nvPr/>
              </p:nvSpPr>
              <p:spPr>
                <a:xfrm>
                  <a:off x="7091345" y="4773104"/>
                  <a:ext cx="392543" cy="297454"/>
                </a:xfrm>
                <a:prstGeom prst="rect">
                  <a:avLst/>
                </a:prstGeom>
                <a:blipFill>
                  <a:blip r:embed="rId27"/>
                  <a:stretch>
                    <a:fillRect/>
                  </a:stretch>
                </a:blipFill>
              </p:spPr>
              <p:txBody>
                <a:bodyPr/>
                <a:lstStyle/>
                <a:p>
                  <a:r>
                    <a:rPr lang="en-US">
                      <a:noFill/>
                    </a:rPr>
                    <a:t> </a:t>
                  </a:r>
                </a:p>
              </p:txBody>
            </p:sp>
          </mc:Fallback>
        </mc:AlternateContent>
      </p:grpSp>
      <p:cxnSp>
        <p:nvCxnSpPr>
          <p:cNvPr id="3" name="Straight Arrow Connector 2">
            <a:extLst>
              <a:ext uri="{FF2B5EF4-FFF2-40B4-BE49-F238E27FC236}">
                <a16:creationId xmlns:a16="http://schemas.microsoft.com/office/drawing/2014/main" id="{FC9F0A66-82DB-954A-91AE-C615FFDB2F59}"/>
              </a:ext>
            </a:extLst>
          </p:cNvPr>
          <p:cNvCxnSpPr>
            <a:cxnSpLocks/>
          </p:cNvCxnSpPr>
          <p:nvPr/>
        </p:nvCxnSpPr>
        <p:spPr>
          <a:xfrm>
            <a:off x="8813381" y="3803676"/>
            <a:ext cx="156776" cy="2689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B2DD039B-BA32-6A44-AD12-B696310442F8}"/>
              </a:ext>
            </a:extLst>
          </p:cNvPr>
          <p:cNvSpPr txBox="1"/>
          <p:nvPr/>
        </p:nvSpPr>
        <p:spPr>
          <a:xfrm>
            <a:off x="1030584" y="5093963"/>
            <a:ext cx="52524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e.g. studying effect of laser pulse in an optical lattice   </a:t>
            </a:r>
          </a:p>
        </p:txBody>
      </p:sp>
      <p:sp>
        <p:nvSpPr>
          <p:cNvPr id="57" name="Title 1">
            <a:extLst>
              <a:ext uri="{FF2B5EF4-FFF2-40B4-BE49-F238E27FC236}">
                <a16:creationId xmlns:a16="http://schemas.microsoft.com/office/drawing/2014/main" id="{1772ADCC-8493-C244-B6AE-0F6B93445016}"/>
              </a:ext>
            </a:extLst>
          </p:cNvPr>
          <p:cNvSpPr txBox="1">
            <a:spLocks/>
          </p:cNvSpPr>
          <p:nvPr/>
        </p:nvSpPr>
        <p:spPr>
          <a:xfrm>
            <a:off x="859557" y="367284"/>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process learning Applications </a:t>
            </a:r>
          </a:p>
        </p:txBody>
      </p:sp>
      <p:sp>
        <p:nvSpPr>
          <p:cNvPr id="7" name="TextBox 6">
            <a:extLst>
              <a:ext uri="{FF2B5EF4-FFF2-40B4-BE49-F238E27FC236}">
                <a16:creationId xmlns:a16="http://schemas.microsoft.com/office/drawing/2014/main" id="{38562AA6-9DC0-0149-AB1E-6EE847F7989D}"/>
              </a:ext>
            </a:extLst>
          </p:cNvPr>
          <p:cNvSpPr txBox="1"/>
          <p:nvPr/>
        </p:nvSpPr>
        <p:spPr>
          <a:xfrm>
            <a:off x="1172712" y="1866399"/>
            <a:ext cx="106546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1: To better characterize an experimental system  ( ~ algorithmic version of quantum sensing) </a:t>
            </a:r>
          </a:p>
        </p:txBody>
      </p:sp>
      <p:sp>
        <p:nvSpPr>
          <p:cNvPr id="2" name="TextBox 1">
            <a:extLst>
              <a:ext uri="{FF2B5EF4-FFF2-40B4-BE49-F238E27FC236}">
                <a16:creationId xmlns:a16="http://schemas.microsoft.com/office/drawing/2014/main" id="{7C38168C-39CF-884E-B256-A9C394997174}"/>
              </a:ext>
            </a:extLst>
          </p:cNvPr>
          <p:cNvSpPr txBox="1"/>
          <p:nvPr/>
        </p:nvSpPr>
        <p:spPr>
          <a:xfrm>
            <a:off x="568411" y="5897498"/>
            <a:ext cx="11355859" cy="1200329"/>
          </a:xfrm>
          <a:prstGeom prst="rect">
            <a:avLst/>
          </a:prstGeom>
          <a:noFill/>
        </p:spPr>
        <p:txBody>
          <a:bodyPr wrap="square" rtlCol="0">
            <a:spAutoFit/>
          </a:bodyPr>
          <a:lstStyle/>
          <a:p>
            <a:r>
              <a:rPr lang="en-US" dirty="0">
                <a:solidFill>
                  <a:schemeClr val="accent4"/>
                </a:solidFill>
              </a:rPr>
              <a:t>Learning on easy to prepare product states makes this application more near term. Experimentalists we’ve spoken to about this are pretty happy about the idea they could get away with just single qubit rotations to prepare their training data…  </a:t>
            </a:r>
          </a:p>
          <a:p>
            <a:r>
              <a:rPr lang="en-US" dirty="0">
                <a:solidFill>
                  <a:schemeClr val="accent4"/>
                </a:solidFill>
              </a:rPr>
              <a:t> </a:t>
            </a:r>
          </a:p>
        </p:txBody>
      </p:sp>
      <p:sp>
        <p:nvSpPr>
          <p:cNvPr id="49" name="Rounded Rectangle 48">
            <a:extLst>
              <a:ext uri="{FF2B5EF4-FFF2-40B4-BE49-F238E27FC236}">
                <a16:creationId xmlns:a16="http://schemas.microsoft.com/office/drawing/2014/main" id="{2EBCBE64-0DED-7BCF-B69F-E6DF92642F56}"/>
              </a:ext>
            </a:extLst>
          </p:cNvPr>
          <p:cNvSpPr/>
          <p:nvPr/>
        </p:nvSpPr>
        <p:spPr>
          <a:xfrm>
            <a:off x="7290054" y="4023699"/>
            <a:ext cx="3360207" cy="1786573"/>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96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A6FABF51-9FDC-8440-870F-B14C6CF3A28B}"/>
              </a:ext>
            </a:extLst>
          </p:cNvPr>
          <p:cNvSpPr txBox="1"/>
          <p:nvPr/>
        </p:nvSpPr>
        <p:spPr>
          <a:xfrm>
            <a:off x="911745" y="1763463"/>
            <a:ext cx="107383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2: Compilation (either on a quantum computer or fully classically)  </a:t>
            </a:r>
          </a:p>
        </p:txBody>
      </p:sp>
      <p:sp>
        <p:nvSpPr>
          <p:cNvPr id="78" name="TextBox 77">
            <a:extLst>
              <a:ext uri="{FF2B5EF4-FFF2-40B4-BE49-F238E27FC236}">
                <a16:creationId xmlns:a16="http://schemas.microsoft.com/office/drawing/2014/main" id="{D7C60E4B-B482-9948-9F3C-CB48F07AAB8F}"/>
              </a:ext>
            </a:extLst>
          </p:cNvPr>
          <p:cNvSpPr txBox="1"/>
          <p:nvPr/>
        </p:nvSpPr>
        <p:spPr>
          <a:xfrm>
            <a:off x="911745" y="4622031"/>
            <a:ext cx="1073838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this case: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Target unitary      is known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parameterized circuit             is designed to replicate     using a particular structured form        </a:t>
            </a:r>
          </a:p>
        </p:txBody>
      </p:sp>
      <p:pic>
        <p:nvPicPr>
          <p:cNvPr id="79" name="Picture 78">
            <a:extLst>
              <a:ext uri="{FF2B5EF4-FFF2-40B4-BE49-F238E27FC236}">
                <a16:creationId xmlns:a16="http://schemas.microsoft.com/office/drawing/2014/main" id="{7DB27F46-1CE4-324F-9897-01801452AEE0}"/>
              </a:ext>
            </a:extLst>
          </p:cNvPr>
          <p:cNvPicPr>
            <a:picLocks noChangeAspect="1"/>
          </p:cNvPicPr>
          <p:nvPr/>
        </p:nvPicPr>
        <p:blipFill>
          <a:blip r:embed="rId3"/>
          <a:stretch>
            <a:fillRect/>
          </a:stretch>
        </p:blipFill>
        <p:spPr>
          <a:xfrm>
            <a:off x="2663143" y="4978050"/>
            <a:ext cx="169130" cy="186796"/>
          </a:xfrm>
          <a:prstGeom prst="rect">
            <a:avLst/>
          </a:prstGeom>
        </p:spPr>
      </p:pic>
      <p:pic>
        <p:nvPicPr>
          <p:cNvPr id="80" name="Picture 79">
            <a:extLst>
              <a:ext uri="{FF2B5EF4-FFF2-40B4-BE49-F238E27FC236}">
                <a16:creationId xmlns:a16="http://schemas.microsoft.com/office/drawing/2014/main" id="{3E1F6058-BDB4-174E-A2B6-38EE75F2979E}"/>
              </a:ext>
            </a:extLst>
          </p:cNvPr>
          <p:cNvPicPr>
            <a:picLocks noChangeAspect="1"/>
          </p:cNvPicPr>
          <p:nvPr/>
        </p:nvPicPr>
        <p:blipFill>
          <a:blip r:embed="rId3"/>
          <a:stretch>
            <a:fillRect/>
          </a:stretch>
        </p:blipFill>
        <p:spPr>
          <a:xfrm>
            <a:off x="6561809" y="5241844"/>
            <a:ext cx="169130" cy="186796"/>
          </a:xfrm>
          <a:prstGeom prst="rect">
            <a:avLst/>
          </a:prstGeom>
        </p:spPr>
      </p:pic>
      <p:pic>
        <p:nvPicPr>
          <p:cNvPr id="81" name="Picture 80">
            <a:extLst>
              <a:ext uri="{FF2B5EF4-FFF2-40B4-BE49-F238E27FC236}">
                <a16:creationId xmlns:a16="http://schemas.microsoft.com/office/drawing/2014/main" id="{F94D6DD1-531E-BE46-8A93-CBF30E579807}"/>
              </a:ext>
            </a:extLst>
          </p:cNvPr>
          <p:cNvPicPr>
            <a:picLocks noChangeAspect="1"/>
          </p:cNvPicPr>
          <p:nvPr/>
        </p:nvPicPr>
        <p:blipFill>
          <a:blip r:embed="rId4"/>
          <a:stretch>
            <a:fillRect/>
          </a:stretch>
        </p:blipFill>
        <p:spPr>
          <a:xfrm>
            <a:off x="3748990" y="5189124"/>
            <a:ext cx="573228" cy="289418"/>
          </a:xfrm>
          <a:prstGeom prst="rect">
            <a:avLst/>
          </a:prstGeom>
        </p:spPr>
      </p:pic>
      <p:sp>
        <p:nvSpPr>
          <p:cNvPr id="18" name="TextBox 17">
            <a:extLst>
              <a:ext uri="{FF2B5EF4-FFF2-40B4-BE49-F238E27FC236}">
                <a16:creationId xmlns:a16="http://schemas.microsoft.com/office/drawing/2014/main" id="{7585017D-DC73-DD41-9CDC-C22AE3FA86EE}"/>
              </a:ext>
            </a:extLst>
          </p:cNvPr>
          <p:cNvSpPr txBox="1"/>
          <p:nvPr/>
        </p:nvSpPr>
        <p:spPr>
          <a:xfrm>
            <a:off x="8879875" y="5668829"/>
            <a:ext cx="3434134" cy="5232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Is useful for a particular purpose e.g. for quantum simulation </a:t>
            </a:r>
          </a:p>
        </p:txBody>
      </p:sp>
      <p:cxnSp>
        <p:nvCxnSpPr>
          <p:cNvPr id="84" name="Straight Arrow Connector 83">
            <a:extLst>
              <a:ext uri="{FF2B5EF4-FFF2-40B4-BE49-F238E27FC236}">
                <a16:creationId xmlns:a16="http://schemas.microsoft.com/office/drawing/2014/main" id="{8D0F45DF-8D36-F643-BCA0-26C0EE82F4FE}"/>
              </a:ext>
            </a:extLst>
          </p:cNvPr>
          <p:cNvCxnSpPr>
            <a:cxnSpLocks/>
          </p:cNvCxnSpPr>
          <p:nvPr/>
        </p:nvCxnSpPr>
        <p:spPr>
          <a:xfrm flipH="1" flipV="1">
            <a:off x="8526304" y="5770536"/>
            <a:ext cx="211348" cy="28607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Right Brace 86">
            <a:extLst>
              <a:ext uri="{FF2B5EF4-FFF2-40B4-BE49-F238E27FC236}">
                <a16:creationId xmlns:a16="http://schemas.microsoft.com/office/drawing/2014/main" id="{8115137B-36B3-5649-81F9-1D0067629AE4}"/>
              </a:ext>
            </a:extLst>
          </p:cNvPr>
          <p:cNvSpPr/>
          <p:nvPr/>
        </p:nvSpPr>
        <p:spPr>
          <a:xfrm rot="5400000">
            <a:off x="9018861" y="4865384"/>
            <a:ext cx="286076" cy="1515208"/>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A5BD74C0-94AF-9047-BECA-1526ABB248BB}"/>
              </a:ext>
            </a:extLst>
          </p:cNvPr>
          <p:cNvSpPr txBox="1"/>
          <p:nvPr/>
        </p:nvSpPr>
        <p:spPr>
          <a:xfrm>
            <a:off x="563707" y="4149462"/>
            <a:ext cx="10199600" cy="369332"/>
          </a:xfrm>
          <a:prstGeom prst="rect">
            <a:avLst/>
          </a:prstGeom>
          <a:noFill/>
        </p:spPr>
        <p:txBody>
          <a:bodyPr wrap="square" rtlCol="0">
            <a:spAutoFit/>
          </a:bodyPr>
          <a:lstStyle/>
          <a:p>
            <a:pPr algn="ctr"/>
            <a:r>
              <a:rPr lang="en-US" dirty="0">
                <a:solidFill>
                  <a:schemeClr val="accent4"/>
                </a:solidFill>
              </a:rPr>
              <a:t>Product states induce less noise to generate (unlike typical random states) due to their shorter depth</a:t>
            </a:r>
          </a:p>
        </p:txBody>
      </p:sp>
      <p:sp>
        <p:nvSpPr>
          <p:cNvPr id="82" name="Title 1">
            <a:extLst>
              <a:ext uri="{FF2B5EF4-FFF2-40B4-BE49-F238E27FC236}">
                <a16:creationId xmlns:a16="http://schemas.microsoft.com/office/drawing/2014/main" id="{248B5D9E-5973-FC42-BBB4-8D52CAA0ED43}"/>
              </a:ext>
            </a:extLst>
          </p:cNvPr>
          <p:cNvSpPr txBox="1">
            <a:spLocks/>
          </p:cNvSpPr>
          <p:nvPr/>
        </p:nvSpPr>
        <p:spPr>
          <a:xfrm>
            <a:off x="859557" y="367284"/>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process learning Applications </a:t>
            </a:r>
          </a:p>
        </p:txBody>
      </p:sp>
      <p:sp>
        <p:nvSpPr>
          <p:cNvPr id="67" name="TextBox 66">
            <a:extLst>
              <a:ext uri="{FF2B5EF4-FFF2-40B4-BE49-F238E27FC236}">
                <a16:creationId xmlns:a16="http://schemas.microsoft.com/office/drawing/2014/main" id="{9E3F38C4-51A3-FBCA-32AA-F34FB8962356}"/>
              </a:ext>
            </a:extLst>
          </p:cNvPr>
          <p:cNvSpPr txBox="1"/>
          <p:nvPr/>
        </p:nvSpPr>
        <p:spPr>
          <a:xfrm>
            <a:off x="3810866" y="2188291"/>
            <a:ext cx="40418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Quantum Computer</a:t>
            </a:r>
          </a:p>
        </p:txBody>
      </p:sp>
      <p:grpSp>
        <p:nvGrpSpPr>
          <p:cNvPr id="68" name="Group 67">
            <a:extLst>
              <a:ext uri="{FF2B5EF4-FFF2-40B4-BE49-F238E27FC236}">
                <a16:creationId xmlns:a16="http://schemas.microsoft.com/office/drawing/2014/main" id="{26FDFD29-6B0E-2057-82B9-CCD62C6C1E42}"/>
              </a:ext>
            </a:extLst>
          </p:cNvPr>
          <p:cNvGrpSpPr/>
          <p:nvPr/>
        </p:nvGrpSpPr>
        <p:grpSpPr>
          <a:xfrm>
            <a:off x="2688117" y="2555792"/>
            <a:ext cx="6011185" cy="1497826"/>
            <a:chOff x="1464792" y="3124205"/>
            <a:chExt cx="4089057" cy="1142285"/>
          </a:xfrm>
        </p:grpSpPr>
        <p:pic>
          <p:nvPicPr>
            <p:cNvPr id="69" name="Graphic 68">
              <a:extLst>
                <a:ext uri="{FF2B5EF4-FFF2-40B4-BE49-F238E27FC236}">
                  <a16:creationId xmlns:a16="http://schemas.microsoft.com/office/drawing/2014/main" id="{A14C4A22-CAB5-58B7-C93C-4D67166B80CC}"/>
                </a:ext>
              </a:extLst>
            </p:cNvPr>
            <p:cNvPicPr>
              <a:picLocks noChangeAspect="1"/>
            </p:cNvPicPr>
            <p:nvPr/>
          </p:nvPicPr>
          <p:blipFill rotWithShape="1">
            <a:blip r:embed="rId5">
              <a:duotone>
                <a:schemeClr val="accent5">
                  <a:shade val="45000"/>
                  <a:satMod val="135000"/>
                </a:schemeClr>
                <a:prstClr val="white"/>
              </a:duotone>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rcRect r="29246" b="21917"/>
            <a:stretch/>
          </p:blipFill>
          <p:spPr>
            <a:xfrm>
              <a:off x="1464792" y="3124205"/>
              <a:ext cx="4089057" cy="1142285"/>
            </a:xfrm>
            <a:prstGeom prst="rect">
              <a:avLst/>
            </a:prstGeom>
          </p:spPr>
        </p:pic>
        <p:sp>
          <p:nvSpPr>
            <p:cNvPr id="70" name="Rounded Rectangle 69">
              <a:extLst>
                <a:ext uri="{FF2B5EF4-FFF2-40B4-BE49-F238E27FC236}">
                  <a16:creationId xmlns:a16="http://schemas.microsoft.com/office/drawing/2014/main" id="{FA56D8D4-6CFF-67C4-8120-D946B7A8F0CD}"/>
                </a:ext>
              </a:extLst>
            </p:cNvPr>
            <p:cNvSpPr/>
            <p:nvPr/>
          </p:nvSpPr>
          <p:spPr>
            <a:xfrm>
              <a:off x="3094202" y="3359881"/>
              <a:ext cx="973444" cy="651267"/>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71" name="Picture 70" descr="A picture containing sunset, light&#10;&#10;Description automatically generated">
              <a:extLst>
                <a:ext uri="{FF2B5EF4-FFF2-40B4-BE49-F238E27FC236}">
                  <a16:creationId xmlns:a16="http://schemas.microsoft.com/office/drawing/2014/main" id="{8F36F6B9-78E4-094E-2531-264C51877A53}"/>
                </a:ext>
              </a:extLst>
            </p:cNvPr>
            <p:cNvPicPr>
              <a:picLocks noChangeAspect="1"/>
            </p:cNvPicPr>
            <p:nvPr/>
          </p:nvPicPr>
          <p:blipFill>
            <a:blip r:embed="rId8">
              <a:alphaModFix/>
              <a:duotone>
                <a:prstClr val="black"/>
                <a:schemeClr val="accent5">
                  <a:tint val="45000"/>
                  <a:satMod val="400000"/>
                </a:schemeClr>
              </a:duotone>
            </a:blip>
            <a:stretch>
              <a:fillRect/>
            </a:stretch>
          </p:blipFill>
          <p:spPr>
            <a:xfrm>
              <a:off x="5159936" y="3645451"/>
              <a:ext cx="170175" cy="270179"/>
            </a:xfrm>
            <a:prstGeom prst="rect">
              <a:avLst/>
            </a:prstGeom>
          </p:spPr>
        </p:pic>
        <p:pic>
          <p:nvPicPr>
            <p:cNvPr id="72" name="Picture 71" descr="A picture containing bird&#10;&#10;Description automatically generated">
              <a:extLst>
                <a:ext uri="{FF2B5EF4-FFF2-40B4-BE49-F238E27FC236}">
                  <a16:creationId xmlns:a16="http://schemas.microsoft.com/office/drawing/2014/main" id="{ACD00FC6-8518-61D2-A251-C9FF2C63FF2F}"/>
                </a:ext>
              </a:extLst>
            </p:cNvPr>
            <p:cNvPicPr>
              <a:picLocks noChangeAspect="1"/>
            </p:cNvPicPr>
            <p:nvPr/>
          </p:nvPicPr>
          <p:blipFill>
            <a:blip r:embed="rId9"/>
            <a:stretch>
              <a:fillRect/>
            </a:stretch>
          </p:blipFill>
          <p:spPr>
            <a:xfrm>
              <a:off x="3166005" y="3614647"/>
              <a:ext cx="106542" cy="341243"/>
            </a:xfrm>
            <a:prstGeom prst="rect">
              <a:avLst/>
            </a:prstGeom>
          </p:spPr>
        </p:pic>
        <p:pic>
          <p:nvPicPr>
            <p:cNvPr id="73" name="Graphic 72">
              <a:extLst>
                <a:ext uri="{FF2B5EF4-FFF2-40B4-BE49-F238E27FC236}">
                  <a16:creationId xmlns:a16="http://schemas.microsoft.com/office/drawing/2014/main" id="{0D63E0B7-37B0-6BDB-7C2C-57B079C7E8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49102" y="3717728"/>
              <a:ext cx="191681" cy="161890"/>
            </a:xfrm>
            <a:prstGeom prst="rect">
              <a:avLst/>
            </a:prstGeom>
          </p:spPr>
        </p:pic>
        <p:pic>
          <p:nvPicPr>
            <p:cNvPr id="74" name="Graphic 73">
              <a:extLst>
                <a:ext uri="{FF2B5EF4-FFF2-40B4-BE49-F238E27FC236}">
                  <a16:creationId xmlns:a16="http://schemas.microsoft.com/office/drawing/2014/main" id="{AED74036-0B31-716F-033D-C354A3E7C3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4550" y="3715756"/>
              <a:ext cx="202956" cy="161890"/>
            </a:xfrm>
            <a:prstGeom prst="rect">
              <a:avLst/>
            </a:prstGeom>
          </p:spPr>
        </p:pic>
        <p:pic>
          <p:nvPicPr>
            <p:cNvPr id="75" name="Picture 74" descr="A picture containing bird&#10;&#10;Description automatically generated">
              <a:extLst>
                <a:ext uri="{FF2B5EF4-FFF2-40B4-BE49-F238E27FC236}">
                  <a16:creationId xmlns:a16="http://schemas.microsoft.com/office/drawing/2014/main" id="{54479C85-6E2F-95E4-7EDD-D0BD78217F7E}"/>
                </a:ext>
              </a:extLst>
            </p:cNvPr>
            <p:cNvPicPr>
              <a:picLocks noChangeAspect="1"/>
            </p:cNvPicPr>
            <p:nvPr/>
          </p:nvPicPr>
          <p:blipFill>
            <a:blip r:embed="rId9"/>
            <a:stretch>
              <a:fillRect/>
            </a:stretch>
          </p:blipFill>
          <p:spPr>
            <a:xfrm>
              <a:off x="3877763" y="3614646"/>
              <a:ext cx="106542" cy="341243"/>
            </a:xfrm>
            <a:prstGeom prst="rect">
              <a:avLst/>
            </a:prstGeom>
          </p:spPr>
        </p:pic>
        <p:cxnSp>
          <p:nvCxnSpPr>
            <p:cNvPr id="76" name="Straight Connector 75">
              <a:extLst>
                <a:ext uri="{FF2B5EF4-FFF2-40B4-BE49-F238E27FC236}">
                  <a16:creationId xmlns:a16="http://schemas.microsoft.com/office/drawing/2014/main" id="{D25039C4-5F1A-9715-352A-4CE9B66B2D5B}"/>
                </a:ext>
              </a:extLst>
            </p:cNvPr>
            <p:cNvCxnSpPr>
              <a:cxnSpLocks/>
            </p:cNvCxnSpPr>
            <p:nvPr/>
          </p:nvCxnSpPr>
          <p:spPr>
            <a:xfrm>
              <a:off x="1953150" y="3790835"/>
              <a:ext cx="565863" cy="0"/>
            </a:xfrm>
            <a:prstGeom prst="line">
              <a:avLst/>
            </a:prstGeom>
            <a:ln w="15240"/>
          </p:spPr>
          <p:style>
            <a:lnRef idx="2">
              <a:schemeClr val="dk1"/>
            </a:lnRef>
            <a:fillRef idx="0">
              <a:schemeClr val="dk1"/>
            </a:fillRef>
            <a:effectRef idx="1">
              <a:schemeClr val="dk1"/>
            </a:effectRef>
            <a:fontRef idx="minor">
              <a:schemeClr val="tx1"/>
            </a:fontRef>
          </p:style>
        </p:cxnSp>
        <p:pic>
          <p:nvPicPr>
            <p:cNvPr id="83" name="Graphic 82">
              <a:extLst>
                <a:ext uri="{FF2B5EF4-FFF2-40B4-BE49-F238E27FC236}">
                  <a16:creationId xmlns:a16="http://schemas.microsoft.com/office/drawing/2014/main" id="{ACCD3282-CD2D-C9F8-6D95-FAD59E8D9E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4513" y="3678822"/>
              <a:ext cx="255776" cy="216022"/>
            </a:xfrm>
            <a:prstGeom prst="rect">
              <a:avLst/>
            </a:prstGeom>
          </p:spPr>
        </p:pic>
        <p:cxnSp>
          <p:nvCxnSpPr>
            <p:cNvPr id="85" name="Straight Connector 84">
              <a:extLst>
                <a:ext uri="{FF2B5EF4-FFF2-40B4-BE49-F238E27FC236}">
                  <a16:creationId xmlns:a16="http://schemas.microsoft.com/office/drawing/2014/main" id="{71C05E18-51C2-841E-1B60-8E5B5B8BCC9B}"/>
                </a:ext>
              </a:extLst>
            </p:cNvPr>
            <p:cNvCxnSpPr>
              <a:cxnSpLocks/>
            </p:cNvCxnSpPr>
            <p:nvPr/>
          </p:nvCxnSpPr>
          <p:spPr>
            <a:xfrm>
              <a:off x="2747355" y="3790835"/>
              <a:ext cx="2047371" cy="0"/>
            </a:xfrm>
            <a:prstGeom prst="line">
              <a:avLst/>
            </a:prstGeom>
            <a:ln w="15240"/>
          </p:spPr>
          <p:style>
            <a:lnRef idx="2">
              <a:schemeClr val="dk1"/>
            </a:lnRef>
            <a:fillRef idx="0">
              <a:schemeClr val="dk1"/>
            </a:fillRef>
            <a:effectRef idx="1">
              <a:schemeClr val="dk1"/>
            </a:effectRef>
            <a:fontRef idx="minor">
              <a:schemeClr val="tx1"/>
            </a:fontRef>
          </p:style>
        </p:cxnSp>
        <p:pic>
          <p:nvPicPr>
            <p:cNvPr id="86" name="Graphic 85">
              <a:extLst>
                <a:ext uri="{FF2B5EF4-FFF2-40B4-BE49-F238E27FC236}">
                  <a16:creationId xmlns:a16="http://schemas.microsoft.com/office/drawing/2014/main" id="{7F2C42C7-D408-F50B-8287-3C046BC336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87121" y="3694029"/>
              <a:ext cx="255776" cy="216022"/>
            </a:xfrm>
            <a:prstGeom prst="rect">
              <a:avLst/>
            </a:prstGeom>
          </p:spPr>
        </p:pic>
        <p:cxnSp>
          <p:nvCxnSpPr>
            <p:cNvPr id="88" name="Straight Connector 87">
              <a:extLst>
                <a:ext uri="{FF2B5EF4-FFF2-40B4-BE49-F238E27FC236}">
                  <a16:creationId xmlns:a16="http://schemas.microsoft.com/office/drawing/2014/main" id="{DA54516E-4183-C89D-E519-D62D26311E19}"/>
                </a:ext>
              </a:extLst>
            </p:cNvPr>
            <p:cNvCxnSpPr>
              <a:cxnSpLocks/>
            </p:cNvCxnSpPr>
            <p:nvPr/>
          </p:nvCxnSpPr>
          <p:spPr>
            <a:xfrm>
              <a:off x="5043245" y="3793508"/>
              <a:ext cx="120237" cy="1840"/>
            </a:xfrm>
            <a:prstGeom prst="line">
              <a:avLst/>
            </a:prstGeom>
            <a:ln w="15240"/>
          </p:spPr>
          <p:style>
            <a:lnRef idx="2">
              <a:schemeClr val="dk1"/>
            </a:lnRef>
            <a:fillRef idx="0">
              <a:schemeClr val="dk1"/>
            </a:fillRef>
            <a:effectRef idx="1">
              <a:schemeClr val="dk1"/>
            </a:effectRef>
            <a:fontRef idx="minor">
              <a:schemeClr val="tx1"/>
            </a:fontRef>
          </p:style>
        </p:cxnSp>
        <p:pic>
          <p:nvPicPr>
            <p:cNvPr id="89" name="Graphic 88">
              <a:extLst>
                <a:ext uri="{FF2B5EF4-FFF2-40B4-BE49-F238E27FC236}">
                  <a16:creationId xmlns:a16="http://schemas.microsoft.com/office/drawing/2014/main" id="{C8F3D9DA-ABCC-0843-CED8-180348A7D503}"/>
                </a:ext>
              </a:extLst>
            </p:cNvPr>
            <p:cNvPicPr>
              <a:picLocks noChangeAspect="1"/>
            </p:cNvPicPr>
            <p:nvPr/>
          </p:nvPicPr>
          <p:blipFill>
            <a:blip r:embed="rId14">
              <a:duotone>
                <a:prstClr val="black"/>
                <a:schemeClr val="tx2">
                  <a:tint val="45000"/>
                  <a:satMod val="400000"/>
                </a:schemeClr>
              </a:duotone>
              <a:extLst>
                <a:ext uri="{96DAC541-7B7A-43D3-8B79-37D633B846F1}">
                  <asvg:svgBlip xmlns:asvg="http://schemas.microsoft.com/office/drawing/2016/SVG/main" r:embed="rId15"/>
                </a:ext>
              </a:extLst>
            </a:blip>
            <a:stretch>
              <a:fillRect/>
            </a:stretch>
          </p:blipFill>
          <p:spPr>
            <a:xfrm flipH="1">
              <a:off x="2485423" y="3503932"/>
              <a:ext cx="266601" cy="553228"/>
            </a:xfrm>
            <a:prstGeom prst="rect">
              <a:avLst/>
            </a:prstGeom>
          </p:spPr>
        </p:pic>
        <p:cxnSp>
          <p:nvCxnSpPr>
            <p:cNvPr id="90" name="Straight Connector 89">
              <a:extLst>
                <a:ext uri="{FF2B5EF4-FFF2-40B4-BE49-F238E27FC236}">
                  <a16:creationId xmlns:a16="http://schemas.microsoft.com/office/drawing/2014/main" id="{444CF499-2551-504F-37E0-E97354F59D78}"/>
                </a:ext>
              </a:extLst>
            </p:cNvPr>
            <p:cNvCxnSpPr>
              <a:cxnSpLocks/>
            </p:cNvCxnSpPr>
            <p:nvPr/>
          </p:nvCxnSpPr>
          <p:spPr>
            <a:xfrm>
              <a:off x="1594535" y="3795890"/>
              <a:ext cx="127847" cy="0"/>
            </a:xfrm>
            <a:prstGeom prst="line">
              <a:avLst/>
            </a:prstGeom>
            <a:ln w="15240"/>
          </p:spPr>
          <p:style>
            <a:lnRef idx="2">
              <a:schemeClr val="dk1"/>
            </a:lnRef>
            <a:fillRef idx="0">
              <a:schemeClr val="dk1"/>
            </a:fillRef>
            <a:effectRef idx="1">
              <a:schemeClr val="dk1"/>
            </a:effectRef>
            <a:fontRef idx="minor">
              <a:schemeClr val="tx1"/>
            </a:fontRef>
          </p:style>
        </p:cxnSp>
        <p:pic>
          <p:nvPicPr>
            <p:cNvPr id="91" name="Picture 90">
              <a:extLst>
                <a:ext uri="{FF2B5EF4-FFF2-40B4-BE49-F238E27FC236}">
                  <a16:creationId xmlns:a16="http://schemas.microsoft.com/office/drawing/2014/main" id="{8BA487C5-7181-03EB-D6A5-B45793E8A335}"/>
                </a:ext>
              </a:extLst>
            </p:cNvPr>
            <p:cNvPicPr>
              <a:picLocks noChangeAspect="1"/>
            </p:cNvPicPr>
            <p:nvPr/>
          </p:nvPicPr>
          <p:blipFill>
            <a:blip r:embed="rId3"/>
            <a:stretch>
              <a:fillRect/>
            </a:stretch>
          </p:blipFill>
          <p:spPr>
            <a:xfrm>
              <a:off x="2544609" y="3708049"/>
              <a:ext cx="169130" cy="186796"/>
            </a:xfrm>
            <a:prstGeom prst="rect">
              <a:avLst/>
            </a:prstGeom>
          </p:spPr>
        </p:pic>
        <p:pic>
          <p:nvPicPr>
            <p:cNvPr id="92" name="Picture 91" descr="Icon&#10;&#10;Description automatically generated">
              <a:extLst>
                <a:ext uri="{FF2B5EF4-FFF2-40B4-BE49-F238E27FC236}">
                  <a16:creationId xmlns:a16="http://schemas.microsoft.com/office/drawing/2014/main" id="{2638EFDD-9E62-4DA9-E197-FD651C9BB25D}"/>
                </a:ext>
              </a:extLst>
            </p:cNvPr>
            <p:cNvPicPr>
              <a:picLocks noChangeAspect="1"/>
            </p:cNvPicPr>
            <p:nvPr/>
          </p:nvPicPr>
          <p:blipFill>
            <a:blip r:embed="rId16">
              <a:duotone>
                <a:prstClr val="black"/>
                <a:schemeClr val="accent5">
                  <a:tint val="45000"/>
                  <a:satMod val="400000"/>
                </a:schemeClr>
              </a:duotone>
              <a:extLst>
                <a:ext uri="{837473B0-CC2E-450A-ABE3-18F120FF3D39}">
                  <a1611:picAttrSrcUrl xmlns:a1611="http://schemas.microsoft.com/office/drawing/2016/11/main" r:id="rId17"/>
                </a:ext>
              </a:extLst>
            </a:blip>
            <a:stretch>
              <a:fillRect/>
            </a:stretch>
          </p:blipFill>
          <p:spPr>
            <a:xfrm>
              <a:off x="4986491" y="3206282"/>
              <a:ext cx="307998" cy="389635"/>
            </a:xfrm>
            <a:prstGeom prst="rect">
              <a:avLst/>
            </a:prstGeom>
          </p:spPr>
        </p:pic>
        <p:pic>
          <p:nvPicPr>
            <p:cNvPr id="93" name="Picture 92">
              <a:extLst>
                <a:ext uri="{FF2B5EF4-FFF2-40B4-BE49-F238E27FC236}">
                  <a16:creationId xmlns:a16="http://schemas.microsoft.com/office/drawing/2014/main" id="{927148B4-0D88-6BFD-1D6E-8F210DE74BE2}"/>
                </a:ext>
              </a:extLst>
            </p:cNvPr>
            <p:cNvPicPr>
              <a:picLocks noChangeAspect="1"/>
            </p:cNvPicPr>
            <p:nvPr/>
          </p:nvPicPr>
          <p:blipFill>
            <a:blip r:embed="rId4"/>
            <a:stretch>
              <a:fillRect/>
            </a:stretch>
          </p:blipFill>
          <p:spPr>
            <a:xfrm>
              <a:off x="3285281" y="3396499"/>
              <a:ext cx="573228" cy="289418"/>
            </a:xfrm>
            <a:prstGeom prst="rect">
              <a:avLst/>
            </a:prstGeom>
          </p:spPr>
        </p:pic>
      </p:grpSp>
    </p:spTree>
    <p:extLst>
      <p:ext uri="{BB962C8B-B14F-4D97-AF65-F5344CB8AC3E}">
        <p14:creationId xmlns:p14="http://schemas.microsoft.com/office/powerpoint/2010/main" val="5238751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Application to Dynamical Simulation </a:t>
            </a:r>
          </a:p>
        </p:txBody>
      </p:sp>
      <p:sp>
        <p:nvSpPr>
          <p:cNvPr id="17" name="Content Placeholder 2">
            <a:extLst>
              <a:ext uri="{FF2B5EF4-FFF2-40B4-BE49-F238E27FC236}">
                <a16:creationId xmlns:a16="http://schemas.microsoft.com/office/drawing/2014/main" id="{52667899-9ACF-B243-829D-2E01D4F343B5}"/>
              </a:ext>
            </a:extLst>
          </p:cNvPr>
          <p:cNvSpPr>
            <a:spLocks noGrp="1"/>
          </p:cNvSpPr>
          <p:nvPr>
            <p:ph idx="1"/>
          </p:nvPr>
        </p:nvSpPr>
        <p:spPr>
          <a:xfrm>
            <a:off x="794669" y="1885279"/>
            <a:ext cx="9788664" cy="3670767"/>
          </a:xfrm>
        </p:spPr>
        <p:txBody>
          <a:bodyPr>
            <a:noAutofit/>
          </a:bodyPr>
          <a:lstStyle/>
          <a:p>
            <a:pPr marL="0" indent="0">
              <a:buNone/>
            </a:pPr>
            <a:r>
              <a:rPr lang="en-US" sz="2000" b="1" dirty="0"/>
              <a:t>Why simulate quantum systems?</a:t>
            </a:r>
          </a:p>
          <a:p>
            <a:pPr marL="0" indent="0">
              <a:buNone/>
            </a:pPr>
            <a:endParaRPr lang="en-US" sz="2000" b="1" dirty="0"/>
          </a:p>
          <a:p>
            <a:r>
              <a:rPr lang="en-US" sz="2000" dirty="0"/>
              <a:t>Quantum Chemistry</a:t>
            </a:r>
          </a:p>
          <a:p>
            <a:r>
              <a:rPr lang="en-US" sz="2000" dirty="0"/>
              <a:t>Material Simulation</a:t>
            </a:r>
          </a:p>
          <a:p>
            <a:pPr marL="0" indent="0">
              <a:buNone/>
            </a:pPr>
            <a:endParaRPr lang="en-US" sz="2000" dirty="0"/>
          </a:p>
          <a:p>
            <a:r>
              <a:rPr lang="en-US" sz="2000" dirty="0"/>
              <a:t>Pharmaceutical development</a:t>
            </a:r>
          </a:p>
          <a:p>
            <a:r>
              <a:rPr lang="en-US" sz="2000" dirty="0"/>
              <a:t>Designing room temperature superconductors </a:t>
            </a:r>
          </a:p>
          <a:p>
            <a:pPr marL="0" indent="0">
              <a:buNone/>
            </a:pPr>
            <a:endParaRPr lang="en-GB" sz="2000" dirty="0"/>
          </a:p>
        </p:txBody>
      </p:sp>
      <p:sp>
        <p:nvSpPr>
          <p:cNvPr id="18" name="Right Brace 17">
            <a:extLst>
              <a:ext uri="{FF2B5EF4-FFF2-40B4-BE49-F238E27FC236}">
                <a16:creationId xmlns:a16="http://schemas.microsoft.com/office/drawing/2014/main" id="{86E5EBCE-DA96-CC4F-8849-F10D2421E515}"/>
              </a:ext>
            </a:extLst>
          </p:cNvPr>
          <p:cNvSpPr/>
          <p:nvPr/>
        </p:nvSpPr>
        <p:spPr>
          <a:xfrm>
            <a:off x="3410844" y="2825591"/>
            <a:ext cx="282242" cy="57724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ight Brace 18">
            <a:extLst>
              <a:ext uri="{FF2B5EF4-FFF2-40B4-BE49-F238E27FC236}">
                <a16:creationId xmlns:a16="http://schemas.microsoft.com/office/drawing/2014/main" id="{43392131-29BF-224B-BB9C-3463C16E26D6}"/>
              </a:ext>
            </a:extLst>
          </p:cNvPr>
          <p:cNvSpPr/>
          <p:nvPr/>
        </p:nvSpPr>
        <p:spPr>
          <a:xfrm>
            <a:off x="6051574" y="3961838"/>
            <a:ext cx="282242" cy="57724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CE9CE1A-4593-FA4B-B2FD-8F4A8AD4B850}"/>
              </a:ext>
            </a:extLst>
          </p:cNvPr>
          <p:cNvSpPr txBox="1"/>
          <p:nvPr/>
        </p:nvSpPr>
        <p:spPr>
          <a:xfrm>
            <a:off x="3828770" y="2889353"/>
            <a:ext cx="1860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Basic Science</a:t>
            </a:r>
          </a:p>
        </p:txBody>
      </p:sp>
      <p:sp>
        <p:nvSpPr>
          <p:cNvPr id="21" name="TextBox 20">
            <a:extLst>
              <a:ext uri="{FF2B5EF4-FFF2-40B4-BE49-F238E27FC236}">
                <a16:creationId xmlns:a16="http://schemas.microsoft.com/office/drawing/2014/main" id="{0948756C-8B59-9F41-8217-CF66B1749BB5}"/>
              </a:ext>
            </a:extLst>
          </p:cNvPr>
          <p:cNvSpPr txBox="1"/>
          <p:nvPr/>
        </p:nvSpPr>
        <p:spPr>
          <a:xfrm>
            <a:off x="6551956" y="4043050"/>
            <a:ext cx="2719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Technological applications</a:t>
            </a:r>
          </a:p>
        </p:txBody>
      </p:sp>
    </p:spTree>
    <p:extLst>
      <p:ext uri="{BB962C8B-B14F-4D97-AF65-F5344CB8AC3E}">
        <p14:creationId xmlns:p14="http://schemas.microsoft.com/office/powerpoint/2010/main" val="40058419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Application to Dynamical Simulation </a:t>
            </a:r>
          </a:p>
        </p:txBody>
      </p:sp>
      <p:sp>
        <p:nvSpPr>
          <p:cNvPr id="17" name="Content Placeholder 2">
            <a:extLst>
              <a:ext uri="{FF2B5EF4-FFF2-40B4-BE49-F238E27FC236}">
                <a16:creationId xmlns:a16="http://schemas.microsoft.com/office/drawing/2014/main" id="{52667899-9ACF-B243-829D-2E01D4F343B5}"/>
              </a:ext>
            </a:extLst>
          </p:cNvPr>
          <p:cNvSpPr>
            <a:spLocks noGrp="1"/>
          </p:cNvSpPr>
          <p:nvPr>
            <p:ph idx="1"/>
          </p:nvPr>
        </p:nvSpPr>
        <p:spPr>
          <a:xfrm>
            <a:off x="794669" y="1885279"/>
            <a:ext cx="9788664" cy="3670767"/>
          </a:xfrm>
        </p:spPr>
        <p:txBody>
          <a:bodyPr>
            <a:noAutofit/>
          </a:bodyPr>
          <a:lstStyle/>
          <a:p>
            <a:pPr marL="0" indent="0">
              <a:buNone/>
            </a:pPr>
            <a:r>
              <a:rPr lang="en-US" sz="2000" b="1" dirty="0"/>
              <a:t>Why simulate quantum systems?</a:t>
            </a:r>
          </a:p>
          <a:p>
            <a:pPr marL="0" indent="0">
              <a:buNone/>
            </a:pPr>
            <a:endParaRPr lang="en-US" sz="2000" b="1" dirty="0"/>
          </a:p>
          <a:p>
            <a:r>
              <a:rPr lang="en-US" sz="2000" dirty="0"/>
              <a:t>Quantum Chemistry</a:t>
            </a:r>
          </a:p>
          <a:p>
            <a:r>
              <a:rPr lang="en-US" sz="2000" dirty="0"/>
              <a:t>Material Simulation</a:t>
            </a:r>
          </a:p>
          <a:p>
            <a:pPr marL="0" indent="0">
              <a:buNone/>
            </a:pPr>
            <a:endParaRPr lang="en-US" sz="2000" dirty="0"/>
          </a:p>
          <a:p>
            <a:r>
              <a:rPr lang="en-US" sz="2000" dirty="0"/>
              <a:t>Pharmaceutical development</a:t>
            </a:r>
          </a:p>
          <a:p>
            <a:r>
              <a:rPr lang="en-US" sz="2000" dirty="0"/>
              <a:t>Designing room temperature superconductors </a:t>
            </a:r>
          </a:p>
          <a:p>
            <a:pPr marL="0" indent="0">
              <a:buNone/>
            </a:pPr>
            <a:endParaRPr lang="en-GB" sz="2000" dirty="0"/>
          </a:p>
          <a:p>
            <a:pPr marL="0" indent="0">
              <a:buNone/>
            </a:pPr>
            <a:r>
              <a:rPr lang="en-GB" sz="2000" b="1" dirty="0"/>
              <a:t>Why use a quantum algorithm?</a:t>
            </a:r>
          </a:p>
          <a:p>
            <a:r>
              <a:rPr lang="en-US" sz="2000" dirty="0"/>
              <a:t>Classical simulations of entangled quantum systems grow exponentially with system size.</a:t>
            </a:r>
          </a:p>
          <a:p>
            <a:pPr marL="0" indent="0">
              <a:buNone/>
            </a:pPr>
            <a:r>
              <a:rPr lang="en-US" sz="2000" dirty="0"/>
              <a:t>(Approximate methods for classical simulation of dynamics are not well developed compared to those for energetic structure computations). </a:t>
            </a:r>
            <a:endParaRPr lang="en-GB" sz="2000" dirty="0"/>
          </a:p>
        </p:txBody>
      </p:sp>
      <p:sp>
        <p:nvSpPr>
          <p:cNvPr id="18" name="Right Brace 17">
            <a:extLst>
              <a:ext uri="{FF2B5EF4-FFF2-40B4-BE49-F238E27FC236}">
                <a16:creationId xmlns:a16="http://schemas.microsoft.com/office/drawing/2014/main" id="{86E5EBCE-DA96-CC4F-8849-F10D2421E515}"/>
              </a:ext>
            </a:extLst>
          </p:cNvPr>
          <p:cNvSpPr/>
          <p:nvPr/>
        </p:nvSpPr>
        <p:spPr>
          <a:xfrm>
            <a:off x="3410844" y="2825591"/>
            <a:ext cx="282242" cy="57724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ight Brace 18">
            <a:extLst>
              <a:ext uri="{FF2B5EF4-FFF2-40B4-BE49-F238E27FC236}">
                <a16:creationId xmlns:a16="http://schemas.microsoft.com/office/drawing/2014/main" id="{43392131-29BF-224B-BB9C-3463C16E26D6}"/>
              </a:ext>
            </a:extLst>
          </p:cNvPr>
          <p:cNvSpPr/>
          <p:nvPr/>
        </p:nvSpPr>
        <p:spPr>
          <a:xfrm>
            <a:off x="6051574" y="3961838"/>
            <a:ext cx="282242" cy="57724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CE9CE1A-4593-FA4B-B2FD-8F4A8AD4B850}"/>
              </a:ext>
            </a:extLst>
          </p:cNvPr>
          <p:cNvSpPr txBox="1"/>
          <p:nvPr/>
        </p:nvSpPr>
        <p:spPr>
          <a:xfrm>
            <a:off x="3828770" y="2889353"/>
            <a:ext cx="1860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Basic Science</a:t>
            </a:r>
          </a:p>
        </p:txBody>
      </p:sp>
      <p:sp>
        <p:nvSpPr>
          <p:cNvPr id="21" name="TextBox 20">
            <a:extLst>
              <a:ext uri="{FF2B5EF4-FFF2-40B4-BE49-F238E27FC236}">
                <a16:creationId xmlns:a16="http://schemas.microsoft.com/office/drawing/2014/main" id="{0948756C-8B59-9F41-8217-CF66B1749BB5}"/>
              </a:ext>
            </a:extLst>
          </p:cNvPr>
          <p:cNvSpPr txBox="1"/>
          <p:nvPr/>
        </p:nvSpPr>
        <p:spPr>
          <a:xfrm>
            <a:off x="6551956" y="4043050"/>
            <a:ext cx="2719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Technological applications</a:t>
            </a:r>
          </a:p>
        </p:txBody>
      </p:sp>
      <p:sp>
        <p:nvSpPr>
          <p:cNvPr id="24" name="Rounded Rectangle 23">
            <a:extLst>
              <a:ext uri="{FF2B5EF4-FFF2-40B4-BE49-F238E27FC236}">
                <a16:creationId xmlns:a16="http://schemas.microsoft.com/office/drawing/2014/main" id="{16A5A08B-B1C4-6D4B-839C-79ADAC64DB3E}"/>
              </a:ext>
            </a:extLst>
          </p:cNvPr>
          <p:cNvSpPr/>
          <p:nvPr/>
        </p:nvSpPr>
        <p:spPr>
          <a:xfrm>
            <a:off x="8280400" y="2204712"/>
            <a:ext cx="2810933" cy="993155"/>
          </a:xfrm>
          <a:prstGeom prst="roundRect">
            <a:avLst/>
          </a:prstGeom>
          <a:solidFill>
            <a:schemeClr val="bg2">
              <a:alpha val="42000"/>
            </a:schemeClr>
          </a:solid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4655FD6E-4015-F142-90A0-63AA82C3F4D8}"/>
              </a:ext>
            </a:extLst>
          </p:cNvPr>
          <p:cNvPicPr>
            <a:picLocks noChangeAspect="1"/>
          </p:cNvPicPr>
          <p:nvPr/>
        </p:nvPicPr>
        <p:blipFill>
          <a:blip r:embed="rId3"/>
          <a:stretch>
            <a:fillRect/>
          </a:stretch>
        </p:blipFill>
        <p:spPr>
          <a:xfrm>
            <a:off x="8462433" y="2660491"/>
            <a:ext cx="2413000" cy="330200"/>
          </a:xfrm>
          <a:prstGeom prst="rect">
            <a:avLst/>
          </a:prstGeom>
        </p:spPr>
      </p:pic>
      <p:sp>
        <p:nvSpPr>
          <p:cNvPr id="9" name="TextBox 8">
            <a:extLst>
              <a:ext uri="{FF2B5EF4-FFF2-40B4-BE49-F238E27FC236}">
                <a16:creationId xmlns:a16="http://schemas.microsoft.com/office/drawing/2014/main" id="{E23A999B-220B-3342-BF36-5D1163502D74}"/>
              </a:ext>
            </a:extLst>
          </p:cNvPr>
          <p:cNvSpPr txBox="1"/>
          <p:nvPr/>
        </p:nvSpPr>
        <p:spPr>
          <a:xfrm>
            <a:off x="8454413" y="2256926"/>
            <a:ext cx="24849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Dynamical Simulation</a:t>
            </a:r>
          </a:p>
        </p:txBody>
      </p:sp>
    </p:spTree>
    <p:extLst>
      <p:ext uri="{BB962C8B-B14F-4D97-AF65-F5344CB8AC3E}">
        <p14:creationId xmlns:p14="http://schemas.microsoft.com/office/powerpoint/2010/main" val="34161817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9895951" cy="1033669"/>
          </a:xfrm>
        </p:spPr>
        <p:txBody>
          <a:bodyPr>
            <a:normAutofit/>
          </a:bodyPr>
          <a:lstStyle/>
          <a:p>
            <a:r>
              <a:rPr lang="en-US" sz="4000" dirty="0" err="1">
                <a:solidFill>
                  <a:schemeClr val="bg1"/>
                </a:solidFill>
              </a:rPr>
              <a:t>Trotterisation</a:t>
            </a:r>
            <a:r>
              <a:rPr lang="en-US" sz="4000" dirty="0">
                <a:solidFill>
                  <a:schemeClr val="bg1"/>
                </a:solidFill>
              </a:rPr>
              <a:t> based simulation </a:t>
            </a:r>
          </a:p>
        </p:txBody>
      </p:sp>
      <p:sp>
        <p:nvSpPr>
          <p:cNvPr id="13" name="Content Placeholder 2">
            <a:extLst>
              <a:ext uri="{FF2B5EF4-FFF2-40B4-BE49-F238E27FC236}">
                <a16:creationId xmlns:a16="http://schemas.microsoft.com/office/drawing/2014/main" id="{90278329-72C0-F344-8837-6724CEF095E7}"/>
              </a:ext>
            </a:extLst>
          </p:cNvPr>
          <p:cNvSpPr>
            <a:spLocks noGrp="1"/>
          </p:cNvSpPr>
          <p:nvPr>
            <p:ph idx="1"/>
          </p:nvPr>
        </p:nvSpPr>
        <p:spPr>
          <a:xfrm>
            <a:off x="457200" y="1917700"/>
            <a:ext cx="11387138" cy="1960033"/>
          </a:xfrm>
        </p:spPr>
        <p:txBody>
          <a:bodyPr>
            <a:noAutofit/>
          </a:bodyPr>
          <a:lstStyle/>
          <a:p>
            <a:pPr marL="457200" indent="-457200">
              <a:buFont typeface="+mj-lt"/>
              <a:buAutoNum type="arabicPeriod"/>
            </a:pPr>
            <a:r>
              <a:rPr lang="en-US" sz="2000" dirty="0"/>
              <a:t>Approximate short time evolution using Trotter expansion</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Approximate longer time evolution by applying the Trotter expansion iteratively.  </a:t>
            </a:r>
          </a:p>
          <a:p>
            <a:pPr marL="457200" indent="-457200">
              <a:buFont typeface="+mj-lt"/>
              <a:buAutoNum type="arabicPeriod"/>
            </a:pPr>
            <a:endParaRPr lang="en-US" sz="2000" dirty="0"/>
          </a:p>
          <a:p>
            <a:pPr marL="0" indent="0">
              <a:buNone/>
            </a:pPr>
            <a:endParaRPr lang="en-US" sz="2000" dirty="0"/>
          </a:p>
          <a:p>
            <a:pPr marL="0" indent="0">
              <a:buNone/>
            </a:pPr>
            <a:endParaRPr lang="en-US" sz="2000" dirty="0"/>
          </a:p>
        </p:txBody>
      </p:sp>
      <p:sp>
        <p:nvSpPr>
          <p:cNvPr id="17" name="Content Placeholder 2">
            <a:extLst>
              <a:ext uri="{FF2B5EF4-FFF2-40B4-BE49-F238E27FC236}">
                <a16:creationId xmlns:a16="http://schemas.microsoft.com/office/drawing/2014/main" id="{CE9E1FED-B1BF-0C42-BC4C-99B6D0D185D7}"/>
              </a:ext>
            </a:extLst>
          </p:cNvPr>
          <p:cNvSpPr txBox="1">
            <a:spLocks/>
          </p:cNvSpPr>
          <p:nvPr/>
        </p:nvSpPr>
        <p:spPr>
          <a:xfrm>
            <a:off x="457200" y="3928702"/>
            <a:ext cx="8229600" cy="196003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2000"/>
              </a:spcBef>
              <a:spcAft>
                <a:spcPts val="0"/>
              </a:spcAft>
              <a:buClr>
                <a:srgbClr val="4472C4"/>
              </a:buClr>
              <a:buSzTx/>
              <a:buFont typeface="Wingdings 2" pitchFamily="18"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2000"/>
              </a:spcBef>
              <a:spcAft>
                <a:spcPts val="0"/>
              </a:spcAft>
              <a:buClr>
                <a:srgbClr val="4472C4"/>
              </a:buClr>
              <a:buSzTx/>
              <a:buFont typeface="Wingdings 2" pitchFamily="18"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4DB90A4-5E2B-F94E-97C1-FAECC13A98AE}"/>
              </a:ext>
            </a:extLst>
          </p:cNvPr>
          <p:cNvSpPr txBox="1"/>
          <p:nvPr/>
        </p:nvSpPr>
        <p:spPr>
          <a:xfrm>
            <a:off x="457200" y="6512412"/>
            <a:ext cx="835035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 Lloyd, Science,</a:t>
            </a:r>
            <a:r>
              <a:rPr kumimoji="0" lang="is-IS" sz="1100" b="0" i="0" u="none" strike="noStrike" kern="1200" cap="none" spc="0" normalizeH="0" baseline="0" noProof="0" dirty="0">
                <a:ln>
                  <a:noFill/>
                </a:ln>
                <a:solidFill>
                  <a:prstClr val="black"/>
                </a:solidFill>
                <a:effectLst/>
                <a:uLnTx/>
                <a:uFillTx/>
                <a:latin typeface="Calibri" panose="020F0502020204030204"/>
                <a:ea typeface="+mn-ea"/>
                <a:cs typeface="+mn-cs"/>
              </a:rPr>
              <a:t> 273(5278), </a:t>
            </a:r>
            <a:r>
              <a:rPr kumimoji="0" lang="mr-IN" sz="1100" b="0" i="0" u="none" strike="noStrike" kern="1200" cap="none" spc="0" normalizeH="0" baseline="0" noProof="0" dirty="0">
                <a:ln>
                  <a:noFill/>
                </a:ln>
                <a:solidFill>
                  <a:prstClr val="black"/>
                </a:solidFill>
                <a:effectLst/>
                <a:uLnTx/>
                <a:uFillTx/>
                <a:latin typeface="Calibri" panose="020F0502020204030204"/>
                <a:ea typeface="+mn-ea"/>
                <a:cs typeface="Mangal" panose="02040503050203030202" pitchFamily="18" charset="0"/>
              </a:rPr>
              <a:t>1073</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mr-IN" sz="1100" b="0" i="0" u="none" strike="noStrike" kern="1200" cap="none" spc="0" normalizeH="0" baseline="0" noProof="0" dirty="0">
                <a:ln>
                  <a:noFill/>
                </a:ln>
                <a:solidFill>
                  <a:prstClr val="black"/>
                </a:solidFill>
                <a:effectLst/>
                <a:uLnTx/>
                <a:uFillTx/>
                <a:latin typeface="Calibri" panose="020F0502020204030204"/>
                <a:ea typeface="+mn-ea"/>
                <a:cs typeface="Mangal" panose="02040503050203030202" pitchFamily="18" charset="0"/>
              </a:rPr>
              <a:t>1078</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1996;   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Sornborger</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&amp; E. Stewart, Phys. Rev. A, 60; 1956-1965,1999.</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0C131C7-ED8D-9C4F-BB16-3A8E1DE8EEFB}"/>
              </a:ext>
            </a:extLst>
          </p:cNvPr>
          <p:cNvPicPr>
            <a:picLocks noChangeAspect="1"/>
          </p:cNvPicPr>
          <p:nvPr/>
        </p:nvPicPr>
        <p:blipFill>
          <a:blip r:embed="rId3"/>
          <a:stretch>
            <a:fillRect/>
          </a:stretch>
        </p:blipFill>
        <p:spPr>
          <a:xfrm>
            <a:off x="2543946" y="2453485"/>
            <a:ext cx="1257300" cy="558800"/>
          </a:xfrm>
          <a:prstGeom prst="rect">
            <a:avLst/>
          </a:prstGeom>
        </p:spPr>
      </p:pic>
      <p:pic>
        <p:nvPicPr>
          <p:cNvPr id="20" name="Picture 19" descr="Screenshot 2019-10-31 at 21.32.07.png">
            <a:extLst>
              <a:ext uri="{FF2B5EF4-FFF2-40B4-BE49-F238E27FC236}">
                <a16:creationId xmlns:a16="http://schemas.microsoft.com/office/drawing/2014/main" id="{26A55BC4-7449-7143-B742-7CAFACFAE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599" y="4715917"/>
            <a:ext cx="8119430" cy="1590097"/>
          </a:xfrm>
          <a:prstGeom prst="rect">
            <a:avLst/>
          </a:prstGeom>
        </p:spPr>
      </p:pic>
      <p:sp>
        <p:nvSpPr>
          <p:cNvPr id="21" name="Rectangle 20">
            <a:extLst>
              <a:ext uri="{FF2B5EF4-FFF2-40B4-BE49-F238E27FC236}">
                <a16:creationId xmlns:a16="http://schemas.microsoft.com/office/drawing/2014/main" id="{6EC34156-8C64-2141-80F6-57B75EB4BAE3}"/>
              </a:ext>
            </a:extLst>
          </p:cNvPr>
          <p:cNvSpPr/>
          <p:nvPr/>
        </p:nvSpPr>
        <p:spPr>
          <a:xfrm>
            <a:off x="2001599" y="4479115"/>
            <a:ext cx="2844799"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9AD4C50-81BB-2944-AD8F-C1ABD1371627}"/>
              </a:ext>
            </a:extLst>
          </p:cNvPr>
          <p:cNvPicPr>
            <a:picLocks noChangeAspect="1"/>
          </p:cNvPicPr>
          <p:nvPr/>
        </p:nvPicPr>
        <p:blipFill>
          <a:blip r:embed="rId5"/>
          <a:stretch>
            <a:fillRect/>
          </a:stretch>
        </p:blipFill>
        <p:spPr>
          <a:xfrm>
            <a:off x="2351753" y="4762219"/>
            <a:ext cx="1054100" cy="190500"/>
          </a:xfrm>
          <a:prstGeom prst="rect">
            <a:avLst/>
          </a:prstGeom>
        </p:spPr>
      </p:pic>
      <p:pic>
        <p:nvPicPr>
          <p:cNvPr id="24" name="Picture 23">
            <a:extLst>
              <a:ext uri="{FF2B5EF4-FFF2-40B4-BE49-F238E27FC236}">
                <a16:creationId xmlns:a16="http://schemas.microsoft.com/office/drawing/2014/main" id="{BE657655-39E0-2D4A-AD0C-1E3310DF6FE6}"/>
              </a:ext>
            </a:extLst>
          </p:cNvPr>
          <p:cNvPicPr>
            <a:picLocks noChangeAspect="1"/>
          </p:cNvPicPr>
          <p:nvPr/>
        </p:nvPicPr>
        <p:blipFill>
          <a:blip r:embed="rId6"/>
          <a:stretch>
            <a:fillRect/>
          </a:stretch>
        </p:blipFill>
        <p:spPr>
          <a:xfrm>
            <a:off x="2751798" y="3554536"/>
            <a:ext cx="5575300" cy="825500"/>
          </a:xfrm>
          <a:prstGeom prst="rect">
            <a:avLst/>
          </a:prstGeom>
        </p:spPr>
      </p:pic>
      <p:pic>
        <p:nvPicPr>
          <p:cNvPr id="25" name="Picture 24">
            <a:extLst>
              <a:ext uri="{FF2B5EF4-FFF2-40B4-BE49-F238E27FC236}">
                <a16:creationId xmlns:a16="http://schemas.microsoft.com/office/drawing/2014/main" id="{DFDC1E29-203F-0448-BFD2-45E8818FD7E4}"/>
              </a:ext>
            </a:extLst>
          </p:cNvPr>
          <p:cNvPicPr>
            <a:picLocks noChangeAspect="1"/>
          </p:cNvPicPr>
          <p:nvPr/>
        </p:nvPicPr>
        <p:blipFill>
          <a:blip r:embed="rId7"/>
          <a:stretch>
            <a:fillRect/>
          </a:stretch>
        </p:blipFill>
        <p:spPr>
          <a:xfrm>
            <a:off x="4790918" y="2446911"/>
            <a:ext cx="4857136" cy="558000"/>
          </a:xfrm>
          <a:prstGeom prst="rect">
            <a:avLst/>
          </a:prstGeom>
        </p:spPr>
      </p:pic>
      <p:sp>
        <p:nvSpPr>
          <p:cNvPr id="3" name="Rectangle 2">
            <a:extLst>
              <a:ext uri="{FF2B5EF4-FFF2-40B4-BE49-F238E27FC236}">
                <a16:creationId xmlns:a16="http://schemas.microsoft.com/office/drawing/2014/main" id="{4CD49EDF-DAE3-8C40-BF00-7FA703889524}"/>
              </a:ext>
            </a:extLst>
          </p:cNvPr>
          <p:cNvSpPr/>
          <p:nvPr/>
        </p:nvSpPr>
        <p:spPr>
          <a:xfrm>
            <a:off x="8599715" y="5925020"/>
            <a:ext cx="87086" cy="380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EDC1548-87C5-A046-9D03-20BEFF01AD8F}"/>
              </a:ext>
            </a:extLst>
          </p:cNvPr>
          <p:cNvSpPr/>
          <p:nvPr/>
        </p:nvSpPr>
        <p:spPr>
          <a:xfrm>
            <a:off x="8606972" y="5614568"/>
            <a:ext cx="87085" cy="211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ADEB5FA-B820-AF48-A4BF-8E60E47DA189}"/>
              </a:ext>
            </a:extLst>
          </p:cNvPr>
          <p:cNvSpPr/>
          <p:nvPr/>
        </p:nvSpPr>
        <p:spPr>
          <a:xfrm>
            <a:off x="8611614" y="5295242"/>
            <a:ext cx="87085" cy="211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E568A80-8CB4-814F-A373-6F8359157566}"/>
              </a:ext>
            </a:extLst>
          </p:cNvPr>
          <p:cNvSpPr/>
          <p:nvPr/>
        </p:nvSpPr>
        <p:spPr>
          <a:xfrm>
            <a:off x="8643257" y="4975916"/>
            <a:ext cx="87085" cy="211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2248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9895951" cy="1033669"/>
          </a:xfrm>
        </p:spPr>
        <p:txBody>
          <a:bodyPr>
            <a:normAutofit/>
          </a:bodyPr>
          <a:lstStyle/>
          <a:p>
            <a:r>
              <a:rPr lang="en-US" sz="4000" dirty="0" err="1">
                <a:solidFill>
                  <a:schemeClr val="bg1"/>
                </a:solidFill>
              </a:rPr>
              <a:t>Trotterisation</a:t>
            </a:r>
            <a:r>
              <a:rPr lang="en-US" sz="4000" dirty="0">
                <a:solidFill>
                  <a:schemeClr val="bg1"/>
                </a:solidFill>
              </a:rPr>
              <a:t> based simulation </a:t>
            </a:r>
          </a:p>
        </p:txBody>
      </p:sp>
      <p:sp>
        <p:nvSpPr>
          <p:cNvPr id="13" name="Content Placeholder 2">
            <a:extLst>
              <a:ext uri="{FF2B5EF4-FFF2-40B4-BE49-F238E27FC236}">
                <a16:creationId xmlns:a16="http://schemas.microsoft.com/office/drawing/2014/main" id="{90278329-72C0-F344-8837-6724CEF095E7}"/>
              </a:ext>
            </a:extLst>
          </p:cNvPr>
          <p:cNvSpPr>
            <a:spLocks noGrp="1"/>
          </p:cNvSpPr>
          <p:nvPr>
            <p:ph idx="1"/>
          </p:nvPr>
        </p:nvSpPr>
        <p:spPr>
          <a:xfrm>
            <a:off x="457200" y="1917700"/>
            <a:ext cx="11387138" cy="1960033"/>
          </a:xfrm>
        </p:spPr>
        <p:txBody>
          <a:bodyPr>
            <a:noAutofit/>
          </a:bodyPr>
          <a:lstStyle/>
          <a:p>
            <a:pPr marL="457200" indent="-457200">
              <a:buFont typeface="+mj-lt"/>
              <a:buAutoNum type="arabicPeriod"/>
            </a:pPr>
            <a:r>
              <a:rPr lang="en-US" sz="2000" dirty="0"/>
              <a:t>Approximate short time evolution using Trotter expansion</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Approximate longer time evolution by applying the Trotter expansion iteratively.  </a:t>
            </a:r>
          </a:p>
          <a:p>
            <a:pPr marL="457200" indent="-457200">
              <a:buFont typeface="+mj-lt"/>
              <a:buAutoNum type="arabicPeriod"/>
            </a:pPr>
            <a:endParaRPr lang="en-US" sz="2000" dirty="0"/>
          </a:p>
          <a:p>
            <a:pPr marL="0" indent="0">
              <a:buNone/>
            </a:pPr>
            <a:endParaRPr lang="en-US" sz="2000" dirty="0"/>
          </a:p>
          <a:p>
            <a:pPr marL="0" indent="0">
              <a:buNone/>
            </a:pPr>
            <a:endParaRPr lang="en-US" sz="2000" dirty="0"/>
          </a:p>
        </p:txBody>
      </p:sp>
      <p:sp>
        <p:nvSpPr>
          <p:cNvPr id="17" name="Content Placeholder 2">
            <a:extLst>
              <a:ext uri="{FF2B5EF4-FFF2-40B4-BE49-F238E27FC236}">
                <a16:creationId xmlns:a16="http://schemas.microsoft.com/office/drawing/2014/main" id="{CE9E1FED-B1BF-0C42-BC4C-99B6D0D185D7}"/>
              </a:ext>
            </a:extLst>
          </p:cNvPr>
          <p:cNvSpPr txBox="1">
            <a:spLocks/>
          </p:cNvSpPr>
          <p:nvPr/>
        </p:nvSpPr>
        <p:spPr>
          <a:xfrm>
            <a:off x="457200" y="3928702"/>
            <a:ext cx="8229600" cy="196003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2000"/>
              </a:spcBef>
              <a:spcAft>
                <a:spcPts val="0"/>
              </a:spcAft>
              <a:buClr>
                <a:srgbClr val="4472C4"/>
              </a:buClr>
              <a:buSzTx/>
              <a:buFont typeface="Wingdings 2" pitchFamily="18"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2000"/>
              </a:spcBef>
              <a:spcAft>
                <a:spcPts val="0"/>
              </a:spcAft>
              <a:buClr>
                <a:srgbClr val="4472C4"/>
              </a:buClr>
              <a:buSzTx/>
              <a:buFont typeface="Wingdings 2" pitchFamily="18"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4DB90A4-5E2B-F94E-97C1-FAECC13A98AE}"/>
              </a:ext>
            </a:extLst>
          </p:cNvPr>
          <p:cNvSpPr txBox="1"/>
          <p:nvPr/>
        </p:nvSpPr>
        <p:spPr>
          <a:xfrm>
            <a:off x="457200" y="6512412"/>
            <a:ext cx="835035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 Lloyd, Science,</a:t>
            </a:r>
            <a:r>
              <a:rPr kumimoji="0" lang="is-IS" sz="1100" b="0" i="0" u="none" strike="noStrike" kern="1200" cap="none" spc="0" normalizeH="0" baseline="0" noProof="0" dirty="0">
                <a:ln>
                  <a:noFill/>
                </a:ln>
                <a:solidFill>
                  <a:prstClr val="black"/>
                </a:solidFill>
                <a:effectLst/>
                <a:uLnTx/>
                <a:uFillTx/>
                <a:latin typeface="Calibri" panose="020F0502020204030204"/>
                <a:ea typeface="+mn-ea"/>
                <a:cs typeface="+mn-cs"/>
              </a:rPr>
              <a:t> 273(5278), </a:t>
            </a:r>
            <a:r>
              <a:rPr kumimoji="0" lang="mr-IN" sz="1100" b="0" i="0" u="none" strike="noStrike" kern="1200" cap="none" spc="0" normalizeH="0" baseline="0" noProof="0" dirty="0">
                <a:ln>
                  <a:noFill/>
                </a:ln>
                <a:solidFill>
                  <a:prstClr val="black"/>
                </a:solidFill>
                <a:effectLst/>
                <a:uLnTx/>
                <a:uFillTx/>
                <a:latin typeface="Calibri" panose="020F0502020204030204"/>
                <a:ea typeface="+mn-ea"/>
                <a:cs typeface="Mangal" panose="02040503050203030202" pitchFamily="18" charset="0"/>
              </a:rPr>
              <a:t>1073</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mr-IN" sz="1100" b="0" i="0" u="none" strike="noStrike" kern="1200" cap="none" spc="0" normalizeH="0" baseline="0" noProof="0" dirty="0">
                <a:ln>
                  <a:noFill/>
                </a:ln>
                <a:solidFill>
                  <a:prstClr val="black"/>
                </a:solidFill>
                <a:effectLst/>
                <a:uLnTx/>
                <a:uFillTx/>
                <a:latin typeface="Calibri" panose="020F0502020204030204"/>
                <a:ea typeface="+mn-ea"/>
                <a:cs typeface="Mangal" panose="02040503050203030202" pitchFamily="18" charset="0"/>
              </a:rPr>
              <a:t>1078</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1996;   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Sornborger</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&amp; E. Stewart, Phys. Rev. A, 60; 1956-1965,1999.</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0C131C7-ED8D-9C4F-BB16-3A8E1DE8EEFB}"/>
              </a:ext>
            </a:extLst>
          </p:cNvPr>
          <p:cNvPicPr>
            <a:picLocks noChangeAspect="1"/>
          </p:cNvPicPr>
          <p:nvPr/>
        </p:nvPicPr>
        <p:blipFill>
          <a:blip r:embed="rId3"/>
          <a:stretch>
            <a:fillRect/>
          </a:stretch>
        </p:blipFill>
        <p:spPr>
          <a:xfrm>
            <a:off x="2543946" y="2453485"/>
            <a:ext cx="1257300" cy="558800"/>
          </a:xfrm>
          <a:prstGeom prst="rect">
            <a:avLst/>
          </a:prstGeom>
        </p:spPr>
      </p:pic>
      <p:pic>
        <p:nvPicPr>
          <p:cNvPr id="20" name="Picture 19" descr="Screenshot 2019-10-31 at 21.32.07.png">
            <a:extLst>
              <a:ext uri="{FF2B5EF4-FFF2-40B4-BE49-F238E27FC236}">
                <a16:creationId xmlns:a16="http://schemas.microsoft.com/office/drawing/2014/main" id="{26A55BC4-7449-7143-B742-7CAFACFAE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599" y="4715917"/>
            <a:ext cx="8119430" cy="1590097"/>
          </a:xfrm>
          <a:prstGeom prst="rect">
            <a:avLst/>
          </a:prstGeom>
        </p:spPr>
      </p:pic>
      <p:sp>
        <p:nvSpPr>
          <p:cNvPr id="21" name="Rectangle 20">
            <a:extLst>
              <a:ext uri="{FF2B5EF4-FFF2-40B4-BE49-F238E27FC236}">
                <a16:creationId xmlns:a16="http://schemas.microsoft.com/office/drawing/2014/main" id="{6EC34156-8C64-2141-80F6-57B75EB4BAE3}"/>
              </a:ext>
            </a:extLst>
          </p:cNvPr>
          <p:cNvSpPr/>
          <p:nvPr/>
        </p:nvSpPr>
        <p:spPr>
          <a:xfrm>
            <a:off x="2001599" y="4479115"/>
            <a:ext cx="2844799"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9AD4C50-81BB-2944-AD8F-C1ABD1371627}"/>
              </a:ext>
            </a:extLst>
          </p:cNvPr>
          <p:cNvPicPr>
            <a:picLocks noChangeAspect="1"/>
          </p:cNvPicPr>
          <p:nvPr/>
        </p:nvPicPr>
        <p:blipFill>
          <a:blip r:embed="rId5"/>
          <a:stretch>
            <a:fillRect/>
          </a:stretch>
        </p:blipFill>
        <p:spPr>
          <a:xfrm>
            <a:off x="2351753" y="4762219"/>
            <a:ext cx="1054100" cy="190500"/>
          </a:xfrm>
          <a:prstGeom prst="rect">
            <a:avLst/>
          </a:prstGeom>
        </p:spPr>
      </p:pic>
      <p:pic>
        <p:nvPicPr>
          <p:cNvPr id="24" name="Picture 23">
            <a:extLst>
              <a:ext uri="{FF2B5EF4-FFF2-40B4-BE49-F238E27FC236}">
                <a16:creationId xmlns:a16="http://schemas.microsoft.com/office/drawing/2014/main" id="{BE657655-39E0-2D4A-AD0C-1E3310DF6FE6}"/>
              </a:ext>
            </a:extLst>
          </p:cNvPr>
          <p:cNvPicPr>
            <a:picLocks noChangeAspect="1"/>
          </p:cNvPicPr>
          <p:nvPr/>
        </p:nvPicPr>
        <p:blipFill>
          <a:blip r:embed="rId6"/>
          <a:stretch>
            <a:fillRect/>
          </a:stretch>
        </p:blipFill>
        <p:spPr>
          <a:xfrm>
            <a:off x="2751798" y="3554536"/>
            <a:ext cx="5575300" cy="825500"/>
          </a:xfrm>
          <a:prstGeom prst="rect">
            <a:avLst/>
          </a:prstGeom>
        </p:spPr>
      </p:pic>
      <p:pic>
        <p:nvPicPr>
          <p:cNvPr id="25" name="Picture 24">
            <a:extLst>
              <a:ext uri="{FF2B5EF4-FFF2-40B4-BE49-F238E27FC236}">
                <a16:creationId xmlns:a16="http://schemas.microsoft.com/office/drawing/2014/main" id="{DFDC1E29-203F-0448-BFD2-45E8818FD7E4}"/>
              </a:ext>
            </a:extLst>
          </p:cNvPr>
          <p:cNvPicPr>
            <a:picLocks noChangeAspect="1"/>
          </p:cNvPicPr>
          <p:nvPr/>
        </p:nvPicPr>
        <p:blipFill>
          <a:blip r:embed="rId7"/>
          <a:stretch>
            <a:fillRect/>
          </a:stretch>
        </p:blipFill>
        <p:spPr>
          <a:xfrm>
            <a:off x="4790918" y="2446911"/>
            <a:ext cx="4857136" cy="558000"/>
          </a:xfrm>
          <a:prstGeom prst="rect">
            <a:avLst/>
          </a:prstGeom>
        </p:spPr>
      </p:pic>
      <p:sp>
        <p:nvSpPr>
          <p:cNvPr id="23" name="TextBox 22">
            <a:extLst>
              <a:ext uri="{FF2B5EF4-FFF2-40B4-BE49-F238E27FC236}">
                <a16:creationId xmlns:a16="http://schemas.microsoft.com/office/drawing/2014/main" id="{649C904C-DD8C-EF40-B989-61275F2AA563}"/>
              </a:ext>
            </a:extLst>
          </p:cNvPr>
          <p:cNvSpPr txBox="1"/>
          <p:nvPr/>
        </p:nvSpPr>
        <p:spPr>
          <a:xfrm>
            <a:off x="7694645" y="4262388"/>
            <a:ext cx="19171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“Coherence Time” </a:t>
            </a:r>
          </a:p>
        </p:txBody>
      </p:sp>
      <p:sp>
        <p:nvSpPr>
          <p:cNvPr id="26" name="TextBox 25">
            <a:extLst>
              <a:ext uri="{FF2B5EF4-FFF2-40B4-BE49-F238E27FC236}">
                <a16:creationId xmlns:a16="http://schemas.microsoft.com/office/drawing/2014/main" id="{66FB5A0A-29C2-0A4F-92E1-7AA0000E68BC}"/>
              </a:ext>
            </a:extLst>
          </p:cNvPr>
          <p:cNvSpPr txBox="1"/>
          <p:nvPr/>
        </p:nvSpPr>
        <p:spPr>
          <a:xfrm>
            <a:off x="9906569" y="5049300"/>
            <a:ext cx="20800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Limited by decoherence and gate infidelities</a:t>
            </a:r>
          </a:p>
        </p:txBody>
      </p:sp>
    </p:spTree>
    <p:extLst>
      <p:ext uri="{BB962C8B-B14F-4D97-AF65-F5344CB8AC3E}">
        <p14:creationId xmlns:p14="http://schemas.microsoft.com/office/powerpoint/2010/main" val="28777224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9895951" cy="1033669"/>
          </a:xfrm>
        </p:spPr>
        <p:txBody>
          <a:bodyPr>
            <a:normAutofit/>
          </a:bodyPr>
          <a:lstStyle/>
          <a:p>
            <a:r>
              <a:rPr lang="en-US" sz="4000" dirty="0">
                <a:solidFill>
                  <a:schemeClr val="bg1"/>
                </a:solidFill>
              </a:rPr>
              <a:t>Solution: </a:t>
            </a:r>
            <a:r>
              <a:rPr lang="en-US" sz="4000" dirty="0" err="1">
                <a:solidFill>
                  <a:schemeClr val="bg1"/>
                </a:solidFill>
              </a:rPr>
              <a:t>Diagonalise</a:t>
            </a:r>
            <a:r>
              <a:rPr lang="en-US" sz="4000" dirty="0">
                <a:solidFill>
                  <a:schemeClr val="bg1"/>
                </a:solidFill>
              </a:rPr>
              <a:t> the Trotter Unitary </a:t>
            </a:r>
          </a:p>
        </p:txBody>
      </p:sp>
      <p:sp>
        <p:nvSpPr>
          <p:cNvPr id="54" name="Content Placeholder 2">
            <a:extLst>
              <a:ext uri="{FF2B5EF4-FFF2-40B4-BE49-F238E27FC236}">
                <a16:creationId xmlns:a16="http://schemas.microsoft.com/office/drawing/2014/main" id="{21FA1BB4-58CE-B84A-BF1A-9DA19DA8069E}"/>
              </a:ext>
            </a:extLst>
          </p:cNvPr>
          <p:cNvSpPr>
            <a:spLocks noGrp="1"/>
          </p:cNvSpPr>
          <p:nvPr>
            <p:ph idx="1"/>
          </p:nvPr>
        </p:nvSpPr>
        <p:spPr>
          <a:xfrm>
            <a:off x="424666" y="1805614"/>
            <a:ext cx="8229600" cy="4525963"/>
          </a:xfrm>
        </p:spPr>
        <p:txBody>
          <a:bodyPr>
            <a:normAutofit/>
          </a:bodyPr>
          <a:lstStyle/>
          <a:p>
            <a:pPr marL="0" indent="0">
              <a:buNone/>
            </a:pPr>
            <a:r>
              <a:rPr lang="en-US" sz="2000" dirty="0"/>
              <a:t>Diagonalize initial Trotter unitary:</a:t>
            </a:r>
          </a:p>
          <a:p>
            <a:pPr marL="0" indent="0">
              <a:buNone/>
            </a:pPr>
            <a:endParaRPr lang="en-US" sz="2000" dirty="0"/>
          </a:p>
          <a:p>
            <a:pPr marL="0" indent="0">
              <a:buNone/>
            </a:pPr>
            <a:endParaRPr lang="en-US" sz="2000" dirty="0"/>
          </a:p>
          <a:p>
            <a:pPr marL="0" indent="0">
              <a:buNone/>
            </a:pPr>
            <a:r>
              <a:rPr lang="en-US" sz="2000" dirty="0"/>
              <a:t>Then there is no need to apply it iteratively:</a:t>
            </a:r>
          </a:p>
          <a:p>
            <a:pPr marL="0" indent="0">
              <a:buNone/>
            </a:pPr>
            <a:endParaRPr lang="en-US" sz="2000" dirty="0"/>
          </a:p>
          <a:p>
            <a:pPr marL="0" indent="0">
              <a:buNone/>
            </a:pPr>
            <a:endParaRPr lang="en-US" sz="2000" dirty="0"/>
          </a:p>
          <a:p>
            <a:pPr marL="514350" indent="-514350">
              <a:buFont typeface="+mj-lt"/>
              <a:buAutoNum type="arabicPeriod"/>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68" name="Picture 67">
            <a:extLst>
              <a:ext uri="{FF2B5EF4-FFF2-40B4-BE49-F238E27FC236}">
                <a16:creationId xmlns:a16="http://schemas.microsoft.com/office/drawing/2014/main" id="{202218FC-C6DC-E648-AE6B-8109B3529867}"/>
              </a:ext>
            </a:extLst>
          </p:cNvPr>
          <p:cNvPicPr>
            <a:picLocks noChangeAspect="1"/>
          </p:cNvPicPr>
          <p:nvPr/>
        </p:nvPicPr>
        <p:blipFill>
          <a:blip r:embed="rId3"/>
          <a:stretch>
            <a:fillRect/>
          </a:stretch>
        </p:blipFill>
        <p:spPr>
          <a:xfrm>
            <a:off x="2727657" y="3657779"/>
            <a:ext cx="3111500" cy="304800"/>
          </a:xfrm>
          <a:prstGeom prst="rect">
            <a:avLst/>
          </a:prstGeom>
        </p:spPr>
      </p:pic>
      <p:sp>
        <p:nvSpPr>
          <p:cNvPr id="70" name="Rectangle 69">
            <a:extLst>
              <a:ext uri="{FF2B5EF4-FFF2-40B4-BE49-F238E27FC236}">
                <a16:creationId xmlns:a16="http://schemas.microsoft.com/office/drawing/2014/main" id="{4C166A58-45DB-D949-96F8-AE95343BA35C}"/>
              </a:ext>
            </a:extLst>
          </p:cNvPr>
          <p:cNvSpPr/>
          <p:nvPr/>
        </p:nvSpPr>
        <p:spPr>
          <a:xfrm>
            <a:off x="1613685" y="4685282"/>
            <a:ext cx="2844799" cy="461796"/>
          </a:xfrm>
          <a:prstGeom prst="rect">
            <a:avLst/>
          </a:prstGeom>
          <a:solidFill>
            <a:schemeClr val="bg1"/>
          </a:solidFill>
          <a:ln>
            <a:solidFill>
              <a:srgbClr val="FFFFFF"/>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FFFFFF"/>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1AAFAB60-6783-8F44-B5B5-5C536F6C0106}"/>
              </a:ext>
            </a:extLst>
          </p:cNvPr>
          <p:cNvPicPr>
            <a:picLocks noChangeAspect="1"/>
          </p:cNvPicPr>
          <p:nvPr/>
        </p:nvPicPr>
        <p:blipFill rotWithShape="1">
          <a:blip r:embed="rId4"/>
          <a:srcRect l="8534" t="-6101"/>
          <a:stretch/>
        </p:blipFill>
        <p:spPr>
          <a:xfrm>
            <a:off x="4563193" y="2385586"/>
            <a:ext cx="3903038" cy="525517"/>
          </a:xfrm>
          <a:prstGeom prst="rect">
            <a:avLst/>
          </a:prstGeom>
        </p:spPr>
      </p:pic>
      <p:cxnSp>
        <p:nvCxnSpPr>
          <p:cNvPr id="72" name="Straight Arrow Connector 71">
            <a:extLst>
              <a:ext uri="{FF2B5EF4-FFF2-40B4-BE49-F238E27FC236}">
                <a16:creationId xmlns:a16="http://schemas.microsoft.com/office/drawing/2014/main" id="{34C68D35-A10C-0442-9A0B-401CB8607579}"/>
              </a:ext>
            </a:extLst>
          </p:cNvPr>
          <p:cNvCxnSpPr>
            <a:cxnSpLocks/>
          </p:cNvCxnSpPr>
          <p:nvPr/>
        </p:nvCxnSpPr>
        <p:spPr>
          <a:xfrm flipH="1" flipV="1">
            <a:off x="7586573" y="2768600"/>
            <a:ext cx="70199" cy="253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6616F31F-D87F-0D4C-ACE8-8D5650166A8F}"/>
              </a:ext>
            </a:extLst>
          </p:cNvPr>
          <p:cNvSpPr txBox="1"/>
          <p:nvPr/>
        </p:nvSpPr>
        <p:spPr>
          <a:xfrm>
            <a:off x="7340124" y="2998107"/>
            <a:ext cx="95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Diagonal matrix</a:t>
            </a:r>
          </a:p>
        </p:txBody>
      </p:sp>
      <p:sp>
        <p:nvSpPr>
          <p:cNvPr id="74" name="TextBox 73">
            <a:extLst>
              <a:ext uri="{FF2B5EF4-FFF2-40B4-BE49-F238E27FC236}">
                <a16:creationId xmlns:a16="http://schemas.microsoft.com/office/drawing/2014/main" id="{3A6B3FAB-EC96-274C-8691-403FCA3C1956}"/>
              </a:ext>
            </a:extLst>
          </p:cNvPr>
          <p:cNvSpPr txBox="1"/>
          <p:nvPr/>
        </p:nvSpPr>
        <p:spPr>
          <a:xfrm>
            <a:off x="6906304" y="1865489"/>
            <a:ext cx="2086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Rotation into </a:t>
            </a:r>
            <a:r>
              <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eigenbasis</a:t>
            </a: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cxnSp>
        <p:nvCxnSpPr>
          <p:cNvPr id="75" name="Straight Arrow Connector 74">
            <a:extLst>
              <a:ext uri="{FF2B5EF4-FFF2-40B4-BE49-F238E27FC236}">
                <a16:creationId xmlns:a16="http://schemas.microsoft.com/office/drawing/2014/main" id="{2B930503-E68C-B34F-976C-E43E16411078}"/>
              </a:ext>
            </a:extLst>
          </p:cNvPr>
          <p:cNvCxnSpPr>
            <a:cxnSpLocks/>
          </p:cNvCxnSpPr>
          <p:nvPr/>
        </p:nvCxnSpPr>
        <p:spPr>
          <a:xfrm flipH="1">
            <a:off x="7137400" y="2201799"/>
            <a:ext cx="451322" cy="183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623BA6B8-1412-C14E-9E6F-6DD3CE378062}"/>
              </a:ext>
            </a:extLst>
          </p:cNvPr>
          <p:cNvCxnSpPr>
            <a:cxnSpLocks/>
          </p:cNvCxnSpPr>
          <p:nvPr/>
        </p:nvCxnSpPr>
        <p:spPr>
          <a:xfrm>
            <a:off x="7586573" y="2202852"/>
            <a:ext cx="376327" cy="209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7" name="Picture 76">
            <a:extLst>
              <a:ext uri="{FF2B5EF4-FFF2-40B4-BE49-F238E27FC236}">
                <a16:creationId xmlns:a16="http://schemas.microsoft.com/office/drawing/2014/main" id="{26A62169-9BF4-C143-AFED-D8972B74D487}"/>
              </a:ext>
            </a:extLst>
          </p:cNvPr>
          <p:cNvPicPr>
            <a:picLocks noChangeAspect="1"/>
          </p:cNvPicPr>
          <p:nvPr/>
        </p:nvPicPr>
        <p:blipFill>
          <a:blip r:embed="rId5"/>
          <a:stretch>
            <a:fillRect/>
          </a:stretch>
        </p:blipFill>
        <p:spPr>
          <a:xfrm>
            <a:off x="4080207" y="2490397"/>
            <a:ext cx="406400" cy="203200"/>
          </a:xfrm>
          <a:prstGeom prst="rect">
            <a:avLst/>
          </a:prstGeom>
        </p:spPr>
      </p:pic>
      <p:sp>
        <p:nvSpPr>
          <p:cNvPr id="78" name="Rectangle 77">
            <a:extLst>
              <a:ext uri="{FF2B5EF4-FFF2-40B4-BE49-F238E27FC236}">
                <a16:creationId xmlns:a16="http://schemas.microsoft.com/office/drawing/2014/main" id="{4B560DBE-FF82-374C-BC60-C440A29EB71A}"/>
              </a:ext>
            </a:extLst>
          </p:cNvPr>
          <p:cNvSpPr/>
          <p:nvPr/>
        </p:nvSpPr>
        <p:spPr>
          <a:xfrm>
            <a:off x="2604324" y="3663501"/>
            <a:ext cx="888176" cy="356464"/>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9" name="Picture 78">
            <a:extLst>
              <a:ext uri="{FF2B5EF4-FFF2-40B4-BE49-F238E27FC236}">
                <a16:creationId xmlns:a16="http://schemas.microsoft.com/office/drawing/2014/main" id="{8165F358-540A-DA4B-B578-C4F7F268A3AF}"/>
              </a:ext>
            </a:extLst>
          </p:cNvPr>
          <p:cNvPicPr>
            <a:picLocks noChangeAspect="1"/>
          </p:cNvPicPr>
          <p:nvPr/>
        </p:nvPicPr>
        <p:blipFill>
          <a:blip r:embed="rId6"/>
          <a:stretch>
            <a:fillRect/>
          </a:stretch>
        </p:blipFill>
        <p:spPr>
          <a:xfrm>
            <a:off x="2753141" y="3663151"/>
            <a:ext cx="749300" cy="266700"/>
          </a:xfrm>
          <a:prstGeom prst="rect">
            <a:avLst/>
          </a:prstGeom>
        </p:spPr>
      </p:pic>
      <p:grpSp>
        <p:nvGrpSpPr>
          <p:cNvPr id="3" name="Group 2">
            <a:extLst>
              <a:ext uri="{FF2B5EF4-FFF2-40B4-BE49-F238E27FC236}">
                <a16:creationId xmlns:a16="http://schemas.microsoft.com/office/drawing/2014/main" id="{2A772A01-3339-EA45-89A8-005C915EEB81}"/>
              </a:ext>
            </a:extLst>
          </p:cNvPr>
          <p:cNvGrpSpPr/>
          <p:nvPr/>
        </p:nvGrpSpPr>
        <p:grpSpPr>
          <a:xfrm>
            <a:off x="1789568" y="4262388"/>
            <a:ext cx="7822208" cy="2296737"/>
            <a:chOff x="1789568" y="4262388"/>
            <a:chExt cx="7822208" cy="2296737"/>
          </a:xfrm>
        </p:grpSpPr>
        <p:pic>
          <p:nvPicPr>
            <p:cNvPr id="55" name="Picture 54" descr="Screenshot 2019-08-04 at 17.00.06.png">
              <a:extLst>
                <a:ext uri="{FF2B5EF4-FFF2-40B4-BE49-F238E27FC236}">
                  <a16:creationId xmlns:a16="http://schemas.microsoft.com/office/drawing/2014/main" id="{15EF5C4A-391B-6948-A5BA-73650873841B}"/>
                </a:ext>
              </a:extLst>
            </p:cNvPr>
            <p:cNvPicPr>
              <a:picLocks noChangeAspect="1"/>
            </p:cNvPicPr>
            <p:nvPr/>
          </p:nvPicPr>
          <p:blipFill rotWithShape="1">
            <a:blip r:embed="rId7">
              <a:extLst>
                <a:ext uri="{28A0092B-C50C-407E-A947-70E740481C1C}">
                  <a14:useLocalDpi xmlns:a14="http://schemas.microsoft.com/office/drawing/2010/main" val="0"/>
                </a:ext>
              </a:extLst>
            </a:blip>
            <a:srcRect l="38230" t="45980" r="11635" b="1"/>
            <a:stretch/>
          </p:blipFill>
          <p:spPr>
            <a:xfrm>
              <a:off x="4458484" y="4294446"/>
              <a:ext cx="3476709" cy="2264679"/>
            </a:xfrm>
            <a:prstGeom prst="rect">
              <a:avLst/>
            </a:prstGeom>
          </p:spPr>
        </p:pic>
        <p:sp>
          <p:nvSpPr>
            <p:cNvPr id="56" name="Rectangle 55">
              <a:extLst>
                <a:ext uri="{FF2B5EF4-FFF2-40B4-BE49-F238E27FC236}">
                  <a16:creationId xmlns:a16="http://schemas.microsoft.com/office/drawing/2014/main" id="{4721F72E-BC27-F142-9580-68366F261744}"/>
                </a:ext>
              </a:extLst>
            </p:cNvPr>
            <p:cNvSpPr/>
            <p:nvPr/>
          </p:nvSpPr>
          <p:spPr>
            <a:xfrm>
              <a:off x="5647602" y="4371452"/>
              <a:ext cx="687311"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8187BB19-18D1-354A-919B-DD12DA72C0FB}"/>
                </a:ext>
              </a:extLst>
            </p:cNvPr>
            <p:cNvSpPr/>
            <p:nvPr/>
          </p:nvSpPr>
          <p:spPr>
            <a:xfrm>
              <a:off x="5647602" y="4295046"/>
              <a:ext cx="888519" cy="698548"/>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5BCF5EE-C72C-D84C-AF5E-168EB4156A32}"/>
                </a:ext>
              </a:extLst>
            </p:cNvPr>
            <p:cNvSpPr/>
            <p:nvPr/>
          </p:nvSpPr>
          <p:spPr>
            <a:xfrm>
              <a:off x="5634774" y="5129886"/>
              <a:ext cx="901348" cy="252910"/>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BA391EF2-0921-BC4A-93EF-57818DA995B5}"/>
                </a:ext>
              </a:extLst>
            </p:cNvPr>
            <p:cNvSpPr/>
            <p:nvPr/>
          </p:nvSpPr>
          <p:spPr>
            <a:xfrm>
              <a:off x="5634773" y="5662442"/>
              <a:ext cx="964830" cy="208491"/>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7BEA12C-73A4-5645-9A96-4992C2B25D33}"/>
                </a:ext>
              </a:extLst>
            </p:cNvPr>
            <p:cNvSpPr/>
            <p:nvPr/>
          </p:nvSpPr>
          <p:spPr>
            <a:xfrm>
              <a:off x="5634773" y="6166817"/>
              <a:ext cx="964830" cy="246359"/>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descr="Screenshot 2019-08-04 at 17.00.06.png">
              <a:extLst>
                <a:ext uri="{FF2B5EF4-FFF2-40B4-BE49-F238E27FC236}">
                  <a16:creationId xmlns:a16="http://schemas.microsoft.com/office/drawing/2014/main" id="{74DCF2FC-4DD9-AD4B-994F-CA4B19640DBF}"/>
                </a:ext>
              </a:extLst>
            </p:cNvPr>
            <p:cNvPicPr>
              <a:picLocks/>
            </p:cNvPicPr>
            <p:nvPr/>
          </p:nvPicPr>
          <p:blipFill rotWithShape="1">
            <a:blip r:embed="rId7">
              <a:extLst>
                <a:ext uri="{28A0092B-C50C-407E-A947-70E740481C1C}">
                  <a14:useLocalDpi xmlns:a14="http://schemas.microsoft.com/office/drawing/2010/main" val="0"/>
                </a:ext>
              </a:extLst>
            </a:blip>
            <a:srcRect l="52335" t="83887" r="27918" b="13336"/>
            <a:stretch/>
          </p:blipFill>
          <p:spPr>
            <a:xfrm>
              <a:off x="5437894" y="6460172"/>
              <a:ext cx="1365437" cy="72000"/>
            </a:xfrm>
            <a:prstGeom prst="rect">
              <a:avLst/>
            </a:prstGeom>
          </p:spPr>
        </p:pic>
        <p:pic>
          <p:nvPicPr>
            <p:cNvPr id="62" name="Picture 61" descr="Screenshot 2019-08-04 at 17.00.06.png">
              <a:extLst>
                <a:ext uri="{FF2B5EF4-FFF2-40B4-BE49-F238E27FC236}">
                  <a16:creationId xmlns:a16="http://schemas.microsoft.com/office/drawing/2014/main" id="{6977BA8C-EDC7-7049-BF70-35CA4B109D53}"/>
                </a:ext>
              </a:extLst>
            </p:cNvPr>
            <p:cNvPicPr>
              <a:picLocks noChangeAspect="1"/>
            </p:cNvPicPr>
            <p:nvPr/>
          </p:nvPicPr>
          <p:blipFill rotWithShape="1">
            <a:blip r:embed="rId7">
              <a:extLst>
                <a:ext uri="{28A0092B-C50C-407E-A947-70E740481C1C}">
                  <a14:useLocalDpi xmlns:a14="http://schemas.microsoft.com/office/drawing/2010/main" val="0"/>
                </a:ext>
              </a:extLst>
            </a:blip>
            <a:srcRect l="90488" t="63698" r="7156" b="1"/>
            <a:stretch/>
          </p:blipFill>
          <p:spPr>
            <a:xfrm>
              <a:off x="8536478" y="4993594"/>
              <a:ext cx="152400" cy="1419582"/>
            </a:xfrm>
            <a:prstGeom prst="rect">
              <a:avLst/>
            </a:prstGeom>
          </p:spPr>
        </p:pic>
        <p:pic>
          <p:nvPicPr>
            <p:cNvPr id="64" name="Picture 63">
              <a:extLst>
                <a:ext uri="{FF2B5EF4-FFF2-40B4-BE49-F238E27FC236}">
                  <a16:creationId xmlns:a16="http://schemas.microsoft.com/office/drawing/2014/main" id="{EC7A2808-A673-6343-89C0-959DB9168889}"/>
                </a:ext>
              </a:extLst>
            </p:cNvPr>
            <p:cNvPicPr>
              <a:picLocks noChangeAspect="1"/>
            </p:cNvPicPr>
            <p:nvPr/>
          </p:nvPicPr>
          <p:blipFill>
            <a:blip r:embed="rId8"/>
            <a:stretch>
              <a:fillRect/>
            </a:stretch>
          </p:blipFill>
          <p:spPr>
            <a:xfrm>
              <a:off x="5634773" y="4599732"/>
              <a:ext cx="1012315" cy="348502"/>
            </a:xfrm>
            <a:prstGeom prst="rect">
              <a:avLst/>
            </a:prstGeom>
          </p:spPr>
        </p:pic>
        <p:pic>
          <p:nvPicPr>
            <p:cNvPr id="65" name="Picture 64">
              <a:extLst>
                <a:ext uri="{FF2B5EF4-FFF2-40B4-BE49-F238E27FC236}">
                  <a16:creationId xmlns:a16="http://schemas.microsoft.com/office/drawing/2014/main" id="{8A61B692-8F7D-C34B-8C7D-B3397FD69F57}"/>
                </a:ext>
              </a:extLst>
            </p:cNvPr>
            <p:cNvPicPr>
              <a:picLocks noChangeAspect="1"/>
            </p:cNvPicPr>
            <p:nvPr/>
          </p:nvPicPr>
          <p:blipFill>
            <a:blip r:embed="rId9"/>
            <a:stretch>
              <a:fillRect/>
            </a:stretch>
          </p:blipFill>
          <p:spPr>
            <a:xfrm>
              <a:off x="5697922" y="5129885"/>
              <a:ext cx="838200" cy="215900"/>
            </a:xfrm>
            <a:prstGeom prst="rect">
              <a:avLst/>
            </a:prstGeom>
          </p:spPr>
        </p:pic>
        <p:pic>
          <p:nvPicPr>
            <p:cNvPr id="66" name="Picture 65">
              <a:extLst>
                <a:ext uri="{FF2B5EF4-FFF2-40B4-BE49-F238E27FC236}">
                  <a16:creationId xmlns:a16="http://schemas.microsoft.com/office/drawing/2014/main" id="{CB6DE44F-731D-7442-9F59-DBF3E794D2A5}"/>
                </a:ext>
              </a:extLst>
            </p:cNvPr>
            <p:cNvPicPr>
              <a:picLocks noChangeAspect="1"/>
            </p:cNvPicPr>
            <p:nvPr/>
          </p:nvPicPr>
          <p:blipFill>
            <a:blip r:embed="rId10"/>
            <a:stretch>
              <a:fillRect/>
            </a:stretch>
          </p:blipFill>
          <p:spPr>
            <a:xfrm>
              <a:off x="5692730" y="5655033"/>
              <a:ext cx="838200" cy="215900"/>
            </a:xfrm>
            <a:prstGeom prst="rect">
              <a:avLst/>
            </a:prstGeom>
          </p:spPr>
        </p:pic>
        <p:pic>
          <p:nvPicPr>
            <p:cNvPr id="67" name="Picture 66">
              <a:extLst>
                <a:ext uri="{FF2B5EF4-FFF2-40B4-BE49-F238E27FC236}">
                  <a16:creationId xmlns:a16="http://schemas.microsoft.com/office/drawing/2014/main" id="{F6BEFEAD-DAB0-154D-958F-E8BA2EB0520C}"/>
                </a:ext>
              </a:extLst>
            </p:cNvPr>
            <p:cNvPicPr>
              <a:picLocks noChangeAspect="1"/>
            </p:cNvPicPr>
            <p:nvPr/>
          </p:nvPicPr>
          <p:blipFill>
            <a:blip r:embed="rId11"/>
            <a:stretch>
              <a:fillRect/>
            </a:stretch>
          </p:blipFill>
          <p:spPr>
            <a:xfrm>
              <a:off x="5697922" y="6197276"/>
              <a:ext cx="838200" cy="215900"/>
            </a:xfrm>
            <a:prstGeom prst="rect">
              <a:avLst/>
            </a:prstGeom>
          </p:spPr>
        </p:pic>
        <p:sp>
          <p:nvSpPr>
            <p:cNvPr id="80" name="TextBox 79">
              <a:extLst>
                <a:ext uri="{FF2B5EF4-FFF2-40B4-BE49-F238E27FC236}">
                  <a16:creationId xmlns:a16="http://schemas.microsoft.com/office/drawing/2014/main" id="{B5CDDE9D-035D-DB49-A72D-D0327912B516}"/>
                </a:ext>
              </a:extLst>
            </p:cNvPr>
            <p:cNvSpPr txBox="1"/>
            <p:nvPr/>
          </p:nvSpPr>
          <p:spPr>
            <a:xfrm>
              <a:off x="7694645" y="4262388"/>
              <a:ext cx="19171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“Coherence Time” </a:t>
              </a:r>
            </a:p>
          </p:txBody>
        </p:sp>
        <p:pic>
          <p:nvPicPr>
            <p:cNvPr id="82" name="Picture 81" descr="Screenshot 2019-10-31 at 21.32.07.png">
              <a:extLst>
                <a:ext uri="{FF2B5EF4-FFF2-40B4-BE49-F238E27FC236}">
                  <a16:creationId xmlns:a16="http://schemas.microsoft.com/office/drawing/2014/main" id="{5F1F2E7C-1D76-8548-B4F0-C0DB99B4AD23}"/>
                </a:ext>
              </a:extLst>
            </p:cNvPr>
            <p:cNvPicPr>
              <a:picLocks noChangeAspect="1"/>
            </p:cNvPicPr>
            <p:nvPr/>
          </p:nvPicPr>
          <p:blipFill rotWithShape="1">
            <a:blip r:embed="rId12">
              <a:extLst>
                <a:ext uri="{28A0092B-C50C-407E-A947-70E740481C1C}">
                  <a14:useLocalDpi xmlns:a14="http://schemas.microsoft.com/office/drawing/2010/main" val="0"/>
                </a:ext>
              </a:extLst>
            </a:blip>
            <a:srcRect r="68451"/>
            <a:stretch/>
          </p:blipFill>
          <p:spPr>
            <a:xfrm>
              <a:off x="1789568" y="4715917"/>
              <a:ext cx="2561594" cy="1590097"/>
            </a:xfrm>
            <a:prstGeom prst="rect">
              <a:avLst/>
            </a:prstGeom>
          </p:spPr>
        </p:pic>
        <p:sp>
          <p:nvSpPr>
            <p:cNvPr id="83" name="Rectangle 82">
              <a:extLst>
                <a:ext uri="{FF2B5EF4-FFF2-40B4-BE49-F238E27FC236}">
                  <a16:creationId xmlns:a16="http://schemas.microsoft.com/office/drawing/2014/main" id="{44964FB9-75EE-B149-9C7E-C4B9B60273E1}"/>
                </a:ext>
              </a:extLst>
            </p:cNvPr>
            <p:cNvSpPr/>
            <p:nvPr/>
          </p:nvSpPr>
          <p:spPr>
            <a:xfrm>
              <a:off x="1961844" y="4479115"/>
              <a:ext cx="2561594"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30168E60-42BA-A044-92F3-6B4A340C1D5C}"/>
                </a:ext>
              </a:extLst>
            </p:cNvPr>
            <p:cNvPicPr>
              <a:picLocks noChangeAspect="1"/>
            </p:cNvPicPr>
            <p:nvPr/>
          </p:nvPicPr>
          <p:blipFill>
            <a:blip r:embed="rId13"/>
            <a:stretch>
              <a:fillRect/>
            </a:stretch>
          </p:blipFill>
          <p:spPr>
            <a:xfrm>
              <a:off x="2139721" y="4762219"/>
              <a:ext cx="1054100" cy="190500"/>
            </a:xfrm>
            <a:prstGeom prst="rect">
              <a:avLst/>
            </a:prstGeom>
          </p:spPr>
        </p:pic>
      </p:grpSp>
    </p:spTree>
    <p:extLst>
      <p:ext uri="{BB962C8B-B14F-4D97-AF65-F5344CB8AC3E}">
        <p14:creationId xmlns:p14="http://schemas.microsoft.com/office/powerpoint/2010/main" val="3705046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9895951" cy="1033669"/>
          </a:xfrm>
        </p:spPr>
        <p:txBody>
          <a:bodyPr>
            <a:normAutofit/>
          </a:bodyPr>
          <a:lstStyle/>
          <a:p>
            <a:r>
              <a:rPr lang="en-US" sz="4000" dirty="0">
                <a:solidFill>
                  <a:schemeClr val="bg1"/>
                </a:solidFill>
              </a:rPr>
              <a:t>Solution: </a:t>
            </a:r>
            <a:r>
              <a:rPr lang="en-US" sz="4000" dirty="0" err="1">
                <a:solidFill>
                  <a:schemeClr val="bg1"/>
                </a:solidFill>
              </a:rPr>
              <a:t>Diagonalise</a:t>
            </a:r>
            <a:r>
              <a:rPr lang="en-US" sz="4000" dirty="0">
                <a:solidFill>
                  <a:schemeClr val="bg1"/>
                </a:solidFill>
              </a:rPr>
              <a:t> the Trotter Unitary </a:t>
            </a:r>
          </a:p>
        </p:txBody>
      </p:sp>
      <p:sp>
        <p:nvSpPr>
          <p:cNvPr id="54" name="Content Placeholder 2">
            <a:extLst>
              <a:ext uri="{FF2B5EF4-FFF2-40B4-BE49-F238E27FC236}">
                <a16:creationId xmlns:a16="http://schemas.microsoft.com/office/drawing/2014/main" id="{21FA1BB4-58CE-B84A-BF1A-9DA19DA8069E}"/>
              </a:ext>
            </a:extLst>
          </p:cNvPr>
          <p:cNvSpPr>
            <a:spLocks noGrp="1"/>
          </p:cNvSpPr>
          <p:nvPr>
            <p:ph idx="1"/>
          </p:nvPr>
        </p:nvSpPr>
        <p:spPr>
          <a:xfrm>
            <a:off x="424666" y="1805614"/>
            <a:ext cx="8229600" cy="4525963"/>
          </a:xfrm>
        </p:spPr>
        <p:txBody>
          <a:bodyPr>
            <a:normAutofit/>
          </a:bodyPr>
          <a:lstStyle/>
          <a:p>
            <a:pPr marL="0" indent="0">
              <a:buNone/>
            </a:pPr>
            <a:r>
              <a:rPr lang="en-US" sz="2000" dirty="0" err="1"/>
              <a:t>Diagonalise</a:t>
            </a:r>
            <a:r>
              <a:rPr lang="en-US" sz="2000" dirty="0"/>
              <a:t> initial Trotter unitary:</a:t>
            </a:r>
          </a:p>
          <a:p>
            <a:pPr marL="0" indent="0">
              <a:buNone/>
            </a:pPr>
            <a:endParaRPr lang="en-US" sz="2000" dirty="0"/>
          </a:p>
          <a:p>
            <a:pPr marL="0" indent="0">
              <a:buNone/>
            </a:pPr>
            <a:endParaRPr lang="en-US" sz="2000" dirty="0"/>
          </a:p>
          <a:p>
            <a:pPr marL="0" indent="0">
              <a:buNone/>
            </a:pPr>
            <a:r>
              <a:rPr lang="en-US" sz="2000" dirty="0"/>
              <a:t>Then there is no need to apply it iteratively:</a:t>
            </a:r>
          </a:p>
          <a:p>
            <a:pPr marL="0" indent="0">
              <a:buNone/>
            </a:pPr>
            <a:endParaRPr lang="en-US" sz="2000" dirty="0"/>
          </a:p>
          <a:p>
            <a:pPr marL="0" indent="0">
              <a:buNone/>
            </a:pPr>
            <a:endParaRPr lang="en-US" sz="2000" dirty="0"/>
          </a:p>
          <a:p>
            <a:pPr marL="514350" indent="-514350">
              <a:buFont typeface="+mj-lt"/>
              <a:buAutoNum type="arabicPeriod"/>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68" name="Picture 67">
            <a:extLst>
              <a:ext uri="{FF2B5EF4-FFF2-40B4-BE49-F238E27FC236}">
                <a16:creationId xmlns:a16="http://schemas.microsoft.com/office/drawing/2014/main" id="{202218FC-C6DC-E648-AE6B-8109B3529867}"/>
              </a:ext>
            </a:extLst>
          </p:cNvPr>
          <p:cNvPicPr>
            <a:picLocks noChangeAspect="1"/>
          </p:cNvPicPr>
          <p:nvPr/>
        </p:nvPicPr>
        <p:blipFill>
          <a:blip r:embed="rId3"/>
          <a:stretch>
            <a:fillRect/>
          </a:stretch>
        </p:blipFill>
        <p:spPr>
          <a:xfrm>
            <a:off x="2727657" y="3657779"/>
            <a:ext cx="3111500" cy="304800"/>
          </a:xfrm>
          <a:prstGeom prst="rect">
            <a:avLst/>
          </a:prstGeom>
        </p:spPr>
      </p:pic>
      <p:sp>
        <p:nvSpPr>
          <p:cNvPr id="70" name="Rectangle 69">
            <a:extLst>
              <a:ext uri="{FF2B5EF4-FFF2-40B4-BE49-F238E27FC236}">
                <a16:creationId xmlns:a16="http://schemas.microsoft.com/office/drawing/2014/main" id="{4C166A58-45DB-D949-96F8-AE95343BA35C}"/>
              </a:ext>
            </a:extLst>
          </p:cNvPr>
          <p:cNvSpPr/>
          <p:nvPr/>
        </p:nvSpPr>
        <p:spPr>
          <a:xfrm>
            <a:off x="1613685" y="4685282"/>
            <a:ext cx="2844799" cy="461796"/>
          </a:xfrm>
          <a:prstGeom prst="rect">
            <a:avLst/>
          </a:prstGeom>
          <a:solidFill>
            <a:schemeClr val="bg1"/>
          </a:solidFill>
          <a:ln>
            <a:solidFill>
              <a:srgbClr val="FFFFFF"/>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FFFFFF"/>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1AAFAB60-6783-8F44-B5B5-5C536F6C0106}"/>
              </a:ext>
            </a:extLst>
          </p:cNvPr>
          <p:cNvPicPr>
            <a:picLocks noChangeAspect="1"/>
          </p:cNvPicPr>
          <p:nvPr/>
        </p:nvPicPr>
        <p:blipFill rotWithShape="1">
          <a:blip r:embed="rId4"/>
          <a:srcRect l="8534" t="-6101"/>
          <a:stretch/>
        </p:blipFill>
        <p:spPr>
          <a:xfrm>
            <a:off x="4563193" y="2385586"/>
            <a:ext cx="3903038" cy="525517"/>
          </a:xfrm>
          <a:prstGeom prst="rect">
            <a:avLst/>
          </a:prstGeom>
        </p:spPr>
      </p:pic>
      <p:cxnSp>
        <p:nvCxnSpPr>
          <p:cNvPr id="72" name="Straight Arrow Connector 71">
            <a:extLst>
              <a:ext uri="{FF2B5EF4-FFF2-40B4-BE49-F238E27FC236}">
                <a16:creationId xmlns:a16="http://schemas.microsoft.com/office/drawing/2014/main" id="{34C68D35-A10C-0442-9A0B-401CB8607579}"/>
              </a:ext>
            </a:extLst>
          </p:cNvPr>
          <p:cNvCxnSpPr>
            <a:cxnSpLocks/>
          </p:cNvCxnSpPr>
          <p:nvPr/>
        </p:nvCxnSpPr>
        <p:spPr>
          <a:xfrm flipH="1" flipV="1">
            <a:off x="7586573" y="2768600"/>
            <a:ext cx="70199" cy="253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6616F31F-D87F-0D4C-ACE8-8D5650166A8F}"/>
              </a:ext>
            </a:extLst>
          </p:cNvPr>
          <p:cNvSpPr txBox="1"/>
          <p:nvPr/>
        </p:nvSpPr>
        <p:spPr>
          <a:xfrm>
            <a:off x="7340124" y="2998107"/>
            <a:ext cx="95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Diagonal matrix</a:t>
            </a:r>
          </a:p>
        </p:txBody>
      </p:sp>
      <p:sp>
        <p:nvSpPr>
          <p:cNvPr id="74" name="TextBox 73">
            <a:extLst>
              <a:ext uri="{FF2B5EF4-FFF2-40B4-BE49-F238E27FC236}">
                <a16:creationId xmlns:a16="http://schemas.microsoft.com/office/drawing/2014/main" id="{3A6B3FAB-EC96-274C-8691-403FCA3C1956}"/>
              </a:ext>
            </a:extLst>
          </p:cNvPr>
          <p:cNvSpPr txBox="1"/>
          <p:nvPr/>
        </p:nvSpPr>
        <p:spPr>
          <a:xfrm>
            <a:off x="6906304" y="1865489"/>
            <a:ext cx="2086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Rotation into </a:t>
            </a:r>
            <a:r>
              <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eigenbasis</a:t>
            </a:r>
            <a:endPar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cxnSp>
        <p:nvCxnSpPr>
          <p:cNvPr id="75" name="Straight Arrow Connector 74">
            <a:extLst>
              <a:ext uri="{FF2B5EF4-FFF2-40B4-BE49-F238E27FC236}">
                <a16:creationId xmlns:a16="http://schemas.microsoft.com/office/drawing/2014/main" id="{2B930503-E68C-B34F-976C-E43E16411078}"/>
              </a:ext>
            </a:extLst>
          </p:cNvPr>
          <p:cNvCxnSpPr>
            <a:cxnSpLocks/>
          </p:cNvCxnSpPr>
          <p:nvPr/>
        </p:nvCxnSpPr>
        <p:spPr>
          <a:xfrm flipH="1">
            <a:off x="7137400" y="2201799"/>
            <a:ext cx="451322" cy="183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623BA6B8-1412-C14E-9E6F-6DD3CE378062}"/>
              </a:ext>
            </a:extLst>
          </p:cNvPr>
          <p:cNvCxnSpPr>
            <a:cxnSpLocks/>
          </p:cNvCxnSpPr>
          <p:nvPr/>
        </p:nvCxnSpPr>
        <p:spPr>
          <a:xfrm>
            <a:off x="7586573" y="2202852"/>
            <a:ext cx="376327" cy="209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7" name="Picture 76">
            <a:extLst>
              <a:ext uri="{FF2B5EF4-FFF2-40B4-BE49-F238E27FC236}">
                <a16:creationId xmlns:a16="http://schemas.microsoft.com/office/drawing/2014/main" id="{26A62169-9BF4-C143-AFED-D8972B74D487}"/>
              </a:ext>
            </a:extLst>
          </p:cNvPr>
          <p:cNvPicPr>
            <a:picLocks noChangeAspect="1"/>
          </p:cNvPicPr>
          <p:nvPr/>
        </p:nvPicPr>
        <p:blipFill>
          <a:blip r:embed="rId5"/>
          <a:stretch>
            <a:fillRect/>
          </a:stretch>
        </p:blipFill>
        <p:spPr>
          <a:xfrm>
            <a:off x="4080207" y="2490397"/>
            <a:ext cx="406400" cy="203200"/>
          </a:xfrm>
          <a:prstGeom prst="rect">
            <a:avLst/>
          </a:prstGeom>
        </p:spPr>
      </p:pic>
      <p:sp>
        <p:nvSpPr>
          <p:cNvPr id="78" name="Rectangle 77">
            <a:extLst>
              <a:ext uri="{FF2B5EF4-FFF2-40B4-BE49-F238E27FC236}">
                <a16:creationId xmlns:a16="http://schemas.microsoft.com/office/drawing/2014/main" id="{4B560DBE-FF82-374C-BC60-C440A29EB71A}"/>
              </a:ext>
            </a:extLst>
          </p:cNvPr>
          <p:cNvSpPr/>
          <p:nvPr/>
        </p:nvSpPr>
        <p:spPr>
          <a:xfrm>
            <a:off x="2604324" y="3663501"/>
            <a:ext cx="888176" cy="356464"/>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9" name="Picture 78">
            <a:extLst>
              <a:ext uri="{FF2B5EF4-FFF2-40B4-BE49-F238E27FC236}">
                <a16:creationId xmlns:a16="http://schemas.microsoft.com/office/drawing/2014/main" id="{8165F358-540A-DA4B-B578-C4F7F268A3AF}"/>
              </a:ext>
            </a:extLst>
          </p:cNvPr>
          <p:cNvPicPr>
            <a:picLocks noChangeAspect="1"/>
          </p:cNvPicPr>
          <p:nvPr/>
        </p:nvPicPr>
        <p:blipFill>
          <a:blip r:embed="rId6"/>
          <a:stretch>
            <a:fillRect/>
          </a:stretch>
        </p:blipFill>
        <p:spPr>
          <a:xfrm>
            <a:off x="2753141" y="3663151"/>
            <a:ext cx="749300" cy="266700"/>
          </a:xfrm>
          <a:prstGeom prst="rect">
            <a:avLst/>
          </a:prstGeom>
        </p:spPr>
      </p:pic>
      <p:grpSp>
        <p:nvGrpSpPr>
          <p:cNvPr id="3" name="Group 2">
            <a:extLst>
              <a:ext uri="{FF2B5EF4-FFF2-40B4-BE49-F238E27FC236}">
                <a16:creationId xmlns:a16="http://schemas.microsoft.com/office/drawing/2014/main" id="{2A772A01-3339-EA45-89A8-005C915EEB81}"/>
              </a:ext>
            </a:extLst>
          </p:cNvPr>
          <p:cNvGrpSpPr/>
          <p:nvPr/>
        </p:nvGrpSpPr>
        <p:grpSpPr>
          <a:xfrm>
            <a:off x="1789568" y="4262388"/>
            <a:ext cx="7822208" cy="2296737"/>
            <a:chOff x="1789568" y="4262388"/>
            <a:chExt cx="7822208" cy="2296737"/>
          </a:xfrm>
        </p:grpSpPr>
        <p:pic>
          <p:nvPicPr>
            <p:cNvPr id="55" name="Picture 54" descr="Screenshot 2019-08-04 at 17.00.06.png">
              <a:extLst>
                <a:ext uri="{FF2B5EF4-FFF2-40B4-BE49-F238E27FC236}">
                  <a16:creationId xmlns:a16="http://schemas.microsoft.com/office/drawing/2014/main" id="{15EF5C4A-391B-6948-A5BA-73650873841B}"/>
                </a:ext>
              </a:extLst>
            </p:cNvPr>
            <p:cNvPicPr>
              <a:picLocks noChangeAspect="1"/>
            </p:cNvPicPr>
            <p:nvPr/>
          </p:nvPicPr>
          <p:blipFill rotWithShape="1">
            <a:blip r:embed="rId7">
              <a:extLst>
                <a:ext uri="{28A0092B-C50C-407E-A947-70E740481C1C}">
                  <a14:useLocalDpi xmlns:a14="http://schemas.microsoft.com/office/drawing/2010/main" val="0"/>
                </a:ext>
              </a:extLst>
            </a:blip>
            <a:srcRect l="38230" t="45980" r="11635" b="1"/>
            <a:stretch/>
          </p:blipFill>
          <p:spPr>
            <a:xfrm>
              <a:off x="4458484" y="4294446"/>
              <a:ext cx="3476709" cy="2264679"/>
            </a:xfrm>
            <a:prstGeom prst="rect">
              <a:avLst/>
            </a:prstGeom>
          </p:spPr>
        </p:pic>
        <p:sp>
          <p:nvSpPr>
            <p:cNvPr id="56" name="Rectangle 55">
              <a:extLst>
                <a:ext uri="{FF2B5EF4-FFF2-40B4-BE49-F238E27FC236}">
                  <a16:creationId xmlns:a16="http://schemas.microsoft.com/office/drawing/2014/main" id="{4721F72E-BC27-F142-9580-68366F261744}"/>
                </a:ext>
              </a:extLst>
            </p:cNvPr>
            <p:cNvSpPr/>
            <p:nvPr/>
          </p:nvSpPr>
          <p:spPr>
            <a:xfrm>
              <a:off x="5647602" y="4371452"/>
              <a:ext cx="687311"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8187BB19-18D1-354A-919B-DD12DA72C0FB}"/>
                </a:ext>
              </a:extLst>
            </p:cNvPr>
            <p:cNvSpPr/>
            <p:nvPr/>
          </p:nvSpPr>
          <p:spPr>
            <a:xfrm>
              <a:off x="5647602" y="4295046"/>
              <a:ext cx="888519" cy="698548"/>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5BCF5EE-C72C-D84C-AF5E-168EB4156A32}"/>
                </a:ext>
              </a:extLst>
            </p:cNvPr>
            <p:cNvSpPr/>
            <p:nvPr/>
          </p:nvSpPr>
          <p:spPr>
            <a:xfrm>
              <a:off x="5634774" y="5129886"/>
              <a:ext cx="901348" cy="252910"/>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BA391EF2-0921-BC4A-93EF-57818DA995B5}"/>
                </a:ext>
              </a:extLst>
            </p:cNvPr>
            <p:cNvSpPr/>
            <p:nvPr/>
          </p:nvSpPr>
          <p:spPr>
            <a:xfrm>
              <a:off x="5634773" y="5662442"/>
              <a:ext cx="964830" cy="208491"/>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7BEA12C-73A4-5645-9A96-4992C2B25D33}"/>
                </a:ext>
              </a:extLst>
            </p:cNvPr>
            <p:cNvSpPr/>
            <p:nvPr/>
          </p:nvSpPr>
          <p:spPr>
            <a:xfrm>
              <a:off x="5634773" y="6166817"/>
              <a:ext cx="964830" cy="246359"/>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descr="Screenshot 2019-08-04 at 17.00.06.png">
              <a:extLst>
                <a:ext uri="{FF2B5EF4-FFF2-40B4-BE49-F238E27FC236}">
                  <a16:creationId xmlns:a16="http://schemas.microsoft.com/office/drawing/2014/main" id="{74DCF2FC-4DD9-AD4B-994F-CA4B19640DBF}"/>
                </a:ext>
              </a:extLst>
            </p:cNvPr>
            <p:cNvPicPr>
              <a:picLocks/>
            </p:cNvPicPr>
            <p:nvPr/>
          </p:nvPicPr>
          <p:blipFill rotWithShape="1">
            <a:blip r:embed="rId7">
              <a:extLst>
                <a:ext uri="{28A0092B-C50C-407E-A947-70E740481C1C}">
                  <a14:useLocalDpi xmlns:a14="http://schemas.microsoft.com/office/drawing/2010/main" val="0"/>
                </a:ext>
              </a:extLst>
            </a:blip>
            <a:srcRect l="52335" t="83887" r="27918" b="13336"/>
            <a:stretch/>
          </p:blipFill>
          <p:spPr>
            <a:xfrm>
              <a:off x="5437894" y="6460172"/>
              <a:ext cx="1365437" cy="72000"/>
            </a:xfrm>
            <a:prstGeom prst="rect">
              <a:avLst/>
            </a:prstGeom>
          </p:spPr>
        </p:pic>
        <p:pic>
          <p:nvPicPr>
            <p:cNvPr id="62" name="Picture 61" descr="Screenshot 2019-08-04 at 17.00.06.png">
              <a:extLst>
                <a:ext uri="{FF2B5EF4-FFF2-40B4-BE49-F238E27FC236}">
                  <a16:creationId xmlns:a16="http://schemas.microsoft.com/office/drawing/2014/main" id="{6977BA8C-EDC7-7049-BF70-35CA4B109D53}"/>
                </a:ext>
              </a:extLst>
            </p:cNvPr>
            <p:cNvPicPr>
              <a:picLocks noChangeAspect="1"/>
            </p:cNvPicPr>
            <p:nvPr/>
          </p:nvPicPr>
          <p:blipFill rotWithShape="1">
            <a:blip r:embed="rId7">
              <a:extLst>
                <a:ext uri="{28A0092B-C50C-407E-A947-70E740481C1C}">
                  <a14:useLocalDpi xmlns:a14="http://schemas.microsoft.com/office/drawing/2010/main" val="0"/>
                </a:ext>
              </a:extLst>
            </a:blip>
            <a:srcRect l="90488" t="63698" r="7156" b="1"/>
            <a:stretch/>
          </p:blipFill>
          <p:spPr>
            <a:xfrm>
              <a:off x="8536478" y="4993594"/>
              <a:ext cx="152400" cy="1419582"/>
            </a:xfrm>
            <a:prstGeom prst="rect">
              <a:avLst/>
            </a:prstGeom>
          </p:spPr>
        </p:pic>
        <p:pic>
          <p:nvPicPr>
            <p:cNvPr id="64" name="Picture 63">
              <a:extLst>
                <a:ext uri="{FF2B5EF4-FFF2-40B4-BE49-F238E27FC236}">
                  <a16:creationId xmlns:a16="http://schemas.microsoft.com/office/drawing/2014/main" id="{EC7A2808-A673-6343-89C0-959DB9168889}"/>
                </a:ext>
              </a:extLst>
            </p:cNvPr>
            <p:cNvPicPr>
              <a:picLocks noChangeAspect="1"/>
            </p:cNvPicPr>
            <p:nvPr/>
          </p:nvPicPr>
          <p:blipFill>
            <a:blip r:embed="rId8"/>
            <a:stretch>
              <a:fillRect/>
            </a:stretch>
          </p:blipFill>
          <p:spPr>
            <a:xfrm>
              <a:off x="5634773" y="4599732"/>
              <a:ext cx="1012315" cy="348502"/>
            </a:xfrm>
            <a:prstGeom prst="rect">
              <a:avLst/>
            </a:prstGeom>
          </p:spPr>
        </p:pic>
        <p:pic>
          <p:nvPicPr>
            <p:cNvPr id="65" name="Picture 64">
              <a:extLst>
                <a:ext uri="{FF2B5EF4-FFF2-40B4-BE49-F238E27FC236}">
                  <a16:creationId xmlns:a16="http://schemas.microsoft.com/office/drawing/2014/main" id="{8A61B692-8F7D-C34B-8C7D-B3397FD69F57}"/>
                </a:ext>
              </a:extLst>
            </p:cNvPr>
            <p:cNvPicPr>
              <a:picLocks noChangeAspect="1"/>
            </p:cNvPicPr>
            <p:nvPr/>
          </p:nvPicPr>
          <p:blipFill>
            <a:blip r:embed="rId9"/>
            <a:stretch>
              <a:fillRect/>
            </a:stretch>
          </p:blipFill>
          <p:spPr>
            <a:xfrm>
              <a:off x="5697922" y="5129885"/>
              <a:ext cx="838200" cy="215900"/>
            </a:xfrm>
            <a:prstGeom prst="rect">
              <a:avLst/>
            </a:prstGeom>
          </p:spPr>
        </p:pic>
        <p:pic>
          <p:nvPicPr>
            <p:cNvPr id="66" name="Picture 65">
              <a:extLst>
                <a:ext uri="{FF2B5EF4-FFF2-40B4-BE49-F238E27FC236}">
                  <a16:creationId xmlns:a16="http://schemas.microsoft.com/office/drawing/2014/main" id="{CB6DE44F-731D-7442-9F59-DBF3E794D2A5}"/>
                </a:ext>
              </a:extLst>
            </p:cNvPr>
            <p:cNvPicPr>
              <a:picLocks noChangeAspect="1"/>
            </p:cNvPicPr>
            <p:nvPr/>
          </p:nvPicPr>
          <p:blipFill>
            <a:blip r:embed="rId10"/>
            <a:stretch>
              <a:fillRect/>
            </a:stretch>
          </p:blipFill>
          <p:spPr>
            <a:xfrm>
              <a:off x="5692730" y="5655033"/>
              <a:ext cx="838200" cy="215900"/>
            </a:xfrm>
            <a:prstGeom prst="rect">
              <a:avLst/>
            </a:prstGeom>
          </p:spPr>
        </p:pic>
        <p:pic>
          <p:nvPicPr>
            <p:cNvPr id="67" name="Picture 66">
              <a:extLst>
                <a:ext uri="{FF2B5EF4-FFF2-40B4-BE49-F238E27FC236}">
                  <a16:creationId xmlns:a16="http://schemas.microsoft.com/office/drawing/2014/main" id="{F6BEFEAD-DAB0-154D-958F-E8BA2EB0520C}"/>
                </a:ext>
              </a:extLst>
            </p:cNvPr>
            <p:cNvPicPr>
              <a:picLocks noChangeAspect="1"/>
            </p:cNvPicPr>
            <p:nvPr/>
          </p:nvPicPr>
          <p:blipFill>
            <a:blip r:embed="rId11"/>
            <a:stretch>
              <a:fillRect/>
            </a:stretch>
          </p:blipFill>
          <p:spPr>
            <a:xfrm>
              <a:off x="5697922" y="6197276"/>
              <a:ext cx="838200" cy="215900"/>
            </a:xfrm>
            <a:prstGeom prst="rect">
              <a:avLst/>
            </a:prstGeom>
          </p:spPr>
        </p:pic>
        <p:sp>
          <p:nvSpPr>
            <p:cNvPr id="80" name="TextBox 79">
              <a:extLst>
                <a:ext uri="{FF2B5EF4-FFF2-40B4-BE49-F238E27FC236}">
                  <a16:creationId xmlns:a16="http://schemas.microsoft.com/office/drawing/2014/main" id="{B5CDDE9D-035D-DB49-A72D-D0327912B516}"/>
                </a:ext>
              </a:extLst>
            </p:cNvPr>
            <p:cNvSpPr txBox="1"/>
            <p:nvPr/>
          </p:nvSpPr>
          <p:spPr>
            <a:xfrm>
              <a:off x="7694645" y="4262388"/>
              <a:ext cx="19171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“Coherence Time” </a:t>
              </a:r>
            </a:p>
          </p:txBody>
        </p:sp>
        <p:pic>
          <p:nvPicPr>
            <p:cNvPr id="82" name="Picture 81" descr="Screenshot 2019-10-31 at 21.32.07.png">
              <a:extLst>
                <a:ext uri="{FF2B5EF4-FFF2-40B4-BE49-F238E27FC236}">
                  <a16:creationId xmlns:a16="http://schemas.microsoft.com/office/drawing/2014/main" id="{5F1F2E7C-1D76-8548-B4F0-C0DB99B4AD23}"/>
                </a:ext>
              </a:extLst>
            </p:cNvPr>
            <p:cNvPicPr>
              <a:picLocks noChangeAspect="1"/>
            </p:cNvPicPr>
            <p:nvPr/>
          </p:nvPicPr>
          <p:blipFill rotWithShape="1">
            <a:blip r:embed="rId12">
              <a:extLst>
                <a:ext uri="{28A0092B-C50C-407E-A947-70E740481C1C}">
                  <a14:useLocalDpi xmlns:a14="http://schemas.microsoft.com/office/drawing/2010/main" val="0"/>
                </a:ext>
              </a:extLst>
            </a:blip>
            <a:srcRect r="68451"/>
            <a:stretch/>
          </p:blipFill>
          <p:spPr>
            <a:xfrm>
              <a:off x="1789568" y="4715917"/>
              <a:ext cx="2561594" cy="1590097"/>
            </a:xfrm>
            <a:prstGeom prst="rect">
              <a:avLst/>
            </a:prstGeom>
          </p:spPr>
        </p:pic>
        <p:sp>
          <p:nvSpPr>
            <p:cNvPr id="83" name="Rectangle 82">
              <a:extLst>
                <a:ext uri="{FF2B5EF4-FFF2-40B4-BE49-F238E27FC236}">
                  <a16:creationId xmlns:a16="http://schemas.microsoft.com/office/drawing/2014/main" id="{44964FB9-75EE-B149-9C7E-C4B9B60273E1}"/>
                </a:ext>
              </a:extLst>
            </p:cNvPr>
            <p:cNvSpPr/>
            <p:nvPr/>
          </p:nvSpPr>
          <p:spPr>
            <a:xfrm>
              <a:off x="1961844" y="4479115"/>
              <a:ext cx="2561594"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30168E60-42BA-A044-92F3-6B4A340C1D5C}"/>
                </a:ext>
              </a:extLst>
            </p:cNvPr>
            <p:cNvPicPr>
              <a:picLocks noChangeAspect="1"/>
            </p:cNvPicPr>
            <p:nvPr/>
          </p:nvPicPr>
          <p:blipFill>
            <a:blip r:embed="rId13"/>
            <a:stretch>
              <a:fillRect/>
            </a:stretch>
          </p:blipFill>
          <p:spPr>
            <a:xfrm>
              <a:off x="2139721" y="4762219"/>
              <a:ext cx="1054100" cy="190500"/>
            </a:xfrm>
            <a:prstGeom prst="rect">
              <a:avLst/>
            </a:prstGeom>
          </p:spPr>
        </p:pic>
      </p:grpSp>
      <p:sp>
        <p:nvSpPr>
          <p:cNvPr id="4" name="TextBox 3">
            <a:extLst>
              <a:ext uri="{FF2B5EF4-FFF2-40B4-BE49-F238E27FC236}">
                <a16:creationId xmlns:a16="http://schemas.microsoft.com/office/drawing/2014/main" id="{ECFA0AFF-1DFA-9542-8803-C620F070D0CD}"/>
              </a:ext>
            </a:extLst>
          </p:cNvPr>
          <p:cNvSpPr txBox="1"/>
          <p:nvPr/>
        </p:nvSpPr>
        <p:spPr>
          <a:xfrm>
            <a:off x="8900714" y="2998107"/>
            <a:ext cx="31229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What does any of this have to do with out-of-distribution generalization?</a:t>
            </a:r>
          </a:p>
        </p:txBody>
      </p:sp>
    </p:spTree>
    <p:extLst>
      <p:ext uri="{BB962C8B-B14F-4D97-AF65-F5344CB8AC3E}">
        <p14:creationId xmlns:p14="http://schemas.microsoft.com/office/powerpoint/2010/main" val="351517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ECCCBA13-833E-CB40-BC1D-EBFEF6E4732A}"/>
              </a:ext>
            </a:extLst>
          </p:cNvPr>
          <p:cNvSpPr txBox="1"/>
          <p:nvPr/>
        </p:nvSpPr>
        <p:spPr>
          <a:xfrm>
            <a:off x="7808576" y="6128565"/>
            <a:ext cx="43834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3" name="TextBox 72">
            <a:extLst>
              <a:ext uri="{FF2B5EF4-FFF2-40B4-BE49-F238E27FC236}">
                <a16:creationId xmlns:a16="http://schemas.microsoft.com/office/drawing/2014/main" id="{132CF348-AA20-564F-8EC8-AE7B5A28088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6" name="Straight Arrow Connector 75">
            <a:extLst>
              <a:ext uri="{FF2B5EF4-FFF2-40B4-BE49-F238E27FC236}">
                <a16:creationId xmlns:a16="http://schemas.microsoft.com/office/drawing/2014/main" id="{422966F1-2BB4-874B-B77E-B9E23512BD8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D82DAD4-9C48-0F4B-9F42-61EBF27CDE40}"/>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B51361A-CDA0-4140-9F17-A153AA9C54CE}"/>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pic>
        <p:nvPicPr>
          <p:cNvPr id="85" name="Picture 84">
            <a:extLst>
              <a:ext uri="{FF2B5EF4-FFF2-40B4-BE49-F238E27FC236}">
                <a16:creationId xmlns:a16="http://schemas.microsoft.com/office/drawing/2014/main" id="{8A7C0AFA-1F3D-0F40-A781-68B1C84283B8}"/>
              </a:ext>
            </a:extLst>
          </p:cNvPr>
          <p:cNvPicPr>
            <a:picLocks noChangeAspect="1"/>
          </p:cNvPicPr>
          <p:nvPr/>
        </p:nvPicPr>
        <p:blipFill>
          <a:blip r:embed="rId6"/>
          <a:stretch>
            <a:fillRect/>
          </a:stretch>
        </p:blipFill>
        <p:spPr>
          <a:xfrm>
            <a:off x="2960754" y="5511155"/>
            <a:ext cx="4038600" cy="279400"/>
          </a:xfrm>
          <a:prstGeom prst="rect">
            <a:avLst/>
          </a:prstGeom>
        </p:spPr>
      </p:pic>
      <p:cxnSp>
        <p:nvCxnSpPr>
          <p:cNvPr id="87" name="Straight Arrow Connector 86">
            <a:extLst>
              <a:ext uri="{FF2B5EF4-FFF2-40B4-BE49-F238E27FC236}">
                <a16:creationId xmlns:a16="http://schemas.microsoft.com/office/drawing/2014/main" id="{C8EF87FC-6DA9-8440-AE12-656163FA93B6}"/>
              </a:ext>
            </a:extLst>
          </p:cNvPr>
          <p:cNvCxnSpPr>
            <a:cxnSpLocks/>
          </p:cNvCxnSpPr>
          <p:nvPr/>
        </p:nvCxnSpPr>
        <p:spPr>
          <a:xfrm flipV="1">
            <a:off x="10368643" y="6120123"/>
            <a:ext cx="208111" cy="2779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AB5B70F-EA28-1246-924D-154C9AD8B44D}"/>
              </a:ext>
            </a:extLst>
          </p:cNvPr>
          <p:cNvSpPr txBox="1"/>
          <p:nvPr/>
        </p:nvSpPr>
        <p:spPr>
          <a:xfrm>
            <a:off x="8534821" y="6429179"/>
            <a:ext cx="29092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measure</a:t>
            </a:r>
          </a:p>
        </p:txBody>
      </p:sp>
      <p:sp>
        <p:nvSpPr>
          <p:cNvPr id="71" name="TextBox 70">
            <a:extLst>
              <a:ext uri="{FF2B5EF4-FFF2-40B4-BE49-F238E27FC236}">
                <a16:creationId xmlns:a16="http://schemas.microsoft.com/office/drawing/2014/main" id="{10701711-1AF4-1A41-A943-A49233750D0D}"/>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80" name="Rounded Rectangle 79">
            <a:extLst>
              <a:ext uri="{FF2B5EF4-FFF2-40B4-BE49-F238E27FC236}">
                <a16:creationId xmlns:a16="http://schemas.microsoft.com/office/drawing/2014/main" id="{514AE02D-947F-3E41-8D49-FD317AE67662}"/>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a:extLst>
              <a:ext uri="{FF2B5EF4-FFF2-40B4-BE49-F238E27FC236}">
                <a16:creationId xmlns:a16="http://schemas.microsoft.com/office/drawing/2014/main" id="{8BDF7EAD-657E-DF41-A6F6-49F26DAC3F39}"/>
              </a:ext>
            </a:extLst>
          </p:cNvPr>
          <p:cNvSpPr/>
          <p:nvPr/>
        </p:nvSpPr>
        <p:spPr>
          <a:xfrm>
            <a:off x="10248127" y="4327003"/>
            <a:ext cx="1737739"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3" name="Picture 82">
            <a:extLst>
              <a:ext uri="{FF2B5EF4-FFF2-40B4-BE49-F238E27FC236}">
                <a16:creationId xmlns:a16="http://schemas.microsoft.com/office/drawing/2014/main" id="{77D85F98-A7D3-BF4D-B51C-0E65579C8BB8}"/>
              </a:ext>
            </a:extLst>
          </p:cNvPr>
          <p:cNvPicPr>
            <a:picLocks noChangeAspect="1"/>
          </p:cNvPicPr>
          <p:nvPr/>
        </p:nvPicPr>
        <p:blipFill>
          <a:blip r:embed="rId7"/>
          <a:stretch>
            <a:fillRect/>
          </a:stretch>
        </p:blipFill>
        <p:spPr>
          <a:xfrm>
            <a:off x="10360522" y="4775952"/>
            <a:ext cx="1521778" cy="264110"/>
          </a:xfrm>
          <a:prstGeom prst="rect">
            <a:avLst/>
          </a:prstGeom>
        </p:spPr>
      </p:pic>
      <p:sp>
        <p:nvSpPr>
          <p:cNvPr id="84" name="TextBox 83">
            <a:extLst>
              <a:ext uri="{FF2B5EF4-FFF2-40B4-BE49-F238E27FC236}">
                <a16:creationId xmlns:a16="http://schemas.microsoft.com/office/drawing/2014/main" id="{8DEAC791-FE1F-8B4B-9424-DAACD4771E7B}"/>
              </a:ext>
            </a:extLst>
          </p:cNvPr>
          <p:cNvSpPr txBox="1"/>
          <p:nvPr/>
        </p:nvSpPr>
        <p:spPr>
          <a:xfrm>
            <a:off x="10268447" y="4349161"/>
            <a:ext cx="173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6" name="Picture 85">
            <a:extLst>
              <a:ext uri="{FF2B5EF4-FFF2-40B4-BE49-F238E27FC236}">
                <a16:creationId xmlns:a16="http://schemas.microsoft.com/office/drawing/2014/main" id="{26B736C4-7033-5443-B52C-A08FEBB71344}"/>
              </a:ext>
            </a:extLst>
          </p:cNvPr>
          <p:cNvPicPr>
            <a:picLocks noChangeAspect="1"/>
          </p:cNvPicPr>
          <p:nvPr/>
        </p:nvPicPr>
        <p:blipFill>
          <a:blip r:embed="rId8"/>
          <a:stretch>
            <a:fillRect/>
          </a:stretch>
        </p:blipFill>
        <p:spPr>
          <a:xfrm>
            <a:off x="9352587" y="6469166"/>
            <a:ext cx="1295400" cy="241300"/>
          </a:xfrm>
          <a:prstGeom prst="rect">
            <a:avLst/>
          </a:prstGeom>
        </p:spPr>
      </p:pic>
      <p:pic>
        <p:nvPicPr>
          <p:cNvPr id="79" name="Picture 78">
            <a:extLst>
              <a:ext uri="{FF2B5EF4-FFF2-40B4-BE49-F238E27FC236}">
                <a16:creationId xmlns:a16="http://schemas.microsoft.com/office/drawing/2014/main" id="{03617463-6575-694D-BEA9-5351610D2C6A}"/>
              </a:ext>
            </a:extLst>
          </p:cNvPr>
          <p:cNvPicPr>
            <a:picLocks noChangeAspect="1"/>
          </p:cNvPicPr>
          <p:nvPr/>
        </p:nvPicPr>
        <p:blipFill rotWithShape="1">
          <a:blip r:embed="rId9"/>
          <a:srcRect l="35883" t="-21119" b="1"/>
          <a:stretch/>
        </p:blipFill>
        <p:spPr>
          <a:xfrm>
            <a:off x="9517948" y="5644628"/>
            <a:ext cx="2532448" cy="599904"/>
          </a:xfrm>
          <a:prstGeom prst="rect">
            <a:avLst/>
          </a:prstGeom>
        </p:spPr>
      </p:pic>
      <p:pic>
        <p:nvPicPr>
          <p:cNvPr id="89" name="Picture 88">
            <a:extLst>
              <a:ext uri="{FF2B5EF4-FFF2-40B4-BE49-F238E27FC236}">
                <a16:creationId xmlns:a16="http://schemas.microsoft.com/office/drawing/2014/main" id="{A35E4E7B-05C7-BD43-B0BA-46C9BFE6B380}"/>
              </a:ext>
            </a:extLst>
          </p:cNvPr>
          <p:cNvPicPr>
            <a:picLocks noChangeAspect="1"/>
          </p:cNvPicPr>
          <p:nvPr/>
        </p:nvPicPr>
        <p:blipFill>
          <a:blip r:embed="rId10"/>
          <a:stretch>
            <a:fillRect/>
          </a:stretch>
        </p:blipFill>
        <p:spPr>
          <a:xfrm>
            <a:off x="7753374" y="5645937"/>
            <a:ext cx="1718166" cy="567320"/>
          </a:xfrm>
          <a:prstGeom prst="rect">
            <a:avLst/>
          </a:prstGeom>
        </p:spPr>
      </p:pic>
      <p:sp>
        <p:nvSpPr>
          <p:cNvPr id="90" name="Title 1">
            <a:extLst>
              <a:ext uri="{FF2B5EF4-FFF2-40B4-BE49-F238E27FC236}">
                <a16:creationId xmlns:a16="http://schemas.microsoft.com/office/drawing/2014/main" id="{5611FAE9-89B5-59C8-B7C9-159C550A84C7}"/>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91" name="TextBox 90">
            <a:extLst>
              <a:ext uri="{FF2B5EF4-FFF2-40B4-BE49-F238E27FC236}">
                <a16:creationId xmlns:a16="http://schemas.microsoft.com/office/drawing/2014/main" id="{C89AECF2-B46F-0515-3468-3D2C3396E9D5}"/>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2" name="Group 91">
            <a:extLst>
              <a:ext uri="{FF2B5EF4-FFF2-40B4-BE49-F238E27FC236}">
                <a16:creationId xmlns:a16="http://schemas.microsoft.com/office/drawing/2014/main" id="{ED354F3B-46A7-E34B-573D-B6F701D51A3E}"/>
              </a:ext>
            </a:extLst>
          </p:cNvPr>
          <p:cNvGrpSpPr/>
          <p:nvPr/>
        </p:nvGrpSpPr>
        <p:grpSpPr>
          <a:xfrm>
            <a:off x="1987884" y="2855858"/>
            <a:ext cx="2982457" cy="2119951"/>
            <a:chOff x="1987884" y="2855858"/>
            <a:chExt cx="2982457" cy="2119951"/>
          </a:xfrm>
        </p:grpSpPr>
        <p:pic>
          <p:nvPicPr>
            <p:cNvPr id="93" name="Picture 92">
              <a:extLst>
                <a:ext uri="{FF2B5EF4-FFF2-40B4-BE49-F238E27FC236}">
                  <a16:creationId xmlns:a16="http://schemas.microsoft.com/office/drawing/2014/main" id="{3F0E40BF-7280-A14F-8977-940933B0E9BA}"/>
                </a:ext>
              </a:extLst>
            </p:cNvPr>
            <p:cNvPicPr>
              <a:picLocks noChangeAspect="1"/>
            </p:cNvPicPr>
            <p:nvPr/>
          </p:nvPicPr>
          <p:blipFill>
            <a:blip r:embed="rId11"/>
            <a:stretch>
              <a:fillRect/>
            </a:stretch>
          </p:blipFill>
          <p:spPr>
            <a:xfrm>
              <a:off x="4449641" y="4096749"/>
              <a:ext cx="520700" cy="215900"/>
            </a:xfrm>
            <a:prstGeom prst="rect">
              <a:avLst/>
            </a:prstGeom>
          </p:spPr>
        </p:pic>
        <p:pic>
          <p:nvPicPr>
            <p:cNvPr id="94" name="Picture 93">
              <a:extLst>
                <a:ext uri="{FF2B5EF4-FFF2-40B4-BE49-F238E27FC236}">
                  <a16:creationId xmlns:a16="http://schemas.microsoft.com/office/drawing/2014/main" id="{6582A8D2-B2A0-E9DD-4559-5C75F3A931A1}"/>
                </a:ext>
              </a:extLst>
            </p:cNvPr>
            <p:cNvPicPr>
              <a:picLocks noChangeAspect="1"/>
            </p:cNvPicPr>
            <p:nvPr/>
          </p:nvPicPr>
          <p:blipFill rotWithShape="1">
            <a:blip r:embed="rId12"/>
            <a:srcRect l="23730"/>
            <a:stretch/>
          </p:blipFill>
          <p:spPr>
            <a:xfrm>
              <a:off x="4665463" y="3406274"/>
              <a:ext cx="235902" cy="330019"/>
            </a:xfrm>
            <a:prstGeom prst="rect">
              <a:avLst/>
            </a:prstGeom>
          </p:spPr>
        </p:pic>
        <p:pic>
          <p:nvPicPr>
            <p:cNvPr id="95" name="Picture 94">
              <a:extLst>
                <a:ext uri="{FF2B5EF4-FFF2-40B4-BE49-F238E27FC236}">
                  <a16:creationId xmlns:a16="http://schemas.microsoft.com/office/drawing/2014/main" id="{00991A41-3EDD-52EA-31BC-B8153B038B9D}"/>
                </a:ext>
              </a:extLst>
            </p:cNvPr>
            <p:cNvPicPr>
              <a:picLocks noChangeAspect="1"/>
            </p:cNvPicPr>
            <p:nvPr/>
          </p:nvPicPr>
          <p:blipFill rotWithShape="1">
            <a:blip r:embed="rId12"/>
            <a:srcRect l="23731" t="13825" r="534"/>
            <a:stretch/>
          </p:blipFill>
          <p:spPr>
            <a:xfrm>
              <a:off x="4666280" y="3736293"/>
              <a:ext cx="235085" cy="285412"/>
            </a:xfrm>
            <a:prstGeom prst="rect">
              <a:avLst/>
            </a:prstGeom>
          </p:spPr>
        </p:pic>
        <p:pic>
          <p:nvPicPr>
            <p:cNvPr id="96" name="Picture 95">
              <a:extLst>
                <a:ext uri="{FF2B5EF4-FFF2-40B4-BE49-F238E27FC236}">
                  <a16:creationId xmlns:a16="http://schemas.microsoft.com/office/drawing/2014/main" id="{B71522AD-8AAB-AB9E-E175-7CA1E00479C6}"/>
                </a:ext>
              </a:extLst>
            </p:cNvPr>
            <p:cNvPicPr>
              <a:picLocks noChangeAspect="1"/>
            </p:cNvPicPr>
            <p:nvPr/>
          </p:nvPicPr>
          <p:blipFill rotWithShape="1">
            <a:blip r:embed="rId12"/>
            <a:srcRect l="23731" t="13825" r="534"/>
            <a:stretch/>
          </p:blipFill>
          <p:spPr>
            <a:xfrm>
              <a:off x="4666280" y="3182444"/>
              <a:ext cx="235085" cy="285412"/>
            </a:xfrm>
            <a:prstGeom prst="rect">
              <a:avLst/>
            </a:prstGeom>
          </p:spPr>
        </p:pic>
        <p:pic>
          <p:nvPicPr>
            <p:cNvPr id="97" name="Picture 96">
              <a:extLst>
                <a:ext uri="{FF2B5EF4-FFF2-40B4-BE49-F238E27FC236}">
                  <a16:creationId xmlns:a16="http://schemas.microsoft.com/office/drawing/2014/main" id="{4D686C06-75F8-8C53-F656-D164460C5F9B}"/>
                </a:ext>
              </a:extLst>
            </p:cNvPr>
            <p:cNvPicPr>
              <a:picLocks noChangeAspect="1"/>
            </p:cNvPicPr>
            <p:nvPr/>
          </p:nvPicPr>
          <p:blipFill rotWithShape="1">
            <a:blip r:embed="rId12"/>
            <a:srcRect l="23731" t="13825" r="534"/>
            <a:stretch/>
          </p:blipFill>
          <p:spPr>
            <a:xfrm>
              <a:off x="4674533" y="2898152"/>
              <a:ext cx="235085" cy="285412"/>
            </a:xfrm>
            <a:prstGeom prst="rect">
              <a:avLst/>
            </a:prstGeom>
          </p:spPr>
        </p:pic>
        <p:pic>
          <p:nvPicPr>
            <p:cNvPr id="98" name="Picture 97">
              <a:extLst>
                <a:ext uri="{FF2B5EF4-FFF2-40B4-BE49-F238E27FC236}">
                  <a16:creationId xmlns:a16="http://schemas.microsoft.com/office/drawing/2014/main" id="{F091016F-1EC7-6F7A-F848-CDDF02C744FD}"/>
                </a:ext>
              </a:extLst>
            </p:cNvPr>
            <p:cNvPicPr>
              <a:picLocks noChangeAspect="1"/>
            </p:cNvPicPr>
            <p:nvPr/>
          </p:nvPicPr>
          <p:blipFill>
            <a:blip r:embed="rId13"/>
            <a:stretch>
              <a:fillRect/>
            </a:stretch>
          </p:blipFill>
          <p:spPr>
            <a:xfrm>
              <a:off x="2178582" y="2923297"/>
              <a:ext cx="203200" cy="215900"/>
            </a:xfrm>
            <a:prstGeom prst="rect">
              <a:avLst/>
            </a:prstGeom>
          </p:spPr>
        </p:pic>
        <p:pic>
          <p:nvPicPr>
            <p:cNvPr id="99" name="Picture 98">
              <a:extLst>
                <a:ext uri="{FF2B5EF4-FFF2-40B4-BE49-F238E27FC236}">
                  <a16:creationId xmlns:a16="http://schemas.microsoft.com/office/drawing/2014/main" id="{E4F92737-5C37-17E5-0C12-D5B9B3719C95}"/>
                </a:ext>
              </a:extLst>
            </p:cNvPr>
            <p:cNvPicPr>
              <a:picLocks noChangeAspect="1"/>
            </p:cNvPicPr>
            <p:nvPr/>
          </p:nvPicPr>
          <p:blipFill>
            <a:blip r:embed="rId13"/>
            <a:stretch>
              <a:fillRect/>
            </a:stretch>
          </p:blipFill>
          <p:spPr>
            <a:xfrm>
              <a:off x="2178582" y="3217200"/>
              <a:ext cx="203200" cy="215900"/>
            </a:xfrm>
            <a:prstGeom prst="rect">
              <a:avLst/>
            </a:prstGeom>
          </p:spPr>
        </p:pic>
        <p:pic>
          <p:nvPicPr>
            <p:cNvPr id="100" name="Picture 99">
              <a:extLst>
                <a:ext uri="{FF2B5EF4-FFF2-40B4-BE49-F238E27FC236}">
                  <a16:creationId xmlns:a16="http://schemas.microsoft.com/office/drawing/2014/main" id="{77B180EE-A646-0C51-80C6-354C049A8E5C}"/>
                </a:ext>
              </a:extLst>
            </p:cNvPr>
            <p:cNvPicPr>
              <a:picLocks noChangeAspect="1"/>
            </p:cNvPicPr>
            <p:nvPr/>
          </p:nvPicPr>
          <p:blipFill>
            <a:blip r:embed="rId13"/>
            <a:stretch>
              <a:fillRect/>
            </a:stretch>
          </p:blipFill>
          <p:spPr>
            <a:xfrm>
              <a:off x="2184990" y="3483670"/>
              <a:ext cx="203200" cy="215900"/>
            </a:xfrm>
            <a:prstGeom prst="rect">
              <a:avLst/>
            </a:prstGeom>
          </p:spPr>
        </p:pic>
        <p:pic>
          <p:nvPicPr>
            <p:cNvPr id="101" name="Picture 100">
              <a:extLst>
                <a:ext uri="{FF2B5EF4-FFF2-40B4-BE49-F238E27FC236}">
                  <a16:creationId xmlns:a16="http://schemas.microsoft.com/office/drawing/2014/main" id="{4D2F03A8-DD20-EB55-8F3A-C77B1AA36EB8}"/>
                </a:ext>
              </a:extLst>
            </p:cNvPr>
            <p:cNvPicPr>
              <a:picLocks noChangeAspect="1"/>
            </p:cNvPicPr>
            <p:nvPr/>
          </p:nvPicPr>
          <p:blipFill>
            <a:blip r:embed="rId13"/>
            <a:stretch>
              <a:fillRect/>
            </a:stretch>
          </p:blipFill>
          <p:spPr>
            <a:xfrm>
              <a:off x="2193581" y="3754087"/>
              <a:ext cx="203200" cy="215900"/>
            </a:xfrm>
            <a:prstGeom prst="rect">
              <a:avLst/>
            </a:prstGeom>
          </p:spPr>
        </p:pic>
        <p:cxnSp>
          <p:nvCxnSpPr>
            <p:cNvPr id="102" name="Straight Connector 101">
              <a:extLst>
                <a:ext uri="{FF2B5EF4-FFF2-40B4-BE49-F238E27FC236}">
                  <a16:creationId xmlns:a16="http://schemas.microsoft.com/office/drawing/2014/main" id="{913907D5-3A6F-B488-082F-F2689447682F}"/>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03" name="Left Brace 102">
              <a:extLst>
                <a:ext uri="{FF2B5EF4-FFF2-40B4-BE49-F238E27FC236}">
                  <a16:creationId xmlns:a16="http://schemas.microsoft.com/office/drawing/2014/main" id="{388930AB-40F7-E720-56D4-72EB3D06DC77}"/>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C14FB53C-552A-2B21-8D57-F30F344952F6}"/>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105" name="Picture 104">
              <a:extLst>
                <a:ext uri="{FF2B5EF4-FFF2-40B4-BE49-F238E27FC236}">
                  <a16:creationId xmlns:a16="http://schemas.microsoft.com/office/drawing/2014/main" id="{A3BDE18A-B3EC-AB68-EEB7-099B7DBE3D63}"/>
                </a:ext>
              </a:extLst>
            </p:cNvPr>
            <p:cNvPicPr>
              <a:picLocks noChangeAspect="1"/>
            </p:cNvPicPr>
            <p:nvPr/>
          </p:nvPicPr>
          <p:blipFill>
            <a:blip r:embed="rId14"/>
            <a:stretch>
              <a:fillRect/>
            </a:stretch>
          </p:blipFill>
          <p:spPr>
            <a:xfrm>
              <a:off x="3798544" y="4601607"/>
              <a:ext cx="444500" cy="241300"/>
            </a:xfrm>
            <a:prstGeom prst="rect">
              <a:avLst/>
            </a:prstGeom>
          </p:spPr>
        </p:pic>
        <p:cxnSp>
          <p:nvCxnSpPr>
            <p:cNvPr id="106" name="Straight Connector 105">
              <a:extLst>
                <a:ext uri="{FF2B5EF4-FFF2-40B4-BE49-F238E27FC236}">
                  <a16:creationId xmlns:a16="http://schemas.microsoft.com/office/drawing/2014/main" id="{5FA56644-7F10-E0C4-555B-1B2F6CA11947}"/>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4D607B4-E65B-6666-FEF7-061D4684CE9A}"/>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A433413-9B6C-F0B2-7F4A-1F4228C6D0D5}"/>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2661BD4-6A0C-69A0-A6D6-38C83DCC46F1}"/>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Rounded Rectangle 109">
                  <a:extLst>
                    <a:ext uri="{FF2B5EF4-FFF2-40B4-BE49-F238E27FC236}">
                      <a16:creationId xmlns:a16="http://schemas.microsoft.com/office/drawing/2014/main" id="{0CA8894A-847B-2278-15D5-C89774E988B4}"/>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110" name="Rounded Rectangle 109">
                  <a:extLst>
                    <a:ext uri="{FF2B5EF4-FFF2-40B4-BE49-F238E27FC236}">
                      <a16:creationId xmlns:a16="http://schemas.microsoft.com/office/drawing/2014/main" id="{0CA8894A-847B-2278-15D5-C89774E988B4}"/>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5"/>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ounded Rectangle 110">
                  <a:extLst>
                    <a:ext uri="{FF2B5EF4-FFF2-40B4-BE49-F238E27FC236}">
                      <a16:creationId xmlns:a16="http://schemas.microsoft.com/office/drawing/2014/main" id="{C9E0C0AF-7791-CE41-CDDA-190E09584FE4}"/>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111" name="Rounded Rectangle 110">
                  <a:extLst>
                    <a:ext uri="{FF2B5EF4-FFF2-40B4-BE49-F238E27FC236}">
                      <a16:creationId xmlns:a16="http://schemas.microsoft.com/office/drawing/2014/main" id="{C9E0C0AF-7791-CE41-CDDA-190E09584FE4}"/>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6"/>
                  <a:stretch>
                    <a:fillRect l="-2000"/>
                  </a:stretch>
                </a:blipFill>
              </p:spPr>
              <p:txBody>
                <a:bodyPr/>
                <a:lstStyle/>
                <a:p>
                  <a:r>
                    <a:rPr lang="en-US">
                      <a:noFill/>
                    </a:rPr>
                    <a:t> </a:t>
                  </a:r>
                </a:p>
              </p:txBody>
            </p:sp>
          </mc:Fallback>
        </mc:AlternateContent>
      </p:grpSp>
      <p:sp>
        <p:nvSpPr>
          <p:cNvPr id="112" name="Rounded Rectangle 111">
            <a:extLst>
              <a:ext uri="{FF2B5EF4-FFF2-40B4-BE49-F238E27FC236}">
                <a16:creationId xmlns:a16="http://schemas.microsoft.com/office/drawing/2014/main" id="{FF45DFCE-1101-5084-2E53-199A4457B5E5}"/>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6415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Diagonalize the unitary using Quantum Machine Learning </a:t>
            </a:r>
          </a:p>
        </p:txBody>
      </p:sp>
      <p:sp>
        <p:nvSpPr>
          <p:cNvPr id="3" name="TextBox 2">
            <a:extLst>
              <a:ext uri="{FF2B5EF4-FFF2-40B4-BE49-F238E27FC236}">
                <a16:creationId xmlns:a16="http://schemas.microsoft.com/office/drawing/2014/main" id="{FE55C15A-0C2F-3F4A-A560-5D7C82F2D91F}"/>
              </a:ext>
            </a:extLst>
          </p:cNvPr>
          <p:cNvSpPr txBox="1"/>
          <p:nvPr/>
        </p:nvSpPr>
        <p:spPr>
          <a:xfrm>
            <a:off x="1038122" y="1891970"/>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We can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take advantage of our results on product to entangled state generalization to make our lives easier!</a:t>
            </a:r>
          </a:p>
        </p:txBody>
      </p:sp>
    </p:spTree>
    <p:extLst>
      <p:ext uri="{BB962C8B-B14F-4D97-AF65-F5344CB8AC3E}">
        <p14:creationId xmlns:p14="http://schemas.microsoft.com/office/powerpoint/2010/main" val="149341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Diagonalize the unitary using Quantum Machine Learning </a:t>
            </a:r>
          </a:p>
        </p:txBody>
      </p:sp>
      <p:sp>
        <p:nvSpPr>
          <p:cNvPr id="3" name="TextBox 2">
            <a:extLst>
              <a:ext uri="{FF2B5EF4-FFF2-40B4-BE49-F238E27FC236}">
                <a16:creationId xmlns:a16="http://schemas.microsoft.com/office/drawing/2014/main" id="{FE55C15A-0C2F-3F4A-A560-5D7C82F2D91F}"/>
              </a:ext>
            </a:extLst>
          </p:cNvPr>
          <p:cNvSpPr txBox="1"/>
          <p:nvPr/>
        </p:nvSpPr>
        <p:spPr>
          <a:xfrm>
            <a:off x="1212649" y="189646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Pick parameterized quantum circuit such that it is always in a diagonal form </a:t>
            </a:r>
          </a:p>
        </p:txBody>
      </p:sp>
      <p:pic>
        <p:nvPicPr>
          <p:cNvPr id="5" name="Picture 4">
            <a:extLst>
              <a:ext uri="{FF2B5EF4-FFF2-40B4-BE49-F238E27FC236}">
                <a16:creationId xmlns:a16="http://schemas.microsoft.com/office/drawing/2014/main" id="{F356313A-E24F-1642-B36F-2D0BBA7420C9}"/>
              </a:ext>
            </a:extLst>
          </p:cNvPr>
          <p:cNvPicPr>
            <a:picLocks noChangeAspect="1"/>
          </p:cNvPicPr>
          <p:nvPr/>
        </p:nvPicPr>
        <p:blipFill>
          <a:blip r:embed="rId3"/>
          <a:stretch>
            <a:fillRect/>
          </a:stretch>
        </p:blipFill>
        <p:spPr>
          <a:xfrm>
            <a:off x="8535633" y="1946885"/>
            <a:ext cx="2987163" cy="299916"/>
          </a:xfrm>
          <a:prstGeom prst="rect">
            <a:avLst/>
          </a:prstGeom>
        </p:spPr>
      </p:pic>
      <p:pic>
        <p:nvPicPr>
          <p:cNvPr id="53" name="Picture 52">
            <a:extLst>
              <a:ext uri="{FF2B5EF4-FFF2-40B4-BE49-F238E27FC236}">
                <a16:creationId xmlns:a16="http://schemas.microsoft.com/office/drawing/2014/main" id="{D1CF9504-B842-264C-9742-004F048EB8A5}"/>
              </a:ext>
            </a:extLst>
          </p:cNvPr>
          <p:cNvPicPr>
            <a:picLocks noChangeAspect="1"/>
          </p:cNvPicPr>
          <p:nvPr/>
        </p:nvPicPr>
        <p:blipFill>
          <a:blip r:embed="rId3"/>
          <a:stretch>
            <a:fillRect/>
          </a:stretch>
        </p:blipFill>
        <p:spPr>
          <a:xfrm>
            <a:off x="1946414" y="2650815"/>
            <a:ext cx="2987163" cy="299916"/>
          </a:xfrm>
          <a:prstGeom prst="rect">
            <a:avLst/>
          </a:prstGeom>
        </p:spPr>
      </p:pic>
      <p:pic>
        <p:nvPicPr>
          <p:cNvPr id="54" name="Picture 53">
            <a:extLst>
              <a:ext uri="{FF2B5EF4-FFF2-40B4-BE49-F238E27FC236}">
                <a16:creationId xmlns:a16="http://schemas.microsoft.com/office/drawing/2014/main" id="{B3245786-7B3A-C141-9C28-346D05724EEE}"/>
              </a:ext>
            </a:extLst>
          </p:cNvPr>
          <p:cNvPicPr>
            <a:picLocks noChangeAspect="1"/>
          </p:cNvPicPr>
          <p:nvPr/>
        </p:nvPicPr>
        <p:blipFill>
          <a:blip r:embed="rId4"/>
          <a:stretch>
            <a:fillRect/>
          </a:stretch>
        </p:blipFill>
        <p:spPr>
          <a:xfrm>
            <a:off x="9441601" y="2709447"/>
            <a:ext cx="464308" cy="232154"/>
          </a:xfrm>
          <a:prstGeom prst="rect">
            <a:avLst/>
          </a:prstGeom>
        </p:spPr>
      </p:pic>
      <p:sp>
        <p:nvSpPr>
          <p:cNvPr id="36" name="TextBox 35">
            <a:extLst>
              <a:ext uri="{FF2B5EF4-FFF2-40B4-BE49-F238E27FC236}">
                <a16:creationId xmlns:a16="http://schemas.microsoft.com/office/drawing/2014/main" id="{E29215C7-5A7F-F24A-8918-1072099D3C1C}"/>
              </a:ext>
            </a:extLst>
          </p:cNvPr>
          <p:cNvSpPr txBox="1"/>
          <p:nvPr/>
        </p:nvSpPr>
        <p:spPr>
          <a:xfrm>
            <a:off x="1212649" y="262884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                                                               on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product states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match the Trotter unitary             .</a:t>
            </a:r>
          </a:p>
        </p:txBody>
      </p:sp>
      <p:pic>
        <p:nvPicPr>
          <p:cNvPr id="20" name="Picture 19">
            <a:extLst>
              <a:ext uri="{FF2B5EF4-FFF2-40B4-BE49-F238E27FC236}">
                <a16:creationId xmlns:a16="http://schemas.microsoft.com/office/drawing/2014/main" id="{638C7FED-C156-9644-9989-3E8DE3D5EC94}"/>
              </a:ext>
            </a:extLst>
          </p:cNvPr>
          <p:cNvPicPr>
            <a:picLocks noChangeAspect="1"/>
          </p:cNvPicPr>
          <p:nvPr/>
        </p:nvPicPr>
        <p:blipFill>
          <a:blip r:embed="rId5"/>
          <a:stretch>
            <a:fillRect/>
          </a:stretch>
        </p:blipFill>
        <p:spPr>
          <a:xfrm>
            <a:off x="10394524" y="2335311"/>
            <a:ext cx="1073150" cy="234950"/>
          </a:xfrm>
          <a:prstGeom prst="rect">
            <a:avLst/>
          </a:prstGeom>
        </p:spPr>
      </p:pic>
    </p:spTree>
    <p:extLst>
      <p:ext uri="{BB962C8B-B14F-4D97-AF65-F5344CB8AC3E}">
        <p14:creationId xmlns:p14="http://schemas.microsoft.com/office/powerpoint/2010/main" val="3494107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Diagonalize the unitary using Quantum Machine Learning </a:t>
            </a:r>
          </a:p>
        </p:txBody>
      </p:sp>
      <p:sp>
        <p:nvSpPr>
          <p:cNvPr id="3" name="TextBox 2">
            <a:extLst>
              <a:ext uri="{FF2B5EF4-FFF2-40B4-BE49-F238E27FC236}">
                <a16:creationId xmlns:a16="http://schemas.microsoft.com/office/drawing/2014/main" id="{FE55C15A-0C2F-3F4A-A560-5D7C82F2D91F}"/>
              </a:ext>
            </a:extLst>
          </p:cNvPr>
          <p:cNvSpPr txBox="1"/>
          <p:nvPr/>
        </p:nvSpPr>
        <p:spPr>
          <a:xfrm>
            <a:off x="1212649" y="189646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Pick parameterized quantum circuit such that it is always in a diagonal form </a:t>
            </a:r>
          </a:p>
        </p:txBody>
      </p:sp>
      <p:pic>
        <p:nvPicPr>
          <p:cNvPr id="5" name="Picture 4">
            <a:extLst>
              <a:ext uri="{FF2B5EF4-FFF2-40B4-BE49-F238E27FC236}">
                <a16:creationId xmlns:a16="http://schemas.microsoft.com/office/drawing/2014/main" id="{F356313A-E24F-1642-B36F-2D0BBA7420C9}"/>
              </a:ext>
            </a:extLst>
          </p:cNvPr>
          <p:cNvPicPr>
            <a:picLocks noChangeAspect="1"/>
          </p:cNvPicPr>
          <p:nvPr/>
        </p:nvPicPr>
        <p:blipFill>
          <a:blip r:embed="rId3"/>
          <a:stretch>
            <a:fillRect/>
          </a:stretch>
        </p:blipFill>
        <p:spPr>
          <a:xfrm>
            <a:off x="8535633" y="1946885"/>
            <a:ext cx="2987163" cy="299916"/>
          </a:xfrm>
          <a:prstGeom prst="rect">
            <a:avLst/>
          </a:prstGeom>
        </p:spPr>
      </p:pic>
      <p:sp>
        <p:nvSpPr>
          <p:cNvPr id="50" name="TextBox 49">
            <a:extLst>
              <a:ext uri="{FF2B5EF4-FFF2-40B4-BE49-F238E27FC236}">
                <a16:creationId xmlns:a16="http://schemas.microsoft.com/office/drawing/2014/main" id="{DCAA0D7D-8E3A-0D4D-B78F-620CC685319C}"/>
              </a:ext>
            </a:extLst>
          </p:cNvPr>
          <p:cNvSpPr txBox="1"/>
          <p:nvPr/>
        </p:nvSpPr>
        <p:spPr>
          <a:xfrm>
            <a:off x="1212649" y="3372123"/>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aim to minimize the cost</a:t>
            </a:r>
          </a:p>
        </p:txBody>
      </p:sp>
      <p:pic>
        <p:nvPicPr>
          <p:cNvPr id="53" name="Picture 52">
            <a:extLst>
              <a:ext uri="{FF2B5EF4-FFF2-40B4-BE49-F238E27FC236}">
                <a16:creationId xmlns:a16="http://schemas.microsoft.com/office/drawing/2014/main" id="{D1CF9504-B842-264C-9742-004F048EB8A5}"/>
              </a:ext>
            </a:extLst>
          </p:cNvPr>
          <p:cNvPicPr>
            <a:picLocks noChangeAspect="1"/>
          </p:cNvPicPr>
          <p:nvPr/>
        </p:nvPicPr>
        <p:blipFill>
          <a:blip r:embed="rId3"/>
          <a:stretch>
            <a:fillRect/>
          </a:stretch>
        </p:blipFill>
        <p:spPr>
          <a:xfrm>
            <a:off x="1946414" y="2650815"/>
            <a:ext cx="2987163" cy="299916"/>
          </a:xfrm>
          <a:prstGeom prst="rect">
            <a:avLst/>
          </a:prstGeom>
        </p:spPr>
      </p:pic>
      <p:pic>
        <p:nvPicPr>
          <p:cNvPr id="54" name="Picture 53">
            <a:extLst>
              <a:ext uri="{FF2B5EF4-FFF2-40B4-BE49-F238E27FC236}">
                <a16:creationId xmlns:a16="http://schemas.microsoft.com/office/drawing/2014/main" id="{B3245786-7B3A-C141-9C28-346D05724EEE}"/>
              </a:ext>
            </a:extLst>
          </p:cNvPr>
          <p:cNvPicPr>
            <a:picLocks noChangeAspect="1"/>
          </p:cNvPicPr>
          <p:nvPr/>
        </p:nvPicPr>
        <p:blipFill>
          <a:blip r:embed="rId4"/>
          <a:stretch>
            <a:fillRect/>
          </a:stretch>
        </p:blipFill>
        <p:spPr>
          <a:xfrm>
            <a:off x="9441601" y="2709447"/>
            <a:ext cx="464308" cy="232154"/>
          </a:xfrm>
          <a:prstGeom prst="rect">
            <a:avLst/>
          </a:prstGeom>
        </p:spPr>
      </p:pic>
      <p:pic>
        <p:nvPicPr>
          <p:cNvPr id="6" name="Picture 5">
            <a:extLst>
              <a:ext uri="{FF2B5EF4-FFF2-40B4-BE49-F238E27FC236}">
                <a16:creationId xmlns:a16="http://schemas.microsoft.com/office/drawing/2014/main" id="{2200CE8B-BC80-834F-9CD3-3B8F31A2C5E4}"/>
              </a:ext>
            </a:extLst>
          </p:cNvPr>
          <p:cNvPicPr>
            <a:picLocks noChangeAspect="1"/>
          </p:cNvPicPr>
          <p:nvPr/>
        </p:nvPicPr>
        <p:blipFill>
          <a:blip r:embed="rId5"/>
          <a:stretch>
            <a:fillRect/>
          </a:stretch>
        </p:blipFill>
        <p:spPr>
          <a:xfrm>
            <a:off x="1899849" y="3835316"/>
            <a:ext cx="8392297" cy="784800"/>
          </a:xfrm>
          <a:prstGeom prst="rect">
            <a:avLst/>
          </a:prstGeom>
        </p:spPr>
      </p:pic>
      <p:sp>
        <p:nvSpPr>
          <p:cNvPr id="36" name="TextBox 35">
            <a:extLst>
              <a:ext uri="{FF2B5EF4-FFF2-40B4-BE49-F238E27FC236}">
                <a16:creationId xmlns:a16="http://schemas.microsoft.com/office/drawing/2014/main" id="{E29215C7-5A7F-F24A-8918-1072099D3C1C}"/>
              </a:ext>
            </a:extLst>
          </p:cNvPr>
          <p:cNvSpPr txBox="1"/>
          <p:nvPr/>
        </p:nvSpPr>
        <p:spPr>
          <a:xfrm>
            <a:off x="1212649" y="262884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                                                               on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product states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match the Trotter unitary             .</a:t>
            </a:r>
          </a:p>
        </p:txBody>
      </p:sp>
      <p:cxnSp>
        <p:nvCxnSpPr>
          <p:cNvPr id="40" name="Straight Arrow Connector 39">
            <a:extLst>
              <a:ext uri="{FF2B5EF4-FFF2-40B4-BE49-F238E27FC236}">
                <a16:creationId xmlns:a16="http://schemas.microsoft.com/office/drawing/2014/main" id="{3BCFC11C-7B46-7E4E-A257-A0C0561082A3}"/>
              </a:ext>
            </a:extLst>
          </p:cNvPr>
          <p:cNvCxnSpPr>
            <a:cxnSpLocks/>
          </p:cNvCxnSpPr>
          <p:nvPr/>
        </p:nvCxnSpPr>
        <p:spPr>
          <a:xfrm flipH="1">
            <a:off x="5858279" y="3641064"/>
            <a:ext cx="237718" cy="3153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D9BFA5-A550-8B41-8193-E53F77580A40}"/>
              </a:ext>
            </a:extLst>
          </p:cNvPr>
          <p:cNvSpPr txBox="1"/>
          <p:nvPr/>
        </p:nvSpPr>
        <p:spPr>
          <a:xfrm>
            <a:off x="5518123" y="3324982"/>
            <a:ext cx="16150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(Product states!)</a:t>
            </a:r>
          </a:p>
        </p:txBody>
      </p:sp>
    </p:spTree>
    <p:extLst>
      <p:ext uri="{BB962C8B-B14F-4D97-AF65-F5344CB8AC3E}">
        <p14:creationId xmlns:p14="http://schemas.microsoft.com/office/powerpoint/2010/main" val="4460402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Diagonalize the unitary using Quantum Machine Learning </a:t>
            </a:r>
          </a:p>
        </p:txBody>
      </p:sp>
      <p:sp>
        <p:nvSpPr>
          <p:cNvPr id="3" name="TextBox 2">
            <a:extLst>
              <a:ext uri="{FF2B5EF4-FFF2-40B4-BE49-F238E27FC236}">
                <a16:creationId xmlns:a16="http://schemas.microsoft.com/office/drawing/2014/main" id="{FE55C15A-0C2F-3F4A-A560-5D7C82F2D91F}"/>
              </a:ext>
            </a:extLst>
          </p:cNvPr>
          <p:cNvSpPr txBox="1"/>
          <p:nvPr/>
        </p:nvSpPr>
        <p:spPr>
          <a:xfrm>
            <a:off x="1212649" y="189646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Pick parameterized quantum circuit such that it is always in a diagonal form </a:t>
            </a:r>
          </a:p>
        </p:txBody>
      </p:sp>
      <p:pic>
        <p:nvPicPr>
          <p:cNvPr id="5" name="Picture 4">
            <a:extLst>
              <a:ext uri="{FF2B5EF4-FFF2-40B4-BE49-F238E27FC236}">
                <a16:creationId xmlns:a16="http://schemas.microsoft.com/office/drawing/2014/main" id="{F356313A-E24F-1642-B36F-2D0BBA7420C9}"/>
              </a:ext>
            </a:extLst>
          </p:cNvPr>
          <p:cNvPicPr>
            <a:picLocks noChangeAspect="1"/>
          </p:cNvPicPr>
          <p:nvPr/>
        </p:nvPicPr>
        <p:blipFill>
          <a:blip r:embed="rId3"/>
          <a:stretch>
            <a:fillRect/>
          </a:stretch>
        </p:blipFill>
        <p:spPr>
          <a:xfrm>
            <a:off x="8535633" y="1946885"/>
            <a:ext cx="2987163" cy="299916"/>
          </a:xfrm>
          <a:prstGeom prst="rect">
            <a:avLst/>
          </a:prstGeom>
        </p:spPr>
      </p:pic>
      <p:sp>
        <p:nvSpPr>
          <p:cNvPr id="50" name="TextBox 49">
            <a:extLst>
              <a:ext uri="{FF2B5EF4-FFF2-40B4-BE49-F238E27FC236}">
                <a16:creationId xmlns:a16="http://schemas.microsoft.com/office/drawing/2014/main" id="{DCAA0D7D-8E3A-0D4D-B78F-620CC685319C}"/>
              </a:ext>
            </a:extLst>
          </p:cNvPr>
          <p:cNvSpPr txBox="1"/>
          <p:nvPr/>
        </p:nvSpPr>
        <p:spPr>
          <a:xfrm>
            <a:off x="1212649" y="3372123"/>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aim to minimize the cost</a:t>
            </a:r>
          </a:p>
        </p:txBody>
      </p:sp>
      <p:pic>
        <p:nvPicPr>
          <p:cNvPr id="53" name="Picture 52">
            <a:extLst>
              <a:ext uri="{FF2B5EF4-FFF2-40B4-BE49-F238E27FC236}">
                <a16:creationId xmlns:a16="http://schemas.microsoft.com/office/drawing/2014/main" id="{D1CF9504-B842-264C-9742-004F048EB8A5}"/>
              </a:ext>
            </a:extLst>
          </p:cNvPr>
          <p:cNvPicPr>
            <a:picLocks noChangeAspect="1"/>
          </p:cNvPicPr>
          <p:nvPr/>
        </p:nvPicPr>
        <p:blipFill>
          <a:blip r:embed="rId3"/>
          <a:stretch>
            <a:fillRect/>
          </a:stretch>
        </p:blipFill>
        <p:spPr>
          <a:xfrm>
            <a:off x="1946414" y="2650815"/>
            <a:ext cx="2987163" cy="299916"/>
          </a:xfrm>
          <a:prstGeom prst="rect">
            <a:avLst/>
          </a:prstGeom>
        </p:spPr>
      </p:pic>
      <p:pic>
        <p:nvPicPr>
          <p:cNvPr id="54" name="Picture 53">
            <a:extLst>
              <a:ext uri="{FF2B5EF4-FFF2-40B4-BE49-F238E27FC236}">
                <a16:creationId xmlns:a16="http://schemas.microsoft.com/office/drawing/2014/main" id="{B3245786-7B3A-C141-9C28-346D05724EEE}"/>
              </a:ext>
            </a:extLst>
          </p:cNvPr>
          <p:cNvPicPr>
            <a:picLocks noChangeAspect="1"/>
          </p:cNvPicPr>
          <p:nvPr/>
        </p:nvPicPr>
        <p:blipFill>
          <a:blip r:embed="rId4"/>
          <a:stretch>
            <a:fillRect/>
          </a:stretch>
        </p:blipFill>
        <p:spPr>
          <a:xfrm>
            <a:off x="9441601" y="2709447"/>
            <a:ext cx="464308" cy="232154"/>
          </a:xfrm>
          <a:prstGeom prst="rect">
            <a:avLst/>
          </a:prstGeom>
        </p:spPr>
      </p:pic>
      <p:pic>
        <p:nvPicPr>
          <p:cNvPr id="6" name="Picture 5">
            <a:extLst>
              <a:ext uri="{FF2B5EF4-FFF2-40B4-BE49-F238E27FC236}">
                <a16:creationId xmlns:a16="http://schemas.microsoft.com/office/drawing/2014/main" id="{2200CE8B-BC80-834F-9CD3-3B8F31A2C5E4}"/>
              </a:ext>
            </a:extLst>
          </p:cNvPr>
          <p:cNvPicPr>
            <a:picLocks noChangeAspect="1"/>
          </p:cNvPicPr>
          <p:nvPr/>
        </p:nvPicPr>
        <p:blipFill>
          <a:blip r:embed="rId5"/>
          <a:stretch>
            <a:fillRect/>
          </a:stretch>
        </p:blipFill>
        <p:spPr>
          <a:xfrm>
            <a:off x="1899849" y="3835316"/>
            <a:ext cx="8392297" cy="784800"/>
          </a:xfrm>
          <a:prstGeom prst="rect">
            <a:avLst/>
          </a:prstGeom>
        </p:spPr>
      </p:pic>
      <p:sp>
        <p:nvSpPr>
          <p:cNvPr id="36" name="TextBox 35">
            <a:extLst>
              <a:ext uri="{FF2B5EF4-FFF2-40B4-BE49-F238E27FC236}">
                <a16:creationId xmlns:a16="http://schemas.microsoft.com/office/drawing/2014/main" id="{E29215C7-5A7F-F24A-8918-1072099D3C1C}"/>
              </a:ext>
            </a:extLst>
          </p:cNvPr>
          <p:cNvSpPr txBox="1"/>
          <p:nvPr/>
        </p:nvSpPr>
        <p:spPr>
          <a:xfrm>
            <a:off x="1212649" y="262884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                                                               on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product states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match the Trotter unitary             .</a:t>
            </a:r>
          </a:p>
        </p:txBody>
      </p:sp>
      <p:pic>
        <p:nvPicPr>
          <p:cNvPr id="15" name="Picture 14">
            <a:extLst>
              <a:ext uri="{FF2B5EF4-FFF2-40B4-BE49-F238E27FC236}">
                <a16:creationId xmlns:a16="http://schemas.microsoft.com/office/drawing/2014/main" id="{38E3E48E-03F2-5D44-8149-D279D55E42F4}"/>
              </a:ext>
            </a:extLst>
          </p:cNvPr>
          <p:cNvPicPr>
            <a:picLocks noChangeAspect="1"/>
          </p:cNvPicPr>
          <p:nvPr/>
        </p:nvPicPr>
        <p:blipFill rotWithShape="1">
          <a:blip r:embed="rId6"/>
          <a:srcRect l="14395"/>
          <a:stretch/>
        </p:blipFill>
        <p:spPr>
          <a:xfrm>
            <a:off x="2985246" y="4681664"/>
            <a:ext cx="4522695" cy="787400"/>
          </a:xfrm>
          <a:prstGeom prst="rect">
            <a:avLst/>
          </a:prstGeom>
        </p:spPr>
      </p:pic>
      <p:sp>
        <p:nvSpPr>
          <p:cNvPr id="17" name="TextBox 16">
            <a:extLst>
              <a:ext uri="{FF2B5EF4-FFF2-40B4-BE49-F238E27FC236}">
                <a16:creationId xmlns:a16="http://schemas.microsoft.com/office/drawing/2014/main" id="{4C49653D-DF2E-2A46-9689-DA272488EB41}"/>
              </a:ext>
            </a:extLst>
          </p:cNvPr>
          <p:cNvSpPr txBox="1"/>
          <p:nvPr/>
        </p:nvSpPr>
        <p:spPr>
          <a:xfrm>
            <a:off x="8103618" y="4743817"/>
            <a:ext cx="2675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be rewritten in terms of the average fidelity</a:t>
            </a:r>
          </a:p>
        </p:txBody>
      </p:sp>
      <p:cxnSp>
        <p:nvCxnSpPr>
          <p:cNvPr id="40" name="Straight Arrow Connector 39">
            <a:extLst>
              <a:ext uri="{FF2B5EF4-FFF2-40B4-BE49-F238E27FC236}">
                <a16:creationId xmlns:a16="http://schemas.microsoft.com/office/drawing/2014/main" id="{3BCFC11C-7B46-7E4E-A257-A0C0561082A3}"/>
              </a:ext>
            </a:extLst>
          </p:cNvPr>
          <p:cNvCxnSpPr>
            <a:cxnSpLocks/>
          </p:cNvCxnSpPr>
          <p:nvPr/>
        </p:nvCxnSpPr>
        <p:spPr>
          <a:xfrm flipH="1">
            <a:off x="5858279" y="3641064"/>
            <a:ext cx="237718" cy="3153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D9BFA5-A550-8B41-8193-E53F77580A40}"/>
              </a:ext>
            </a:extLst>
          </p:cNvPr>
          <p:cNvSpPr txBox="1"/>
          <p:nvPr/>
        </p:nvSpPr>
        <p:spPr>
          <a:xfrm>
            <a:off x="5518123" y="3324982"/>
            <a:ext cx="16150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(Product states!)</a:t>
            </a:r>
          </a:p>
        </p:txBody>
      </p:sp>
    </p:spTree>
    <p:extLst>
      <p:ext uri="{BB962C8B-B14F-4D97-AF65-F5344CB8AC3E}">
        <p14:creationId xmlns:p14="http://schemas.microsoft.com/office/powerpoint/2010/main" val="106055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Diagonalize the unitary using Quantum Machine Learning </a:t>
            </a:r>
          </a:p>
        </p:txBody>
      </p:sp>
      <p:sp>
        <p:nvSpPr>
          <p:cNvPr id="3" name="TextBox 2">
            <a:extLst>
              <a:ext uri="{FF2B5EF4-FFF2-40B4-BE49-F238E27FC236}">
                <a16:creationId xmlns:a16="http://schemas.microsoft.com/office/drawing/2014/main" id="{FE55C15A-0C2F-3F4A-A560-5D7C82F2D91F}"/>
              </a:ext>
            </a:extLst>
          </p:cNvPr>
          <p:cNvSpPr txBox="1"/>
          <p:nvPr/>
        </p:nvSpPr>
        <p:spPr>
          <a:xfrm>
            <a:off x="1212649" y="189646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Pick parameterized quantum circuit such that it is always in a diagonal form </a:t>
            </a:r>
          </a:p>
        </p:txBody>
      </p:sp>
      <p:pic>
        <p:nvPicPr>
          <p:cNvPr id="5" name="Picture 4">
            <a:extLst>
              <a:ext uri="{FF2B5EF4-FFF2-40B4-BE49-F238E27FC236}">
                <a16:creationId xmlns:a16="http://schemas.microsoft.com/office/drawing/2014/main" id="{F356313A-E24F-1642-B36F-2D0BBA7420C9}"/>
              </a:ext>
            </a:extLst>
          </p:cNvPr>
          <p:cNvPicPr>
            <a:picLocks noChangeAspect="1"/>
          </p:cNvPicPr>
          <p:nvPr/>
        </p:nvPicPr>
        <p:blipFill>
          <a:blip r:embed="rId3"/>
          <a:stretch>
            <a:fillRect/>
          </a:stretch>
        </p:blipFill>
        <p:spPr>
          <a:xfrm>
            <a:off x="8535633" y="1946885"/>
            <a:ext cx="2987163" cy="299916"/>
          </a:xfrm>
          <a:prstGeom prst="rect">
            <a:avLst/>
          </a:prstGeom>
        </p:spPr>
      </p:pic>
      <p:sp>
        <p:nvSpPr>
          <p:cNvPr id="50" name="TextBox 49">
            <a:extLst>
              <a:ext uri="{FF2B5EF4-FFF2-40B4-BE49-F238E27FC236}">
                <a16:creationId xmlns:a16="http://schemas.microsoft.com/office/drawing/2014/main" id="{DCAA0D7D-8E3A-0D4D-B78F-620CC685319C}"/>
              </a:ext>
            </a:extLst>
          </p:cNvPr>
          <p:cNvSpPr txBox="1"/>
          <p:nvPr/>
        </p:nvSpPr>
        <p:spPr>
          <a:xfrm>
            <a:off x="1212649" y="3372123"/>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aim to minimize the cost</a:t>
            </a:r>
          </a:p>
        </p:txBody>
      </p:sp>
      <p:pic>
        <p:nvPicPr>
          <p:cNvPr id="53" name="Picture 52">
            <a:extLst>
              <a:ext uri="{FF2B5EF4-FFF2-40B4-BE49-F238E27FC236}">
                <a16:creationId xmlns:a16="http://schemas.microsoft.com/office/drawing/2014/main" id="{D1CF9504-B842-264C-9742-004F048EB8A5}"/>
              </a:ext>
            </a:extLst>
          </p:cNvPr>
          <p:cNvPicPr>
            <a:picLocks noChangeAspect="1"/>
          </p:cNvPicPr>
          <p:nvPr/>
        </p:nvPicPr>
        <p:blipFill>
          <a:blip r:embed="rId3"/>
          <a:stretch>
            <a:fillRect/>
          </a:stretch>
        </p:blipFill>
        <p:spPr>
          <a:xfrm>
            <a:off x="1946414" y="2650815"/>
            <a:ext cx="2987163" cy="299916"/>
          </a:xfrm>
          <a:prstGeom prst="rect">
            <a:avLst/>
          </a:prstGeom>
        </p:spPr>
      </p:pic>
      <p:pic>
        <p:nvPicPr>
          <p:cNvPr id="54" name="Picture 53">
            <a:extLst>
              <a:ext uri="{FF2B5EF4-FFF2-40B4-BE49-F238E27FC236}">
                <a16:creationId xmlns:a16="http://schemas.microsoft.com/office/drawing/2014/main" id="{B3245786-7B3A-C141-9C28-346D05724EEE}"/>
              </a:ext>
            </a:extLst>
          </p:cNvPr>
          <p:cNvPicPr>
            <a:picLocks noChangeAspect="1"/>
          </p:cNvPicPr>
          <p:nvPr/>
        </p:nvPicPr>
        <p:blipFill>
          <a:blip r:embed="rId4"/>
          <a:stretch>
            <a:fillRect/>
          </a:stretch>
        </p:blipFill>
        <p:spPr>
          <a:xfrm>
            <a:off x="9441601" y="2709447"/>
            <a:ext cx="464308" cy="232154"/>
          </a:xfrm>
          <a:prstGeom prst="rect">
            <a:avLst/>
          </a:prstGeom>
        </p:spPr>
      </p:pic>
      <p:pic>
        <p:nvPicPr>
          <p:cNvPr id="6" name="Picture 5">
            <a:extLst>
              <a:ext uri="{FF2B5EF4-FFF2-40B4-BE49-F238E27FC236}">
                <a16:creationId xmlns:a16="http://schemas.microsoft.com/office/drawing/2014/main" id="{2200CE8B-BC80-834F-9CD3-3B8F31A2C5E4}"/>
              </a:ext>
            </a:extLst>
          </p:cNvPr>
          <p:cNvPicPr>
            <a:picLocks noChangeAspect="1"/>
          </p:cNvPicPr>
          <p:nvPr/>
        </p:nvPicPr>
        <p:blipFill>
          <a:blip r:embed="rId5"/>
          <a:stretch>
            <a:fillRect/>
          </a:stretch>
        </p:blipFill>
        <p:spPr>
          <a:xfrm>
            <a:off x="1899849" y="3971243"/>
            <a:ext cx="8392297" cy="784800"/>
          </a:xfrm>
          <a:prstGeom prst="rect">
            <a:avLst/>
          </a:prstGeom>
        </p:spPr>
      </p:pic>
      <p:sp>
        <p:nvSpPr>
          <p:cNvPr id="36" name="TextBox 35">
            <a:extLst>
              <a:ext uri="{FF2B5EF4-FFF2-40B4-BE49-F238E27FC236}">
                <a16:creationId xmlns:a16="http://schemas.microsoft.com/office/drawing/2014/main" id="{E29215C7-5A7F-F24A-8918-1072099D3C1C}"/>
              </a:ext>
            </a:extLst>
          </p:cNvPr>
          <p:cNvSpPr txBox="1"/>
          <p:nvPr/>
        </p:nvSpPr>
        <p:spPr>
          <a:xfrm>
            <a:off x="1212649" y="2628845"/>
            <a:ext cx="10575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                                                               on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product states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match the Trotter unitary             .</a:t>
            </a:r>
          </a:p>
        </p:txBody>
      </p:sp>
      <p:pic>
        <p:nvPicPr>
          <p:cNvPr id="15" name="Picture 14">
            <a:extLst>
              <a:ext uri="{FF2B5EF4-FFF2-40B4-BE49-F238E27FC236}">
                <a16:creationId xmlns:a16="http://schemas.microsoft.com/office/drawing/2014/main" id="{38E3E48E-03F2-5D44-8149-D279D55E42F4}"/>
              </a:ext>
            </a:extLst>
          </p:cNvPr>
          <p:cNvPicPr>
            <a:picLocks noChangeAspect="1"/>
          </p:cNvPicPr>
          <p:nvPr/>
        </p:nvPicPr>
        <p:blipFill rotWithShape="1">
          <a:blip r:embed="rId6"/>
          <a:srcRect l="14395"/>
          <a:stretch/>
        </p:blipFill>
        <p:spPr>
          <a:xfrm>
            <a:off x="2985246" y="4817591"/>
            <a:ext cx="4522695" cy="787400"/>
          </a:xfrm>
          <a:prstGeom prst="rect">
            <a:avLst/>
          </a:prstGeom>
        </p:spPr>
      </p:pic>
      <p:sp>
        <p:nvSpPr>
          <p:cNvPr id="17" name="TextBox 16">
            <a:extLst>
              <a:ext uri="{FF2B5EF4-FFF2-40B4-BE49-F238E27FC236}">
                <a16:creationId xmlns:a16="http://schemas.microsoft.com/office/drawing/2014/main" id="{4C49653D-DF2E-2A46-9689-DA272488EB41}"/>
              </a:ext>
            </a:extLst>
          </p:cNvPr>
          <p:cNvSpPr txBox="1"/>
          <p:nvPr/>
        </p:nvSpPr>
        <p:spPr>
          <a:xfrm>
            <a:off x="8103618" y="4879744"/>
            <a:ext cx="26759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be rewritten in terms of the average fidelity</a:t>
            </a:r>
          </a:p>
        </p:txBody>
      </p:sp>
      <p:cxnSp>
        <p:nvCxnSpPr>
          <p:cNvPr id="40" name="Straight Arrow Connector 39">
            <a:extLst>
              <a:ext uri="{FF2B5EF4-FFF2-40B4-BE49-F238E27FC236}">
                <a16:creationId xmlns:a16="http://schemas.microsoft.com/office/drawing/2014/main" id="{3BCFC11C-7B46-7E4E-A257-A0C0561082A3}"/>
              </a:ext>
            </a:extLst>
          </p:cNvPr>
          <p:cNvCxnSpPr>
            <a:cxnSpLocks/>
          </p:cNvCxnSpPr>
          <p:nvPr/>
        </p:nvCxnSpPr>
        <p:spPr>
          <a:xfrm flipH="1">
            <a:off x="5858279" y="3776991"/>
            <a:ext cx="237718" cy="3153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D9BFA5-A550-8B41-8193-E53F77580A40}"/>
              </a:ext>
            </a:extLst>
          </p:cNvPr>
          <p:cNvSpPr txBox="1"/>
          <p:nvPr/>
        </p:nvSpPr>
        <p:spPr>
          <a:xfrm>
            <a:off x="5518123" y="3460909"/>
            <a:ext cx="16150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(Product states!)</a:t>
            </a:r>
          </a:p>
        </p:txBody>
      </p:sp>
      <p:sp>
        <p:nvSpPr>
          <p:cNvPr id="20" name="TextBox 19">
            <a:extLst>
              <a:ext uri="{FF2B5EF4-FFF2-40B4-BE49-F238E27FC236}">
                <a16:creationId xmlns:a16="http://schemas.microsoft.com/office/drawing/2014/main" id="{F8E3ECB0-6AF0-8D49-928A-FE2E20717EE3}"/>
              </a:ext>
            </a:extLst>
          </p:cNvPr>
          <p:cNvSpPr txBox="1"/>
          <p:nvPr/>
        </p:nvSpPr>
        <p:spPr>
          <a:xfrm>
            <a:off x="1212649" y="5935028"/>
            <a:ext cx="8392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Using product states to train makes it easy to evaluate on a quantum computer…</a:t>
            </a:r>
          </a:p>
        </p:txBody>
      </p:sp>
    </p:spTree>
    <p:extLst>
      <p:ext uri="{BB962C8B-B14F-4D97-AF65-F5344CB8AC3E}">
        <p14:creationId xmlns:p14="http://schemas.microsoft.com/office/powerpoint/2010/main" val="22465448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4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4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4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4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578888" y="2501549"/>
            <a:ext cx="2880828" cy="2637376"/>
          </a:xfrm>
        </p:spPr>
        <p:txBody>
          <a:bodyPr vert="horz" lIns="91440" tIns="45720" rIns="91440" bIns="45720" rtlCol="0" anchor="t">
            <a:normAutofit fontScale="90000"/>
          </a:bodyPr>
          <a:lstStyle/>
          <a:p>
            <a:r>
              <a:rPr lang="en-US" sz="3200" dirty="0">
                <a:solidFill>
                  <a:srgbClr val="FFFFFF"/>
                </a:solidFill>
              </a:rPr>
              <a:t>The Resource Efficient </a:t>
            </a:r>
            <a:br>
              <a:rPr lang="en-US" sz="3200" dirty="0">
                <a:solidFill>
                  <a:srgbClr val="FFFFFF"/>
                </a:solidFill>
              </a:rPr>
            </a:br>
            <a:r>
              <a:rPr lang="en-US" sz="3200" kern="1200" dirty="0">
                <a:solidFill>
                  <a:srgbClr val="FFFFFF"/>
                </a:solidFill>
                <a:latin typeface="+mj-lt"/>
                <a:ea typeface="+mj-ea"/>
                <a:cs typeface="+mj-cs"/>
              </a:rPr>
              <a:t>Fast Forwarding Algorithm </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(REFF)</a:t>
            </a: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sp>
        <p:nvSpPr>
          <p:cNvPr id="10" name="Rounded Rectangle 9">
            <a:extLst>
              <a:ext uri="{FF2B5EF4-FFF2-40B4-BE49-F238E27FC236}">
                <a16:creationId xmlns:a16="http://schemas.microsoft.com/office/drawing/2014/main" id="{E705892F-D6F5-F14D-BC03-984D575FCB4F}"/>
              </a:ext>
            </a:extLst>
          </p:cNvPr>
          <p:cNvSpPr/>
          <p:nvPr/>
        </p:nvSpPr>
        <p:spPr>
          <a:xfrm>
            <a:off x="4341693" y="710661"/>
            <a:ext cx="1155930" cy="369998"/>
          </a:xfrm>
          <a:prstGeom prst="roundRect">
            <a:avLst/>
          </a:prstGeom>
          <a:solidFill>
            <a:schemeClr val="accent2">
              <a:alpha val="22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D45CB3D-1647-CE4E-87C3-20D0DE3A4F09}"/>
              </a:ext>
            </a:extLst>
          </p:cNvPr>
          <p:cNvSpPr txBox="1"/>
          <p:nvPr/>
        </p:nvSpPr>
        <p:spPr>
          <a:xfrm>
            <a:off x="4332137" y="710661"/>
            <a:ext cx="1165485" cy="526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(A)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2" name="Rounded Rectangle 11">
            <a:extLst>
              <a:ext uri="{FF2B5EF4-FFF2-40B4-BE49-F238E27FC236}">
                <a16:creationId xmlns:a16="http://schemas.microsoft.com/office/drawing/2014/main" id="{503E8DE8-13FD-9445-BDE3-53F1763A87B0}"/>
              </a:ext>
            </a:extLst>
          </p:cNvPr>
          <p:cNvSpPr/>
          <p:nvPr/>
        </p:nvSpPr>
        <p:spPr>
          <a:xfrm>
            <a:off x="5950705" y="670976"/>
            <a:ext cx="1984012" cy="482183"/>
          </a:xfrm>
          <a:prstGeom prst="roundRect">
            <a:avLst/>
          </a:prstGeom>
          <a:solidFill>
            <a:schemeClr val="accent4">
              <a:alpha val="2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DB0C9A5E-ADF9-334F-866E-0C06271D8319}"/>
              </a:ext>
            </a:extLst>
          </p:cNvPr>
          <p:cNvCxnSpPr/>
          <p:nvPr/>
        </p:nvCxnSpPr>
        <p:spPr>
          <a:xfrm>
            <a:off x="5497623" y="928204"/>
            <a:ext cx="459382" cy="0"/>
          </a:xfrm>
          <a:prstGeom prst="straightConnector1">
            <a:avLst/>
          </a:prstGeom>
          <a:ln>
            <a:solidFill>
              <a:srgbClr val="595959"/>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097609A-C4C1-5A4C-9EA1-DA217A2CE284}"/>
              </a:ext>
            </a:extLst>
          </p:cNvPr>
          <p:cNvCxnSpPr/>
          <p:nvPr/>
        </p:nvCxnSpPr>
        <p:spPr>
          <a:xfrm flipH="1">
            <a:off x="7942584" y="945456"/>
            <a:ext cx="1957388" cy="1"/>
          </a:xfrm>
          <a:prstGeom prst="straightConnector1">
            <a:avLst/>
          </a:prstGeom>
          <a:ln>
            <a:solidFill>
              <a:srgbClr val="595959"/>
            </a:solidFill>
            <a:headEnd type="none"/>
            <a:tailEnd type="none"/>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FB06307E-E41F-D148-93EB-9F57675F952A}"/>
              </a:ext>
            </a:extLst>
          </p:cNvPr>
          <p:cNvSpPr/>
          <p:nvPr/>
        </p:nvSpPr>
        <p:spPr>
          <a:xfrm>
            <a:off x="4321653" y="1279939"/>
            <a:ext cx="7534845" cy="2914549"/>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6C4A6E8-D50F-C642-A23F-65D6BD735295}"/>
              </a:ext>
            </a:extLst>
          </p:cNvPr>
          <p:cNvSpPr txBox="1"/>
          <p:nvPr/>
        </p:nvSpPr>
        <p:spPr>
          <a:xfrm>
            <a:off x="4550780" y="1291004"/>
            <a:ext cx="4505732" cy="3158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 Unitary Diagonalization using Compiling Cost </a:t>
            </a:r>
          </a:p>
        </p:txBody>
      </p:sp>
      <p:sp>
        <p:nvSpPr>
          <p:cNvPr id="17" name="Rounded Rectangle 16">
            <a:extLst>
              <a:ext uri="{FF2B5EF4-FFF2-40B4-BE49-F238E27FC236}">
                <a16:creationId xmlns:a16="http://schemas.microsoft.com/office/drawing/2014/main" id="{C390D930-A192-0C42-911B-F5BCDA27AD74}"/>
              </a:ext>
            </a:extLst>
          </p:cNvPr>
          <p:cNvSpPr/>
          <p:nvPr/>
        </p:nvSpPr>
        <p:spPr>
          <a:xfrm>
            <a:off x="4696765" y="3261577"/>
            <a:ext cx="3511145" cy="574700"/>
          </a:xfrm>
          <a:prstGeom prst="round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0965B433-9254-6D41-A679-A7E9722EFE3D}"/>
              </a:ext>
            </a:extLst>
          </p:cNvPr>
          <p:cNvCxnSpPr/>
          <p:nvPr/>
        </p:nvCxnSpPr>
        <p:spPr>
          <a:xfrm>
            <a:off x="9899973" y="931889"/>
            <a:ext cx="0" cy="327796"/>
          </a:xfrm>
          <a:prstGeom prst="straightConnector1">
            <a:avLst/>
          </a:prstGeom>
          <a:ln>
            <a:solidFill>
              <a:srgbClr val="595959"/>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sp>
        <p:nvSpPr>
          <p:cNvPr id="19" name="Rounded Rectangle 18">
            <a:extLst>
              <a:ext uri="{FF2B5EF4-FFF2-40B4-BE49-F238E27FC236}">
                <a16:creationId xmlns:a16="http://schemas.microsoft.com/office/drawing/2014/main" id="{6AA5AC2A-A017-1544-A0F8-24524A5C12E1}"/>
              </a:ext>
            </a:extLst>
          </p:cNvPr>
          <p:cNvSpPr/>
          <p:nvPr/>
        </p:nvSpPr>
        <p:spPr>
          <a:xfrm>
            <a:off x="4709575" y="2582736"/>
            <a:ext cx="3526094" cy="574700"/>
          </a:xfrm>
          <a:prstGeom prst="round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6CBEF6F-ADE3-C24D-8139-295AD60E6A42}"/>
              </a:ext>
            </a:extLst>
          </p:cNvPr>
          <p:cNvSpPr txBox="1"/>
          <p:nvPr/>
        </p:nvSpPr>
        <p:spPr>
          <a:xfrm>
            <a:off x="4696765" y="1545690"/>
            <a:ext cx="3145502" cy="298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Gradient descent optimization loop</a:t>
            </a:r>
          </a:p>
        </p:txBody>
      </p:sp>
      <p:sp>
        <p:nvSpPr>
          <p:cNvPr id="21" name="Rounded Rectangle 20">
            <a:extLst>
              <a:ext uri="{FF2B5EF4-FFF2-40B4-BE49-F238E27FC236}">
                <a16:creationId xmlns:a16="http://schemas.microsoft.com/office/drawing/2014/main" id="{1083CEEE-400E-3740-AC37-3CB760741F11}"/>
              </a:ext>
            </a:extLst>
          </p:cNvPr>
          <p:cNvSpPr/>
          <p:nvPr/>
        </p:nvSpPr>
        <p:spPr>
          <a:xfrm>
            <a:off x="4702272" y="1864632"/>
            <a:ext cx="3526094" cy="560735"/>
          </a:xfrm>
          <a:prstGeom prst="round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42593B5-3FAC-D84F-A6BF-3D81F9E83B51}"/>
              </a:ext>
            </a:extLst>
          </p:cNvPr>
          <p:cNvSpPr txBox="1"/>
          <p:nvPr/>
        </p:nvSpPr>
        <p:spPr>
          <a:xfrm>
            <a:off x="4772823" y="2599327"/>
            <a:ext cx="1516720" cy="491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Update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Parameters:</a:t>
            </a:r>
          </a:p>
        </p:txBody>
      </p:sp>
      <p:cxnSp>
        <p:nvCxnSpPr>
          <p:cNvPr id="23" name="Straight Connector 22">
            <a:extLst>
              <a:ext uri="{FF2B5EF4-FFF2-40B4-BE49-F238E27FC236}">
                <a16:creationId xmlns:a16="http://schemas.microsoft.com/office/drawing/2014/main" id="{E0C4FAE1-EB32-EF41-9D95-4796C8F6C93A}"/>
              </a:ext>
            </a:extLst>
          </p:cNvPr>
          <p:cNvCxnSpPr/>
          <p:nvPr/>
        </p:nvCxnSpPr>
        <p:spPr>
          <a:xfrm>
            <a:off x="4490546" y="2075230"/>
            <a:ext cx="0" cy="1576052"/>
          </a:xfrm>
          <a:prstGeom prst="line">
            <a:avLst/>
          </a:prstGeom>
          <a:ln w="12700" cmpd="sng">
            <a:solidFill>
              <a:schemeClr val="accent1">
                <a:lumMod val="7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86E731F-F9C5-8142-869A-32DDF5B55334}"/>
              </a:ext>
            </a:extLst>
          </p:cNvPr>
          <p:cNvCxnSpPr/>
          <p:nvPr/>
        </p:nvCxnSpPr>
        <p:spPr>
          <a:xfrm>
            <a:off x="4494349" y="3645581"/>
            <a:ext cx="213289" cy="0"/>
          </a:xfrm>
          <a:prstGeom prst="line">
            <a:avLst/>
          </a:prstGeom>
          <a:ln w="12700" cmpd="sng">
            <a:solidFill>
              <a:schemeClr val="accent1">
                <a:lumMod val="7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54AB9A0-A18A-6A41-A285-6C3A79E2540C}"/>
              </a:ext>
            </a:extLst>
          </p:cNvPr>
          <p:cNvCxnSpPr/>
          <p:nvPr/>
        </p:nvCxnSpPr>
        <p:spPr>
          <a:xfrm flipH="1">
            <a:off x="8224612" y="2897808"/>
            <a:ext cx="610666" cy="0"/>
          </a:xfrm>
          <a:prstGeom prst="line">
            <a:avLst/>
          </a:prstGeom>
          <a:ln>
            <a:solidFill>
              <a:schemeClr val="accent1">
                <a:lumMod val="75000"/>
              </a:schemeClr>
            </a:solidFill>
            <a:prstDash val="sysDash"/>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9CB32F9-045C-034A-8ACE-FB5224490427}"/>
              </a:ext>
            </a:extLst>
          </p:cNvPr>
          <p:cNvCxnSpPr/>
          <p:nvPr/>
        </p:nvCxnSpPr>
        <p:spPr>
          <a:xfrm>
            <a:off x="4490546" y="2077749"/>
            <a:ext cx="218331" cy="0"/>
          </a:xfrm>
          <a:prstGeom prst="straightConnector1">
            <a:avLst/>
          </a:prstGeom>
          <a:ln w="12700" cmpd="sng">
            <a:solidFill>
              <a:schemeClr val="accent1">
                <a:lumMod val="75000"/>
              </a:schemeClr>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F4046DA-35C7-844E-9FBA-5807F3771835}"/>
              </a:ext>
            </a:extLst>
          </p:cNvPr>
          <p:cNvSpPr txBox="1"/>
          <p:nvPr/>
        </p:nvSpPr>
        <p:spPr>
          <a:xfrm>
            <a:off x="4772823" y="3265033"/>
            <a:ext cx="1516720" cy="491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Evaluate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Cost:</a:t>
            </a:r>
          </a:p>
        </p:txBody>
      </p:sp>
      <p:sp>
        <p:nvSpPr>
          <p:cNvPr id="28" name="TextBox 27">
            <a:extLst>
              <a:ext uri="{FF2B5EF4-FFF2-40B4-BE49-F238E27FC236}">
                <a16:creationId xmlns:a16="http://schemas.microsoft.com/office/drawing/2014/main" id="{A142089B-38D0-C64E-81B6-17161146EBF5}"/>
              </a:ext>
            </a:extLst>
          </p:cNvPr>
          <p:cNvSpPr txBox="1"/>
          <p:nvPr/>
        </p:nvSpPr>
        <p:spPr>
          <a:xfrm>
            <a:off x="4772823" y="1934036"/>
            <a:ext cx="2031652" cy="491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Evaluate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Gradients:</a:t>
            </a:r>
          </a:p>
        </p:txBody>
      </p:sp>
      <p:cxnSp>
        <p:nvCxnSpPr>
          <p:cNvPr id="29" name="Straight Arrow Connector 28">
            <a:extLst>
              <a:ext uri="{FF2B5EF4-FFF2-40B4-BE49-F238E27FC236}">
                <a16:creationId xmlns:a16="http://schemas.microsoft.com/office/drawing/2014/main" id="{73C2CB43-F13E-CC4A-AAAD-F6DD28D1A7CA}"/>
              </a:ext>
            </a:extLst>
          </p:cNvPr>
          <p:cNvCxnSpPr/>
          <p:nvPr/>
        </p:nvCxnSpPr>
        <p:spPr>
          <a:xfrm flipH="1">
            <a:off x="8216158" y="3421269"/>
            <a:ext cx="212790" cy="0"/>
          </a:xfrm>
          <a:prstGeom prst="straightConnector1">
            <a:avLst/>
          </a:prstGeom>
          <a:ln w="12700" cmpd="sng">
            <a:solidFill>
              <a:schemeClr val="accent1">
                <a:lumMod val="75000"/>
              </a:schemeClr>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3381FD-1500-B847-B274-54CC8C3B0456}"/>
              </a:ext>
            </a:extLst>
          </p:cNvPr>
          <p:cNvCxnSpPr/>
          <p:nvPr/>
        </p:nvCxnSpPr>
        <p:spPr>
          <a:xfrm>
            <a:off x="8425145" y="3056877"/>
            <a:ext cx="0" cy="369450"/>
          </a:xfrm>
          <a:prstGeom prst="line">
            <a:avLst/>
          </a:prstGeom>
          <a:ln w="12700" cmpd="sng">
            <a:solidFill>
              <a:schemeClr val="accent1">
                <a:lumMod val="7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87C2BA3-0809-BB43-AC02-6D552AA6FC2F}"/>
              </a:ext>
            </a:extLst>
          </p:cNvPr>
          <p:cNvCxnSpPr/>
          <p:nvPr/>
        </p:nvCxnSpPr>
        <p:spPr>
          <a:xfrm>
            <a:off x="8219165" y="3061869"/>
            <a:ext cx="213289" cy="0"/>
          </a:xfrm>
          <a:prstGeom prst="line">
            <a:avLst/>
          </a:prstGeom>
          <a:ln w="12700" cmpd="sng">
            <a:solidFill>
              <a:schemeClr val="accent1">
                <a:lumMod val="7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E827618-D785-C24E-9B52-D03AEFCFEA8B}"/>
              </a:ext>
            </a:extLst>
          </p:cNvPr>
          <p:cNvCxnSpPr/>
          <p:nvPr/>
        </p:nvCxnSpPr>
        <p:spPr>
          <a:xfrm flipH="1">
            <a:off x="8220867" y="3610252"/>
            <a:ext cx="426578" cy="0"/>
          </a:xfrm>
          <a:prstGeom prst="line">
            <a:avLst/>
          </a:prstGeom>
          <a:ln>
            <a:solidFill>
              <a:schemeClr val="accent1">
                <a:lumMod val="75000"/>
              </a:schemeClr>
            </a:solidFill>
            <a:prstDash val="sysDash"/>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sp>
        <p:nvSpPr>
          <p:cNvPr id="33" name="Rounded Rectangle 32">
            <a:extLst>
              <a:ext uri="{FF2B5EF4-FFF2-40B4-BE49-F238E27FC236}">
                <a16:creationId xmlns:a16="http://schemas.microsoft.com/office/drawing/2014/main" id="{79C8359E-2986-0143-BDA1-2F465C3DABCC}"/>
              </a:ext>
            </a:extLst>
          </p:cNvPr>
          <p:cNvSpPr/>
          <p:nvPr/>
        </p:nvSpPr>
        <p:spPr>
          <a:xfrm>
            <a:off x="6791501" y="4356853"/>
            <a:ext cx="5073032" cy="1847989"/>
          </a:xfrm>
          <a:prstGeom prst="roundRect">
            <a:avLst/>
          </a:prstGeom>
          <a:solidFill>
            <a:schemeClr val="accent3">
              <a:alpha val="19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79DA90E-DCFD-4942-AD89-E86434FB4F87}"/>
              </a:ext>
            </a:extLst>
          </p:cNvPr>
          <p:cNvSpPr txBox="1"/>
          <p:nvPr/>
        </p:nvSpPr>
        <p:spPr>
          <a:xfrm>
            <a:off x="6873771" y="4354401"/>
            <a:ext cx="3850409" cy="3158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 Output: Fast Forwarded Simulation</a:t>
            </a:r>
          </a:p>
        </p:txBody>
      </p:sp>
      <p:sp>
        <p:nvSpPr>
          <p:cNvPr id="35" name="Rounded Rectangle 34">
            <a:extLst>
              <a:ext uri="{FF2B5EF4-FFF2-40B4-BE49-F238E27FC236}">
                <a16:creationId xmlns:a16="http://schemas.microsoft.com/office/drawing/2014/main" id="{E10A1259-2AE6-B643-9E82-9F827C615118}"/>
              </a:ext>
            </a:extLst>
          </p:cNvPr>
          <p:cNvSpPr/>
          <p:nvPr/>
        </p:nvSpPr>
        <p:spPr>
          <a:xfrm>
            <a:off x="6957545" y="4882104"/>
            <a:ext cx="2348317" cy="838814"/>
          </a:xfrm>
          <a:prstGeom prst="roundRect">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10564169-34CC-3049-9200-9552CE8A7B08}"/>
              </a:ext>
            </a:extLst>
          </p:cNvPr>
          <p:cNvCxnSpPr/>
          <p:nvPr/>
        </p:nvCxnSpPr>
        <p:spPr>
          <a:xfrm>
            <a:off x="9305862" y="5311395"/>
            <a:ext cx="216465" cy="0"/>
          </a:xfrm>
          <a:prstGeom prst="line">
            <a:avLst/>
          </a:prstGeom>
          <a:ln>
            <a:solidFill>
              <a:schemeClr val="accent3">
                <a:lumMod val="75000"/>
              </a:schemeClr>
            </a:solidFill>
            <a:prstDash val="sysDash"/>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209776C-F199-894F-902A-527B67D3431A}"/>
              </a:ext>
            </a:extLst>
          </p:cNvPr>
          <p:cNvCxnSpPr/>
          <p:nvPr/>
        </p:nvCxnSpPr>
        <p:spPr>
          <a:xfrm>
            <a:off x="4856404" y="4199062"/>
            <a:ext cx="0" cy="455429"/>
          </a:xfrm>
          <a:prstGeom prst="line">
            <a:avLst/>
          </a:prstGeom>
          <a:ln>
            <a:solidFill>
              <a:schemeClr val="tx1">
                <a:lumMod val="65000"/>
                <a:lumOff val="3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2A7C581-6951-4A4C-9DF7-8E5A4A52ADA4}"/>
              </a:ext>
            </a:extLst>
          </p:cNvPr>
          <p:cNvCxnSpPr/>
          <p:nvPr/>
        </p:nvCxnSpPr>
        <p:spPr>
          <a:xfrm>
            <a:off x="4844960" y="4643573"/>
            <a:ext cx="1907757" cy="1"/>
          </a:xfrm>
          <a:prstGeom prst="straightConnector1">
            <a:avLst/>
          </a:prstGeom>
          <a:ln>
            <a:solidFill>
              <a:srgbClr val="595959"/>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BAC56FFB-2A9A-714B-8979-0ABDBCB10F17}"/>
              </a:ext>
            </a:extLst>
          </p:cNvPr>
          <p:cNvCxnSpPr/>
          <p:nvPr/>
        </p:nvCxnSpPr>
        <p:spPr>
          <a:xfrm flipH="1">
            <a:off x="8227900" y="2696421"/>
            <a:ext cx="212790" cy="0"/>
          </a:xfrm>
          <a:prstGeom prst="straightConnector1">
            <a:avLst/>
          </a:prstGeom>
          <a:ln w="12700" cmpd="sng">
            <a:solidFill>
              <a:schemeClr val="accent1">
                <a:lumMod val="75000"/>
              </a:schemeClr>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ECF019A-E467-8148-A324-4F21889AD2F3}"/>
              </a:ext>
            </a:extLst>
          </p:cNvPr>
          <p:cNvCxnSpPr/>
          <p:nvPr/>
        </p:nvCxnSpPr>
        <p:spPr>
          <a:xfrm>
            <a:off x="8440689" y="2331106"/>
            <a:ext cx="0" cy="369450"/>
          </a:xfrm>
          <a:prstGeom prst="line">
            <a:avLst/>
          </a:prstGeom>
          <a:ln w="12700" cmpd="sng">
            <a:solidFill>
              <a:schemeClr val="accent1">
                <a:lumMod val="7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90B558A-BC44-664F-899F-A93210319C63}"/>
              </a:ext>
            </a:extLst>
          </p:cNvPr>
          <p:cNvCxnSpPr/>
          <p:nvPr/>
        </p:nvCxnSpPr>
        <p:spPr>
          <a:xfrm>
            <a:off x="8229946" y="2336098"/>
            <a:ext cx="213289" cy="0"/>
          </a:xfrm>
          <a:prstGeom prst="line">
            <a:avLst/>
          </a:prstGeom>
          <a:ln w="12700" cmpd="sng">
            <a:solidFill>
              <a:schemeClr val="accent1">
                <a:lumMod val="75000"/>
              </a:schemeClr>
            </a:solidFill>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pic>
        <p:nvPicPr>
          <p:cNvPr id="43" name="Picture 42" descr="Screenshot 2019-09-19 at 19.20.00.png">
            <a:extLst>
              <a:ext uri="{FF2B5EF4-FFF2-40B4-BE49-F238E27FC236}">
                <a16:creationId xmlns:a16="http://schemas.microsoft.com/office/drawing/2014/main" id="{569DF8D0-5378-5149-A502-66CE90E75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5056" y="4680721"/>
            <a:ext cx="2143165" cy="1339895"/>
          </a:xfrm>
          <a:prstGeom prst="rect">
            <a:avLst/>
          </a:prstGeom>
          <a:ln w="12700" cmpd="sng">
            <a:solidFill>
              <a:schemeClr val="accent3">
                <a:lumMod val="75000"/>
              </a:schemeClr>
            </a:solidFill>
          </a:ln>
        </p:spPr>
      </p:pic>
      <p:pic>
        <p:nvPicPr>
          <p:cNvPr id="44" name="Picture 43">
            <a:extLst>
              <a:ext uri="{FF2B5EF4-FFF2-40B4-BE49-F238E27FC236}">
                <a16:creationId xmlns:a16="http://schemas.microsoft.com/office/drawing/2014/main" id="{202295E3-F8A9-4540-BFDB-91B6DCC2AA13}"/>
              </a:ext>
            </a:extLst>
          </p:cNvPr>
          <p:cNvPicPr>
            <a:picLocks noChangeAspect="1"/>
          </p:cNvPicPr>
          <p:nvPr/>
        </p:nvPicPr>
        <p:blipFill rotWithShape="1">
          <a:blip r:embed="rId4"/>
          <a:srcRect t="-1" r="95033" b="2624"/>
          <a:stretch/>
        </p:blipFill>
        <p:spPr>
          <a:xfrm>
            <a:off x="5593053" y="3434059"/>
            <a:ext cx="120353" cy="211521"/>
          </a:xfrm>
          <a:prstGeom prst="rect">
            <a:avLst/>
          </a:prstGeom>
        </p:spPr>
      </p:pic>
      <p:pic>
        <p:nvPicPr>
          <p:cNvPr id="45" name="Picture 44">
            <a:extLst>
              <a:ext uri="{FF2B5EF4-FFF2-40B4-BE49-F238E27FC236}">
                <a16:creationId xmlns:a16="http://schemas.microsoft.com/office/drawing/2014/main" id="{3AB2AE02-C897-3843-B76B-7DB3F026C305}"/>
              </a:ext>
            </a:extLst>
          </p:cNvPr>
          <p:cNvPicPr>
            <a:picLocks noChangeAspect="1"/>
          </p:cNvPicPr>
          <p:nvPr/>
        </p:nvPicPr>
        <p:blipFill>
          <a:blip r:embed="rId5"/>
          <a:stretch>
            <a:fillRect/>
          </a:stretch>
        </p:blipFill>
        <p:spPr>
          <a:xfrm>
            <a:off x="4913102" y="4329431"/>
            <a:ext cx="1760700" cy="217223"/>
          </a:xfrm>
          <a:prstGeom prst="rect">
            <a:avLst/>
          </a:prstGeom>
        </p:spPr>
      </p:pic>
      <p:pic>
        <p:nvPicPr>
          <p:cNvPr id="46" name="Picture 45">
            <a:extLst>
              <a:ext uri="{FF2B5EF4-FFF2-40B4-BE49-F238E27FC236}">
                <a16:creationId xmlns:a16="http://schemas.microsoft.com/office/drawing/2014/main" id="{21979BB5-345F-6649-9E18-E42A3DCC7975}"/>
              </a:ext>
            </a:extLst>
          </p:cNvPr>
          <p:cNvPicPr>
            <a:picLocks noChangeAspect="1"/>
          </p:cNvPicPr>
          <p:nvPr/>
        </p:nvPicPr>
        <p:blipFill rotWithShape="1">
          <a:blip r:embed="rId6"/>
          <a:srcRect t="-1" r="30870" b="-9164"/>
          <a:stretch/>
        </p:blipFill>
        <p:spPr>
          <a:xfrm>
            <a:off x="6191354" y="927861"/>
            <a:ext cx="1113133" cy="189703"/>
          </a:xfrm>
          <a:prstGeom prst="rect">
            <a:avLst/>
          </a:prstGeom>
        </p:spPr>
      </p:pic>
      <p:pic>
        <p:nvPicPr>
          <p:cNvPr id="48" name="Picture 47">
            <a:extLst>
              <a:ext uri="{FF2B5EF4-FFF2-40B4-BE49-F238E27FC236}">
                <a16:creationId xmlns:a16="http://schemas.microsoft.com/office/drawing/2014/main" id="{64601BF7-56B5-1743-9703-B858B3926974}"/>
              </a:ext>
            </a:extLst>
          </p:cNvPr>
          <p:cNvPicPr>
            <a:picLocks noChangeAspect="1"/>
          </p:cNvPicPr>
          <p:nvPr/>
        </p:nvPicPr>
        <p:blipFill>
          <a:blip r:embed="rId7"/>
          <a:stretch>
            <a:fillRect/>
          </a:stretch>
        </p:blipFill>
        <p:spPr>
          <a:xfrm>
            <a:off x="5106966" y="796704"/>
            <a:ext cx="150487" cy="115852"/>
          </a:xfrm>
          <a:prstGeom prst="rect">
            <a:avLst/>
          </a:prstGeom>
        </p:spPr>
      </p:pic>
      <p:pic>
        <p:nvPicPr>
          <p:cNvPr id="50" name="Picture 49">
            <a:extLst>
              <a:ext uri="{FF2B5EF4-FFF2-40B4-BE49-F238E27FC236}">
                <a16:creationId xmlns:a16="http://schemas.microsoft.com/office/drawing/2014/main" id="{5DE7DA48-4917-3D40-A2A6-85C41BEEF00B}"/>
              </a:ext>
            </a:extLst>
          </p:cNvPr>
          <p:cNvPicPr>
            <a:picLocks noChangeAspect="1"/>
          </p:cNvPicPr>
          <p:nvPr/>
        </p:nvPicPr>
        <p:blipFill>
          <a:blip r:embed="rId7"/>
          <a:stretch>
            <a:fillRect/>
          </a:stretch>
        </p:blipFill>
        <p:spPr>
          <a:xfrm>
            <a:off x="5638162" y="735226"/>
            <a:ext cx="150487" cy="115852"/>
          </a:xfrm>
          <a:prstGeom prst="rect">
            <a:avLst/>
          </a:prstGeom>
        </p:spPr>
      </p:pic>
      <p:sp>
        <p:nvSpPr>
          <p:cNvPr id="51" name="Rectangle 50">
            <a:extLst>
              <a:ext uri="{FF2B5EF4-FFF2-40B4-BE49-F238E27FC236}">
                <a16:creationId xmlns:a16="http://schemas.microsoft.com/office/drawing/2014/main" id="{E263FE62-2999-9743-B91A-7272608F5B03}"/>
              </a:ext>
            </a:extLst>
          </p:cNvPr>
          <p:cNvSpPr/>
          <p:nvPr/>
        </p:nvSpPr>
        <p:spPr>
          <a:xfrm>
            <a:off x="10328875" y="4681112"/>
            <a:ext cx="554551" cy="4207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CFDFEEF0-8C40-6B4C-9F80-75CC7C5DED8B}"/>
              </a:ext>
            </a:extLst>
          </p:cNvPr>
          <p:cNvPicPr>
            <a:picLocks noChangeAspect="1"/>
          </p:cNvPicPr>
          <p:nvPr/>
        </p:nvPicPr>
        <p:blipFill>
          <a:blip r:embed="rId8"/>
          <a:stretch>
            <a:fillRect/>
          </a:stretch>
        </p:blipFill>
        <p:spPr>
          <a:xfrm>
            <a:off x="10251806" y="4908530"/>
            <a:ext cx="722339" cy="188260"/>
          </a:xfrm>
          <a:prstGeom prst="rect">
            <a:avLst/>
          </a:prstGeom>
        </p:spPr>
      </p:pic>
      <p:cxnSp>
        <p:nvCxnSpPr>
          <p:cNvPr id="56" name="Straight Arrow Connector 55">
            <a:extLst>
              <a:ext uri="{FF2B5EF4-FFF2-40B4-BE49-F238E27FC236}">
                <a16:creationId xmlns:a16="http://schemas.microsoft.com/office/drawing/2014/main" id="{09F5F626-A631-B84B-B1A3-C98C8789B62C}"/>
              </a:ext>
            </a:extLst>
          </p:cNvPr>
          <p:cNvCxnSpPr/>
          <p:nvPr/>
        </p:nvCxnSpPr>
        <p:spPr>
          <a:xfrm>
            <a:off x="4856143" y="3848761"/>
            <a:ext cx="261" cy="317375"/>
          </a:xfrm>
          <a:prstGeom prst="straightConnector1">
            <a:avLst/>
          </a:prstGeom>
          <a:ln w="12700" cmpd="sng">
            <a:solidFill>
              <a:schemeClr val="accent1">
                <a:lumMod val="75000"/>
              </a:schemeClr>
            </a:solidFill>
            <a:tailEnd type="arrow"/>
          </a:ln>
          <a:effectLst>
            <a:outerShdw blurRad="50800" dist="25400" dir="2700000" algn="tl"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7DA1F1AD-886F-6046-9EB5-6FC5FB058994}"/>
              </a:ext>
            </a:extLst>
          </p:cNvPr>
          <p:cNvSpPr txBox="1"/>
          <p:nvPr/>
        </p:nvSpPr>
        <p:spPr>
          <a:xfrm>
            <a:off x="4877241" y="3842858"/>
            <a:ext cx="1875476" cy="298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a:ea typeface="+mn-ea"/>
                <a:cs typeface="Times New Roman"/>
              </a:rPr>
              <a:t>Termination condition</a:t>
            </a:r>
          </a:p>
        </p:txBody>
      </p:sp>
      <p:pic>
        <p:nvPicPr>
          <p:cNvPr id="58" name="Picture 57">
            <a:extLst>
              <a:ext uri="{FF2B5EF4-FFF2-40B4-BE49-F238E27FC236}">
                <a16:creationId xmlns:a16="http://schemas.microsoft.com/office/drawing/2014/main" id="{96657E68-1E0B-AF4F-8E62-616B423A74B9}"/>
              </a:ext>
            </a:extLst>
          </p:cNvPr>
          <p:cNvPicPr>
            <a:picLocks noChangeAspect="1"/>
          </p:cNvPicPr>
          <p:nvPr/>
        </p:nvPicPr>
        <p:blipFill rotWithShape="1">
          <a:blip r:embed="rId9"/>
          <a:srcRect l="34343" t="2683" b="1"/>
          <a:stretch/>
        </p:blipFill>
        <p:spPr>
          <a:xfrm>
            <a:off x="6743424" y="3921229"/>
            <a:ext cx="820084" cy="155022"/>
          </a:xfrm>
          <a:prstGeom prst="rect">
            <a:avLst/>
          </a:prstGeom>
        </p:spPr>
      </p:pic>
      <p:pic>
        <p:nvPicPr>
          <p:cNvPr id="59" name="Picture 58">
            <a:extLst>
              <a:ext uri="{FF2B5EF4-FFF2-40B4-BE49-F238E27FC236}">
                <a16:creationId xmlns:a16="http://schemas.microsoft.com/office/drawing/2014/main" id="{36C493E5-DF29-7641-9699-4FCDD196B3AE}"/>
              </a:ext>
            </a:extLst>
          </p:cNvPr>
          <p:cNvPicPr>
            <a:picLocks noChangeAspect="1"/>
          </p:cNvPicPr>
          <p:nvPr/>
        </p:nvPicPr>
        <p:blipFill>
          <a:blip r:embed="rId10"/>
          <a:stretch>
            <a:fillRect/>
          </a:stretch>
        </p:blipFill>
        <p:spPr>
          <a:xfrm>
            <a:off x="7015028" y="4959029"/>
            <a:ext cx="2212162" cy="680632"/>
          </a:xfrm>
          <a:prstGeom prst="rect">
            <a:avLst/>
          </a:prstGeom>
        </p:spPr>
      </p:pic>
      <p:pic>
        <p:nvPicPr>
          <p:cNvPr id="60" name="Picture 59">
            <a:extLst>
              <a:ext uri="{FF2B5EF4-FFF2-40B4-BE49-F238E27FC236}">
                <a16:creationId xmlns:a16="http://schemas.microsoft.com/office/drawing/2014/main" id="{045F1B0A-2EAC-7A47-9830-8D31C72A3CCA}"/>
              </a:ext>
            </a:extLst>
          </p:cNvPr>
          <p:cNvPicPr>
            <a:picLocks noChangeAspect="1"/>
          </p:cNvPicPr>
          <p:nvPr/>
        </p:nvPicPr>
        <p:blipFill rotWithShape="1">
          <a:blip r:embed="rId4"/>
          <a:srcRect l="44675" r="2261"/>
          <a:stretch/>
        </p:blipFill>
        <p:spPr>
          <a:xfrm>
            <a:off x="9835265" y="3781243"/>
            <a:ext cx="987220" cy="166800"/>
          </a:xfrm>
          <a:prstGeom prst="rect">
            <a:avLst/>
          </a:prstGeom>
        </p:spPr>
      </p:pic>
      <p:pic>
        <p:nvPicPr>
          <p:cNvPr id="61" name="Picture 60">
            <a:extLst>
              <a:ext uri="{FF2B5EF4-FFF2-40B4-BE49-F238E27FC236}">
                <a16:creationId xmlns:a16="http://schemas.microsoft.com/office/drawing/2014/main" id="{840B9906-269A-F143-B300-6D69DA9A6CDA}"/>
              </a:ext>
            </a:extLst>
          </p:cNvPr>
          <p:cNvPicPr>
            <a:picLocks noChangeAspect="1"/>
          </p:cNvPicPr>
          <p:nvPr/>
        </p:nvPicPr>
        <p:blipFill>
          <a:blip r:embed="rId11"/>
          <a:stretch>
            <a:fillRect/>
          </a:stretch>
        </p:blipFill>
        <p:spPr>
          <a:xfrm>
            <a:off x="5713406" y="1952353"/>
            <a:ext cx="955237" cy="408548"/>
          </a:xfrm>
          <a:prstGeom prst="rect">
            <a:avLst/>
          </a:prstGeom>
        </p:spPr>
      </p:pic>
      <p:pic>
        <p:nvPicPr>
          <p:cNvPr id="62" name="Picture 61">
            <a:extLst>
              <a:ext uri="{FF2B5EF4-FFF2-40B4-BE49-F238E27FC236}">
                <a16:creationId xmlns:a16="http://schemas.microsoft.com/office/drawing/2014/main" id="{01B68123-CC5D-1E4C-B38D-D001ECA13D33}"/>
              </a:ext>
            </a:extLst>
          </p:cNvPr>
          <p:cNvPicPr>
            <a:picLocks noChangeAspect="1"/>
          </p:cNvPicPr>
          <p:nvPr/>
        </p:nvPicPr>
        <p:blipFill>
          <a:blip r:embed="rId12"/>
          <a:stretch>
            <a:fillRect/>
          </a:stretch>
        </p:blipFill>
        <p:spPr>
          <a:xfrm>
            <a:off x="5727314" y="2670111"/>
            <a:ext cx="1930398" cy="408681"/>
          </a:xfrm>
          <a:prstGeom prst="rect">
            <a:avLst/>
          </a:prstGeom>
        </p:spPr>
      </p:pic>
      <p:pic>
        <p:nvPicPr>
          <p:cNvPr id="63" name="Picture 62">
            <a:extLst>
              <a:ext uri="{FF2B5EF4-FFF2-40B4-BE49-F238E27FC236}">
                <a16:creationId xmlns:a16="http://schemas.microsoft.com/office/drawing/2014/main" id="{33061FA5-BAE6-B54E-96FF-F626E8057C37}"/>
              </a:ext>
            </a:extLst>
          </p:cNvPr>
          <p:cNvPicPr>
            <a:picLocks noChangeAspect="1"/>
          </p:cNvPicPr>
          <p:nvPr/>
        </p:nvPicPr>
        <p:blipFill rotWithShape="1">
          <a:blip r:embed="rId4"/>
          <a:srcRect l="20538" t="-1863" b="2"/>
          <a:stretch/>
        </p:blipFill>
        <p:spPr>
          <a:xfrm>
            <a:off x="5711173" y="3430526"/>
            <a:ext cx="1925257" cy="221266"/>
          </a:xfrm>
          <a:prstGeom prst="rect">
            <a:avLst/>
          </a:prstGeom>
        </p:spPr>
      </p:pic>
      <p:pic>
        <p:nvPicPr>
          <p:cNvPr id="64" name="Picture 63">
            <a:extLst>
              <a:ext uri="{FF2B5EF4-FFF2-40B4-BE49-F238E27FC236}">
                <a16:creationId xmlns:a16="http://schemas.microsoft.com/office/drawing/2014/main" id="{CB7D7547-DF7D-E441-A7D8-1AB3A9A762C6}"/>
              </a:ext>
            </a:extLst>
          </p:cNvPr>
          <p:cNvPicPr>
            <a:picLocks noChangeAspect="1"/>
          </p:cNvPicPr>
          <p:nvPr/>
        </p:nvPicPr>
        <p:blipFill rotWithShape="1">
          <a:blip r:embed="rId9"/>
          <a:srcRect t="1" r="91314" b="2683"/>
          <a:stretch/>
        </p:blipFill>
        <p:spPr>
          <a:xfrm>
            <a:off x="6614400" y="3924258"/>
            <a:ext cx="108486" cy="155022"/>
          </a:xfrm>
          <a:prstGeom prst="rect">
            <a:avLst/>
          </a:prstGeom>
        </p:spPr>
      </p:pic>
      <p:pic>
        <p:nvPicPr>
          <p:cNvPr id="65" name="Picture 64" descr="Diagram&#10;&#10;Description automatically generated">
            <a:extLst>
              <a:ext uri="{FF2B5EF4-FFF2-40B4-BE49-F238E27FC236}">
                <a16:creationId xmlns:a16="http://schemas.microsoft.com/office/drawing/2014/main" id="{CF4B6A6D-6375-554D-A6D4-921C21B4254A}"/>
              </a:ext>
            </a:extLst>
          </p:cNvPr>
          <p:cNvPicPr>
            <a:picLocks noChangeAspect="1"/>
          </p:cNvPicPr>
          <p:nvPr/>
        </p:nvPicPr>
        <p:blipFill>
          <a:blip r:embed="rId13"/>
          <a:stretch>
            <a:fillRect/>
          </a:stretch>
        </p:blipFill>
        <p:spPr>
          <a:xfrm>
            <a:off x="8634132" y="2889828"/>
            <a:ext cx="2956032" cy="726074"/>
          </a:xfrm>
          <a:prstGeom prst="rect">
            <a:avLst/>
          </a:prstGeom>
          <a:ln w="12700">
            <a:solidFill>
              <a:schemeClr val="tx2"/>
            </a:solidFill>
          </a:ln>
        </p:spPr>
      </p:pic>
      <p:cxnSp>
        <p:nvCxnSpPr>
          <p:cNvPr id="66" name="Straight Arrow Connector 65">
            <a:extLst>
              <a:ext uri="{FF2B5EF4-FFF2-40B4-BE49-F238E27FC236}">
                <a16:creationId xmlns:a16="http://schemas.microsoft.com/office/drawing/2014/main" id="{415F7587-7ED2-1645-9FD8-AE10CD28C8E2}"/>
              </a:ext>
            </a:extLst>
          </p:cNvPr>
          <p:cNvCxnSpPr>
            <a:cxnSpLocks/>
          </p:cNvCxnSpPr>
          <p:nvPr/>
        </p:nvCxnSpPr>
        <p:spPr>
          <a:xfrm flipV="1">
            <a:off x="10328875" y="3393369"/>
            <a:ext cx="0" cy="36299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7FFE401B-234A-B749-9725-A9FC28DAC5D2}"/>
              </a:ext>
            </a:extLst>
          </p:cNvPr>
          <p:cNvSpPr txBox="1"/>
          <p:nvPr/>
        </p:nvSpPr>
        <p:spPr>
          <a:xfrm>
            <a:off x="5919249" y="673542"/>
            <a:ext cx="1738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(B) Trotter expansion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68" name="Picture 67">
            <a:extLst>
              <a:ext uri="{FF2B5EF4-FFF2-40B4-BE49-F238E27FC236}">
                <a16:creationId xmlns:a16="http://schemas.microsoft.com/office/drawing/2014/main" id="{8770A1F8-8052-F44A-B2B6-7E7EF5B41FD4}"/>
              </a:ext>
            </a:extLst>
          </p:cNvPr>
          <p:cNvPicPr>
            <a:picLocks noChangeAspect="1"/>
          </p:cNvPicPr>
          <p:nvPr/>
        </p:nvPicPr>
        <p:blipFill>
          <a:blip r:embed="rId14"/>
          <a:stretch>
            <a:fillRect/>
          </a:stretch>
        </p:blipFill>
        <p:spPr>
          <a:xfrm>
            <a:off x="7341893" y="930507"/>
            <a:ext cx="305286" cy="152643"/>
          </a:xfrm>
          <a:prstGeom prst="rect">
            <a:avLst/>
          </a:prstGeom>
        </p:spPr>
      </p:pic>
      <p:pic>
        <p:nvPicPr>
          <p:cNvPr id="69" name="Picture 68">
            <a:extLst>
              <a:ext uri="{FF2B5EF4-FFF2-40B4-BE49-F238E27FC236}">
                <a16:creationId xmlns:a16="http://schemas.microsoft.com/office/drawing/2014/main" id="{E5370759-9A67-454E-BDA6-5E804D32141D}"/>
              </a:ext>
            </a:extLst>
          </p:cNvPr>
          <p:cNvPicPr>
            <a:picLocks noChangeAspect="1"/>
          </p:cNvPicPr>
          <p:nvPr/>
        </p:nvPicPr>
        <p:blipFill>
          <a:blip r:embed="rId14"/>
          <a:stretch>
            <a:fillRect/>
          </a:stretch>
        </p:blipFill>
        <p:spPr>
          <a:xfrm>
            <a:off x="8749727" y="746587"/>
            <a:ext cx="305286" cy="152643"/>
          </a:xfrm>
          <a:prstGeom prst="rect">
            <a:avLst/>
          </a:prstGeom>
        </p:spPr>
      </p:pic>
    </p:spTree>
    <p:extLst>
      <p:ext uri="{BB962C8B-B14F-4D97-AF65-F5344CB8AC3E}">
        <p14:creationId xmlns:p14="http://schemas.microsoft.com/office/powerpoint/2010/main" val="1705367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4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4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4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4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578888" y="2501549"/>
            <a:ext cx="2880828" cy="2637376"/>
          </a:xfrm>
        </p:spPr>
        <p:txBody>
          <a:bodyPr vert="horz" lIns="91440" tIns="45720" rIns="91440" bIns="45720" rtlCol="0" anchor="t">
            <a:normAutofit fontScale="90000"/>
          </a:bodyPr>
          <a:lstStyle/>
          <a:p>
            <a:r>
              <a:rPr lang="en-US" sz="3200" dirty="0">
                <a:solidFill>
                  <a:srgbClr val="FFFFFF"/>
                </a:solidFill>
              </a:rPr>
              <a:t>Can use generalization results to bound final simulation fidelity </a:t>
            </a: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pic>
        <p:nvPicPr>
          <p:cNvPr id="4" name="Picture 3" descr="Text, letter&#10;&#10;Description automatically generated">
            <a:extLst>
              <a:ext uri="{FF2B5EF4-FFF2-40B4-BE49-F238E27FC236}">
                <a16:creationId xmlns:a16="http://schemas.microsoft.com/office/drawing/2014/main" id="{B00399AB-7261-D54C-9606-D067466B5CE8}"/>
              </a:ext>
            </a:extLst>
          </p:cNvPr>
          <p:cNvPicPr>
            <a:picLocks noChangeAspect="1"/>
          </p:cNvPicPr>
          <p:nvPr/>
        </p:nvPicPr>
        <p:blipFill>
          <a:blip r:embed="rId3"/>
          <a:stretch>
            <a:fillRect/>
          </a:stretch>
        </p:blipFill>
        <p:spPr>
          <a:xfrm>
            <a:off x="4292822" y="315431"/>
            <a:ext cx="7629198" cy="6166732"/>
          </a:xfrm>
          <a:prstGeom prst="rect">
            <a:avLst/>
          </a:prstGeom>
        </p:spPr>
      </p:pic>
      <p:sp>
        <p:nvSpPr>
          <p:cNvPr id="5" name="TextBox 4">
            <a:extLst>
              <a:ext uri="{FF2B5EF4-FFF2-40B4-BE49-F238E27FC236}">
                <a16:creationId xmlns:a16="http://schemas.microsoft.com/office/drawing/2014/main" id="{6F15C033-E830-C94C-8696-ADD413529181}"/>
              </a:ext>
            </a:extLst>
          </p:cNvPr>
          <p:cNvSpPr txBox="1"/>
          <p:nvPr/>
        </p:nvSpPr>
        <p:spPr>
          <a:xfrm>
            <a:off x="5239341" y="3124490"/>
            <a:ext cx="17133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Final simulation fidelity </a:t>
            </a:r>
          </a:p>
        </p:txBody>
      </p:sp>
      <p:sp>
        <p:nvSpPr>
          <p:cNvPr id="70" name="TextBox 69">
            <a:extLst>
              <a:ext uri="{FF2B5EF4-FFF2-40B4-BE49-F238E27FC236}">
                <a16:creationId xmlns:a16="http://schemas.microsoft.com/office/drawing/2014/main" id="{DFB9A4B8-CAF7-3D44-905D-63BA240CDD60}"/>
              </a:ext>
            </a:extLst>
          </p:cNvPr>
          <p:cNvSpPr txBox="1"/>
          <p:nvPr/>
        </p:nvSpPr>
        <p:spPr>
          <a:xfrm>
            <a:off x="7225614" y="2270716"/>
            <a:ext cx="1290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Number of fast-forwarding steps </a:t>
            </a:r>
          </a:p>
        </p:txBody>
      </p:sp>
      <p:cxnSp>
        <p:nvCxnSpPr>
          <p:cNvPr id="7" name="Straight Connector 6">
            <a:extLst>
              <a:ext uri="{FF2B5EF4-FFF2-40B4-BE49-F238E27FC236}">
                <a16:creationId xmlns:a16="http://schemas.microsoft.com/office/drawing/2014/main" id="{E9367FA6-0625-CE4F-A539-5C7041C42BC1}"/>
              </a:ext>
            </a:extLst>
          </p:cNvPr>
          <p:cNvCxnSpPr/>
          <p:nvPr/>
        </p:nvCxnSpPr>
        <p:spPr>
          <a:xfrm>
            <a:off x="8488907" y="2129051"/>
            <a:ext cx="11464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6E471CA4-7787-0746-A624-8758C8F50AB3}"/>
              </a:ext>
            </a:extLst>
          </p:cNvPr>
          <p:cNvSpPr txBox="1"/>
          <p:nvPr/>
        </p:nvSpPr>
        <p:spPr>
          <a:xfrm>
            <a:off x="8827227" y="2455616"/>
            <a:ext cx="20423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8080"/>
                </a:solidFill>
                <a:effectLst/>
                <a:uLnTx/>
                <a:uFillTx/>
                <a:latin typeface="Calibri" panose="020F0502020204030204"/>
                <a:ea typeface="+mn-ea"/>
                <a:cs typeface="+mn-cs"/>
              </a:rPr>
              <a:t>Final cost function value</a:t>
            </a:r>
          </a:p>
        </p:txBody>
      </p:sp>
      <p:sp>
        <p:nvSpPr>
          <p:cNvPr id="72" name="TextBox 71">
            <a:extLst>
              <a:ext uri="{FF2B5EF4-FFF2-40B4-BE49-F238E27FC236}">
                <a16:creationId xmlns:a16="http://schemas.microsoft.com/office/drawing/2014/main" id="{D7F78D2D-6E20-9C43-AA67-AF39CFD57D44}"/>
              </a:ext>
            </a:extLst>
          </p:cNvPr>
          <p:cNvSpPr txBox="1"/>
          <p:nvPr/>
        </p:nvSpPr>
        <p:spPr>
          <a:xfrm>
            <a:off x="7052030" y="3544869"/>
            <a:ext cx="2928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80F4B"/>
                </a:solidFill>
                <a:effectLst/>
                <a:uLnTx/>
                <a:uFillTx/>
                <a:latin typeface="Calibri" panose="020F0502020204030204"/>
                <a:ea typeface="+mn-ea"/>
                <a:cs typeface="+mn-cs"/>
              </a:rPr>
              <a:t>Correction term depending on the number of trainable parameters and training states </a:t>
            </a:r>
          </a:p>
        </p:txBody>
      </p:sp>
    </p:spTree>
    <p:extLst>
      <p:ext uri="{BB962C8B-B14F-4D97-AF65-F5344CB8AC3E}">
        <p14:creationId xmlns:p14="http://schemas.microsoft.com/office/powerpoint/2010/main" val="23732840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454155" y="2767106"/>
            <a:ext cx="3086714" cy="3071906"/>
          </a:xfrm>
        </p:spPr>
        <p:txBody>
          <a:bodyPr vert="horz" lIns="91440" tIns="45720" rIns="91440" bIns="45720" rtlCol="0" anchor="t">
            <a:normAutofit/>
          </a:bodyPr>
          <a:lstStyle/>
          <a:p>
            <a:r>
              <a:rPr lang="en-US" sz="3200" kern="1200" dirty="0">
                <a:solidFill>
                  <a:srgbClr val="FFFFFF"/>
                </a:solidFill>
                <a:latin typeface="+mj-lt"/>
                <a:ea typeface="+mj-ea"/>
                <a:cs typeface="+mj-cs"/>
              </a:rPr>
              <a:t>Numerical Implementation</a:t>
            </a:r>
          </a:p>
        </p:txBody>
      </p:sp>
      <p:sp>
        <p:nvSpPr>
          <p:cNvPr id="7" name="TextBox 6">
            <a:extLst>
              <a:ext uri="{FF2B5EF4-FFF2-40B4-BE49-F238E27FC236}">
                <a16:creationId xmlns:a16="http://schemas.microsoft.com/office/drawing/2014/main" id="{6D097293-6800-9642-AA57-CD1D9489B9E1}"/>
              </a:ext>
            </a:extLst>
          </p:cNvPr>
          <p:cNvSpPr txBox="1"/>
          <p:nvPr/>
        </p:nvSpPr>
        <p:spPr>
          <a:xfrm>
            <a:off x="4870988" y="334135"/>
            <a:ext cx="2372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XY Spin Chain:</a:t>
            </a:r>
          </a:p>
        </p:txBody>
      </p:sp>
      <p:sp>
        <p:nvSpPr>
          <p:cNvPr id="8" name="Rectangle 7">
            <a:extLst>
              <a:ext uri="{FF2B5EF4-FFF2-40B4-BE49-F238E27FC236}">
                <a16:creationId xmlns:a16="http://schemas.microsoft.com/office/drawing/2014/main" id="{386902EB-109D-3B44-BB33-E64466C81D1B}"/>
              </a:ext>
            </a:extLst>
          </p:cNvPr>
          <p:cNvSpPr/>
          <p:nvPr/>
        </p:nvSpPr>
        <p:spPr>
          <a:xfrm>
            <a:off x="4492759" y="1276784"/>
            <a:ext cx="481327" cy="148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B2212E6-484F-8544-939A-31C18F4E510C}"/>
              </a:ext>
            </a:extLst>
          </p:cNvPr>
          <p:cNvPicPr>
            <a:picLocks noChangeAspect="1"/>
          </p:cNvPicPr>
          <p:nvPr/>
        </p:nvPicPr>
        <p:blipFill rotWithShape="1">
          <a:blip r:embed="rId3"/>
          <a:srcRect b="50785"/>
          <a:stretch/>
        </p:blipFill>
        <p:spPr>
          <a:xfrm>
            <a:off x="4949278" y="1110016"/>
            <a:ext cx="6332046" cy="2628266"/>
          </a:xfrm>
          <a:prstGeom prst="rect">
            <a:avLst/>
          </a:prstGeom>
        </p:spPr>
      </p:pic>
      <p:pic>
        <p:nvPicPr>
          <p:cNvPr id="20" name="Picture 19">
            <a:extLst>
              <a:ext uri="{FF2B5EF4-FFF2-40B4-BE49-F238E27FC236}">
                <a16:creationId xmlns:a16="http://schemas.microsoft.com/office/drawing/2014/main" id="{38CD6735-6A6C-FB41-9B5C-31D0D6475EA5}"/>
              </a:ext>
            </a:extLst>
          </p:cNvPr>
          <p:cNvPicPr>
            <a:picLocks noChangeAspect="1"/>
          </p:cNvPicPr>
          <p:nvPr/>
        </p:nvPicPr>
        <p:blipFill rotWithShape="1">
          <a:blip r:embed="rId4"/>
          <a:srcRect b="26891"/>
          <a:stretch/>
        </p:blipFill>
        <p:spPr>
          <a:xfrm>
            <a:off x="7550837" y="377177"/>
            <a:ext cx="3582921" cy="461665"/>
          </a:xfrm>
          <a:prstGeom prst="rect">
            <a:avLst/>
          </a:prstGeom>
        </p:spPr>
      </p:pic>
      <p:sp>
        <p:nvSpPr>
          <p:cNvPr id="12" name="Right Brace 11">
            <a:extLst>
              <a:ext uri="{FF2B5EF4-FFF2-40B4-BE49-F238E27FC236}">
                <a16:creationId xmlns:a16="http://schemas.microsoft.com/office/drawing/2014/main" id="{BA336C42-E5C7-A240-9A5A-7805B5A9B48B}"/>
              </a:ext>
            </a:extLst>
          </p:cNvPr>
          <p:cNvSpPr/>
          <p:nvPr/>
        </p:nvSpPr>
        <p:spPr>
          <a:xfrm rot="5400000">
            <a:off x="9991165" y="1707600"/>
            <a:ext cx="147918" cy="3496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2183B5D-8998-3546-906E-91869785E1FD}"/>
              </a:ext>
            </a:extLst>
          </p:cNvPr>
          <p:cNvSpPr txBox="1"/>
          <p:nvPr/>
        </p:nvSpPr>
        <p:spPr>
          <a:xfrm>
            <a:off x="9876866" y="1889136"/>
            <a:ext cx="5042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Risk</a:t>
            </a:r>
          </a:p>
        </p:txBody>
      </p:sp>
      <p:sp>
        <p:nvSpPr>
          <p:cNvPr id="14" name="TextBox 13">
            <a:extLst>
              <a:ext uri="{FF2B5EF4-FFF2-40B4-BE49-F238E27FC236}">
                <a16:creationId xmlns:a16="http://schemas.microsoft.com/office/drawing/2014/main" id="{98132765-D087-E04B-B72B-9344712053A9}"/>
              </a:ext>
            </a:extLst>
          </p:cNvPr>
          <p:cNvSpPr txBox="1"/>
          <p:nvPr/>
        </p:nvSpPr>
        <p:spPr>
          <a:xfrm>
            <a:off x="5305179" y="4062457"/>
            <a:ext cx="582857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Perfect alignment between dotted and solid lines indicates perfect alignment between training cost and risk.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i.e. learning diagonalization on product state(s) suffices to learn diagonalization on all states.</a:t>
            </a:r>
          </a:p>
        </p:txBody>
      </p:sp>
    </p:spTree>
    <p:extLst>
      <p:ext uri="{BB962C8B-B14F-4D97-AF65-F5344CB8AC3E}">
        <p14:creationId xmlns:p14="http://schemas.microsoft.com/office/powerpoint/2010/main" val="12011296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454155" y="2767106"/>
            <a:ext cx="3086714" cy="3071906"/>
          </a:xfrm>
        </p:spPr>
        <p:txBody>
          <a:bodyPr vert="horz" lIns="91440" tIns="45720" rIns="91440" bIns="45720" rtlCol="0" anchor="t">
            <a:normAutofit/>
          </a:bodyPr>
          <a:lstStyle/>
          <a:p>
            <a:r>
              <a:rPr lang="en-US" sz="3200" kern="1200" dirty="0">
                <a:solidFill>
                  <a:srgbClr val="FFFFFF"/>
                </a:solidFill>
                <a:latin typeface="+mj-lt"/>
                <a:ea typeface="+mj-ea"/>
                <a:cs typeface="+mj-cs"/>
              </a:rPr>
              <a:t>Numerical Implementation</a:t>
            </a:r>
          </a:p>
        </p:txBody>
      </p:sp>
      <p:sp>
        <p:nvSpPr>
          <p:cNvPr id="8" name="Rectangle 7">
            <a:extLst>
              <a:ext uri="{FF2B5EF4-FFF2-40B4-BE49-F238E27FC236}">
                <a16:creationId xmlns:a16="http://schemas.microsoft.com/office/drawing/2014/main" id="{386902EB-109D-3B44-BB33-E64466C81D1B}"/>
              </a:ext>
            </a:extLst>
          </p:cNvPr>
          <p:cNvSpPr/>
          <p:nvPr/>
        </p:nvSpPr>
        <p:spPr>
          <a:xfrm>
            <a:off x="4492759" y="1276784"/>
            <a:ext cx="481327" cy="148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B2212E6-484F-8544-939A-31C18F4E510C}"/>
              </a:ext>
            </a:extLst>
          </p:cNvPr>
          <p:cNvPicPr>
            <a:picLocks noChangeAspect="1"/>
          </p:cNvPicPr>
          <p:nvPr/>
        </p:nvPicPr>
        <p:blipFill rotWithShape="1">
          <a:blip r:embed="rId3"/>
          <a:srcRect b="50763"/>
          <a:stretch/>
        </p:blipFill>
        <p:spPr>
          <a:xfrm>
            <a:off x="4949278" y="1110016"/>
            <a:ext cx="6332046" cy="2629471"/>
          </a:xfrm>
          <a:prstGeom prst="rect">
            <a:avLst/>
          </a:prstGeom>
        </p:spPr>
      </p:pic>
      <p:sp>
        <p:nvSpPr>
          <p:cNvPr id="12" name="Right Brace 11">
            <a:extLst>
              <a:ext uri="{FF2B5EF4-FFF2-40B4-BE49-F238E27FC236}">
                <a16:creationId xmlns:a16="http://schemas.microsoft.com/office/drawing/2014/main" id="{BA336C42-E5C7-A240-9A5A-7805B5A9B48B}"/>
              </a:ext>
            </a:extLst>
          </p:cNvPr>
          <p:cNvSpPr/>
          <p:nvPr/>
        </p:nvSpPr>
        <p:spPr>
          <a:xfrm rot="5400000">
            <a:off x="9991165" y="1707600"/>
            <a:ext cx="147918" cy="349623"/>
          </a:xfrm>
          <a:prstGeom prst="rightBrac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2183B5D-8998-3546-906E-91869785E1FD}"/>
              </a:ext>
            </a:extLst>
          </p:cNvPr>
          <p:cNvSpPr txBox="1"/>
          <p:nvPr/>
        </p:nvSpPr>
        <p:spPr>
          <a:xfrm>
            <a:off x="9876866" y="1930080"/>
            <a:ext cx="5042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Risk</a:t>
            </a:r>
          </a:p>
        </p:txBody>
      </p:sp>
      <p:sp>
        <p:nvSpPr>
          <p:cNvPr id="14" name="TextBox 13">
            <a:extLst>
              <a:ext uri="{FF2B5EF4-FFF2-40B4-BE49-F238E27FC236}">
                <a16:creationId xmlns:a16="http://schemas.microsoft.com/office/drawing/2014/main" id="{3E3BA66C-1B01-5246-A2E8-9A3A7B8487E8}"/>
              </a:ext>
            </a:extLst>
          </p:cNvPr>
          <p:cNvSpPr txBox="1"/>
          <p:nvPr/>
        </p:nvSpPr>
        <p:spPr>
          <a:xfrm>
            <a:off x="4870988" y="334135"/>
            <a:ext cx="2372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XY Spin Chain:</a:t>
            </a:r>
          </a:p>
        </p:txBody>
      </p:sp>
      <p:pic>
        <p:nvPicPr>
          <p:cNvPr id="15" name="Picture 14">
            <a:extLst>
              <a:ext uri="{FF2B5EF4-FFF2-40B4-BE49-F238E27FC236}">
                <a16:creationId xmlns:a16="http://schemas.microsoft.com/office/drawing/2014/main" id="{E1248489-3DEC-CE4A-B673-5A4374B49B26}"/>
              </a:ext>
            </a:extLst>
          </p:cNvPr>
          <p:cNvPicPr>
            <a:picLocks noChangeAspect="1"/>
          </p:cNvPicPr>
          <p:nvPr/>
        </p:nvPicPr>
        <p:blipFill rotWithShape="1">
          <a:blip r:embed="rId4"/>
          <a:srcRect b="26891"/>
          <a:stretch/>
        </p:blipFill>
        <p:spPr>
          <a:xfrm>
            <a:off x="7550837" y="377177"/>
            <a:ext cx="3582921" cy="461665"/>
          </a:xfrm>
          <a:prstGeom prst="rect">
            <a:avLst/>
          </a:prstGeom>
        </p:spPr>
      </p:pic>
      <p:pic>
        <p:nvPicPr>
          <p:cNvPr id="16" name="Picture 15">
            <a:extLst>
              <a:ext uri="{FF2B5EF4-FFF2-40B4-BE49-F238E27FC236}">
                <a16:creationId xmlns:a16="http://schemas.microsoft.com/office/drawing/2014/main" id="{6364E944-6F86-D34E-A7FD-07B18ADB9A54}"/>
              </a:ext>
            </a:extLst>
          </p:cNvPr>
          <p:cNvPicPr>
            <a:picLocks noChangeAspect="1"/>
          </p:cNvPicPr>
          <p:nvPr/>
        </p:nvPicPr>
        <p:blipFill rotWithShape="1">
          <a:blip r:embed="rId3"/>
          <a:srcRect t="48675" r="47573"/>
          <a:stretch/>
        </p:blipFill>
        <p:spPr>
          <a:xfrm>
            <a:off x="7243482" y="3928258"/>
            <a:ext cx="3319700" cy="2740970"/>
          </a:xfrm>
          <a:prstGeom prst="rect">
            <a:avLst/>
          </a:prstGeom>
        </p:spPr>
      </p:pic>
      <p:sp>
        <p:nvSpPr>
          <p:cNvPr id="17" name="Right Brace 16">
            <a:extLst>
              <a:ext uri="{FF2B5EF4-FFF2-40B4-BE49-F238E27FC236}">
                <a16:creationId xmlns:a16="http://schemas.microsoft.com/office/drawing/2014/main" id="{72D577C4-3EC1-194B-9BF5-CC8B9A9387E8}"/>
              </a:ext>
            </a:extLst>
          </p:cNvPr>
          <p:cNvSpPr/>
          <p:nvPr/>
        </p:nvSpPr>
        <p:spPr>
          <a:xfrm rot="10800000">
            <a:off x="7022722" y="4979827"/>
            <a:ext cx="147918" cy="349623"/>
          </a:xfrm>
          <a:prstGeom prst="rightBrac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E2E8DC1-28D8-2942-AC78-CDBD7D620DD3}"/>
              </a:ext>
            </a:extLst>
          </p:cNvPr>
          <p:cNvSpPr txBox="1"/>
          <p:nvPr/>
        </p:nvSpPr>
        <p:spPr>
          <a:xfrm>
            <a:off x="5499841" y="4924821"/>
            <a:ext cx="15331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Simulation error after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time steps</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8873532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454155" y="2767106"/>
            <a:ext cx="3086714" cy="3071906"/>
          </a:xfrm>
        </p:spPr>
        <p:txBody>
          <a:bodyPr vert="horz" lIns="91440" tIns="45720" rIns="91440" bIns="45720" rtlCol="0" anchor="t">
            <a:normAutofit/>
          </a:bodyPr>
          <a:lstStyle/>
          <a:p>
            <a:r>
              <a:rPr lang="en-US" sz="3200" kern="1200" dirty="0">
                <a:solidFill>
                  <a:srgbClr val="FFFFFF"/>
                </a:solidFill>
                <a:latin typeface="+mj-lt"/>
                <a:ea typeface="+mj-ea"/>
                <a:cs typeface="+mj-cs"/>
              </a:rPr>
              <a:t>Hardware  Implementation</a:t>
            </a:r>
          </a:p>
        </p:txBody>
      </p:sp>
      <p:pic>
        <p:nvPicPr>
          <p:cNvPr id="19" name="Picture 18">
            <a:extLst>
              <a:ext uri="{FF2B5EF4-FFF2-40B4-BE49-F238E27FC236}">
                <a16:creationId xmlns:a16="http://schemas.microsoft.com/office/drawing/2014/main" id="{D30C4391-B121-4D4A-83D0-2CD8DF59BC8A}"/>
              </a:ext>
            </a:extLst>
          </p:cNvPr>
          <p:cNvPicPr>
            <a:picLocks noChangeAspect="1"/>
          </p:cNvPicPr>
          <p:nvPr/>
        </p:nvPicPr>
        <p:blipFill rotWithShape="1">
          <a:blip r:embed="rId3"/>
          <a:srcRect b="26891"/>
          <a:stretch/>
        </p:blipFill>
        <p:spPr>
          <a:xfrm>
            <a:off x="7526244" y="324176"/>
            <a:ext cx="3582921" cy="461665"/>
          </a:xfrm>
          <a:prstGeom prst="rect">
            <a:avLst/>
          </a:prstGeom>
        </p:spPr>
      </p:pic>
      <p:sp>
        <p:nvSpPr>
          <p:cNvPr id="7" name="TextBox 6">
            <a:extLst>
              <a:ext uri="{FF2B5EF4-FFF2-40B4-BE49-F238E27FC236}">
                <a16:creationId xmlns:a16="http://schemas.microsoft.com/office/drawing/2014/main" id="{6D097293-6800-9642-AA57-CD1D9489B9E1}"/>
              </a:ext>
            </a:extLst>
          </p:cNvPr>
          <p:cNvSpPr txBox="1"/>
          <p:nvPr/>
        </p:nvSpPr>
        <p:spPr>
          <a:xfrm>
            <a:off x="4854357" y="240792"/>
            <a:ext cx="2372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XY Spin Chain:</a:t>
            </a:r>
          </a:p>
        </p:txBody>
      </p:sp>
      <p:sp>
        <p:nvSpPr>
          <p:cNvPr id="8" name="Rectangle 7">
            <a:extLst>
              <a:ext uri="{FF2B5EF4-FFF2-40B4-BE49-F238E27FC236}">
                <a16:creationId xmlns:a16="http://schemas.microsoft.com/office/drawing/2014/main" id="{386902EB-109D-3B44-BB33-E64466C81D1B}"/>
              </a:ext>
            </a:extLst>
          </p:cNvPr>
          <p:cNvSpPr/>
          <p:nvPr/>
        </p:nvSpPr>
        <p:spPr>
          <a:xfrm>
            <a:off x="4492759" y="1276784"/>
            <a:ext cx="481327" cy="148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C727E7-D6AB-404E-9D5C-9C9F6AB94F0F}"/>
              </a:ext>
            </a:extLst>
          </p:cNvPr>
          <p:cNvPicPr>
            <a:picLocks noChangeAspect="1"/>
          </p:cNvPicPr>
          <p:nvPr/>
        </p:nvPicPr>
        <p:blipFill>
          <a:blip r:embed="rId4"/>
          <a:stretch>
            <a:fillRect/>
          </a:stretch>
        </p:blipFill>
        <p:spPr>
          <a:xfrm>
            <a:off x="4870988" y="1075033"/>
            <a:ext cx="6110764" cy="5410390"/>
          </a:xfrm>
          <a:prstGeom prst="rect">
            <a:avLst/>
          </a:prstGeom>
        </p:spPr>
      </p:pic>
      <p:sp>
        <p:nvSpPr>
          <p:cNvPr id="13" name="TextBox 12">
            <a:extLst>
              <a:ext uri="{FF2B5EF4-FFF2-40B4-BE49-F238E27FC236}">
                <a16:creationId xmlns:a16="http://schemas.microsoft.com/office/drawing/2014/main" id="{7AA7C37F-621E-2343-BCF7-DD90102F1A25}"/>
              </a:ext>
            </a:extLst>
          </p:cNvPr>
          <p:cNvSpPr txBox="1"/>
          <p:nvPr/>
        </p:nvSpPr>
        <p:spPr>
          <a:xfrm>
            <a:off x="8785729" y="2836381"/>
            <a:ext cx="7184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panose="020F0502020204030204"/>
                <a:ea typeface="+mn-ea"/>
                <a:cs typeface="+mn-cs"/>
              </a:rPr>
              <a:t>(Risk)</a:t>
            </a:r>
          </a:p>
        </p:txBody>
      </p:sp>
    </p:spTree>
    <p:extLst>
      <p:ext uri="{BB962C8B-B14F-4D97-AF65-F5344CB8AC3E}">
        <p14:creationId xmlns:p14="http://schemas.microsoft.com/office/powerpoint/2010/main" val="4042870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FA734C3-3254-814D-82FF-5B61C267EB83}"/>
              </a:ext>
            </a:extLst>
          </p:cNvPr>
          <p:cNvSpPr txBox="1"/>
          <p:nvPr/>
        </p:nvSpPr>
        <p:spPr>
          <a:xfrm>
            <a:off x="7726314" y="5313066"/>
            <a:ext cx="440711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Many other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Pick cost such that unitary that minimizes it matches the target unitary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F907939C-794F-D245-A559-14CC09DF725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3" name="Straight Arrow Connector 72">
            <a:extLst>
              <a:ext uri="{FF2B5EF4-FFF2-40B4-BE49-F238E27FC236}">
                <a16:creationId xmlns:a16="http://schemas.microsoft.com/office/drawing/2014/main" id="{49588E88-F831-CB47-8E09-B1E9522FC8C8}"/>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43E7E2E-6592-7646-9A67-022B01A9AD65}"/>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433B1CB-6FE8-4A47-A869-890192826B66}"/>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2" name="Rounded Rectangle 81">
            <a:extLst>
              <a:ext uri="{FF2B5EF4-FFF2-40B4-BE49-F238E27FC236}">
                <a16:creationId xmlns:a16="http://schemas.microsoft.com/office/drawing/2014/main" id="{C919A5BE-E102-5645-8BA3-3DDB7B0DB342}"/>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Picture 82">
            <a:extLst>
              <a:ext uri="{FF2B5EF4-FFF2-40B4-BE49-F238E27FC236}">
                <a16:creationId xmlns:a16="http://schemas.microsoft.com/office/drawing/2014/main" id="{1ADBAC66-B944-5843-89E9-FB17C641F9B0}"/>
              </a:ext>
            </a:extLst>
          </p:cNvPr>
          <p:cNvPicPr>
            <a:picLocks noChangeAspect="1"/>
          </p:cNvPicPr>
          <p:nvPr/>
        </p:nvPicPr>
        <p:blipFill>
          <a:blip r:embed="rId6"/>
          <a:stretch>
            <a:fillRect/>
          </a:stretch>
        </p:blipFill>
        <p:spPr>
          <a:xfrm>
            <a:off x="2960754" y="5511155"/>
            <a:ext cx="4038600" cy="279400"/>
          </a:xfrm>
          <a:prstGeom prst="rect">
            <a:avLst/>
          </a:prstGeom>
        </p:spPr>
      </p:pic>
      <p:sp>
        <p:nvSpPr>
          <p:cNvPr id="52" name="TextBox 51">
            <a:extLst>
              <a:ext uri="{FF2B5EF4-FFF2-40B4-BE49-F238E27FC236}">
                <a16:creationId xmlns:a16="http://schemas.microsoft.com/office/drawing/2014/main" id="{0C9EFD51-AD99-BA4E-89ED-42BD2040145C}"/>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49" name="Title 1">
            <a:extLst>
              <a:ext uri="{FF2B5EF4-FFF2-40B4-BE49-F238E27FC236}">
                <a16:creationId xmlns:a16="http://schemas.microsoft.com/office/drawing/2014/main" id="{13BD2279-F962-D299-1744-92164ED77F0C}"/>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71" name="TextBox 70">
            <a:extLst>
              <a:ext uri="{FF2B5EF4-FFF2-40B4-BE49-F238E27FC236}">
                <a16:creationId xmlns:a16="http://schemas.microsoft.com/office/drawing/2014/main" id="{FC69B13B-41EC-9E69-31B1-1CDFC5F3520F}"/>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74" name="Group 73">
            <a:extLst>
              <a:ext uri="{FF2B5EF4-FFF2-40B4-BE49-F238E27FC236}">
                <a16:creationId xmlns:a16="http://schemas.microsoft.com/office/drawing/2014/main" id="{0C2C3AFA-45B5-35F5-713A-EAEF7E07F402}"/>
              </a:ext>
            </a:extLst>
          </p:cNvPr>
          <p:cNvGrpSpPr/>
          <p:nvPr/>
        </p:nvGrpSpPr>
        <p:grpSpPr>
          <a:xfrm>
            <a:off x="1987884" y="2855858"/>
            <a:ext cx="2982457" cy="2119951"/>
            <a:chOff x="1987884" y="2855858"/>
            <a:chExt cx="2982457" cy="2119951"/>
          </a:xfrm>
        </p:grpSpPr>
        <p:pic>
          <p:nvPicPr>
            <p:cNvPr id="75" name="Picture 74">
              <a:extLst>
                <a:ext uri="{FF2B5EF4-FFF2-40B4-BE49-F238E27FC236}">
                  <a16:creationId xmlns:a16="http://schemas.microsoft.com/office/drawing/2014/main" id="{AD953569-00F2-76AE-15C6-239101418778}"/>
                </a:ext>
              </a:extLst>
            </p:cNvPr>
            <p:cNvPicPr>
              <a:picLocks noChangeAspect="1"/>
            </p:cNvPicPr>
            <p:nvPr/>
          </p:nvPicPr>
          <p:blipFill>
            <a:blip r:embed="rId7"/>
            <a:stretch>
              <a:fillRect/>
            </a:stretch>
          </p:blipFill>
          <p:spPr>
            <a:xfrm>
              <a:off x="4449641" y="4096749"/>
              <a:ext cx="520700" cy="215900"/>
            </a:xfrm>
            <a:prstGeom prst="rect">
              <a:avLst/>
            </a:prstGeom>
          </p:spPr>
        </p:pic>
        <p:pic>
          <p:nvPicPr>
            <p:cNvPr id="77" name="Picture 76">
              <a:extLst>
                <a:ext uri="{FF2B5EF4-FFF2-40B4-BE49-F238E27FC236}">
                  <a16:creationId xmlns:a16="http://schemas.microsoft.com/office/drawing/2014/main" id="{1923D1E2-B3F9-6283-776B-16FC43BBF4CF}"/>
                </a:ext>
              </a:extLst>
            </p:cNvPr>
            <p:cNvPicPr>
              <a:picLocks noChangeAspect="1"/>
            </p:cNvPicPr>
            <p:nvPr/>
          </p:nvPicPr>
          <p:blipFill rotWithShape="1">
            <a:blip r:embed="rId8"/>
            <a:srcRect l="23730"/>
            <a:stretch/>
          </p:blipFill>
          <p:spPr>
            <a:xfrm>
              <a:off x="4665463" y="3406274"/>
              <a:ext cx="235902" cy="330019"/>
            </a:xfrm>
            <a:prstGeom prst="rect">
              <a:avLst/>
            </a:prstGeom>
          </p:spPr>
        </p:pic>
        <p:pic>
          <p:nvPicPr>
            <p:cNvPr id="79" name="Picture 78">
              <a:extLst>
                <a:ext uri="{FF2B5EF4-FFF2-40B4-BE49-F238E27FC236}">
                  <a16:creationId xmlns:a16="http://schemas.microsoft.com/office/drawing/2014/main" id="{88D5DDC5-363C-601A-784C-DB01E1CDF58E}"/>
                </a:ext>
              </a:extLst>
            </p:cNvPr>
            <p:cNvPicPr>
              <a:picLocks noChangeAspect="1"/>
            </p:cNvPicPr>
            <p:nvPr/>
          </p:nvPicPr>
          <p:blipFill rotWithShape="1">
            <a:blip r:embed="rId8"/>
            <a:srcRect l="23731" t="13825" r="534"/>
            <a:stretch/>
          </p:blipFill>
          <p:spPr>
            <a:xfrm>
              <a:off x="4666280" y="3736293"/>
              <a:ext cx="235085" cy="285412"/>
            </a:xfrm>
            <a:prstGeom prst="rect">
              <a:avLst/>
            </a:prstGeom>
          </p:spPr>
        </p:pic>
        <p:pic>
          <p:nvPicPr>
            <p:cNvPr id="80" name="Picture 79">
              <a:extLst>
                <a:ext uri="{FF2B5EF4-FFF2-40B4-BE49-F238E27FC236}">
                  <a16:creationId xmlns:a16="http://schemas.microsoft.com/office/drawing/2014/main" id="{1E202E13-F1A7-3707-9B42-336D8405FC5C}"/>
                </a:ext>
              </a:extLst>
            </p:cNvPr>
            <p:cNvPicPr>
              <a:picLocks noChangeAspect="1"/>
            </p:cNvPicPr>
            <p:nvPr/>
          </p:nvPicPr>
          <p:blipFill rotWithShape="1">
            <a:blip r:embed="rId8"/>
            <a:srcRect l="23731" t="13825" r="534"/>
            <a:stretch/>
          </p:blipFill>
          <p:spPr>
            <a:xfrm>
              <a:off x="4666280" y="3182444"/>
              <a:ext cx="235085" cy="285412"/>
            </a:xfrm>
            <a:prstGeom prst="rect">
              <a:avLst/>
            </a:prstGeom>
          </p:spPr>
        </p:pic>
        <p:pic>
          <p:nvPicPr>
            <p:cNvPr id="81" name="Picture 80">
              <a:extLst>
                <a:ext uri="{FF2B5EF4-FFF2-40B4-BE49-F238E27FC236}">
                  <a16:creationId xmlns:a16="http://schemas.microsoft.com/office/drawing/2014/main" id="{60C488EF-11E6-221E-6E93-EDB20949AAEC}"/>
                </a:ext>
              </a:extLst>
            </p:cNvPr>
            <p:cNvPicPr>
              <a:picLocks noChangeAspect="1"/>
            </p:cNvPicPr>
            <p:nvPr/>
          </p:nvPicPr>
          <p:blipFill rotWithShape="1">
            <a:blip r:embed="rId8"/>
            <a:srcRect l="23731" t="13825" r="534"/>
            <a:stretch/>
          </p:blipFill>
          <p:spPr>
            <a:xfrm>
              <a:off x="4674533" y="2898152"/>
              <a:ext cx="235085" cy="285412"/>
            </a:xfrm>
            <a:prstGeom prst="rect">
              <a:avLst/>
            </a:prstGeom>
          </p:spPr>
        </p:pic>
        <p:pic>
          <p:nvPicPr>
            <p:cNvPr id="86" name="Picture 85">
              <a:extLst>
                <a:ext uri="{FF2B5EF4-FFF2-40B4-BE49-F238E27FC236}">
                  <a16:creationId xmlns:a16="http://schemas.microsoft.com/office/drawing/2014/main" id="{D06AAEBD-EBFA-6EFB-5D03-1FEDBCFCE4D1}"/>
                </a:ext>
              </a:extLst>
            </p:cNvPr>
            <p:cNvPicPr>
              <a:picLocks noChangeAspect="1"/>
            </p:cNvPicPr>
            <p:nvPr/>
          </p:nvPicPr>
          <p:blipFill>
            <a:blip r:embed="rId9"/>
            <a:stretch>
              <a:fillRect/>
            </a:stretch>
          </p:blipFill>
          <p:spPr>
            <a:xfrm>
              <a:off x="2178582" y="2923297"/>
              <a:ext cx="203200" cy="215900"/>
            </a:xfrm>
            <a:prstGeom prst="rect">
              <a:avLst/>
            </a:prstGeom>
          </p:spPr>
        </p:pic>
        <p:pic>
          <p:nvPicPr>
            <p:cNvPr id="87" name="Picture 86">
              <a:extLst>
                <a:ext uri="{FF2B5EF4-FFF2-40B4-BE49-F238E27FC236}">
                  <a16:creationId xmlns:a16="http://schemas.microsoft.com/office/drawing/2014/main" id="{8CAFDE46-ECE8-B860-E1D9-78C2EE013AD0}"/>
                </a:ext>
              </a:extLst>
            </p:cNvPr>
            <p:cNvPicPr>
              <a:picLocks noChangeAspect="1"/>
            </p:cNvPicPr>
            <p:nvPr/>
          </p:nvPicPr>
          <p:blipFill>
            <a:blip r:embed="rId9"/>
            <a:stretch>
              <a:fillRect/>
            </a:stretch>
          </p:blipFill>
          <p:spPr>
            <a:xfrm>
              <a:off x="2178582" y="3217200"/>
              <a:ext cx="203200" cy="215900"/>
            </a:xfrm>
            <a:prstGeom prst="rect">
              <a:avLst/>
            </a:prstGeom>
          </p:spPr>
        </p:pic>
        <p:pic>
          <p:nvPicPr>
            <p:cNvPr id="88" name="Picture 87">
              <a:extLst>
                <a:ext uri="{FF2B5EF4-FFF2-40B4-BE49-F238E27FC236}">
                  <a16:creationId xmlns:a16="http://schemas.microsoft.com/office/drawing/2014/main" id="{5C8B3A0B-8B0B-5809-D563-F82466BC534F}"/>
                </a:ext>
              </a:extLst>
            </p:cNvPr>
            <p:cNvPicPr>
              <a:picLocks noChangeAspect="1"/>
            </p:cNvPicPr>
            <p:nvPr/>
          </p:nvPicPr>
          <p:blipFill>
            <a:blip r:embed="rId9"/>
            <a:stretch>
              <a:fillRect/>
            </a:stretch>
          </p:blipFill>
          <p:spPr>
            <a:xfrm>
              <a:off x="2184990" y="3483670"/>
              <a:ext cx="203200" cy="215900"/>
            </a:xfrm>
            <a:prstGeom prst="rect">
              <a:avLst/>
            </a:prstGeom>
          </p:spPr>
        </p:pic>
        <p:pic>
          <p:nvPicPr>
            <p:cNvPr id="89" name="Picture 88">
              <a:extLst>
                <a:ext uri="{FF2B5EF4-FFF2-40B4-BE49-F238E27FC236}">
                  <a16:creationId xmlns:a16="http://schemas.microsoft.com/office/drawing/2014/main" id="{F06B8EC1-AB25-5240-4238-8B5601A315C5}"/>
                </a:ext>
              </a:extLst>
            </p:cNvPr>
            <p:cNvPicPr>
              <a:picLocks noChangeAspect="1"/>
            </p:cNvPicPr>
            <p:nvPr/>
          </p:nvPicPr>
          <p:blipFill>
            <a:blip r:embed="rId9"/>
            <a:stretch>
              <a:fillRect/>
            </a:stretch>
          </p:blipFill>
          <p:spPr>
            <a:xfrm>
              <a:off x="2193581" y="3754087"/>
              <a:ext cx="203200" cy="215900"/>
            </a:xfrm>
            <a:prstGeom prst="rect">
              <a:avLst/>
            </a:prstGeom>
          </p:spPr>
        </p:pic>
        <p:cxnSp>
          <p:nvCxnSpPr>
            <p:cNvPr id="90" name="Straight Connector 89">
              <a:extLst>
                <a:ext uri="{FF2B5EF4-FFF2-40B4-BE49-F238E27FC236}">
                  <a16:creationId xmlns:a16="http://schemas.microsoft.com/office/drawing/2014/main" id="{9EE6E84D-FAA6-19E4-BB22-31C409AB6A14}"/>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91" name="Left Brace 90">
              <a:extLst>
                <a:ext uri="{FF2B5EF4-FFF2-40B4-BE49-F238E27FC236}">
                  <a16:creationId xmlns:a16="http://schemas.microsoft.com/office/drawing/2014/main" id="{1F4777DF-74E0-40DA-597B-FF13ACA5A091}"/>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5396AA17-0CEF-0633-43E9-FDC27F537CE0}"/>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93" name="Picture 92">
              <a:extLst>
                <a:ext uri="{FF2B5EF4-FFF2-40B4-BE49-F238E27FC236}">
                  <a16:creationId xmlns:a16="http://schemas.microsoft.com/office/drawing/2014/main" id="{A5E3FE21-10ED-9E79-8CC0-D2F98F16F519}"/>
                </a:ext>
              </a:extLst>
            </p:cNvPr>
            <p:cNvPicPr>
              <a:picLocks noChangeAspect="1"/>
            </p:cNvPicPr>
            <p:nvPr/>
          </p:nvPicPr>
          <p:blipFill>
            <a:blip r:embed="rId10"/>
            <a:stretch>
              <a:fillRect/>
            </a:stretch>
          </p:blipFill>
          <p:spPr>
            <a:xfrm>
              <a:off x="3798544" y="4601607"/>
              <a:ext cx="444500" cy="241300"/>
            </a:xfrm>
            <a:prstGeom prst="rect">
              <a:avLst/>
            </a:prstGeom>
          </p:spPr>
        </p:pic>
        <p:cxnSp>
          <p:nvCxnSpPr>
            <p:cNvPr id="94" name="Straight Connector 93">
              <a:extLst>
                <a:ext uri="{FF2B5EF4-FFF2-40B4-BE49-F238E27FC236}">
                  <a16:creationId xmlns:a16="http://schemas.microsoft.com/office/drawing/2014/main" id="{5606512B-42F1-95AF-180B-3FAA99F165C2}"/>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F706F95-FB94-8FB3-5BA4-E92550DF2E3D}"/>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5C48BC1-DC06-FADA-ED66-0CA7633F68ED}"/>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63B75A4-5C75-95C3-D95F-10D354AA25A7}"/>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Rounded Rectangle 97">
                  <a:extLst>
                    <a:ext uri="{FF2B5EF4-FFF2-40B4-BE49-F238E27FC236}">
                      <a16:creationId xmlns:a16="http://schemas.microsoft.com/office/drawing/2014/main" id="{D5FD24E7-70FB-6BB8-B1CF-9449CDFFF54C}"/>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98" name="Rounded Rectangle 97">
                  <a:extLst>
                    <a:ext uri="{FF2B5EF4-FFF2-40B4-BE49-F238E27FC236}">
                      <a16:creationId xmlns:a16="http://schemas.microsoft.com/office/drawing/2014/main" id="{D5FD24E7-70FB-6BB8-B1CF-9449CDFFF54C}"/>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1"/>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ounded Rectangle 98">
                  <a:extLst>
                    <a:ext uri="{FF2B5EF4-FFF2-40B4-BE49-F238E27FC236}">
                      <a16:creationId xmlns:a16="http://schemas.microsoft.com/office/drawing/2014/main" id="{E5EEB287-9317-B719-36DA-7460556E0688}"/>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99" name="Rounded Rectangle 98">
                  <a:extLst>
                    <a:ext uri="{FF2B5EF4-FFF2-40B4-BE49-F238E27FC236}">
                      <a16:creationId xmlns:a16="http://schemas.microsoft.com/office/drawing/2014/main" id="{E5EEB287-9317-B719-36DA-7460556E0688}"/>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2"/>
                  <a:stretch>
                    <a:fillRect l="-2000"/>
                  </a:stretch>
                </a:blipFill>
              </p:spPr>
              <p:txBody>
                <a:bodyPr/>
                <a:lstStyle/>
                <a:p>
                  <a:r>
                    <a:rPr lang="en-US">
                      <a:noFill/>
                    </a:rPr>
                    <a:t> </a:t>
                  </a:r>
                </a:p>
              </p:txBody>
            </p:sp>
          </mc:Fallback>
        </mc:AlternateContent>
      </p:grpSp>
      <p:sp>
        <p:nvSpPr>
          <p:cNvPr id="100" name="Rounded Rectangle 99">
            <a:extLst>
              <a:ext uri="{FF2B5EF4-FFF2-40B4-BE49-F238E27FC236}">
                <a16:creationId xmlns:a16="http://schemas.microsoft.com/office/drawing/2014/main" id="{F77FBAF4-8487-72B6-3DDD-2F6A7F9801D3}"/>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1318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Conclusions </a:t>
            </a:r>
          </a:p>
        </p:txBody>
      </p:sp>
      <p:sp>
        <p:nvSpPr>
          <p:cNvPr id="4" name="TextBox 3">
            <a:extLst>
              <a:ext uri="{FF2B5EF4-FFF2-40B4-BE49-F238E27FC236}">
                <a16:creationId xmlns:a16="http://schemas.microsoft.com/office/drawing/2014/main" id="{062EB749-B77D-AE4D-B6A7-A74B99723C64}"/>
              </a:ext>
            </a:extLst>
          </p:cNvPr>
          <p:cNvSpPr txBox="1"/>
          <p:nvPr/>
        </p:nvSpPr>
        <p:spPr>
          <a:xfrm>
            <a:off x="952887" y="2116192"/>
            <a:ext cx="6307398"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Out-of-distribution generalization in QML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Quantum processes can be learned using only product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Makes learning quantum processes much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QML meets dynamical simulation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Introduce the Resource Efficient Fast Forwarding Algorithm.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generalization bounds to bound final simulation error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43A7976-181A-E9D5-C6AB-7A41CBFDFA8E}"/>
              </a:ext>
            </a:extLst>
          </p:cNvPr>
          <p:cNvGrpSpPr/>
          <p:nvPr/>
        </p:nvGrpSpPr>
        <p:grpSpPr>
          <a:xfrm>
            <a:off x="7167863" y="2445314"/>
            <a:ext cx="4569376" cy="2152576"/>
            <a:chOff x="7334985" y="2496450"/>
            <a:chExt cx="1974929" cy="1125440"/>
          </a:xfrm>
        </p:grpSpPr>
        <p:pic>
          <p:nvPicPr>
            <p:cNvPr id="69" name="Graphic 68">
              <a:extLst>
                <a:ext uri="{FF2B5EF4-FFF2-40B4-BE49-F238E27FC236}">
                  <a16:creationId xmlns:a16="http://schemas.microsoft.com/office/drawing/2014/main" id="{A80B10DA-B89C-E048-9A65-69E9D6726526}"/>
                </a:ext>
              </a:extLst>
            </p:cNvPr>
            <p:cNvPicPr>
              <a:picLocks noChangeAspect="1"/>
            </p:cNvPicPr>
            <p:nvPr/>
          </p:nvPicPr>
          <p:blipFill rotWithShape="1">
            <a:blip r:embed="rId3">
              <a:alphaModFix/>
              <a:duotone>
                <a:schemeClr val="accent5">
                  <a:shade val="45000"/>
                  <a:satMod val="135000"/>
                </a:schemeClr>
                <a:prstClr val="white"/>
              </a:duotone>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r="29246" b="21917"/>
            <a:stretch/>
          </p:blipFill>
          <p:spPr>
            <a:xfrm>
              <a:off x="7334985" y="2496450"/>
              <a:ext cx="1974929" cy="581344"/>
            </a:xfrm>
            <a:prstGeom prst="rect">
              <a:avLst/>
            </a:prstGeom>
          </p:spPr>
        </p:pic>
        <p:sp>
          <p:nvSpPr>
            <p:cNvPr id="70" name="Rounded Rectangle 69">
              <a:extLst>
                <a:ext uri="{FF2B5EF4-FFF2-40B4-BE49-F238E27FC236}">
                  <a16:creationId xmlns:a16="http://schemas.microsoft.com/office/drawing/2014/main" id="{76110978-5A5D-D04A-9AF7-1F429C4A1C09}"/>
                </a:ext>
              </a:extLst>
            </p:cNvPr>
            <p:cNvSpPr/>
            <p:nvPr/>
          </p:nvSpPr>
          <p:spPr>
            <a:xfrm>
              <a:off x="8121956" y="2619016"/>
              <a:ext cx="470153" cy="331450"/>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71" name="Picture 70" descr="A picture containing sunset, light&#10;&#10;Description automatically generated">
              <a:extLst>
                <a:ext uri="{FF2B5EF4-FFF2-40B4-BE49-F238E27FC236}">
                  <a16:creationId xmlns:a16="http://schemas.microsoft.com/office/drawing/2014/main" id="{B7D23C3D-5DFC-254E-A14D-B4742E012B48}"/>
                </a:ext>
              </a:extLst>
            </p:cNvPr>
            <p:cNvPicPr>
              <a:picLocks noChangeAspect="1"/>
            </p:cNvPicPr>
            <p:nvPr/>
          </p:nvPicPr>
          <p:blipFill>
            <a:blip r:embed="rId6">
              <a:alphaModFix/>
              <a:duotone>
                <a:prstClr val="black"/>
                <a:schemeClr val="accent5">
                  <a:tint val="45000"/>
                  <a:satMod val="400000"/>
                </a:schemeClr>
              </a:duotone>
            </a:blip>
            <a:stretch>
              <a:fillRect/>
            </a:stretch>
          </p:blipFill>
          <p:spPr>
            <a:xfrm>
              <a:off x="9119662" y="2764351"/>
              <a:ext cx="82191" cy="137503"/>
            </a:xfrm>
            <a:prstGeom prst="rect">
              <a:avLst/>
            </a:prstGeom>
          </p:spPr>
        </p:pic>
        <p:pic>
          <p:nvPicPr>
            <p:cNvPr id="72" name="Picture 71" descr="A picture containing bird&#10;&#10;Description automatically generated">
              <a:extLst>
                <a:ext uri="{FF2B5EF4-FFF2-40B4-BE49-F238E27FC236}">
                  <a16:creationId xmlns:a16="http://schemas.microsoft.com/office/drawing/2014/main" id="{74B37765-8DD9-814E-B1F9-610CA2690511}"/>
                </a:ext>
              </a:extLst>
            </p:cNvPr>
            <p:cNvPicPr>
              <a:picLocks noChangeAspect="1"/>
            </p:cNvPicPr>
            <p:nvPr/>
          </p:nvPicPr>
          <p:blipFill>
            <a:blip r:embed="rId7"/>
            <a:stretch>
              <a:fillRect/>
            </a:stretch>
          </p:blipFill>
          <p:spPr>
            <a:xfrm>
              <a:off x="8156635" y="2748674"/>
              <a:ext cx="51458" cy="173669"/>
            </a:xfrm>
            <a:prstGeom prst="rect">
              <a:avLst/>
            </a:prstGeom>
          </p:spPr>
        </p:pic>
        <p:pic>
          <p:nvPicPr>
            <p:cNvPr id="73" name="Graphic 72">
              <a:extLst>
                <a:ext uri="{FF2B5EF4-FFF2-40B4-BE49-F238E27FC236}">
                  <a16:creationId xmlns:a16="http://schemas.microsoft.com/office/drawing/2014/main" id="{7294C205-BEB5-4F45-A427-5CBFED965D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5067" y="2801135"/>
              <a:ext cx="92578" cy="82391"/>
            </a:xfrm>
            <a:prstGeom prst="rect">
              <a:avLst/>
            </a:prstGeom>
          </p:spPr>
        </p:pic>
        <p:pic>
          <p:nvPicPr>
            <p:cNvPr id="78" name="Graphic 77">
              <a:extLst>
                <a:ext uri="{FF2B5EF4-FFF2-40B4-BE49-F238E27FC236}">
                  <a16:creationId xmlns:a16="http://schemas.microsoft.com/office/drawing/2014/main" id="{533D33C0-4E91-E040-80ED-BAB6629C1A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73273" y="2800131"/>
              <a:ext cx="98023" cy="82391"/>
            </a:xfrm>
            <a:prstGeom prst="rect">
              <a:avLst/>
            </a:prstGeom>
          </p:spPr>
        </p:pic>
        <p:pic>
          <p:nvPicPr>
            <p:cNvPr id="84" name="Picture 83" descr="A picture containing bird&#10;&#10;Description automatically generated">
              <a:extLst>
                <a:ext uri="{FF2B5EF4-FFF2-40B4-BE49-F238E27FC236}">
                  <a16:creationId xmlns:a16="http://schemas.microsoft.com/office/drawing/2014/main" id="{86C480C0-0DE1-6643-A156-286A2A96DAA0}"/>
                </a:ext>
              </a:extLst>
            </p:cNvPr>
            <p:cNvPicPr>
              <a:picLocks noChangeAspect="1"/>
            </p:cNvPicPr>
            <p:nvPr/>
          </p:nvPicPr>
          <p:blipFill>
            <a:blip r:embed="rId7"/>
            <a:stretch>
              <a:fillRect/>
            </a:stretch>
          </p:blipFill>
          <p:spPr>
            <a:xfrm>
              <a:off x="8500399" y="2748674"/>
              <a:ext cx="51458" cy="173669"/>
            </a:xfrm>
            <a:prstGeom prst="rect">
              <a:avLst/>
            </a:prstGeom>
          </p:spPr>
        </p:pic>
        <p:cxnSp>
          <p:nvCxnSpPr>
            <p:cNvPr id="87" name="Straight Connector 86">
              <a:extLst>
                <a:ext uri="{FF2B5EF4-FFF2-40B4-BE49-F238E27FC236}">
                  <a16:creationId xmlns:a16="http://schemas.microsoft.com/office/drawing/2014/main" id="{259534F9-69A2-FD43-BF9D-F04CD11C090C}"/>
                </a:ext>
              </a:extLst>
            </p:cNvPr>
            <p:cNvCxnSpPr>
              <a:cxnSpLocks/>
            </p:cNvCxnSpPr>
            <p:nvPr/>
          </p:nvCxnSpPr>
          <p:spPr>
            <a:xfrm>
              <a:off x="7570849" y="2839093"/>
              <a:ext cx="307079" cy="2911"/>
            </a:xfrm>
            <a:prstGeom prst="line">
              <a:avLst/>
            </a:prstGeom>
            <a:ln w="15240"/>
          </p:spPr>
          <p:style>
            <a:lnRef idx="2">
              <a:schemeClr val="dk1"/>
            </a:lnRef>
            <a:fillRef idx="0">
              <a:schemeClr val="dk1"/>
            </a:fillRef>
            <a:effectRef idx="1">
              <a:schemeClr val="dk1"/>
            </a:effectRef>
            <a:fontRef idx="minor">
              <a:schemeClr val="tx1"/>
            </a:fontRef>
          </p:style>
        </p:cxnSp>
        <p:pic>
          <p:nvPicPr>
            <p:cNvPr id="88" name="Graphic 87">
              <a:extLst>
                <a:ext uri="{FF2B5EF4-FFF2-40B4-BE49-F238E27FC236}">
                  <a16:creationId xmlns:a16="http://schemas.microsoft.com/office/drawing/2014/main" id="{0EC6C11F-9EDD-1149-9FAE-5155C4AE61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5595" y="2781334"/>
              <a:ext cx="123534" cy="109940"/>
            </a:xfrm>
            <a:prstGeom prst="rect">
              <a:avLst/>
            </a:prstGeom>
          </p:spPr>
        </p:pic>
        <p:cxnSp>
          <p:nvCxnSpPr>
            <p:cNvPr id="89" name="Straight Connector 88">
              <a:extLst>
                <a:ext uri="{FF2B5EF4-FFF2-40B4-BE49-F238E27FC236}">
                  <a16:creationId xmlns:a16="http://schemas.microsoft.com/office/drawing/2014/main" id="{974FAB83-49C9-DA4E-8D90-162FF48785C4}"/>
                </a:ext>
              </a:extLst>
            </p:cNvPr>
            <p:cNvCxnSpPr>
              <a:cxnSpLocks/>
            </p:cNvCxnSpPr>
            <p:nvPr/>
          </p:nvCxnSpPr>
          <p:spPr>
            <a:xfrm>
              <a:off x="8073558" y="2840652"/>
              <a:ext cx="868294" cy="0"/>
            </a:xfrm>
            <a:prstGeom prst="line">
              <a:avLst/>
            </a:prstGeom>
            <a:ln w="15240"/>
          </p:spPr>
          <p:style>
            <a:lnRef idx="2">
              <a:schemeClr val="dk1"/>
            </a:lnRef>
            <a:fillRef idx="0">
              <a:schemeClr val="dk1"/>
            </a:fillRef>
            <a:effectRef idx="1">
              <a:schemeClr val="dk1"/>
            </a:effectRef>
            <a:fontRef idx="minor">
              <a:schemeClr val="tx1"/>
            </a:fontRef>
          </p:style>
        </p:cxnSp>
        <p:pic>
          <p:nvPicPr>
            <p:cNvPr id="96" name="Graphic 95">
              <a:extLst>
                <a:ext uri="{FF2B5EF4-FFF2-40B4-BE49-F238E27FC236}">
                  <a16:creationId xmlns:a16="http://schemas.microsoft.com/office/drawing/2014/main" id="{FD6D998F-C95E-D247-8C81-CF454668E6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1852" y="2789074"/>
              <a:ext cx="123534" cy="109940"/>
            </a:xfrm>
            <a:prstGeom prst="rect">
              <a:avLst/>
            </a:prstGeom>
          </p:spPr>
        </p:pic>
        <p:cxnSp>
          <p:nvCxnSpPr>
            <p:cNvPr id="97" name="Straight Connector 96">
              <a:extLst>
                <a:ext uri="{FF2B5EF4-FFF2-40B4-BE49-F238E27FC236}">
                  <a16:creationId xmlns:a16="http://schemas.microsoft.com/office/drawing/2014/main" id="{F976675B-6095-9940-B7F9-7A218E4B2E21}"/>
                </a:ext>
              </a:extLst>
            </p:cNvPr>
            <p:cNvCxnSpPr>
              <a:cxnSpLocks/>
            </p:cNvCxnSpPr>
            <p:nvPr/>
          </p:nvCxnSpPr>
          <p:spPr>
            <a:xfrm>
              <a:off x="9063303" y="2839702"/>
              <a:ext cx="58072" cy="936"/>
            </a:xfrm>
            <a:prstGeom prst="line">
              <a:avLst/>
            </a:prstGeom>
            <a:ln w="15240"/>
          </p:spPr>
          <p:style>
            <a:lnRef idx="2">
              <a:schemeClr val="dk1"/>
            </a:lnRef>
            <a:fillRef idx="0">
              <a:schemeClr val="dk1"/>
            </a:fillRef>
            <a:effectRef idx="1">
              <a:schemeClr val="dk1"/>
            </a:effectRef>
            <a:fontRef idx="minor">
              <a:schemeClr val="tx1"/>
            </a:fontRef>
          </p:style>
        </p:cxnSp>
        <p:pic>
          <p:nvPicPr>
            <p:cNvPr id="99" name="Graphic 98">
              <a:extLst>
                <a:ext uri="{FF2B5EF4-FFF2-40B4-BE49-F238E27FC236}">
                  <a16:creationId xmlns:a16="http://schemas.microsoft.com/office/drawing/2014/main" id="{012F422C-D10A-FC41-B4FA-55BE143C528F}"/>
                </a:ext>
              </a:extLst>
            </p:cNvPr>
            <p:cNvPicPr>
              <a:picLocks noChangeAspect="1"/>
            </p:cNvPicPr>
            <p:nvPr/>
          </p:nvPicPr>
          <p:blipFill>
            <a:blip r:embed="rId12">
              <a:extLs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7562351" y="3069561"/>
              <a:ext cx="901183" cy="552329"/>
            </a:xfrm>
            <a:prstGeom prst="rect">
              <a:avLst/>
            </a:prstGeom>
          </p:spPr>
        </p:pic>
        <p:pic>
          <p:nvPicPr>
            <p:cNvPr id="100" name="Graphic 99">
              <a:extLst>
                <a:ext uri="{FF2B5EF4-FFF2-40B4-BE49-F238E27FC236}">
                  <a16:creationId xmlns:a16="http://schemas.microsoft.com/office/drawing/2014/main" id="{7901E5E8-EEAB-604F-A4EA-0AC3DD396157}"/>
                </a:ext>
              </a:extLst>
            </p:cNvPr>
            <p:cNvPicPr>
              <a:picLocks noChangeAspect="1"/>
            </p:cNvPicPr>
            <p:nvPr/>
          </p:nvPicPr>
          <p:blipFill>
            <a:blip r:embed="rId15">
              <a:duotone>
                <a:prstClr val="black"/>
                <a:schemeClr val="tx2">
                  <a:tint val="45000"/>
                  <a:satMod val="400000"/>
                </a:schemeClr>
              </a:duotone>
              <a:extLst>
                <a:ext uri="{96DAC541-7B7A-43D3-8B79-37D633B846F1}">
                  <asvg:svgBlip xmlns:asvg="http://schemas.microsoft.com/office/drawing/2016/SVG/main" r:embed="rId16"/>
                </a:ext>
              </a:extLst>
            </a:blip>
            <a:stretch>
              <a:fillRect/>
            </a:stretch>
          </p:blipFill>
          <p:spPr>
            <a:xfrm flipH="1">
              <a:off x="7914339" y="2962579"/>
              <a:ext cx="128763" cy="281555"/>
            </a:xfrm>
            <a:prstGeom prst="rect">
              <a:avLst/>
            </a:prstGeom>
          </p:spPr>
        </p:pic>
        <p:cxnSp>
          <p:nvCxnSpPr>
            <p:cNvPr id="101" name="Straight Connector 100">
              <a:extLst>
                <a:ext uri="{FF2B5EF4-FFF2-40B4-BE49-F238E27FC236}">
                  <a16:creationId xmlns:a16="http://schemas.microsoft.com/office/drawing/2014/main" id="{E04FB237-1969-DB43-AF46-5E4EB2BD7C66}"/>
                </a:ext>
              </a:extLst>
            </p:cNvPr>
            <p:cNvCxnSpPr>
              <a:cxnSpLocks/>
            </p:cNvCxnSpPr>
            <p:nvPr/>
          </p:nvCxnSpPr>
          <p:spPr>
            <a:xfrm>
              <a:off x="7881080" y="2837320"/>
              <a:ext cx="0" cy="275005"/>
            </a:xfrm>
            <a:prstGeom prst="line">
              <a:avLst/>
            </a:prstGeom>
            <a:ln w="15240"/>
          </p:spPr>
          <p:style>
            <a:lnRef idx="2">
              <a:schemeClr val="dk1"/>
            </a:lnRef>
            <a:fillRef idx="0">
              <a:schemeClr val="dk1"/>
            </a:fillRef>
            <a:effectRef idx="1">
              <a:schemeClr val="dk1"/>
            </a:effectRef>
            <a:fontRef idx="minor">
              <a:schemeClr val="tx1"/>
            </a:fontRef>
          </p:style>
        </p:cxnSp>
        <p:cxnSp>
          <p:nvCxnSpPr>
            <p:cNvPr id="102" name="Straight Connector 101">
              <a:extLst>
                <a:ext uri="{FF2B5EF4-FFF2-40B4-BE49-F238E27FC236}">
                  <a16:creationId xmlns:a16="http://schemas.microsoft.com/office/drawing/2014/main" id="{13F541DC-34C0-6A49-87DA-8EAFAB3D0420}"/>
                </a:ext>
              </a:extLst>
            </p:cNvPr>
            <p:cNvCxnSpPr>
              <a:cxnSpLocks/>
            </p:cNvCxnSpPr>
            <p:nvPr/>
          </p:nvCxnSpPr>
          <p:spPr>
            <a:xfrm>
              <a:off x="7875950" y="3105917"/>
              <a:ext cx="201804" cy="0"/>
            </a:xfrm>
            <a:prstGeom prst="line">
              <a:avLst/>
            </a:prstGeom>
            <a:ln w="15240"/>
          </p:spPr>
          <p:style>
            <a:lnRef idx="2">
              <a:schemeClr val="dk1"/>
            </a:lnRef>
            <a:fillRef idx="0">
              <a:schemeClr val="dk1"/>
            </a:fillRef>
            <a:effectRef idx="1">
              <a:schemeClr val="dk1"/>
            </a:effectRef>
            <a:fontRef idx="minor">
              <a:schemeClr val="tx1"/>
            </a:fontRef>
          </p:style>
        </p:cxnSp>
        <p:cxnSp>
          <p:nvCxnSpPr>
            <p:cNvPr id="103" name="Straight Connector 102">
              <a:extLst>
                <a:ext uri="{FF2B5EF4-FFF2-40B4-BE49-F238E27FC236}">
                  <a16:creationId xmlns:a16="http://schemas.microsoft.com/office/drawing/2014/main" id="{5E47D844-91B1-4448-9A17-7B19803E4D14}"/>
                </a:ext>
              </a:extLst>
            </p:cNvPr>
            <p:cNvCxnSpPr>
              <a:cxnSpLocks/>
            </p:cNvCxnSpPr>
            <p:nvPr/>
          </p:nvCxnSpPr>
          <p:spPr>
            <a:xfrm>
              <a:off x="8074486" y="2834916"/>
              <a:ext cx="0" cy="273303"/>
            </a:xfrm>
            <a:prstGeom prst="line">
              <a:avLst/>
            </a:prstGeom>
            <a:ln w="15240"/>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17B28C63-0A8C-6A48-ACA4-128545B6C1DC}"/>
                </a:ext>
              </a:extLst>
            </p:cNvPr>
            <p:cNvCxnSpPr>
              <a:cxnSpLocks/>
            </p:cNvCxnSpPr>
            <p:nvPr/>
          </p:nvCxnSpPr>
          <p:spPr>
            <a:xfrm>
              <a:off x="7397648" y="2840914"/>
              <a:ext cx="61747" cy="0"/>
            </a:xfrm>
            <a:prstGeom prst="line">
              <a:avLst/>
            </a:prstGeom>
            <a:ln w="15240"/>
          </p:spPr>
          <p:style>
            <a:lnRef idx="2">
              <a:schemeClr val="dk1"/>
            </a:lnRef>
            <a:fillRef idx="0">
              <a:schemeClr val="dk1"/>
            </a:fillRef>
            <a:effectRef idx="1">
              <a:schemeClr val="dk1"/>
            </a:effectRef>
            <a:fontRef idx="minor">
              <a:schemeClr val="tx1"/>
            </a:fontRef>
          </p:style>
        </p:cxnSp>
        <p:pic>
          <p:nvPicPr>
            <p:cNvPr id="105" name="Picture 104">
              <a:extLst>
                <a:ext uri="{FF2B5EF4-FFF2-40B4-BE49-F238E27FC236}">
                  <a16:creationId xmlns:a16="http://schemas.microsoft.com/office/drawing/2014/main" id="{6F10DA57-94F1-C04A-B640-74AEFC34D116}"/>
                </a:ext>
              </a:extLst>
            </p:cNvPr>
            <p:cNvPicPr>
              <a:picLocks noChangeAspect="1"/>
            </p:cNvPicPr>
            <p:nvPr/>
          </p:nvPicPr>
          <p:blipFill>
            <a:blip r:embed="rId17"/>
            <a:stretch>
              <a:fillRect/>
            </a:stretch>
          </p:blipFill>
          <p:spPr>
            <a:xfrm>
              <a:off x="7939074" y="2987884"/>
              <a:ext cx="81686" cy="95066"/>
            </a:xfrm>
            <a:prstGeom prst="rect">
              <a:avLst/>
            </a:prstGeom>
          </p:spPr>
        </p:pic>
        <p:pic>
          <p:nvPicPr>
            <p:cNvPr id="123" name="Picture 122" descr="Icon&#10;&#10;Description automatically generated">
              <a:extLst>
                <a:ext uri="{FF2B5EF4-FFF2-40B4-BE49-F238E27FC236}">
                  <a16:creationId xmlns:a16="http://schemas.microsoft.com/office/drawing/2014/main" id="{EE03B414-6A98-5A4E-B368-0B075EB22115}"/>
                </a:ext>
              </a:extLst>
            </p:cNvPr>
            <p:cNvPicPr>
              <a:picLocks noChangeAspect="1"/>
            </p:cNvPicPr>
            <p:nvPr/>
          </p:nvPicPr>
          <p:blipFill>
            <a:blip r:embed="rId18">
              <a:duotone>
                <a:prstClr val="black"/>
                <a:schemeClr val="accent5">
                  <a:tint val="45000"/>
                  <a:satMod val="400000"/>
                </a:schemeClr>
              </a:duotone>
              <a:extLst>
                <a:ext uri="{837473B0-CC2E-450A-ABE3-18F120FF3D39}">
                  <a1611:picAttrSrcUrl xmlns:a1611="http://schemas.microsoft.com/office/drawing/2016/11/main" r:id="rId19"/>
                </a:ext>
              </a:extLst>
            </a:blip>
            <a:stretch>
              <a:fillRect/>
            </a:stretch>
          </p:blipFill>
          <p:spPr>
            <a:xfrm>
              <a:off x="9017961" y="2541194"/>
              <a:ext cx="148757" cy="198298"/>
            </a:xfrm>
            <a:prstGeom prst="rect">
              <a:avLst/>
            </a:prstGeom>
          </p:spPr>
        </p:pic>
        <p:pic>
          <p:nvPicPr>
            <p:cNvPr id="146" name="Picture 145">
              <a:extLst>
                <a:ext uri="{FF2B5EF4-FFF2-40B4-BE49-F238E27FC236}">
                  <a16:creationId xmlns:a16="http://schemas.microsoft.com/office/drawing/2014/main" id="{6F842810-1BDD-DC4E-9118-DDC1706E1280}"/>
                </a:ext>
              </a:extLst>
            </p:cNvPr>
            <p:cNvPicPr>
              <a:picLocks noChangeAspect="1"/>
            </p:cNvPicPr>
            <p:nvPr/>
          </p:nvPicPr>
          <p:blipFill>
            <a:blip r:embed="rId20"/>
            <a:stretch>
              <a:fillRect/>
            </a:stretch>
          </p:blipFill>
          <p:spPr>
            <a:xfrm>
              <a:off x="8213341" y="2636442"/>
              <a:ext cx="276857" cy="147294"/>
            </a:xfrm>
            <a:prstGeom prst="rect">
              <a:avLst/>
            </a:prstGeom>
          </p:spPr>
        </p:pic>
      </p:grpSp>
      <p:grpSp>
        <p:nvGrpSpPr>
          <p:cNvPr id="147" name="Group 146">
            <a:extLst>
              <a:ext uri="{FF2B5EF4-FFF2-40B4-BE49-F238E27FC236}">
                <a16:creationId xmlns:a16="http://schemas.microsoft.com/office/drawing/2014/main" id="{C8728786-2118-2B42-A6E4-FC00D155A90A}"/>
              </a:ext>
            </a:extLst>
          </p:cNvPr>
          <p:cNvGrpSpPr/>
          <p:nvPr/>
        </p:nvGrpSpPr>
        <p:grpSpPr>
          <a:xfrm>
            <a:off x="7428521" y="5067766"/>
            <a:ext cx="4340529" cy="1427875"/>
            <a:chOff x="1789568" y="4262388"/>
            <a:chExt cx="7822208" cy="2296739"/>
          </a:xfrm>
        </p:grpSpPr>
        <p:pic>
          <p:nvPicPr>
            <p:cNvPr id="148" name="Picture 147" descr="Screenshot 2019-08-04 at 17.00.06.png">
              <a:extLst>
                <a:ext uri="{FF2B5EF4-FFF2-40B4-BE49-F238E27FC236}">
                  <a16:creationId xmlns:a16="http://schemas.microsoft.com/office/drawing/2014/main" id="{32C25047-CA40-CD4B-AEFB-2AB999C959DA}"/>
                </a:ext>
              </a:extLst>
            </p:cNvPr>
            <p:cNvPicPr>
              <a:picLocks noChangeAspect="1"/>
            </p:cNvPicPr>
            <p:nvPr/>
          </p:nvPicPr>
          <p:blipFill rotWithShape="1">
            <a:blip r:embed="rId21">
              <a:extLst>
                <a:ext uri="{28A0092B-C50C-407E-A947-70E740481C1C}">
                  <a14:useLocalDpi xmlns:a14="http://schemas.microsoft.com/office/drawing/2010/main" val="0"/>
                </a:ext>
              </a:extLst>
            </a:blip>
            <a:srcRect l="38230" t="45980" r="11635" b="1"/>
            <a:stretch/>
          </p:blipFill>
          <p:spPr>
            <a:xfrm>
              <a:off x="4458485" y="4294447"/>
              <a:ext cx="3476710" cy="2264680"/>
            </a:xfrm>
            <a:prstGeom prst="rect">
              <a:avLst/>
            </a:prstGeom>
          </p:spPr>
        </p:pic>
        <p:sp>
          <p:nvSpPr>
            <p:cNvPr id="149" name="Rectangle 148">
              <a:extLst>
                <a:ext uri="{FF2B5EF4-FFF2-40B4-BE49-F238E27FC236}">
                  <a16:creationId xmlns:a16="http://schemas.microsoft.com/office/drawing/2014/main" id="{5925B811-029A-CF4A-80D6-03EC77AB83E2}"/>
                </a:ext>
              </a:extLst>
            </p:cNvPr>
            <p:cNvSpPr/>
            <p:nvPr/>
          </p:nvSpPr>
          <p:spPr>
            <a:xfrm>
              <a:off x="5647602" y="4371452"/>
              <a:ext cx="687311"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AEF308AD-B888-E642-9657-F800FFDC86AB}"/>
                </a:ext>
              </a:extLst>
            </p:cNvPr>
            <p:cNvSpPr/>
            <p:nvPr/>
          </p:nvSpPr>
          <p:spPr>
            <a:xfrm>
              <a:off x="5647602" y="4295046"/>
              <a:ext cx="888519" cy="698548"/>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8480E852-ABF4-B84F-B875-AEA751B1A8D1}"/>
                </a:ext>
              </a:extLst>
            </p:cNvPr>
            <p:cNvSpPr/>
            <p:nvPr/>
          </p:nvSpPr>
          <p:spPr>
            <a:xfrm>
              <a:off x="5634774" y="5129886"/>
              <a:ext cx="901348" cy="252910"/>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9E0117E8-BC26-1048-B7B7-885F21AEE8B7}"/>
                </a:ext>
              </a:extLst>
            </p:cNvPr>
            <p:cNvSpPr/>
            <p:nvPr/>
          </p:nvSpPr>
          <p:spPr>
            <a:xfrm>
              <a:off x="5634773" y="5662442"/>
              <a:ext cx="964830" cy="208491"/>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15C26E5A-CB28-0F42-9DD5-A2F7EFCBCC9F}"/>
                </a:ext>
              </a:extLst>
            </p:cNvPr>
            <p:cNvSpPr/>
            <p:nvPr/>
          </p:nvSpPr>
          <p:spPr>
            <a:xfrm>
              <a:off x="5634773" y="6166817"/>
              <a:ext cx="964830" cy="246359"/>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descr="Screenshot 2019-08-04 at 17.00.06.png">
              <a:extLst>
                <a:ext uri="{FF2B5EF4-FFF2-40B4-BE49-F238E27FC236}">
                  <a16:creationId xmlns:a16="http://schemas.microsoft.com/office/drawing/2014/main" id="{9130B665-4116-9548-A800-29E814CBD22A}"/>
                </a:ext>
              </a:extLst>
            </p:cNvPr>
            <p:cNvPicPr>
              <a:picLocks/>
            </p:cNvPicPr>
            <p:nvPr/>
          </p:nvPicPr>
          <p:blipFill rotWithShape="1">
            <a:blip r:embed="rId21">
              <a:extLst>
                <a:ext uri="{28A0092B-C50C-407E-A947-70E740481C1C}">
                  <a14:useLocalDpi xmlns:a14="http://schemas.microsoft.com/office/drawing/2010/main" val="0"/>
                </a:ext>
              </a:extLst>
            </a:blip>
            <a:srcRect l="52335" t="83887" r="27918" b="13336"/>
            <a:stretch/>
          </p:blipFill>
          <p:spPr>
            <a:xfrm>
              <a:off x="5437894" y="6460172"/>
              <a:ext cx="1365437" cy="72000"/>
            </a:xfrm>
            <a:prstGeom prst="rect">
              <a:avLst/>
            </a:prstGeom>
          </p:spPr>
        </p:pic>
        <p:pic>
          <p:nvPicPr>
            <p:cNvPr id="155" name="Picture 154" descr="Screenshot 2019-08-04 at 17.00.06.png">
              <a:extLst>
                <a:ext uri="{FF2B5EF4-FFF2-40B4-BE49-F238E27FC236}">
                  <a16:creationId xmlns:a16="http://schemas.microsoft.com/office/drawing/2014/main" id="{227724B8-B70D-274C-BB60-FBCE9D47063A}"/>
                </a:ext>
              </a:extLst>
            </p:cNvPr>
            <p:cNvPicPr>
              <a:picLocks noChangeAspect="1"/>
            </p:cNvPicPr>
            <p:nvPr/>
          </p:nvPicPr>
          <p:blipFill rotWithShape="1">
            <a:blip r:embed="rId21">
              <a:extLst>
                <a:ext uri="{28A0092B-C50C-407E-A947-70E740481C1C}">
                  <a14:useLocalDpi xmlns:a14="http://schemas.microsoft.com/office/drawing/2010/main" val="0"/>
                </a:ext>
              </a:extLst>
            </a:blip>
            <a:srcRect l="90488" t="63698" r="7156" b="1"/>
            <a:stretch/>
          </p:blipFill>
          <p:spPr>
            <a:xfrm>
              <a:off x="8536478" y="4993594"/>
              <a:ext cx="152400" cy="1419582"/>
            </a:xfrm>
            <a:prstGeom prst="rect">
              <a:avLst/>
            </a:prstGeom>
          </p:spPr>
        </p:pic>
        <p:pic>
          <p:nvPicPr>
            <p:cNvPr id="156" name="Picture 155">
              <a:extLst>
                <a:ext uri="{FF2B5EF4-FFF2-40B4-BE49-F238E27FC236}">
                  <a16:creationId xmlns:a16="http://schemas.microsoft.com/office/drawing/2014/main" id="{4AF90C89-8832-9F47-A351-4846EB51567F}"/>
                </a:ext>
              </a:extLst>
            </p:cNvPr>
            <p:cNvPicPr>
              <a:picLocks noChangeAspect="1"/>
            </p:cNvPicPr>
            <p:nvPr/>
          </p:nvPicPr>
          <p:blipFill>
            <a:blip r:embed="rId22"/>
            <a:stretch>
              <a:fillRect/>
            </a:stretch>
          </p:blipFill>
          <p:spPr>
            <a:xfrm>
              <a:off x="5634773" y="4599732"/>
              <a:ext cx="1012315" cy="348502"/>
            </a:xfrm>
            <a:prstGeom prst="rect">
              <a:avLst/>
            </a:prstGeom>
          </p:spPr>
        </p:pic>
        <p:pic>
          <p:nvPicPr>
            <p:cNvPr id="157" name="Picture 156">
              <a:extLst>
                <a:ext uri="{FF2B5EF4-FFF2-40B4-BE49-F238E27FC236}">
                  <a16:creationId xmlns:a16="http://schemas.microsoft.com/office/drawing/2014/main" id="{046090BA-DCD8-A940-B6FB-B000DE0624E6}"/>
                </a:ext>
              </a:extLst>
            </p:cNvPr>
            <p:cNvPicPr>
              <a:picLocks noChangeAspect="1"/>
            </p:cNvPicPr>
            <p:nvPr/>
          </p:nvPicPr>
          <p:blipFill>
            <a:blip r:embed="rId23"/>
            <a:stretch>
              <a:fillRect/>
            </a:stretch>
          </p:blipFill>
          <p:spPr>
            <a:xfrm>
              <a:off x="5697922" y="5129885"/>
              <a:ext cx="838200" cy="215900"/>
            </a:xfrm>
            <a:prstGeom prst="rect">
              <a:avLst/>
            </a:prstGeom>
          </p:spPr>
        </p:pic>
        <p:pic>
          <p:nvPicPr>
            <p:cNvPr id="158" name="Picture 157">
              <a:extLst>
                <a:ext uri="{FF2B5EF4-FFF2-40B4-BE49-F238E27FC236}">
                  <a16:creationId xmlns:a16="http://schemas.microsoft.com/office/drawing/2014/main" id="{70E44BDC-D7E3-FA46-922D-EE5B0C50CF3A}"/>
                </a:ext>
              </a:extLst>
            </p:cNvPr>
            <p:cNvPicPr>
              <a:picLocks noChangeAspect="1"/>
            </p:cNvPicPr>
            <p:nvPr/>
          </p:nvPicPr>
          <p:blipFill>
            <a:blip r:embed="rId24"/>
            <a:stretch>
              <a:fillRect/>
            </a:stretch>
          </p:blipFill>
          <p:spPr>
            <a:xfrm>
              <a:off x="5692730" y="5655033"/>
              <a:ext cx="838200" cy="215900"/>
            </a:xfrm>
            <a:prstGeom prst="rect">
              <a:avLst/>
            </a:prstGeom>
          </p:spPr>
        </p:pic>
        <p:pic>
          <p:nvPicPr>
            <p:cNvPr id="159" name="Picture 158">
              <a:extLst>
                <a:ext uri="{FF2B5EF4-FFF2-40B4-BE49-F238E27FC236}">
                  <a16:creationId xmlns:a16="http://schemas.microsoft.com/office/drawing/2014/main" id="{59A525AD-7DB6-3E42-A6A9-FAD65D3C246D}"/>
                </a:ext>
              </a:extLst>
            </p:cNvPr>
            <p:cNvPicPr>
              <a:picLocks noChangeAspect="1"/>
            </p:cNvPicPr>
            <p:nvPr/>
          </p:nvPicPr>
          <p:blipFill>
            <a:blip r:embed="rId25"/>
            <a:stretch>
              <a:fillRect/>
            </a:stretch>
          </p:blipFill>
          <p:spPr>
            <a:xfrm>
              <a:off x="5697922" y="6197276"/>
              <a:ext cx="838200" cy="215900"/>
            </a:xfrm>
            <a:prstGeom prst="rect">
              <a:avLst/>
            </a:prstGeom>
          </p:spPr>
        </p:pic>
        <p:sp>
          <p:nvSpPr>
            <p:cNvPr id="160" name="TextBox 159">
              <a:extLst>
                <a:ext uri="{FF2B5EF4-FFF2-40B4-BE49-F238E27FC236}">
                  <a16:creationId xmlns:a16="http://schemas.microsoft.com/office/drawing/2014/main" id="{DDCE5859-16F3-9B43-B78F-90B4C02887D3}"/>
                </a:ext>
              </a:extLst>
            </p:cNvPr>
            <p:cNvSpPr txBox="1"/>
            <p:nvPr/>
          </p:nvSpPr>
          <p:spPr>
            <a:xfrm>
              <a:off x="7694644" y="4262388"/>
              <a:ext cx="1917132" cy="742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“Coherence Time” </a:t>
              </a:r>
            </a:p>
          </p:txBody>
        </p:sp>
        <p:pic>
          <p:nvPicPr>
            <p:cNvPr id="161" name="Picture 160" descr="Screenshot 2019-10-31 at 21.32.07.png">
              <a:extLst>
                <a:ext uri="{FF2B5EF4-FFF2-40B4-BE49-F238E27FC236}">
                  <a16:creationId xmlns:a16="http://schemas.microsoft.com/office/drawing/2014/main" id="{610E3AF1-638F-D44E-B5A3-B86A4849EDF5}"/>
                </a:ext>
              </a:extLst>
            </p:cNvPr>
            <p:cNvPicPr>
              <a:picLocks noChangeAspect="1"/>
            </p:cNvPicPr>
            <p:nvPr/>
          </p:nvPicPr>
          <p:blipFill rotWithShape="1">
            <a:blip r:embed="rId26">
              <a:extLst>
                <a:ext uri="{28A0092B-C50C-407E-A947-70E740481C1C}">
                  <a14:useLocalDpi xmlns:a14="http://schemas.microsoft.com/office/drawing/2010/main" val="0"/>
                </a:ext>
              </a:extLst>
            </a:blip>
            <a:srcRect r="68451"/>
            <a:stretch/>
          </p:blipFill>
          <p:spPr>
            <a:xfrm>
              <a:off x="1789568" y="4715917"/>
              <a:ext cx="2561594" cy="1590097"/>
            </a:xfrm>
            <a:prstGeom prst="rect">
              <a:avLst/>
            </a:prstGeom>
          </p:spPr>
        </p:pic>
        <p:sp>
          <p:nvSpPr>
            <p:cNvPr id="162" name="Rectangle 161">
              <a:extLst>
                <a:ext uri="{FF2B5EF4-FFF2-40B4-BE49-F238E27FC236}">
                  <a16:creationId xmlns:a16="http://schemas.microsoft.com/office/drawing/2014/main" id="{47D00EF4-B038-1946-AB49-31C7B993B1B5}"/>
                </a:ext>
              </a:extLst>
            </p:cNvPr>
            <p:cNvSpPr/>
            <p:nvPr/>
          </p:nvSpPr>
          <p:spPr>
            <a:xfrm>
              <a:off x="1961844" y="4479115"/>
              <a:ext cx="2561594" cy="473604"/>
            </a:xfrm>
            <a:prstGeom prst="rect">
              <a:avLst/>
            </a:prstGeom>
            <a:solidFill>
              <a:schemeClr val="bg1"/>
            </a:solidFill>
            <a:ln>
              <a:solidFill>
                <a:schemeClr val="bg1"/>
              </a:solidFill>
            </a:ln>
            <a:effectLst/>
            <a:scene3d>
              <a:camera prst="orthographicFron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 name="Picture 162">
              <a:extLst>
                <a:ext uri="{FF2B5EF4-FFF2-40B4-BE49-F238E27FC236}">
                  <a16:creationId xmlns:a16="http://schemas.microsoft.com/office/drawing/2014/main" id="{6E2BD672-1C9B-EA4B-AC28-F58FEBD82B3F}"/>
                </a:ext>
              </a:extLst>
            </p:cNvPr>
            <p:cNvPicPr>
              <a:picLocks noChangeAspect="1"/>
            </p:cNvPicPr>
            <p:nvPr/>
          </p:nvPicPr>
          <p:blipFill>
            <a:blip r:embed="rId27"/>
            <a:stretch>
              <a:fillRect/>
            </a:stretch>
          </p:blipFill>
          <p:spPr>
            <a:xfrm>
              <a:off x="2139721" y="4762219"/>
              <a:ext cx="1054100" cy="190500"/>
            </a:xfrm>
            <a:prstGeom prst="rect">
              <a:avLst/>
            </a:prstGeom>
          </p:spPr>
        </p:pic>
      </p:grpSp>
      <p:sp>
        <p:nvSpPr>
          <p:cNvPr id="5" name="TextBox 4">
            <a:extLst>
              <a:ext uri="{FF2B5EF4-FFF2-40B4-BE49-F238E27FC236}">
                <a16:creationId xmlns:a16="http://schemas.microsoft.com/office/drawing/2014/main" id="{BBF21A33-BEA8-8242-843A-B6AFEDFAF650}"/>
              </a:ext>
            </a:extLst>
          </p:cNvPr>
          <p:cNvSpPr txBox="1"/>
          <p:nvPr/>
        </p:nvSpPr>
        <p:spPr>
          <a:xfrm>
            <a:off x="1101955" y="4020249"/>
            <a:ext cx="24301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arXiv:2204.10268</a:t>
            </a:r>
          </a:p>
        </p:txBody>
      </p:sp>
      <p:sp>
        <p:nvSpPr>
          <p:cNvPr id="164" name="TextBox 163">
            <a:extLst>
              <a:ext uri="{FF2B5EF4-FFF2-40B4-BE49-F238E27FC236}">
                <a16:creationId xmlns:a16="http://schemas.microsoft.com/office/drawing/2014/main" id="{47FBD1AB-1531-5649-91CB-C5A8DC05C47C}"/>
              </a:ext>
            </a:extLst>
          </p:cNvPr>
          <p:cNvSpPr txBox="1"/>
          <p:nvPr/>
        </p:nvSpPr>
        <p:spPr>
          <a:xfrm>
            <a:off x="1101954" y="6187054"/>
            <a:ext cx="24301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arXiv:2204.10269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141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Conclusions </a:t>
            </a:r>
          </a:p>
        </p:txBody>
      </p:sp>
      <p:pic>
        <p:nvPicPr>
          <p:cNvPr id="6" name="Picture 5">
            <a:extLst>
              <a:ext uri="{FF2B5EF4-FFF2-40B4-BE49-F238E27FC236}">
                <a16:creationId xmlns:a16="http://schemas.microsoft.com/office/drawing/2014/main" id="{6E9BD282-CF9B-CF72-CF3A-BE63B4B34602}"/>
              </a:ext>
            </a:extLst>
          </p:cNvPr>
          <p:cNvPicPr>
            <a:picLocks noChangeAspect="1"/>
          </p:cNvPicPr>
          <p:nvPr/>
        </p:nvPicPr>
        <p:blipFill rotWithShape="1">
          <a:blip r:embed="rId3"/>
          <a:srcRect l="20985" t="31689" r="23179" b="23904"/>
          <a:stretch/>
        </p:blipFill>
        <p:spPr>
          <a:xfrm>
            <a:off x="5955687" y="2221604"/>
            <a:ext cx="5965410" cy="3666049"/>
          </a:xfrm>
          <a:prstGeom prst="rect">
            <a:avLst/>
          </a:prstGeom>
        </p:spPr>
      </p:pic>
      <p:grpSp>
        <p:nvGrpSpPr>
          <p:cNvPr id="165" name="Group 164">
            <a:extLst>
              <a:ext uri="{FF2B5EF4-FFF2-40B4-BE49-F238E27FC236}">
                <a16:creationId xmlns:a16="http://schemas.microsoft.com/office/drawing/2014/main" id="{7FB2C9E5-107B-348E-CE20-453F5BDD5431}"/>
              </a:ext>
            </a:extLst>
          </p:cNvPr>
          <p:cNvGrpSpPr/>
          <p:nvPr/>
        </p:nvGrpSpPr>
        <p:grpSpPr>
          <a:xfrm>
            <a:off x="286352" y="3559529"/>
            <a:ext cx="4569376" cy="2152576"/>
            <a:chOff x="7334985" y="2496450"/>
            <a:chExt cx="1974929" cy="1125440"/>
          </a:xfrm>
        </p:grpSpPr>
        <p:pic>
          <p:nvPicPr>
            <p:cNvPr id="166" name="Graphic 165">
              <a:extLst>
                <a:ext uri="{FF2B5EF4-FFF2-40B4-BE49-F238E27FC236}">
                  <a16:creationId xmlns:a16="http://schemas.microsoft.com/office/drawing/2014/main" id="{07CBB247-4D11-E76A-578D-1235D33741B9}"/>
                </a:ext>
              </a:extLst>
            </p:cNvPr>
            <p:cNvPicPr>
              <a:picLocks noChangeAspect="1"/>
            </p:cNvPicPr>
            <p:nvPr/>
          </p:nvPicPr>
          <p:blipFill rotWithShape="1">
            <a:blip r:embed="rId4">
              <a:alphaModFix/>
              <a:duotone>
                <a:schemeClr val="accent5">
                  <a:shade val="45000"/>
                  <a:satMod val="135000"/>
                </a:schemeClr>
                <a:prstClr val="white"/>
              </a:duotone>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rcRect r="29246" b="21917"/>
            <a:stretch/>
          </p:blipFill>
          <p:spPr>
            <a:xfrm>
              <a:off x="7334985" y="2496450"/>
              <a:ext cx="1974929" cy="581344"/>
            </a:xfrm>
            <a:prstGeom prst="rect">
              <a:avLst/>
            </a:prstGeom>
          </p:spPr>
        </p:pic>
        <p:sp>
          <p:nvSpPr>
            <p:cNvPr id="167" name="Rounded Rectangle 166">
              <a:extLst>
                <a:ext uri="{FF2B5EF4-FFF2-40B4-BE49-F238E27FC236}">
                  <a16:creationId xmlns:a16="http://schemas.microsoft.com/office/drawing/2014/main" id="{E4BA105E-14B3-4C24-8993-82252B37A0A5}"/>
                </a:ext>
              </a:extLst>
            </p:cNvPr>
            <p:cNvSpPr/>
            <p:nvPr/>
          </p:nvSpPr>
          <p:spPr>
            <a:xfrm>
              <a:off x="8121956" y="2619016"/>
              <a:ext cx="470153" cy="331450"/>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68" name="Picture 167" descr="A picture containing sunset, light&#10;&#10;Description automatically generated">
              <a:extLst>
                <a:ext uri="{FF2B5EF4-FFF2-40B4-BE49-F238E27FC236}">
                  <a16:creationId xmlns:a16="http://schemas.microsoft.com/office/drawing/2014/main" id="{C954FEEF-06AB-A0F5-3186-5094C312A765}"/>
                </a:ext>
              </a:extLst>
            </p:cNvPr>
            <p:cNvPicPr>
              <a:picLocks noChangeAspect="1"/>
            </p:cNvPicPr>
            <p:nvPr/>
          </p:nvPicPr>
          <p:blipFill>
            <a:blip r:embed="rId7">
              <a:alphaModFix/>
              <a:duotone>
                <a:prstClr val="black"/>
                <a:schemeClr val="accent5">
                  <a:tint val="45000"/>
                  <a:satMod val="400000"/>
                </a:schemeClr>
              </a:duotone>
            </a:blip>
            <a:stretch>
              <a:fillRect/>
            </a:stretch>
          </p:blipFill>
          <p:spPr>
            <a:xfrm>
              <a:off x="9119662" y="2764351"/>
              <a:ext cx="82191" cy="137503"/>
            </a:xfrm>
            <a:prstGeom prst="rect">
              <a:avLst/>
            </a:prstGeom>
          </p:spPr>
        </p:pic>
        <p:pic>
          <p:nvPicPr>
            <p:cNvPr id="169" name="Picture 168" descr="A picture containing bird&#10;&#10;Description automatically generated">
              <a:extLst>
                <a:ext uri="{FF2B5EF4-FFF2-40B4-BE49-F238E27FC236}">
                  <a16:creationId xmlns:a16="http://schemas.microsoft.com/office/drawing/2014/main" id="{4CC450A3-4A4E-5EC0-8CD9-CF41AF889CD0}"/>
                </a:ext>
              </a:extLst>
            </p:cNvPr>
            <p:cNvPicPr>
              <a:picLocks noChangeAspect="1"/>
            </p:cNvPicPr>
            <p:nvPr/>
          </p:nvPicPr>
          <p:blipFill>
            <a:blip r:embed="rId8"/>
            <a:stretch>
              <a:fillRect/>
            </a:stretch>
          </p:blipFill>
          <p:spPr>
            <a:xfrm>
              <a:off x="8156635" y="2748674"/>
              <a:ext cx="51458" cy="173669"/>
            </a:xfrm>
            <a:prstGeom prst="rect">
              <a:avLst/>
            </a:prstGeom>
          </p:spPr>
        </p:pic>
        <p:pic>
          <p:nvPicPr>
            <p:cNvPr id="170" name="Graphic 169">
              <a:extLst>
                <a:ext uri="{FF2B5EF4-FFF2-40B4-BE49-F238E27FC236}">
                  <a16:creationId xmlns:a16="http://schemas.microsoft.com/office/drawing/2014/main" id="{0FBDFD9C-1780-1F87-46A9-A64CE209BB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45067" y="2801135"/>
              <a:ext cx="92578" cy="82391"/>
            </a:xfrm>
            <a:prstGeom prst="rect">
              <a:avLst/>
            </a:prstGeom>
          </p:spPr>
        </p:pic>
        <p:pic>
          <p:nvPicPr>
            <p:cNvPr id="171" name="Graphic 170">
              <a:extLst>
                <a:ext uri="{FF2B5EF4-FFF2-40B4-BE49-F238E27FC236}">
                  <a16:creationId xmlns:a16="http://schemas.microsoft.com/office/drawing/2014/main" id="{37431D6E-1819-6008-C9C6-5ACED77F4D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3273" y="2800131"/>
              <a:ext cx="98023" cy="82391"/>
            </a:xfrm>
            <a:prstGeom prst="rect">
              <a:avLst/>
            </a:prstGeom>
          </p:spPr>
        </p:pic>
        <p:pic>
          <p:nvPicPr>
            <p:cNvPr id="172" name="Picture 171" descr="A picture containing bird&#10;&#10;Description automatically generated">
              <a:extLst>
                <a:ext uri="{FF2B5EF4-FFF2-40B4-BE49-F238E27FC236}">
                  <a16:creationId xmlns:a16="http://schemas.microsoft.com/office/drawing/2014/main" id="{29EFEA64-64B7-09AF-6F1A-E284EF68D372}"/>
                </a:ext>
              </a:extLst>
            </p:cNvPr>
            <p:cNvPicPr>
              <a:picLocks noChangeAspect="1"/>
            </p:cNvPicPr>
            <p:nvPr/>
          </p:nvPicPr>
          <p:blipFill>
            <a:blip r:embed="rId8"/>
            <a:stretch>
              <a:fillRect/>
            </a:stretch>
          </p:blipFill>
          <p:spPr>
            <a:xfrm>
              <a:off x="8500399" y="2748674"/>
              <a:ext cx="51458" cy="173669"/>
            </a:xfrm>
            <a:prstGeom prst="rect">
              <a:avLst/>
            </a:prstGeom>
          </p:spPr>
        </p:pic>
        <p:cxnSp>
          <p:nvCxnSpPr>
            <p:cNvPr id="173" name="Straight Connector 172">
              <a:extLst>
                <a:ext uri="{FF2B5EF4-FFF2-40B4-BE49-F238E27FC236}">
                  <a16:creationId xmlns:a16="http://schemas.microsoft.com/office/drawing/2014/main" id="{0B19F42F-86CA-7459-842C-338719EC9706}"/>
                </a:ext>
              </a:extLst>
            </p:cNvPr>
            <p:cNvCxnSpPr>
              <a:cxnSpLocks/>
            </p:cNvCxnSpPr>
            <p:nvPr/>
          </p:nvCxnSpPr>
          <p:spPr>
            <a:xfrm>
              <a:off x="7570849" y="2839093"/>
              <a:ext cx="307079" cy="2911"/>
            </a:xfrm>
            <a:prstGeom prst="line">
              <a:avLst/>
            </a:prstGeom>
            <a:ln w="15240"/>
          </p:spPr>
          <p:style>
            <a:lnRef idx="2">
              <a:schemeClr val="dk1"/>
            </a:lnRef>
            <a:fillRef idx="0">
              <a:schemeClr val="dk1"/>
            </a:fillRef>
            <a:effectRef idx="1">
              <a:schemeClr val="dk1"/>
            </a:effectRef>
            <a:fontRef idx="minor">
              <a:schemeClr val="tx1"/>
            </a:fontRef>
          </p:style>
        </p:cxnSp>
        <p:pic>
          <p:nvPicPr>
            <p:cNvPr id="174" name="Graphic 173">
              <a:extLst>
                <a:ext uri="{FF2B5EF4-FFF2-40B4-BE49-F238E27FC236}">
                  <a16:creationId xmlns:a16="http://schemas.microsoft.com/office/drawing/2014/main" id="{E63B1F55-9D3C-35C1-F768-BC63C4BEB7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5595" y="2781334"/>
              <a:ext cx="123534" cy="109940"/>
            </a:xfrm>
            <a:prstGeom prst="rect">
              <a:avLst/>
            </a:prstGeom>
          </p:spPr>
        </p:pic>
        <p:cxnSp>
          <p:nvCxnSpPr>
            <p:cNvPr id="175" name="Straight Connector 174">
              <a:extLst>
                <a:ext uri="{FF2B5EF4-FFF2-40B4-BE49-F238E27FC236}">
                  <a16:creationId xmlns:a16="http://schemas.microsoft.com/office/drawing/2014/main" id="{0B6F4838-8996-1B99-F369-CEBF17B39525}"/>
                </a:ext>
              </a:extLst>
            </p:cNvPr>
            <p:cNvCxnSpPr>
              <a:cxnSpLocks/>
            </p:cNvCxnSpPr>
            <p:nvPr/>
          </p:nvCxnSpPr>
          <p:spPr>
            <a:xfrm>
              <a:off x="8073558" y="2840652"/>
              <a:ext cx="868294" cy="0"/>
            </a:xfrm>
            <a:prstGeom prst="line">
              <a:avLst/>
            </a:prstGeom>
            <a:ln w="15240"/>
          </p:spPr>
          <p:style>
            <a:lnRef idx="2">
              <a:schemeClr val="dk1"/>
            </a:lnRef>
            <a:fillRef idx="0">
              <a:schemeClr val="dk1"/>
            </a:fillRef>
            <a:effectRef idx="1">
              <a:schemeClr val="dk1"/>
            </a:effectRef>
            <a:fontRef idx="minor">
              <a:schemeClr val="tx1"/>
            </a:fontRef>
          </p:style>
        </p:cxnSp>
        <p:pic>
          <p:nvPicPr>
            <p:cNvPr id="176" name="Graphic 175">
              <a:extLst>
                <a:ext uri="{FF2B5EF4-FFF2-40B4-BE49-F238E27FC236}">
                  <a16:creationId xmlns:a16="http://schemas.microsoft.com/office/drawing/2014/main" id="{5A15E787-CE74-E9D2-338F-4358DE3457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41852" y="2789074"/>
              <a:ext cx="123534" cy="109940"/>
            </a:xfrm>
            <a:prstGeom prst="rect">
              <a:avLst/>
            </a:prstGeom>
          </p:spPr>
        </p:pic>
        <p:cxnSp>
          <p:nvCxnSpPr>
            <p:cNvPr id="177" name="Straight Connector 176">
              <a:extLst>
                <a:ext uri="{FF2B5EF4-FFF2-40B4-BE49-F238E27FC236}">
                  <a16:creationId xmlns:a16="http://schemas.microsoft.com/office/drawing/2014/main" id="{1DF1EFB8-8025-72FA-AB35-5660A361765C}"/>
                </a:ext>
              </a:extLst>
            </p:cNvPr>
            <p:cNvCxnSpPr>
              <a:cxnSpLocks/>
            </p:cNvCxnSpPr>
            <p:nvPr/>
          </p:nvCxnSpPr>
          <p:spPr>
            <a:xfrm>
              <a:off x="9063303" y="2839702"/>
              <a:ext cx="58072" cy="936"/>
            </a:xfrm>
            <a:prstGeom prst="line">
              <a:avLst/>
            </a:prstGeom>
            <a:ln w="15240"/>
          </p:spPr>
          <p:style>
            <a:lnRef idx="2">
              <a:schemeClr val="dk1"/>
            </a:lnRef>
            <a:fillRef idx="0">
              <a:schemeClr val="dk1"/>
            </a:fillRef>
            <a:effectRef idx="1">
              <a:schemeClr val="dk1"/>
            </a:effectRef>
            <a:fontRef idx="minor">
              <a:schemeClr val="tx1"/>
            </a:fontRef>
          </p:style>
        </p:cxnSp>
        <p:pic>
          <p:nvPicPr>
            <p:cNvPr id="178" name="Graphic 177">
              <a:extLst>
                <a:ext uri="{FF2B5EF4-FFF2-40B4-BE49-F238E27FC236}">
                  <a16:creationId xmlns:a16="http://schemas.microsoft.com/office/drawing/2014/main" id="{17FD7D2C-10A4-E397-8326-9E7E890B56D6}"/>
                </a:ext>
              </a:extLst>
            </p:cNvPr>
            <p:cNvPicPr>
              <a:picLocks noChangeAspect="1"/>
            </p:cNvPicPr>
            <p:nvPr/>
          </p:nvPicPr>
          <p:blipFill>
            <a:blip r:embed="rId13">
              <a:extLst>
                <a:ext uri="{96DAC541-7B7A-43D3-8B79-37D633B846F1}">
                  <asvg:svgBlip xmlns:asvg="http://schemas.microsoft.com/office/drawing/2016/SVG/main" r:embed="rId14"/>
                </a:ext>
                <a:ext uri="{837473B0-CC2E-450A-ABE3-18F120FF3D39}">
                  <a1611:picAttrSrcUrl xmlns:a1611="http://schemas.microsoft.com/office/drawing/2016/11/main" r:id="rId15"/>
                </a:ext>
              </a:extLst>
            </a:blip>
            <a:stretch>
              <a:fillRect/>
            </a:stretch>
          </p:blipFill>
          <p:spPr>
            <a:xfrm>
              <a:off x="7562351" y="3069561"/>
              <a:ext cx="901183" cy="552329"/>
            </a:xfrm>
            <a:prstGeom prst="rect">
              <a:avLst/>
            </a:prstGeom>
          </p:spPr>
        </p:pic>
        <p:pic>
          <p:nvPicPr>
            <p:cNvPr id="179" name="Graphic 178">
              <a:extLst>
                <a:ext uri="{FF2B5EF4-FFF2-40B4-BE49-F238E27FC236}">
                  <a16:creationId xmlns:a16="http://schemas.microsoft.com/office/drawing/2014/main" id="{76DF8AE2-5100-7B32-C9A4-FDFA9D1DFA29}"/>
                </a:ext>
              </a:extLst>
            </p:cNvPr>
            <p:cNvPicPr>
              <a:picLocks noChangeAspect="1"/>
            </p:cNvPicPr>
            <p:nvPr/>
          </p:nvPicPr>
          <p:blipFill>
            <a:blip r:embed="rId16">
              <a:duotone>
                <a:prstClr val="black"/>
                <a:schemeClr val="tx2">
                  <a:tint val="45000"/>
                  <a:satMod val="400000"/>
                </a:schemeClr>
              </a:duotone>
              <a:extLst>
                <a:ext uri="{96DAC541-7B7A-43D3-8B79-37D633B846F1}">
                  <asvg:svgBlip xmlns:asvg="http://schemas.microsoft.com/office/drawing/2016/SVG/main" r:embed="rId17"/>
                </a:ext>
              </a:extLst>
            </a:blip>
            <a:stretch>
              <a:fillRect/>
            </a:stretch>
          </p:blipFill>
          <p:spPr>
            <a:xfrm flipH="1">
              <a:off x="7914339" y="2962579"/>
              <a:ext cx="128763" cy="281555"/>
            </a:xfrm>
            <a:prstGeom prst="rect">
              <a:avLst/>
            </a:prstGeom>
          </p:spPr>
        </p:pic>
        <p:cxnSp>
          <p:nvCxnSpPr>
            <p:cNvPr id="180" name="Straight Connector 179">
              <a:extLst>
                <a:ext uri="{FF2B5EF4-FFF2-40B4-BE49-F238E27FC236}">
                  <a16:creationId xmlns:a16="http://schemas.microsoft.com/office/drawing/2014/main" id="{0C05AD19-928B-B68B-1187-3ADA07220EBB}"/>
                </a:ext>
              </a:extLst>
            </p:cNvPr>
            <p:cNvCxnSpPr>
              <a:cxnSpLocks/>
            </p:cNvCxnSpPr>
            <p:nvPr/>
          </p:nvCxnSpPr>
          <p:spPr>
            <a:xfrm>
              <a:off x="7881080" y="2837320"/>
              <a:ext cx="0" cy="275005"/>
            </a:xfrm>
            <a:prstGeom prst="line">
              <a:avLst/>
            </a:prstGeom>
            <a:ln w="15240"/>
          </p:spPr>
          <p:style>
            <a:lnRef idx="2">
              <a:schemeClr val="dk1"/>
            </a:lnRef>
            <a:fillRef idx="0">
              <a:schemeClr val="dk1"/>
            </a:fillRef>
            <a:effectRef idx="1">
              <a:schemeClr val="dk1"/>
            </a:effectRef>
            <a:fontRef idx="minor">
              <a:schemeClr val="tx1"/>
            </a:fontRef>
          </p:style>
        </p:cxnSp>
        <p:cxnSp>
          <p:nvCxnSpPr>
            <p:cNvPr id="181" name="Straight Connector 180">
              <a:extLst>
                <a:ext uri="{FF2B5EF4-FFF2-40B4-BE49-F238E27FC236}">
                  <a16:creationId xmlns:a16="http://schemas.microsoft.com/office/drawing/2014/main" id="{4CF38FD1-2BE8-3869-E478-49570790633C}"/>
                </a:ext>
              </a:extLst>
            </p:cNvPr>
            <p:cNvCxnSpPr>
              <a:cxnSpLocks/>
            </p:cNvCxnSpPr>
            <p:nvPr/>
          </p:nvCxnSpPr>
          <p:spPr>
            <a:xfrm>
              <a:off x="7875950" y="3105917"/>
              <a:ext cx="201804" cy="0"/>
            </a:xfrm>
            <a:prstGeom prst="line">
              <a:avLst/>
            </a:prstGeom>
            <a:ln w="15240"/>
          </p:spPr>
          <p:style>
            <a:lnRef idx="2">
              <a:schemeClr val="dk1"/>
            </a:lnRef>
            <a:fillRef idx="0">
              <a:schemeClr val="dk1"/>
            </a:fillRef>
            <a:effectRef idx="1">
              <a:schemeClr val="dk1"/>
            </a:effectRef>
            <a:fontRef idx="minor">
              <a:schemeClr val="tx1"/>
            </a:fontRef>
          </p:style>
        </p:cxnSp>
        <p:cxnSp>
          <p:nvCxnSpPr>
            <p:cNvPr id="182" name="Straight Connector 181">
              <a:extLst>
                <a:ext uri="{FF2B5EF4-FFF2-40B4-BE49-F238E27FC236}">
                  <a16:creationId xmlns:a16="http://schemas.microsoft.com/office/drawing/2014/main" id="{3555505E-C2F1-92AA-6434-B944DDA2D430}"/>
                </a:ext>
              </a:extLst>
            </p:cNvPr>
            <p:cNvCxnSpPr>
              <a:cxnSpLocks/>
            </p:cNvCxnSpPr>
            <p:nvPr/>
          </p:nvCxnSpPr>
          <p:spPr>
            <a:xfrm>
              <a:off x="8074486" y="2834916"/>
              <a:ext cx="0" cy="273303"/>
            </a:xfrm>
            <a:prstGeom prst="line">
              <a:avLst/>
            </a:prstGeom>
            <a:ln w="15240"/>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ADE9B463-3C35-7A32-291E-FF3CA4C17319}"/>
                </a:ext>
              </a:extLst>
            </p:cNvPr>
            <p:cNvCxnSpPr>
              <a:cxnSpLocks/>
            </p:cNvCxnSpPr>
            <p:nvPr/>
          </p:nvCxnSpPr>
          <p:spPr>
            <a:xfrm>
              <a:off x="7397648" y="2840914"/>
              <a:ext cx="61747" cy="0"/>
            </a:xfrm>
            <a:prstGeom prst="line">
              <a:avLst/>
            </a:prstGeom>
            <a:ln w="15240"/>
          </p:spPr>
          <p:style>
            <a:lnRef idx="2">
              <a:schemeClr val="dk1"/>
            </a:lnRef>
            <a:fillRef idx="0">
              <a:schemeClr val="dk1"/>
            </a:fillRef>
            <a:effectRef idx="1">
              <a:schemeClr val="dk1"/>
            </a:effectRef>
            <a:fontRef idx="minor">
              <a:schemeClr val="tx1"/>
            </a:fontRef>
          </p:style>
        </p:cxnSp>
        <p:pic>
          <p:nvPicPr>
            <p:cNvPr id="184" name="Picture 183">
              <a:extLst>
                <a:ext uri="{FF2B5EF4-FFF2-40B4-BE49-F238E27FC236}">
                  <a16:creationId xmlns:a16="http://schemas.microsoft.com/office/drawing/2014/main" id="{F7399855-FD01-FEF5-2EDD-91838257A6CB}"/>
                </a:ext>
              </a:extLst>
            </p:cNvPr>
            <p:cNvPicPr>
              <a:picLocks noChangeAspect="1"/>
            </p:cNvPicPr>
            <p:nvPr/>
          </p:nvPicPr>
          <p:blipFill>
            <a:blip r:embed="rId18"/>
            <a:stretch>
              <a:fillRect/>
            </a:stretch>
          </p:blipFill>
          <p:spPr>
            <a:xfrm>
              <a:off x="7939074" y="2987884"/>
              <a:ext cx="81686" cy="95066"/>
            </a:xfrm>
            <a:prstGeom prst="rect">
              <a:avLst/>
            </a:prstGeom>
          </p:spPr>
        </p:pic>
        <p:pic>
          <p:nvPicPr>
            <p:cNvPr id="185" name="Picture 184" descr="Icon&#10;&#10;Description automatically generated">
              <a:extLst>
                <a:ext uri="{FF2B5EF4-FFF2-40B4-BE49-F238E27FC236}">
                  <a16:creationId xmlns:a16="http://schemas.microsoft.com/office/drawing/2014/main" id="{9B808A32-680E-1BDF-E24E-E412BE38834F}"/>
                </a:ext>
              </a:extLst>
            </p:cNvPr>
            <p:cNvPicPr>
              <a:picLocks noChangeAspect="1"/>
            </p:cNvPicPr>
            <p:nvPr/>
          </p:nvPicPr>
          <p:blipFill>
            <a:blip r:embed="rId19">
              <a:duotone>
                <a:prstClr val="black"/>
                <a:schemeClr val="accent5">
                  <a:tint val="45000"/>
                  <a:satMod val="400000"/>
                </a:schemeClr>
              </a:duotone>
              <a:extLst>
                <a:ext uri="{837473B0-CC2E-450A-ABE3-18F120FF3D39}">
                  <a1611:picAttrSrcUrl xmlns:a1611="http://schemas.microsoft.com/office/drawing/2016/11/main" r:id="rId20"/>
                </a:ext>
              </a:extLst>
            </a:blip>
            <a:stretch>
              <a:fillRect/>
            </a:stretch>
          </p:blipFill>
          <p:spPr>
            <a:xfrm>
              <a:off x="9017961" y="2541194"/>
              <a:ext cx="148757" cy="198298"/>
            </a:xfrm>
            <a:prstGeom prst="rect">
              <a:avLst/>
            </a:prstGeom>
          </p:spPr>
        </p:pic>
        <p:pic>
          <p:nvPicPr>
            <p:cNvPr id="186" name="Picture 185">
              <a:extLst>
                <a:ext uri="{FF2B5EF4-FFF2-40B4-BE49-F238E27FC236}">
                  <a16:creationId xmlns:a16="http://schemas.microsoft.com/office/drawing/2014/main" id="{AE631CA5-D750-1957-CB21-18D6E741BB8A}"/>
                </a:ext>
              </a:extLst>
            </p:cNvPr>
            <p:cNvPicPr>
              <a:picLocks noChangeAspect="1"/>
            </p:cNvPicPr>
            <p:nvPr/>
          </p:nvPicPr>
          <p:blipFill>
            <a:blip r:embed="rId21"/>
            <a:stretch>
              <a:fillRect/>
            </a:stretch>
          </p:blipFill>
          <p:spPr>
            <a:xfrm>
              <a:off x="8213341" y="2636442"/>
              <a:ext cx="276857" cy="147294"/>
            </a:xfrm>
            <a:prstGeom prst="rect">
              <a:avLst/>
            </a:prstGeom>
          </p:spPr>
        </p:pic>
      </p:grpSp>
      <p:cxnSp>
        <p:nvCxnSpPr>
          <p:cNvPr id="7" name="Straight Arrow Connector 6">
            <a:extLst>
              <a:ext uri="{FF2B5EF4-FFF2-40B4-BE49-F238E27FC236}">
                <a16:creationId xmlns:a16="http://schemas.microsoft.com/office/drawing/2014/main" id="{869868B3-2AA7-6C4B-C03E-138D8D9720CD}"/>
              </a:ext>
            </a:extLst>
          </p:cNvPr>
          <p:cNvCxnSpPr/>
          <p:nvPr/>
        </p:nvCxnSpPr>
        <p:spPr>
          <a:xfrm>
            <a:off x="4909744" y="4079700"/>
            <a:ext cx="90204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5067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1371599" y="294538"/>
            <a:ext cx="10659036" cy="1033669"/>
          </a:xfrm>
        </p:spPr>
        <p:txBody>
          <a:bodyPr>
            <a:normAutofit/>
          </a:bodyPr>
          <a:lstStyle/>
          <a:p>
            <a:r>
              <a:rPr lang="en-US" sz="3200" dirty="0">
                <a:solidFill>
                  <a:schemeClr val="bg1"/>
                </a:solidFill>
              </a:rPr>
              <a:t>Questions? </a:t>
            </a:r>
          </a:p>
        </p:txBody>
      </p:sp>
      <p:pic>
        <p:nvPicPr>
          <p:cNvPr id="32" name="Picture 31">
            <a:extLst>
              <a:ext uri="{FF2B5EF4-FFF2-40B4-BE49-F238E27FC236}">
                <a16:creationId xmlns:a16="http://schemas.microsoft.com/office/drawing/2014/main" id="{DE09CDBB-8E72-B69E-9190-107F01287FC2}"/>
              </a:ext>
            </a:extLst>
          </p:cNvPr>
          <p:cNvPicPr>
            <a:picLocks noChangeAspect="1"/>
          </p:cNvPicPr>
          <p:nvPr/>
        </p:nvPicPr>
        <p:blipFill>
          <a:blip r:embed="rId3"/>
          <a:stretch>
            <a:fillRect/>
          </a:stretch>
        </p:blipFill>
        <p:spPr>
          <a:xfrm>
            <a:off x="4628705" y="1968550"/>
            <a:ext cx="2934586" cy="4518331"/>
          </a:xfrm>
          <a:prstGeom prst="rect">
            <a:avLst/>
          </a:prstGeom>
        </p:spPr>
      </p:pic>
    </p:spTree>
    <p:extLst>
      <p:ext uri="{BB962C8B-B14F-4D97-AF65-F5344CB8AC3E}">
        <p14:creationId xmlns:p14="http://schemas.microsoft.com/office/powerpoint/2010/main" val="238891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2897702B-569F-AB42-8742-28F0633C8909}"/>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53" name="Picture 52">
            <a:extLst>
              <a:ext uri="{FF2B5EF4-FFF2-40B4-BE49-F238E27FC236}">
                <a16:creationId xmlns:a16="http://schemas.microsoft.com/office/drawing/2014/main" id="{EC473F27-FF32-0949-B06E-FFD261E9FF35}"/>
              </a:ext>
            </a:extLst>
          </p:cNvPr>
          <p:cNvPicPr>
            <a:picLocks noChangeAspect="1"/>
          </p:cNvPicPr>
          <p:nvPr/>
        </p:nvPicPr>
        <p:blipFill rotWithShape="1">
          <a:blip r:embed="rId6"/>
          <a:srcRect l="5585"/>
          <a:stretch/>
        </p:blipFill>
        <p:spPr>
          <a:xfrm>
            <a:off x="2426428" y="2802277"/>
            <a:ext cx="2192435" cy="1341846"/>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5669C26-33BC-C64F-B75C-B7A8DBC30FE0}"/>
                  </a:ext>
                </a:extLst>
              </p:cNvPr>
              <p:cNvSpPr txBox="1"/>
              <p:nvPr/>
            </p:nvSpPr>
            <p:spPr>
              <a:xfrm>
                <a:off x="2587813" y="2908137"/>
                <a:ext cx="344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1</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A5669C26-33BC-C64F-B75C-B7A8DBC30FE0}"/>
                  </a:ext>
                </a:extLst>
              </p:cNvPr>
              <p:cNvSpPr txBox="1">
                <a:spLocks noRot="1" noChangeAspect="1" noMove="1" noResize="1" noEditPoints="1" noAdjustHandles="1" noChangeArrowheads="1" noChangeShapeType="1" noTextEdit="1"/>
              </p:cNvSpPr>
              <p:nvPr/>
            </p:nvSpPr>
            <p:spPr>
              <a:xfrm>
                <a:off x="2587813" y="2908137"/>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88F9646-D36D-FF49-B6EF-6F82588FDE0A}"/>
                  </a:ext>
                </a:extLst>
              </p:cNvPr>
              <p:cNvSpPr txBox="1"/>
              <p:nvPr/>
            </p:nvSpPr>
            <p:spPr>
              <a:xfrm>
                <a:off x="3011693" y="3591620"/>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3</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5" name="TextBox 54">
                <a:extLst>
                  <a:ext uri="{FF2B5EF4-FFF2-40B4-BE49-F238E27FC236}">
                    <a16:creationId xmlns:a16="http://schemas.microsoft.com/office/drawing/2014/main" id="{B88F9646-D36D-FF49-B6EF-6F82588FDE0A}"/>
                  </a:ext>
                </a:extLst>
              </p:cNvPr>
              <p:cNvSpPr txBox="1">
                <a:spLocks noRot="1" noChangeAspect="1" noMove="1" noResize="1" noEditPoints="1" noAdjustHandles="1" noChangeArrowheads="1" noChangeShapeType="1" noTextEdit="1"/>
              </p:cNvSpPr>
              <p:nvPr/>
            </p:nvSpPr>
            <p:spPr>
              <a:xfrm>
                <a:off x="3011693" y="3591620"/>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2070F07-4A97-8E4C-808B-164B28CB24B0}"/>
                  </a:ext>
                </a:extLst>
              </p:cNvPr>
              <p:cNvSpPr txBox="1"/>
              <p:nvPr/>
            </p:nvSpPr>
            <p:spPr>
              <a:xfrm>
                <a:off x="2587813" y="3738927"/>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2</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6" name="TextBox 55">
                <a:extLst>
                  <a:ext uri="{FF2B5EF4-FFF2-40B4-BE49-F238E27FC236}">
                    <a16:creationId xmlns:a16="http://schemas.microsoft.com/office/drawing/2014/main" id="{22070F07-4A97-8E4C-808B-164B28CB24B0}"/>
                  </a:ext>
                </a:extLst>
              </p:cNvPr>
              <p:cNvSpPr txBox="1">
                <a:spLocks noRot="1" noChangeAspect="1" noMove="1" noResize="1" noEditPoints="1" noAdjustHandles="1" noChangeArrowheads="1" noChangeShapeType="1" noTextEdit="1"/>
              </p:cNvSpPr>
              <p:nvPr/>
            </p:nvSpPr>
            <p:spPr>
              <a:xfrm>
                <a:off x="2587813" y="3738927"/>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E772619-3FCB-944C-A194-D923425CE74A}"/>
                  </a:ext>
                </a:extLst>
              </p:cNvPr>
              <p:cNvSpPr txBox="1"/>
              <p:nvPr/>
            </p:nvSpPr>
            <p:spPr>
              <a:xfrm>
                <a:off x="3736349" y="3040858"/>
                <a:ext cx="344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4</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7" name="TextBox 56">
                <a:extLst>
                  <a:ext uri="{FF2B5EF4-FFF2-40B4-BE49-F238E27FC236}">
                    <a16:creationId xmlns:a16="http://schemas.microsoft.com/office/drawing/2014/main" id="{DE772619-3FCB-944C-A194-D923425CE74A}"/>
                  </a:ext>
                </a:extLst>
              </p:cNvPr>
              <p:cNvSpPr txBox="1">
                <a:spLocks noRot="1" noChangeAspect="1" noMove="1" noResize="1" noEditPoints="1" noAdjustHandles="1" noChangeArrowheads="1" noChangeShapeType="1" noTextEdit="1"/>
              </p:cNvSpPr>
              <p:nvPr/>
            </p:nvSpPr>
            <p:spPr>
              <a:xfrm>
                <a:off x="3736349" y="3040858"/>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3519319-2B25-4144-82A0-06824EE8070A}"/>
                  </a:ext>
                </a:extLst>
              </p:cNvPr>
              <p:cNvSpPr txBox="1"/>
              <p:nvPr/>
            </p:nvSpPr>
            <p:spPr>
              <a:xfrm>
                <a:off x="3740521" y="3448174"/>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5</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8" name="TextBox 57">
                <a:extLst>
                  <a:ext uri="{FF2B5EF4-FFF2-40B4-BE49-F238E27FC236}">
                    <a16:creationId xmlns:a16="http://schemas.microsoft.com/office/drawing/2014/main" id="{33519319-2B25-4144-82A0-06824EE8070A}"/>
                  </a:ext>
                </a:extLst>
              </p:cNvPr>
              <p:cNvSpPr txBox="1">
                <a:spLocks noRot="1" noChangeAspect="1" noMove="1" noResize="1" noEditPoints="1" noAdjustHandles="1" noChangeArrowheads="1" noChangeShapeType="1" noTextEdit="1"/>
              </p:cNvSpPr>
              <p:nvPr/>
            </p:nvSpPr>
            <p:spPr>
              <a:xfrm>
                <a:off x="3740521" y="3448174"/>
                <a:ext cx="347403" cy="246221"/>
              </a:xfrm>
              <a:prstGeom prst="rect">
                <a:avLst/>
              </a:prstGeom>
              <a:blipFill>
                <a:blip r:embed="rId11"/>
                <a:stretch>
                  <a:fillRect/>
                </a:stretch>
              </a:blipFill>
            </p:spPr>
            <p:txBody>
              <a:bodyPr/>
              <a:lstStyle/>
              <a:p>
                <a:r>
                  <a:rPr lang="en-US">
                    <a:noFill/>
                  </a:rPr>
                  <a:t> </a:t>
                </a:r>
              </a:p>
            </p:txBody>
          </p:sp>
        </mc:Fallback>
      </mc:AlternateContent>
      <p:pic>
        <p:nvPicPr>
          <p:cNvPr id="59" name="Picture 58">
            <a:extLst>
              <a:ext uri="{FF2B5EF4-FFF2-40B4-BE49-F238E27FC236}">
                <a16:creationId xmlns:a16="http://schemas.microsoft.com/office/drawing/2014/main" id="{CC0A109A-C28E-394F-A6CE-7212DD00D45D}"/>
              </a:ext>
            </a:extLst>
          </p:cNvPr>
          <p:cNvPicPr>
            <a:picLocks noChangeAspect="1"/>
          </p:cNvPicPr>
          <p:nvPr/>
        </p:nvPicPr>
        <p:blipFill>
          <a:blip r:embed="rId12"/>
          <a:stretch>
            <a:fillRect/>
          </a:stretch>
        </p:blipFill>
        <p:spPr>
          <a:xfrm>
            <a:off x="4449641" y="4096749"/>
            <a:ext cx="520700" cy="215900"/>
          </a:xfrm>
          <a:prstGeom prst="rect">
            <a:avLst/>
          </a:prstGeom>
        </p:spPr>
      </p:pic>
      <p:pic>
        <p:nvPicPr>
          <p:cNvPr id="60" name="Picture 59">
            <a:extLst>
              <a:ext uri="{FF2B5EF4-FFF2-40B4-BE49-F238E27FC236}">
                <a16:creationId xmlns:a16="http://schemas.microsoft.com/office/drawing/2014/main" id="{548C9CE7-53CB-C244-AE1A-74203633AA37}"/>
              </a:ext>
            </a:extLst>
          </p:cNvPr>
          <p:cNvPicPr>
            <a:picLocks noChangeAspect="1"/>
          </p:cNvPicPr>
          <p:nvPr/>
        </p:nvPicPr>
        <p:blipFill rotWithShape="1">
          <a:blip r:embed="rId13"/>
          <a:srcRect l="23730"/>
          <a:stretch/>
        </p:blipFill>
        <p:spPr>
          <a:xfrm>
            <a:off x="4665463" y="3406274"/>
            <a:ext cx="235902" cy="330019"/>
          </a:xfrm>
          <a:prstGeom prst="rect">
            <a:avLst/>
          </a:prstGeom>
        </p:spPr>
      </p:pic>
      <p:pic>
        <p:nvPicPr>
          <p:cNvPr id="61" name="Picture 60">
            <a:extLst>
              <a:ext uri="{FF2B5EF4-FFF2-40B4-BE49-F238E27FC236}">
                <a16:creationId xmlns:a16="http://schemas.microsoft.com/office/drawing/2014/main" id="{D57F1AFF-39FE-CA48-93BF-B89358201B0C}"/>
              </a:ext>
            </a:extLst>
          </p:cNvPr>
          <p:cNvPicPr>
            <a:picLocks noChangeAspect="1"/>
          </p:cNvPicPr>
          <p:nvPr/>
        </p:nvPicPr>
        <p:blipFill rotWithShape="1">
          <a:blip r:embed="rId13"/>
          <a:srcRect l="23731" t="13825" r="534"/>
          <a:stretch/>
        </p:blipFill>
        <p:spPr>
          <a:xfrm>
            <a:off x="4666280" y="3736293"/>
            <a:ext cx="235085" cy="285412"/>
          </a:xfrm>
          <a:prstGeom prst="rect">
            <a:avLst/>
          </a:prstGeom>
        </p:spPr>
      </p:pic>
      <p:pic>
        <p:nvPicPr>
          <p:cNvPr id="62" name="Picture 61">
            <a:extLst>
              <a:ext uri="{FF2B5EF4-FFF2-40B4-BE49-F238E27FC236}">
                <a16:creationId xmlns:a16="http://schemas.microsoft.com/office/drawing/2014/main" id="{F1D9C32B-9E50-D949-AA5A-E9D554418BEF}"/>
              </a:ext>
            </a:extLst>
          </p:cNvPr>
          <p:cNvPicPr>
            <a:picLocks noChangeAspect="1"/>
          </p:cNvPicPr>
          <p:nvPr/>
        </p:nvPicPr>
        <p:blipFill rotWithShape="1">
          <a:blip r:embed="rId13"/>
          <a:srcRect l="23731" t="13825" r="534"/>
          <a:stretch/>
        </p:blipFill>
        <p:spPr>
          <a:xfrm>
            <a:off x="4666280" y="3182444"/>
            <a:ext cx="235085" cy="285412"/>
          </a:xfrm>
          <a:prstGeom prst="rect">
            <a:avLst/>
          </a:prstGeom>
        </p:spPr>
      </p:pic>
      <p:pic>
        <p:nvPicPr>
          <p:cNvPr id="63" name="Picture 62">
            <a:extLst>
              <a:ext uri="{FF2B5EF4-FFF2-40B4-BE49-F238E27FC236}">
                <a16:creationId xmlns:a16="http://schemas.microsoft.com/office/drawing/2014/main" id="{3E0A7FD0-8EED-BF44-8B83-063E2499353A}"/>
              </a:ext>
            </a:extLst>
          </p:cNvPr>
          <p:cNvPicPr>
            <a:picLocks noChangeAspect="1"/>
          </p:cNvPicPr>
          <p:nvPr/>
        </p:nvPicPr>
        <p:blipFill rotWithShape="1">
          <a:blip r:embed="rId13"/>
          <a:srcRect l="23731" t="13825" r="534"/>
          <a:stretch/>
        </p:blipFill>
        <p:spPr>
          <a:xfrm>
            <a:off x="4674533" y="2898152"/>
            <a:ext cx="235085" cy="285412"/>
          </a:xfrm>
          <a:prstGeom prst="rect">
            <a:avLst/>
          </a:prstGeom>
        </p:spPr>
      </p:pic>
      <p:pic>
        <p:nvPicPr>
          <p:cNvPr id="64" name="Picture 63">
            <a:extLst>
              <a:ext uri="{FF2B5EF4-FFF2-40B4-BE49-F238E27FC236}">
                <a16:creationId xmlns:a16="http://schemas.microsoft.com/office/drawing/2014/main" id="{FDD30227-12BC-4246-9172-C95170F63898}"/>
              </a:ext>
            </a:extLst>
          </p:cNvPr>
          <p:cNvPicPr>
            <a:picLocks noChangeAspect="1"/>
          </p:cNvPicPr>
          <p:nvPr/>
        </p:nvPicPr>
        <p:blipFill>
          <a:blip r:embed="rId14"/>
          <a:stretch>
            <a:fillRect/>
          </a:stretch>
        </p:blipFill>
        <p:spPr>
          <a:xfrm>
            <a:off x="2178582" y="2923297"/>
            <a:ext cx="203200" cy="215900"/>
          </a:xfrm>
          <a:prstGeom prst="rect">
            <a:avLst/>
          </a:prstGeom>
        </p:spPr>
      </p:pic>
      <p:pic>
        <p:nvPicPr>
          <p:cNvPr id="65" name="Picture 64">
            <a:extLst>
              <a:ext uri="{FF2B5EF4-FFF2-40B4-BE49-F238E27FC236}">
                <a16:creationId xmlns:a16="http://schemas.microsoft.com/office/drawing/2014/main" id="{872643E2-6F92-FC48-ACC5-926484D1DB5B}"/>
              </a:ext>
            </a:extLst>
          </p:cNvPr>
          <p:cNvPicPr>
            <a:picLocks noChangeAspect="1"/>
          </p:cNvPicPr>
          <p:nvPr/>
        </p:nvPicPr>
        <p:blipFill>
          <a:blip r:embed="rId14"/>
          <a:stretch>
            <a:fillRect/>
          </a:stretch>
        </p:blipFill>
        <p:spPr>
          <a:xfrm>
            <a:off x="2178582" y="3217200"/>
            <a:ext cx="203200" cy="215900"/>
          </a:xfrm>
          <a:prstGeom prst="rect">
            <a:avLst/>
          </a:prstGeom>
        </p:spPr>
      </p:pic>
      <p:pic>
        <p:nvPicPr>
          <p:cNvPr id="66" name="Picture 65">
            <a:extLst>
              <a:ext uri="{FF2B5EF4-FFF2-40B4-BE49-F238E27FC236}">
                <a16:creationId xmlns:a16="http://schemas.microsoft.com/office/drawing/2014/main" id="{7DEF9810-2337-3E40-8C36-69DB3167786E}"/>
              </a:ext>
            </a:extLst>
          </p:cNvPr>
          <p:cNvPicPr>
            <a:picLocks noChangeAspect="1"/>
          </p:cNvPicPr>
          <p:nvPr/>
        </p:nvPicPr>
        <p:blipFill>
          <a:blip r:embed="rId14"/>
          <a:stretch>
            <a:fillRect/>
          </a:stretch>
        </p:blipFill>
        <p:spPr>
          <a:xfrm>
            <a:off x="2184990" y="3483670"/>
            <a:ext cx="203200" cy="215900"/>
          </a:xfrm>
          <a:prstGeom prst="rect">
            <a:avLst/>
          </a:prstGeom>
        </p:spPr>
      </p:pic>
      <p:pic>
        <p:nvPicPr>
          <p:cNvPr id="67" name="Picture 66">
            <a:extLst>
              <a:ext uri="{FF2B5EF4-FFF2-40B4-BE49-F238E27FC236}">
                <a16:creationId xmlns:a16="http://schemas.microsoft.com/office/drawing/2014/main" id="{F65E90FF-ECA2-7F47-BF08-DFFC10A24A79}"/>
              </a:ext>
            </a:extLst>
          </p:cNvPr>
          <p:cNvPicPr>
            <a:picLocks noChangeAspect="1"/>
          </p:cNvPicPr>
          <p:nvPr/>
        </p:nvPicPr>
        <p:blipFill>
          <a:blip r:embed="rId14"/>
          <a:stretch>
            <a:fillRect/>
          </a:stretch>
        </p:blipFill>
        <p:spPr>
          <a:xfrm>
            <a:off x="2193581" y="3754087"/>
            <a:ext cx="203200" cy="215900"/>
          </a:xfrm>
          <a:prstGeom prst="rect">
            <a:avLst/>
          </a:prstGeom>
        </p:spPr>
      </p:pic>
      <p:cxnSp>
        <p:nvCxnSpPr>
          <p:cNvPr id="68" name="Straight Connector 67">
            <a:extLst>
              <a:ext uri="{FF2B5EF4-FFF2-40B4-BE49-F238E27FC236}">
                <a16:creationId xmlns:a16="http://schemas.microsoft.com/office/drawing/2014/main" id="{FD3E52AD-79AF-CD4B-B42A-6EF5FDB89E31}"/>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9" name="Left Brace 68">
            <a:extLst>
              <a:ext uri="{FF2B5EF4-FFF2-40B4-BE49-F238E27FC236}">
                <a16:creationId xmlns:a16="http://schemas.microsoft.com/office/drawing/2014/main" id="{FCECB374-BEE3-8249-8457-831CEF540DD3}"/>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BFAEB67E-8101-FF49-A048-D02D29569DA0}"/>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Parameterised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sp>
        <p:nvSpPr>
          <p:cNvPr id="46" name="TextBox 45">
            <a:extLst>
              <a:ext uri="{FF2B5EF4-FFF2-40B4-BE49-F238E27FC236}">
                <a16:creationId xmlns:a16="http://schemas.microsoft.com/office/drawing/2014/main" id="{8FA734C3-3254-814D-82FF-5B61C267EB83}"/>
              </a:ext>
            </a:extLst>
          </p:cNvPr>
          <p:cNvSpPr txBox="1"/>
          <p:nvPr/>
        </p:nvSpPr>
        <p:spPr>
          <a:xfrm>
            <a:off x="7726314" y="5313066"/>
            <a:ext cx="4407118"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Many other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Pick cost such that unitary that minimizes it matches the target unitary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E.g. possible to learn with single Bell state &amp; single Bell measurement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F907939C-794F-D245-A559-14CC09DF725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3" name="Straight Arrow Connector 72">
            <a:extLst>
              <a:ext uri="{FF2B5EF4-FFF2-40B4-BE49-F238E27FC236}">
                <a16:creationId xmlns:a16="http://schemas.microsoft.com/office/drawing/2014/main" id="{49588E88-F831-CB47-8E09-B1E9522FC8C8}"/>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43E7E2E-6592-7646-9A67-022B01A9AD65}"/>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433B1CB-6FE8-4A47-A869-890192826B66}"/>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2" name="Rounded Rectangle 81">
            <a:extLst>
              <a:ext uri="{FF2B5EF4-FFF2-40B4-BE49-F238E27FC236}">
                <a16:creationId xmlns:a16="http://schemas.microsoft.com/office/drawing/2014/main" id="{C919A5BE-E102-5645-8BA3-3DDB7B0DB342}"/>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Picture 82">
            <a:extLst>
              <a:ext uri="{FF2B5EF4-FFF2-40B4-BE49-F238E27FC236}">
                <a16:creationId xmlns:a16="http://schemas.microsoft.com/office/drawing/2014/main" id="{1ADBAC66-B944-5843-89E9-FB17C641F9B0}"/>
              </a:ext>
            </a:extLst>
          </p:cNvPr>
          <p:cNvPicPr>
            <a:picLocks noChangeAspect="1"/>
          </p:cNvPicPr>
          <p:nvPr/>
        </p:nvPicPr>
        <p:blipFill>
          <a:blip r:embed="rId15"/>
          <a:stretch>
            <a:fillRect/>
          </a:stretch>
        </p:blipFill>
        <p:spPr>
          <a:xfrm>
            <a:off x="2960754" y="5511155"/>
            <a:ext cx="4038600" cy="279400"/>
          </a:xfrm>
          <a:prstGeom prst="rect">
            <a:avLst/>
          </a:prstGeom>
        </p:spPr>
      </p:pic>
      <p:pic>
        <p:nvPicPr>
          <p:cNvPr id="84" name="Picture 83">
            <a:extLst>
              <a:ext uri="{FF2B5EF4-FFF2-40B4-BE49-F238E27FC236}">
                <a16:creationId xmlns:a16="http://schemas.microsoft.com/office/drawing/2014/main" id="{69A79632-2F0A-644E-9118-A369A9DFF650}"/>
              </a:ext>
            </a:extLst>
          </p:cNvPr>
          <p:cNvPicPr>
            <a:picLocks noChangeAspect="1"/>
          </p:cNvPicPr>
          <p:nvPr/>
        </p:nvPicPr>
        <p:blipFill>
          <a:blip r:embed="rId16"/>
          <a:stretch>
            <a:fillRect/>
          </a:stretch>
        </p:blipFill>
        <p:spPr>
          <a:xfrm>
            <a:off x="3798544" y="4601607"/>
            <a:ext cx="444500" cy="241300"/>
          </a:xfrm>
          <a:prstGeom prst="rect">
            <a:avLst/>
          </a:prstGeom>
        </p:spPr>
      </p:pic>
      <p:sp>
        <p:nvSpPr>
          <p:cNvPr id="85" name="Rounded Rectangle 84">
            <a:extLst>
              <a:ext uri="{FF2B5EF4-FFF2-40B4-BE49-F238E27FC236}">
                <a16:creationId xmlns:a16="http://schemas.microsoft.com/office/drawing/2014/main" id="{C8CB8BBA-0523-5044-9B83-4BEB275A997D}"/>
              </a:ext>
            </a:extLst>
          </p:cNvPr>
          <p:cNvSpPr/>
          <p:nvPr/>
        </p:nvSpPr>
        <p:spPr>
          <a:xfrm>
            <a:off x="1828171" y="1889398"/>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0C9EFD51-AD99-BA4E-89ED-42BD2040145C}"/>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6" name="Rectangle 5">
            <a:extLst>
              <a:ext uri="{FF2B5EF4-FFF2-40B4-BE49-F238E27FC236}">
                <a16:creationId xmlns:a16="http://schemas.microsoft.com/office/drawing/2014/main" id="{202DC55D-460A-B439-2C2F-73917A501B14}"/>
              </a:ext>
            </a:extLst>
          </p:cNvPr>
          <p:cNvSpPr/>
          <p:nvPr/>
        </p:nvSpPr>
        <p:spPr>
          <a:xfrm>
            <a:off x="2032264" y="2778116"/>
            <a:ext cx="3059588" cy="167447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DDC342-8961-ED6F-D271-449D87448A4B}"/>
              </a:ext>
            </a:extLst>
          </p:cNvPr>
          <p:cNvPicPr>
            <a:picLocks noChangeAspect="1"/>
          </p:cNvPicPr>
          <p:nvPr/>
        </p:nvPicPr>
        <p:blipFill rotWithShape="1">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sharpenSoften amount="62000"/>
                    </a14:imgEffect>
                    <a14:imgEffect>
                      <a14:brightnessContrast contrast="20000"/>
                    </a14:imgEffect>
                  </a14:imgLayer>
                </a14:imgProps>
              </a:ext>
            </a:extLst>
          </a:blip>
          <a:srcRect l="3193" t="12670" r="50000" b="39938"/>
          <a:stretch/>
        </p:blipFill>
        <p:spPr>
          <a:xfrm>
            <a:off x="2048717" y="2672413"/>
            <a:ext cx="2930418" cy="1694152"/>
          </a:xfrm>
          <a:prstGeom prst="rect">
            <a:avLst/>
          </a:prstGeom>
        </p:spPr>
      </p:pic>
      <p:sp>
        <p:nvSpPr>
          <p:cNvPr id="7" name="Rectangle 6">
            <a:extLst>
              <a:ext uri="{FF2B5EF4-FFF2-40B4-BE49-F238E27FC236}">
                <a16:creationId xmlns:a16="http://schemas.microsoft.com/office/drawing/2014/main" id="{551743EA-BF29-5914-16C7-D5EBFA5A5DF4}"/>
              </a:ext>
            </a:extLst>
          </p:cNvPr>
          <p:cNvSpPr/>
          <p:nvPr/>
        </p:nvSpPr>
        <p:spPr>
          <a:xfrm>
            <a:off x="2032264" y="2529014"/>
            <a:ext cx="349518" cy="2036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F159BEA-8DDA-436A-CC1F-91A2CAAAD276}"/>
              </a:ext>
            </a:extLst>
          </p:cNvPr>
          <p:cNvSpPr txBox="1"/>
          <p:nvPr/>
        </p:nvSpPr>
        <p:spPr>
          <a:xfrm>
            <a:off x="10232487" y="1992621"/>
            <a:ext cx="1793980" cy="3139321"/>
          </a:xfrm>
          <a:prstGeom prst="rect">
            <a:avLst/>
          </a:prstGeom>
          <a:noFill/>
        </p:spPr>
        <p:txBody>
          <a:bodyPr wrap="square">
            <a:spAutoFit/>
          </a:bodyPr>
          <a:lstStyle/>
          <a:p>
            <a:r>
              <a:rPr lang="en-US" sz="1100" dirty="0"/>
              <a:t>Sharma, Kunal, M. </a:t>
            </a:r>
            <a:r>
              <a:rPr lang="en-US" sz="1100" dirty="0" err="1"/>
              <a:t>Cerezo</a:t>
            </a:r>
            <a:r>
              <a:rPr lang="en-US" sz="1100" dirty="0"/>
              <a:t>, Zoë Holmes, Lukasz </a:t>
            </a:r>
            <a:r>
              <a:rPr lang="en-US" sz="1100" dirty="0" err="1"/>
              <a:t>Cincio</a:t>
            </a:r>
            <a:r>
              <a:rPr lang="en-US" sz="1100" dirty="0"/>
              <a:t>, Andrew </a:t>
            </a:r>
            <a:r>
              <a:rPr lang="en-US" sz="1100" dirty="0" err="1"/>
              <a:t>Sornborger</a:t>
            </a:r>
            <a:r>
              <a:rPr lang="en-US" sz="1100" dirty="0"/>
              <a:t>, and Patrick J. Coles. "Reformulation of the No-Free-Lunch Theorem for Entangled Datasets." </a:t>
            </a:r>
            <a:r>
              <a:rPr lang="en-US" sz="1100" i="1" dirty="0"/>
              <a:t>Physical Review Letters</a:t>
            </a:r>
            <a:r>
              <a:rPr lang="en-US" sz="1100" dirty="0"/>
              <a:t> 128, no. 7 (2022): 070501.</a:t>
            </a:r>
          </a:p>
          <a:p>
            <a:endParaRPr lang="en-US" sz="1100" dirty="0"/>
          </a:p>
          <a:p>
            <a:r>
              <a:rPr lang="en-US" sz="1100" dirty="0" err="1"/>
              <a:t>Volkoff</a:t>
            </a:r>
            <a:r>
              <a:rPr lang="en-US" sz="1100" dirty="0"/>
              <a:t>, Tyler, Zoë Holmes, and Andrew </a:t>
            </a:r>
            <a:r>
              <a:rPr lang="en-US" sz="1100" dirty="0" err="1"/>
              <a:t>Sornborger</a:t>
            </a:r>
            <a:r>
              <a:rPr lang="en-US" sz="1100" dirty="0"/>
              <a:t>. "Universal Compiling and (No-) Free-Lunch Theorems for Continuous-Variable Quantum Learning." </a:t>
            </a:r>
            <a:r>
              <a:rPr lang="en-US" sz="1100" i="1" dirty="0"/>
              <a:t>PRX Quantum</a:t>
            </a:r>
            <a:r>
              <a:rPr lang="en-US" sz="1100" dirty="0"/>
              <a:t> 2, no. 4 (2021): 040327.</a:t>
            </a:r>
          </a:p>
        </p:txBody>
      </p:sp>
      <p:sp>
        <p:nvSpPr>
          <p:cNvPr id="74" name="TextBox 73">
            <a:extLst>
              <a:ext uri="{FF2B5EF4-FFF2-40B4-BE49-F238E27FC236}">
                <a16:creationId xmlns:a16="http://schemas.microsoft.com/office/drawing/2014/main" id="{BD744D43-6647-9279-A33F-E2D5F142972C}"/>
              </a:ext>
            </a:extLst>
          </p:cNvPr>
          <p:cNvSpPr txBox="1"/>
          <p:nvPr/>
        </p:nvSpPr>
        <p:spPr>
          <a:xfrm>
            <a:off x="200762" y="1990367"/>
            <a:ext cx="1422323" cy="1785104"/>
          </a:xfrm>
          <a:prstGeom prst="rect">
            <a:avLst/>
          </a:prstGeom>
          <a:noFill/>
        </p:spPr>
        <p:txBody>
          <a:bodyPr wrap="square">
            <a:spAutoFit/>
          </a:bodyPr>
          <a:lstStyle/>
          <a:p>
            <a:r>
              <a:rPr lang="en-US" sz="1100" dirty="0"/>
              <a:t>Khatri, Sumeet, Ryan LaRose, Alexander Poremba, Lukasz </a:t>
            </a:r>
            <a:r>
              <a:rPr lang="en-US" sz="1100" dirty="0" err="1"/>
              <a:t>Cincio</a:t>
            </a:r>
            <a:r>
              <a:rPr lang="en-US" sz="1100" dirty="0"/>
              <a:t>, Andrew T. </a:t>
            </a:r>
            <a:r>
              <a:rPr lang="en-US" sz="1100" dirty="0" err="1"/>
              <a:t>Sornborger</a:t>
            </a:r>
            <a:r>
              <a:rPr lang="en-US" sz="1100" dirty="0"/>
              <a:t>, and Patrick J. Coles. "Quantum-assisted quantum compiling." </a:t>
            </a:r>
            <a:r>
              <a:rPr lang="en-US" sz="1100" i="1" dirty="0"/>
              <a:t>Quantum</a:t>
            </a:r>
            <a:r>
              <a:rPr lang="en-US" sz="1100" dirty="0"/>
              <a:t> 3 (2019): 140.</a:t>
            </a:r>
          </a:p>
        </p:txBody>
      </p:sp>
      <p:sp>
        <p:nvSpPr>
          <p:cNvPr id="75" name="Title 1">
            <a:extLst>
              <a:ext uri="{FF2B5EF4-FFF2-40B4-BE49-F238E27FC236}">
                <a16:creationId xmlns:a16="http://schemas.microsoft.com/office/drawing/2014/main" id="{4E5E028B-B6DD-A4D7-9FBA-2D0265A6398C}"/>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Tree>
    <p:extLst>
      <p:ext uri="{BB962C8B-B14F-4D97-AF65-F5344CB8AC3E}">
        <p14:creationId xmlns:p14="http://schemas.microsoft.com/office/powerpoint/2010/main" val="3854650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ubik's cube on a table&#10;&#10;Description automatically generated with medium confidence">
            <a:extLst>
              <a:ext uri="{FF2B5EF4-FFF2-40B4-BE49-F238E27FC236}">
                <a16:creationId xmlns:a16="http://schemas.microsoft.com/office/drawing/2014/main" id="{63F07A5F-51DA-8D46-8FF6-6924E10A0225}"/>
              </a:ext>
            </a:extLst>
          </p:cNvPr>
          <p:cNvPicPr>
            <a:picLocks noChangeAspect="1"/>
          </p:cNvPicPr>
          <p:nvPr/>
        </p:nvPicPr>
        <p:blipFill rotWithShape="1">
          <a:blip r:embed="rId3">
            <a:alphaModFix amt="45000"/>
            <a:extLst>
              <a:ext uri="{837473B0-CC2E-450A-ABE3-18F120FF3D39}">
                <a1611:picAttrSrcUrl xmlns:a1611="http://schemas.microsoft.com/office/drawing/2016/11/main" r:id="rId4"/>
              </a:ext>
            </a:extLst>
          </a:blip>
          <a:srcRect l="3653" r="8141" b="1"/>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3413DCC-9254-1445-A8B4-D07E825F9F05}"/>
              </a:ext>
            </a:extLst>
          </p:cNvPr>
          <p:cNvSpPr>
            <a:spLocks noGrp="1"/>
          </p:cNvSpPr>
          <p:nvPr>
            <p:ph type="ctrTitle"/>
          </p:nvPr>
        </p:nvSpPr>
        <p:spPr>
          <a:xfrm>
            <a:off x="6297382" y="2292449"/>
            <a:ext cx="4859728" cy="1345194"/>
          </a:xfrm>
        </p:spPr>
        <p:txBody>
          <a:bodyPr anchor="b">
            <a:noAutofit/>
          </a:bodyPr>
          <a:lstStyle/>
          <a:p>
            <a:r>
              <a:rPr lang="en-GB" sz="4400" dirty="0"/>
              <a:t>Barren Plateaus Preclude </a:t>
            </a:r>
            <a:br>
              <a:rPr lang="en-GB" sz="4400" dirty="0"/>
            </a:br>
            <a:r>
              <a:rPr lang="en-GB" sz="4400" dirty="0"/>
              <a:t>Learning Scramblers</a:t>
            </a:r>
            <a:endParaRPr lang="en-US" sz="4400" dirty="0"/>
          </a:p>
        </p:txBody>
      </p:sp>
      <p:sp>
        <p:nvSpPr>
          <p:cNvPr id="3" name="Subtitle 2">
            <a:extLst>
              <a:ext uri="{FF2B5EF4-FFF2-40B4-BE49-F238E27FC236}">
                <a16:creationId xmlns:a16="http://schemas.microsoft.com/office/drawing/2014/main" id="{F3E6CC7E-D25F-7D4F-8393-C9CD6A803D39}"/>
              </a:ext>
            </a:extLst>
          </p:cNvPr>
          <p:cNvSpPr>
            <a:spLocks noGrp="1"/>
          </p:cNvSpPr>
          <p:nvPr>
            <p:ph type="subTitle" idx="1"/>
          </p:nvPr>
        </p:nvSpPr>
        <p:spPr>
          <a:xfrm>
            <a:off x="6155158" y="4852771"/>
            <a:ext cx="5672969" cy="1517088"/>
          </a:xfrm>
        </p:spPr>
        <p:txBody>
          <a:bodyPr>
            <a:normAutofit fontScale="85000" lnSpcReduction="10000"/>
          </a:bodyPr>
          <a:lstStyle/>
          <a:p>
            <a:pPr algn="l"/>
            <a:r>
              <a:rPr lang="en-GB" dirty="0"/>
              <a:t>Zoë Holmes, Andrew Arrasmith, Bin Yan, Patrick J. Coles, Andreas Albrecht, Andrew T. </a:t>
            </a:r>
            <a:r>
              <a:rPr lang="en-GB" dirty="0" err="1"/>
              <a:t>Sornborger</a:t>
            </a:r>
            <a:endParaRPr lang="en-GB" dirty="0"/>
          </a:p>
          <a:p>
            <a:pPr algn="l"/>
            <a:r>
              <a:rPr lang="en-US" dirty="0"/>
              <a:t>17</a:t>
            </a:r>
            <a:r>
              <a:rPr lang="en-US" baseline="30000" dirty="0"/>
              <a:t>th</a:t>
            </a:r>
            <a:r>
              <a:rPr lang="en-US" dirty="0"/>
              <a:t> March 2022</a:t>
            </a:r>
          </a:p>
          <a:p>
            <a:pPr algn="l"/>
            <a:r>
              <a:rPr lang="en-GB" dirty="0"/>
              <a:t>LA-UR-21-31141</a:t>
            </a:r>
            <a:endParaRPr lang="en-US" dirty="0"/>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E748C9B-B461-164F-B34C-CC658BBCB265}"/>
              </a:ext>
            </a:extLst>
          </p:cNvPr>
          <p:cNvPicPr>
            <a:picLocks noChangeAspect="1"/>
          </p:cNvPicPr>
          <p:nvPr/>
        </p:nvPicPr>
        <p:blipFill>
          <a:blip r:embed="rId5">
            <a:extLst>
              <a:ext uri="{837473B0-CC2E-450A-ABE3-18F120FF3D39}">
                <a1611:picAttrSrcUrl xmlns:a1611="http://schemas.microsoft.com/office/drawing/2016/11/main" r:id="rId6"/>
              </a:ext>
            </a:extLst>
          </a:blip>
          <a:srcRect l="5558" r="5558"/>
          <a:stretch/>
        </p:blipFill>
        <p:spPr>
          <a:xfrm>
            <a:off x="0" y="1"/>
            <a:ext cx="6095698"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7" name="Picture 6">
            <a:extLst>
              <a:ext uri="{FF2B5EF4-FFF2-40B4-BE49-F238E27FC236}">
                <a16:creationId xmlns:a16="http://schemas.microsoft.com/office/drawing/2014/main" id="{BBC6EFFF-932D-C344-BF9C-AF13F3886A1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34890" y="2576633"/>
            <a:ext cx="3694534" cy="1679334"/>
          </a:xfrm>
          <a:prstGeom prst="rect">
            <a:avLst/>
          </a:prstGeom>
        </p:spPr>
      </p:pic>
    </p:spTree>
    <p:extLst>
      <p:ext uri="{BB962C8B-B14F-4D97-AF65-F5344CB8AC3E}">
        <p14:creationId xmlns:p14="http://schemas.microsoft.com/office/powerpoint/2010/main" val="17077476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sp>
        <p:nvSpPr>
          <p:cNvPr id="15" name="TextBox 14">
            <a:extLst>
              <a:ext uri="{FF2B5EF4-FFF2-40B4-BE49-F238E27FC236}">
                <a16:creationId xmlns:a16="http://schemas.microsoft.com/office/drawing/2014/main" id="{66133D53-DFD4-C546-AF58-81C2C887B2EB}"/>
              </a:ext>
            </a:extLst>
          </p:cNvPr>
          <p:cNvSpPr txBox="1"/>
          <p:nvPr/>
        </p:nvSpPr>
        <p:spPr>
          <a:xfrm>
            <a:off x="490114" y="1719817"/>
            <a:ext cx="5605886" cy="27181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Alice throws her diary into a black hole, can Bob recover it?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rotWithShape="1">
          <a:blip r:embed="rId3"/>
          <a:srcRect r="44062" b="70810"/>
          <a:stretch/>
        </p:blipFill>
        <p:spPr>
          <a:xfrm>
            <a:off x="5937189" y="2150415"/>
            <a:ext cx="3410011" cy="986486"/>
          </a:xfrm>
          <a:prstGeom prst="rect">
            <a:avLst/>
          </a:prstGeom>
        </p:spPr>
      </p:pic>
      <p:pic>
        <p:nvPicPr>
          <p:cNvPr id="3" name="Picture 2">
            <a:extLst>
              <a:ext uri="{FF2B5EF4-FFF2-40B4-BE49-F238E27FC236}">
                <a16:creationId xmlns:a16="http://schemas.microsoft.com/office/drawing/2014/main" id="{E0A5C15A-EFCD-1C43-B9C2-8EE7A81548B8}"/>
              </a:ext>
            </a:extLst>
          </p:cNvPr>
          <p:cNvPicPr>
            <a:picLocks noChangeAspect="1"/>
          </p:cNvPicPr>
          <p:nvPr/>
        </p:nvPicPr>
        <p:blipFill>
          <a:blip r:embed="rId4"/>
          <a:stretch>
            <a:fillRect/>
          </a:stretch>
        </p:blipFill>
        <p:spPr>
          <a:xfrm>
            <a:off x="7258958" y="1902765"/>
            <a:ext cx="292100" cy="266700"/>
          </a:xfrm>
          <a:prstGeom prst="rect">
            <a:avLst/>
          </a:prstGeom>
        </p:spPr>
      </p:pic>
    </p:spTree>
    <p:extLst>
      <p:ext uri="{BB962C8B-B14F-4D97-AF65-F5344CB8AC3E}">
        <p14:creationId xmlns:p14="http://schemas.microsoft.com/office/powerpoint/2010/main" val="1278318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sp>
        <p:nvSpPr>
          <p:cNvPr id="15" name="TextBox 14">
            <a:extLst>
              <a:ext uri="{FF2B5EF4-FFF2-40B4-BE49-F238E27FC236}">
                <a16:creationId xmlns:a16="http://schemas.microsoft.com/office/drawing/2014/main" id="{66133D53-DFD4-C546-AF58-81C2C887B2EB}"/>
              </a:ext>
            </a:extLst>
          </p:cNvPr>
          <p:cNvSpPr txBox="1"/>
          <p:nvPr/>
        </p:nvSpPr>
        <p:spPr>
          <a:xfrm>
            <a:off x="490114" y="1719817"/>
            <a:ext cx="5605886" cy="3374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Alice throws her diary into a black hole, can Bob recover it?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(Looks unlikely… ?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rotWithShape="1">
          <a:blip r:embed="rId3"/>
          <a:srcRect r="44062" b="70810"/>
          <a:stretch/>
        </p:blipFill>
        <p:spPr>
          <a:xfrm>
            <a:off x="5937189" y="2150415"/>
            <a:ext cx="3410011" cy="986486"/>
          </a:xfrm>
          <a:prstGeom prst="rect">
            <a:avLst/>
          </a:prstGeom>
        </p:spPr>
      </p:pic>
      <p:pic>
        <p:nvPicPr>
          <p:cNvPr id="3" name="Picture 2">
            <a:extLst>
              <a:ext uri="{FF2B5EF4-FFF2-40B4-BE49-F238E27FC236}">
                <a16:creationId xmlns:a16="http://schemas.microsoft.com/office/drawing/2014/main" id="{E0A5C15A-EFCD-1C43-B9C2-8EE7A81548B8}"/>
              </a:ext>
            </a:extLst>
          </p:cNvPr>
          <p:cNvPicPr>
            <a:picLocks noChangeAspect="1"/>
          </p:cNvPicPr>
          <p:nvPr/>
        </p:nvPicPr>
        <p:blipFill>
          <a:blip r:embed="rId4"/>
          <a:stretch>
            <a:fillRect/>
          </a:stretch>
        </p:blipFill>
        <p:spPr>
          <a:xfrm>
            <a:off x="7258958" y="1902765"/>
            <a:ext cx="292100" cy="266700"/>
          </a:xfrm>
          <a:prstGeom prst="rect">
            <a:avLst/>
          </a:prstGeom>
        </p:spPr>
      </p:pic>
    </p:spTree>
    <p:extLst>
      <p:ext uri="{BB962C8B-B14F-4D97-AF65-F5344CB8AC3E}">
        <p14:creationId xmlns:p14="http://schemas.microsoft.com/office/powerpoint/2010/main" val="472893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6133D53-DFD4-C546-AF58-81C2C887B2EB}"/>
              </a:ext>
            </a:extLst>
          </p:cNvPr>
          <p:cNvSpPr txBox="1"/>
          <p:nvPr/>
        </p:nvSpPr>
        <p:spPr>
          <a:xfrm>
            <a:off x="490114" y="1719817"/>
            <a:ext cx="5605886" cy="43593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Alice throws her diary into a black hole, can Bob recover it?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But actually…. if he knows the scrambling unitary implemented by the black hole, then yes.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rotWithShape="1">
          <a:blip r:embed="rId3"/>
          <a:srcRect b="70435"/>
          <a:stretch/>
        </p:blipFill>
        <p:spPr>
          <a:xfrm>
            <a:off x="5937189" y="2150415"/>
            <a:ext cx="6096000" cy="999186"/>
          </a:xfrm>
          <a:prstGeom prst="rect">
            <a:avLst/>
          </a:prstGeom>
        </p:spPr>
      </p:pic>
      <p:sp>
        <p:nvSpPr>
          <p:cNvPr id="13" name="Title 1">
            <a:extLst>
              <a:ext uri="{FF2B5EF4-FFF2-40B4-BE49-F238E27FC236}">
                <a16:creationId xmlns:a16="http://schemas.microsoft.com/office/drawing/2014/main" id="{AF907336-AC7E-9F43-9A69-22FA802EBD42}"/>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pic>
        <p:nvPicPr>
          <p:cNvPr id="11" name="Picture 10">
            <a:extLst>
              <a:ext uri="{FF2B5EF4-FFF2-40B4-BE49-F238E27FC236}">
                <a16:creationId xmlns:a16="http://schemas.microsoft.com/office/drawing/2014/main" id="{9A5622CB-6863-F647-9221-81AC5E4F70C4}"/>
              </a:ext>
            </a:extLst>
          </p:cNvPr>
          <p:cNvPicPr>
            <a:picLocks noChangeAspect="1"/>
          </p:cNvPicPr>
          <p:nvPr/>
        </p:nvPicPr>
        <p:blipFill>
          <a:blip r:embed="rId4"/>
          <a:stretch>
            <a:fillRect/>
          </a:stretch>
        </p:blipFill>
        <p:spPr>
          <a:xfrm>
            <a:off x="7258958" y="1902765"/>
            <a:ext cx="292100" cy="266700"/>
          </a:xfrm>
          <a:prstGeom prst="rect">
            <a:avLst/>
          </a:prstGeom>
        </p:spPr>
      </p:pic>
      <p:pic>
        <p:nvPicPr>
          <p:cNvPr id="17" name="Picture 16">
            <a:extLst>
              <a:ext uri="{FF2B5EF4-FFF2-40B4-BE49-F238E27FC236}">
                <a16:creationId xmlns:a16="http://schemas.microsoft.com/office/drawing/2014/main" id="{67AF8CA3-D14B-3E46-9690-F06F3071D9E4}"/>
              </a:ext>
            </a:extLst>
          </p:cNvPr>
          <p:cNvPicPr>
            <a:picLocks noChangeAspect="1"/>
          </p:cNvPicPr>
          <p:nvPr/>
        </p:nvPicPr>
        <p:blipFill>
          <a:blip r:embed="rId4"/>
          <a:stretch>
            <a:fillRect/>
          </a:stretch>
        </p:blipFill>
        <p:spPr>
          <a:xfrm>
            <a:off x="10497458" y="1902765"/>
            <a:ext cx="292100" cy="266700"/>
          </a:xfrm>
          <a:prstGeom prst="rect">
            <a:avLst/>
          </a:prstGeom>
        </p:spPr>
      </p:pic>
    </p:spTree>
    <p:extLst>
      <p:ext uri="{BB962C8B-B14F-4D97-AF65-F5344CB8AC3E}">
        <p14:creationId xmlns:p14="http://schemas.microsoft.com/office/powerpoint/2010/main" val="3313908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6133D53-DFD4-C546-AF58-81C2C887B2EB}"/>
              </a:ext>
            </a:extLst>
          </p:cNvPr>
          <p:cNvSpPr txBox="1"/>
          <p:nvPr/>
        </p:nvSpPr>
        <p:spPr>
          <a:xfrm>
            <a:off x="490114" y="1719817"/>
            <a:ext cx="5605886" cy="4687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Alice throws her diary into a black hole, can Bob recover it?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But actually…. if he knows the scrambling unitary implemented by the black hole, then yes.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But how could he learn that unitary?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rotWithShape="1">
          <a:blip r:embed="rId3"/>
          <a:srcRect b="73065"/>
          <a:stretch/>
        </p:blipFill>
        <p:spPr>
          <a:xfrm>
            <a:off x="5937189" y="2150415"/>
            <a:ext cx="6096000" cy="910286"/>
          </a:xfrm>
          <a:prstGeom prst="rect">
            <a:avLst/>
          </a:prstGeom>
        </p:spPr>
      </p:pic>
      <p:sp>
        <p:nvSpPr>
          <p:cNvPr id="13" name="Title 1">
            <a:extLst>
              <a:ext uri="{FF2B5EF4-FFF2-40B4-BE49-F238E27FC236}">
                <a16:creationId xmlns:a16="http://schemas.microsoft.com/office/drawing/2014/main" id="{548175A8-F692-5444-AC29-47EE3B79F8D8}"/>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pic>
        <p:nvPicPr>
          <p:cNvPr id="11" name="Picture 10">
            <a:extLst>
              <a:ext uri="{FF2B5EF4-FFF2-40B4-BE49-F238E27FC236}">
                <a16:creationId xmlns:a16="http://schemas.microsoft.com/office/drawing/2014/main" id="{08419DC6-F675-4F41-91FC-3087FC03118A}"/>
              </a:ext>
            </a:extLst>
          </p:cNvPr>
          <p:cNvPicPr>
            <a:picLocks noChangeAspect="1"/>
          </p:cNvPicPr>
          <p:nvPr/>
        </p:nvPicPr>
        <p:blipFill>
          <a:blip r:embed="rId4"/>
          <a:stretch>
            <a:fillRect/>
          </a:stretch>
        </p:blipFill>
        <p:spPr>
          <a:xfrm>
            <a:off x="7258958" y="1902765"/>
            <a:ext cx="292100" cy="266700"/>
          </a:xfrm>
          <a:prstGeom prst="rect">
            <a:avLst/>
          </a:prstGeom>
        </p:spPr>
      </p:pic>
      <p:pic>
        <p:nvPicPr>
          <p:cNvPr id="17" name="Picture 16">
            <a:extLst>
              <a:ext uri="{FF2B5EF4-FFF2-40B4-BE49-F238E27FC236}">
                <a16:creationId xmlns:a16="http://schemas.microsoft.com/office/drawing/2014/main" id="{78624BEF-05E4-184C-8E10-67A5F889C4FB}"/>
              </a:ext>
            </a:extLst>
          </p:cNvPr>
          <p:cNvPicPr>
            <a:picLocks noChangeAspect="1"/>
          </p:cNvPicPr>
          <p:nvPr/>
        </p:nvPicPr>
        <p:blipFill>
          <a:blip r:embed="rId4"/>
          <a:stretch>
            <a:fillRect/>
          </a:stretch>
        </p:blipFill>
        <p:spPr>
          <a:xfrm>
            <a:off x="10497458" y="1902765"/>
            <a:ext cx="292100" cy="266700"/>
          </a:xfrm>
          <a:prstGeom prst="rect">
            <a:avLst/>
          </a:prstGeom>
        </p:spPr>
      </p:pic>
    </p:spTree>
    <p:extLst>
      <p:ext uri="{BB962C8B-B14F-4D97-AF65-F5344CB8AC3E}">
        <p14:creationId xmlns:p14="http://schemas.microsoft.com/office/powerpoint/2010/main" val="280732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6133D53-DFD4-C546-AF58-81C2C887B2EB}"/>
              </a:ext>
            </a:extLst>
          </p:cNvPr>
          <p:cNvSpPr txBox="1"/>
          <p:nvPr/>
        </p:nvSpPr>
        <p:spPr>
          <a:xfrm>
            <a:off x="490114" y="1719817"/>
            <a:ext cx="5605886" cy="4687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Alice throws her diary into a black hole, can Bob recover it?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But actually…. if he knows the scrambling unitary implemented by the black hole, then yes.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But how could he learn that unitary?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5B9BD5"/>
              </a:buClr>
              <a:buSzTx/>
              <a:buFontTx/>
              <a:buNone/>
              <a:tabLst/>
              <a:defRPr/>
            </a:pPr>
            <a:endParaRPr kumimoji="0" lang="en-GB"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a:blip r:embed="rId3"/>
          <a:stretch>
            <a:fillRect/>
          </a:stretch>
        </p:blipFill>
        <p:spPr>
          <a:xfrm>
            <a:off x="5937189" y="2150414"/>
            <a:ext cx="6096000" cy="3379589"/>
          </a:xfrm>
          <a:prstGeom prst="rect">
            <a:avLst/>
          </a:prstGeom>
        </p:spPr>
      </p:pic>
      <p:sp>
        <p:nvSpPr>
          <p:cNvPr id="19" name="TextBox 18">
            <a:extLst>
              <a:ext uri="{FF2B5EF4-FFF2-40B4-BE49-F238E27FC236}">
                <a16:creationId xmlns:a16="http://schemas.microsoft.com/office/drawing/2014/main" id="{BDC63CC2-27BF-5743-A291-06EAE4D36BA7}"/>
              </a:ext>
            </a:extLst>
          </p:cNvPr>
          <p:cNvSpPr txBox="1"/>
          <p:nvPr/>
        </p:nvSpPr>
        <p:spPr>
          <a:xfrm>
            <a:off x="533654" y="5964767"/>
            <a:ext cx="5605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Not using quantum machine learning…</a:t>
            </a:r>
          </a:p>
        </p:txBody>
      </p:sp>
      <p:sp>
        <p:nvSpPr>
          <p:cNvPr id="13" name="Title 1">
            <a:extLst>
              <a:ext uri="{FF2B5EF4-FFF2-40B4-BE49-F238E27FC236}">
                <a16:creationId xmlns:a16="http://schemas.microsoft.com/office/drawing/2014/main" id="{4FE907CF-F72F-5E47-B469-15D4EF03B09F}"/>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pic>
        <p:nvPicPr>
          <p:cNvPr id="11" name="Picture 10">
            <a:extLst>
              <a:ext uri="{FF2B5EF4-FFF2-40B4-BE49-F238E27FC236}">
                <a16:creationId xmlns:a16="http://schemas.microsoft.com/office/drawing/2014/main" id="{069BB485-6BEF-9C49-A730-6B0CE38EF413}"/>
              </a:ext>
            </a:extLst>
          </p:cNvPr>
          <p:cNvPicPr>
            <a:picLocks noChangeAspect="1"/>
          </p:cNvPicPr>
          <p:nvPr/>
        </p:nvPicPr>
        <p:blipFill>
          <a:blip r:embed="rId4"/>
          <a:stretch>
            <a:fillRect/>
          </a:stretch>
        </p:blipFill>
        <p:spPr>
          <a:xfrm>
            <a:off x="7258958" y="1902765"/>
            <a:ext cx="292100" cy="266700"/>
          </a:xfrm>
          <a:prstGeom prst="rect">
            <a:avLst/>
          </a:prstGeom>
        </p:spPr>
      </p:pic>
      <p:pic>
        <p:nvPicPr>
          <p:cNvPr id="17" name="Picture 16">
            <a:extLst>
              <a:ext uri="{FF2B5EF4-FFF2-40B4-BE49-F238E27FC236}">
                <a16:creationId xmlns:a16="http://schemas.microsoft.com/office/drawing/2014/main" id="{1636C53B-7411-794A-9ECB-90237C72FBEA}"/>
              </a:ext>
            </a:extLst>
          </p:cNvPr>
          <p:cNvPicPr>
            <a:picLocks noChangeAspect="1"/>
          </p:cNvPicPr>
          <p:nvPr/>
        </p:nvPicPr>
        <p:blipFill>
          <a:blip r:embed="rId4"/>
          <a:stretch>
            <a:fillRect/>
          </a:stretch>
        </p:blipFill>
        <p:spPr>
          <a:xfrm>
            <a:off x="10497458" y="1902765"/>
            <a:ext cx="292100" cy="266700"/>
          </a:xfrm>
          <a:prstGeom prst="rect">
            <a:avLst/>
          </a:prstGeom>
        </p:spPr>
      </p:pic>
      <p:sp>
        <p:nvSpPr>
          <p:cNvPr id="2" name="Rectangle 1">
            <a:extLst>
              <a:ext uri="{FF2B5EF4-FFF2-40B4-BE49-F238E27FC236}">
                <a16:creationId xmlns:a16="http://schemas.microsoft.com/office/drawing/2014/main" id="{ECCE3CAB-3A49-3843-895D-6658D5D15B48}"/>
              </a:ext>
            </a:extLst>
          </p:cNvPr>
          <p:cNvSpPr/>
          <p:nvPr/>
        </p:nvSpPr>
        <p:spPr>
          <a:xfrm>
            <a:off x="5796643" y="4261757"/>
            <a:ext cx="538843"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50DFB52-73D3-4547-AE2F-7A02A6A8CC75}"/>
              </a:ext>
            </a:extLst>
          </p:cNvPr>
          <p:cNvPicPr>
            <a:picLocks noChangeAspect="1"/>
          </p:cNvPicPr>
          <p:nvPr/>
        </p:nvPicPr>
        <p:blipFill>
          <a:blip r:embed="rId5"/>
          <a:stretch>
            <a:fillRect/>
          </a:stretch>
        </p:blipFill>
        <p:spPr>
          <a:xfrm>
            <a:off x="5987140" y="4299857"/>
            <a:ext cx="304800" cy="266700"/>
          </a:xfrm>
          <a:prstGeom prst="rect">
            <a:avLst/>
          </a:prstGeom>
        </p:spPr>
      </p:pic>
      <p:pic>
        <p:nvPicPr>
          <p:cNvPr id="20" name="Picture 19" descr="A close-up of a document&#10;&#10;Description automatically generated with low confidence">
            <a:extLst>
              <a:ext uri="{FF2B5EF4-FFF2-40B4-BE49-F238E27FC236}">
                <a16:creationId xmlns:a16="http://schemas.microsoft.com/office/drawing/2014/main" id="{BC34B311-1EE9-E64C-B06F-E24EFC1B977B}"/>
              </a:ext>
            </a:extLst>
          </p:cNvPr>
          <p:cNvPicPr>
            <a:picLocks noChangeAspect="1"/>
          </p:cNvPicPr>
          <p:nvPr/>
        </p:nvPicPr>
        <p:blipFill>
          <a:blip r:embed="rId6"/>
          <a:stretch>
            <a:fillRect/>
          </a:stretch>
        </p:blipFill>
        <p:spPr>
          <a:xfrm>
            <a:off x="6281900" y="5864919"/>
            <a:ext cx="5315107" cy="679755"/>
          </a:xfrm>
          <a:prstGeom prst="rect">
            <a:avLst/>
          </a:prstGeom>
          <a:ln>
            <a:solidFill>
              <a:schemeClr val="bg1"/>
            </a:solidFill>
          </a:ln>
          <a:effectLst>
            <a:glow rad="97159">
              <a:schemeClr val="bg1">
                <a:alpha val="58000"/>
              </a:schemeClr>
            </a:glow>
          </a:effectLst>
        </p:spPr>
      </p:pic>
    </p:spTree>
    <p:extLst>
      <p:ext uri="{BB962C8B-B14F-4D97-AF65-F5344CB8AC3E}">
        <p14:creationId xmlns:p14="http://schemas.microsoft.com/office/powerpoint/2010/main" val="3564010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text, electronics, computer, display&#10;&#10;Description automatically generated">
            <a:extLst>
              <a:ext uri="{FF2B5EF4-FFF2-40B4-BE49-F238E27FC236}">
                <a16:creationId xmlns:a16="http://schemas.microsoft.com/office/drawing/2014/main" id="{2F720508-A4AF-8743-99AD-EA13B2DB86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15028" y="3283129"/>
            <a:ext cx="3886069" cy="2097780"/>
          </a:xfrm>
          <a:prstGeom prst="rect">
            <a:avLst/>
          </a:prstGeom>
        </p:spPr>
      </p:pic>
      <p:pic>
        <p:nvPicPr>
          <p:cNvPr id="23" name="Picture 22" descr="A picture containing indoor&#10;&#10;Description automatically generated">
            <a:extLst>
              <a:ext uri="{FF2B5EF4-FFF2-40B4-BE49-F238E27FC236}">
                <a16:creationId xmlns:a16="http://schemas.microsoft.com/office/drawing/2014/main" id="{68BA48E4-47C8-5E4F-A53B-19E372F5671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7174" y="3523368"/>
            <a:ext cx="2490915" cy="1857541"/>
          </a:xfrm>
          <a:prstGeom prst="rect">
            <a:avLst/>
          </a:prstGeom>
        </p:spPr>
      </p:pic>
      <p:pic>
        <p:nvPicPr>
          <p:cNvPr id="18" name="Picture 17" descr="A picture containing platform, station, computer, train&#10;&#10;Description automatically generated">
            <a:extLst>
              <a:ext uri="{FF2B5EF4-FFF2-40B4-BE49-F238E27FC236}">
                <a16:creationId xmlns:a16="http://schemas.microsoft.com/office/drawing/2014/main" id="{2578DA64-C7EA-BB41-92EC-1B635CB3375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391036" y="2020914"/>
            <a:ext cx="3146612" cy="1620281"/>
          </a:xfrm>
          <a:prstGeom prst="rect">
            <a:avLst/>
          </a:prstGeom>
        </p:spPr>
      </p:pic>
      <p:pic>
        <p:nvPicPr>
          <p:cNvPr id="24" name="Picture 23">
            <a:extLst>
              <a:ext uri="{FF2B5EF4-FFF2-40B4-BE49-F238E27FC236}">
                <a16:creationId xmlns:a16="http://schemas.microsoft.com/office/drawing/2014/main" id="{4918F7A3-8C72-5946-A156-BADFF804735E}"/>
              </a:ext>
            </a:extLst>
          </p:cNvPr>
          <p:cNvPicPr>
            <a:picLocks noChangeAspect="1"/>
          </p:cNvPicPr>
          <p:nvPr/>
        </p:nvPicPr>
        <p:blipFill>
          <a:blip r:embed="rId9"/>
          <a:stretch>
            <a:fillRect/>
          </a:stretch>
        </p:blipFill>
        <p:spPr>
          <a:xfrm>
            <a:off x="5395012" y="3023617"/>
            <a:ext cx="1993900" cy="558800"/>
          </a:xfrm>
          <a:prstGeom prst="rect">
            <a:avLst/>
          </a:prstGeom>
        </p:spPr>
      </p:pic>
      <p:pic>
        <p:nvPicPr>
          <p:cNvPr id="25" name="Picture 24">
            <a:extLst>
              <a:ext uri="{FF2B5EF4-FFF2-40B4-BE49-F238E27FC236}">
                <a16:creationId xmlns:a16="http://schemas.microsoft.com/office/drawing/2014/main" id="{2D0B7B5B-3892-AC44-B6A4-0CC54319DD73}"/>
              </a:ext>
            </a:extLst>
          </p:cNvPr>
          <p:cNvPicPr>
            <a:picLocks noChangeAspect="1"/>
          </p:cNvPicPr>
          <p:nvPr/>
        </p:nvPicPr>
        <p:blipFill>
          <a:blip r:embed="rId10"/>
          <a:stretch>
            <a:fillRect/>
          </a:stretch>
        </p:blipFill>
        <p:spPr>
          <a:xfrm>
            <a:off x="4539456" y="2184952"/>
            <a:ext cx="1981200" cy="558800"/>
          </a:xfrm>
          <a:prstGeom prst="rect">
            <a:avLst/>
          </a:prstGeom>
        </p:spPr>
      </p:pic>
      <p:sp>
        <p:nvSpPr>
          <p:cNvPr id="26" name="Curved Down Arrow 25">
            <a:extLst>
              <a:ext uri="{FF2B5EF4-FFF2-40B4-BE49-F238E27FC236}">
                <a16:creationId xmlns:a16="http://schemas.microsoft.com/office/drawing/2014/main" id="{7A14BADC-F020-A647-AA02-4DE7C1483FB0}"/>
              </a:ext>
            </a:extLst>
          </p:cNvPr>
          <p:cNvSpPr/>
          <p:nvPr/>
        </p:nvSpPr>
        <p:spPr>
          <a:xfrm rot="19983125" flipH="1">
            <a:off x="2080243" y="2440297"/>
            <a:ext cx="2002328"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a:solidFill>
              <a:schemeClr val="accent3"/>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1245696-1E10-984F-B384-F7DC9A1D3AC8}"/>
              </a:ext>
            </a:extLst>
          </p:cNvPr>
          <p:cNvSpPr txBox="1"/>
          <p:nvPr/>
        </p:nvSpPr>
        <p:spPr>
          <a:xfrm>
            <a:off x="378600" y="2939342"/>
            <a:ext cx="18101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8" name="TextBox 27">
            <a:extLst>
              <a:ext uri="{FF2B5EF4-FFF2-40B4-BE49-F238E27FC236}">
                <a16:creationId xmlns:a16="http://schemas.microsoft.com/office/drawing/2014/main" id="{17A5C62A-4E60-E84A-A0F4-F0C3959A5BF1}"/>
              </a:ext>
            </a:extLst>
          </p:cNvPr>
          <p:cNvSpPr txBox="1"/>
          <p:nvPr/>
        </p:nvSpPr>
        <p:spPr>
          <a:xfrm>
            <a:off x="4731769" y="1628579"/>
            <a:ext cx="22620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training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 </a:t>
            </a:r>
          </a:p>
        </p:txBody>
      </p:sp>
      <p:sp>
        <p:nvSpPr>
          <p:cNvPr id="32" name="Curved Down Arrow 31">
            <a:extLst>
              <a:ext uri="{FF2B5EF4-FFF2-40B4-BE49-F238E27FC236}">
                <a16:creationId xmlns:a16="http://schemas.microsoft.com/office/drawing/2014/main" id="{D644A4A0-83CC-EB45-B224-E1C8109D0869}"/>
              </a:ext>
            </a:extLst>
          </p:cNvPr>
          <p:cNvSpPr/>
          <p:nvPr/>
        </p:nvSpPr>
        <p:spPr>
          <a:xfrm>
            <a:off x="3958413" y="3915915"/>
            <a:ext cx="3886069" cy="552759"/>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a:solidFill>
              <a:schemeClr val="accent3"/>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urved Down Arrow 32">
            <a:extLst>
              <a:ext uri="{FF2B5EF4-FFF2-40B4-BE49-F238E27FC236}">
                <a16:creationId xmlns:a16="http://schemas.microsoft.com/office/drawing/2014/main" id="{A2613388-8B6F-4F48-8A1E-49B497DA59E3}"/>
              </a:ext>
            </a:extLst>
          </p:cNvPr>
          <p:cNvSpPr/>
          <p:nvPr/>
        </p:nvSpPr>
        <p:spPr>
          <a:xfrm rot="10800000">
            <a:off x="3923032" y="4652435"/>
            <a:ext cx="3886069" cy="416359"/>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a:solidFill>
              <a:schemeClr val="accent3"/>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1BB383A-ADC4-4C41-B5FE-EC0AF84DEFAB}"/>
              </a:ext>
            </a:extLst>
          </p:cNvPr>
          <p:cNvSpPr txBox="1"/>
          <p:nvPr/>
        </p:nvSpPr>
        <p:spPr>
          <a:xfrm>
            <a:off x="8541624" y="2721516"/>
            <a:ext cx="2393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Classical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Computation</a:t>
            </a:r>
          </a:p>
        </p:txBody>
      </p:sp>
      <p:sp>
        <p:nvSpPr>
          <p:cNvPr id="35" name="TextBox 34">
            <a:extLst>
              <a:ext uri="{FF2B5EF4-FFF2-40B4-BE49-F238E27FC236}">
                <a16:creationId xmlns:a16="http://schemas.microsoft.com/office/drawing/2014/main" id="{7139912A-92A4-1A4E-B42F-FB742CD9A617}"/>
              </a:ext>
            </a:extLst>
          </p:cNvPr>
          <p:cNvSpPr txBox="1"/>
          <p:nvPr/>
        </p:nvSpPr>
        <p:spPr>
          <a:xfrm>
            <a:off x="4860206" y="4284862"/>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Optimization Loop</a:t>
            </a:r>
          </a:p>
        </p:txBody>
      </p:sp>
      <p:sp>
        <p:nvSpPr>
          <p:cNvPr id="3" name="Title 2">
            <a:extLst>
              <a:ext uri="{FF2B5EF4-FFF2-40B4-BE49-F238E27FC236}">
                <a16:creationId xmlns:a16="http://schemas.microsoft.com/office/drawing/2014/main" id="{FF8CEC22-72C6-9D4E-97D9-7213CF190056}"/>
              </a:ext>
            </a:extLst>
          </p:cNvPr>
          <p:cNvSpPr>
            <a:spLocks noGrp="1"/>
          </p:cNvSpPr>
          <p:nvPr>
            <p:ph type="title"/>
          </p:nvPr>
        </p:nvSpPr>
        <p:spPr>
          <a:xfrm>
            <a:off x="838198" y="182077"/>
            <a:ext cx="10515600" cy="1325563"/>
          </a:xfrm>
        </p:spPr>
        <p:txBody>
          <a:bodyPr/>
          <a:lstStyle/>
          <a:p>
            <a:r>
              <a:rPr lang="en-US" dirty="0">
                <a:solidFill>
                  <a:schemeClr val="bg1"/>
                </a:solidFill>
              </a:rPr>
              <a:t>Quantum Machine Learning (QML) &amp;</a:t>
            </a:r>
            <a:br>
              <a:rPr lang="en-US" dirty="0">
                <a:solidFill>
                  <a:schemeClr val="bg1"/>
                </a:solidFill>
              </a:rPr>
            </a:br>
            <a:r>
              <a:rPr lang="en-US" dirty="0">
                <a:solidFill>
                  <a:schemeClr val="bg1"/>
                </a:solidFill>
              </a:rPr>
              <a:t>Variational Quantum Algorithms (VQAs)</a:t>
            </a:r>
          </a:p>
        </p:txBody>
      </p:sp>
      <p:sp>
        <p:nvSpPr>
          <p:cNvPr id="2" name="TextBox 1">
            <a:extLst>
              <a:ext uri="{FF2B5EF4-FFF2-40B4-BE49-F238E27FC236}">
                <a16:creationId xmlns:a16="http://schemas.microsoft.com/office/drawing/2014/main" id="{EEEC1F2C-FE0C-1347-9840-AE0D1AC42AB8}"/>
              </a:ext>
            </a:extLst>
          </p:cNvPr>
          <p:cNvSpPr txBox="1"/>
          <p:nvPr/>
        </p:nvSpPr>
        <p:spPr>
          <a:xfrm>
            <a:off x="3900465" y="5564670"/>
            <a:ext cx="71965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“Any method that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optimizes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QNN (i.e. a parameterized quantum circuit)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minimizing a </a:t>
            </a: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quantum cost function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(potentially using </a:t>
            </a: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training 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27928AD1-18FD-E041-A671-37BE9C60A07C}"/>
              </a:ext>
            </a:extLst>
          </p:cNvPr>
          <p:cNvSpPr txBox="1"/>
          <p:nvPr/>
        </p:nvSpPr>
        <p:spPr>
          <a:xfrm>
            <a:off x="1283678" y="5564670"/>
            <a:ext cx="24909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purpose of this talk I will focus on:</a:t>
            </a:r>
          </a:p>
        </p:txBody>
      </p:sp>
      <p:sp>
        <p:nvSpPr>
          <p:cNvPr id="5" name="TextBox 4">
            <a:extLst>
              <a:ext uri="{FF2B5EF4-FFF2-40B4-BE49-F238E27FC236}">
                <a16:creationId xmlns:a16="http://schemas.microsoft.com/office/drawing/2014/main" id="{16D5ADCB-CC0D-3B4C-B16D-0E6232C9FE89}"/>
              </a:ext>
            </a:extLst>
          </p:cNvPr>
          <p:cNvSpPr txBox="1"/>
          <p:nvPr/>
        </p:nvSpPr>
        <p:spPr>
          <a:xfrm>
            <a:off x="1333500" y="6378653"/>
            <a:ext cx="96492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Encapsulates: VQAs + some (but not all) QML methods</a:t>
            </a:r>
          </a:p>
        </p:txBody>
      </p:sp>
    </p:spTree>
    <p:extLst>
      <p:ext uri="{BB962C8B-B14F-4D97-AF65-F5344CB8AC3E}">
        <p14:creationId xmlns:p14="http://schemas.microsoft.com/office/powerpoint/2010/main" val="214653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2" name="TextBox 1">
            <a:extLst>
              <a:ext uri="{FF2B5EF4-FFF2-40B4-BE49-F238E27FC236}">
                <a16:creationId xmlns:a16="http://schemas.microsoft.com/office/drawing/2014/main" id="{B27EE554-180F-4B4A-9DB9-ECDEA8F704A7}"/>
              </a:ext>
            </a:extLst>
          </p:cNvPr>
          <p:cNvSpPr txBox="1"/>
          <p:nvPr/>
        </p:nvSpPr>
        <p:spPr>
          <a:xfrm>
            <a:off x="999067" y="1981200"/>
            <a:ext cx="11040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a:t>
            </a:r>
          </a:p>
        </p:txBody>
      </p:sp>
    </p:spTree>
    <p:extLst>
      <p:ext uri="{BB962C8B-B14F-4D97-AF65-F5344CB8AC3E}">
        <p14:creationId xmlns:p14="http://schemas.microsoft.com/office/powerpoint/2010/main" val="1608167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2" name="TextBox 1">
            <a:extLst>
              <a:ext uri="{FF2B5EF4-FFF2-40B4-BE49-F238E27FC236}">
                <a16:creationId xmlns:a16="http://schemas.microsoft.com/office/drawing/2014/main" id="{B27EE554-180F-4B4A-9DB9-ECDEA8F704A7}"/>
              </a:ext>
            </a:extLst>
          </p:cNvPr>
          <p:cNvSpPr txBox="1"/>
          <p:nvPr/>
        </p:nvSpPr>
        <p:spPr>
          <a:xfrm>
            <a:off x="999067" y="1981200"/>
            <a:ext cx="110405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10857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2" name="TextBox 1">
            <a:extLst>
              <a:ext uri="{FF2B5EF4-FFF2-40B4-BE49-F238E27FC236}">
                <a16:creationId xmlns:a16="http://schemas.microsoft.com/office/drawing/2014/main" id="{B27EE554-180F-4B4A-9DB9-ECDEA8F704A7}"/>
              </a:ext>
            </a:extLst>
          </p:cNvPr>
          <p:cNvSpPr txBox="1"/>
          <p:nvPr/>
        </p:nvSpPr>
        <p:spPr>
          <a:xfrm>
            <a:off x="999067" y="1981200"/>
            <a:ext cx="1104053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can QML be used to learn a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70906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2" name="TextBox 1">
            <a:extLst>
              <a:ext uri="{FF2B5EF4-FFF2-40B4-BE49-F238E27FC236}">
                <a16:creationId xmlns:a16="http://schemas.microsoft.com/office/drawing/2014/main" id="{B27EE554-180F-4B4A-9DB9-ECDEA8F704A7}"/>
              </a:ext>
            </a:extLst>
          </p:cNvPr>
          <p:cNvSpPr txBox="1"/>
          <p:nvPr/>
        </p:nvSpPr>
        <p:spPr>
          <a:xfrm>
            <a:off x="999067" y="1981200"/>
            <a:ext cx="1104053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can QML be used to learn a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barren plateaus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why might they stop us learning a scrambling unitary? </a:t>
            </a:r>
          </a:p>
        </p:txBody>
      </p:sp>
    </p:spTree>
    <p:extLst>
      <p:ext uri="{BB962C8B-B14F-4D97-AF65-F5344CB8AC3E}">
        <p14:creationId xmlns:p14="http://schemas.microsoft.com/office/powerpoint/2010/main" val="843764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2" name="TextBox 1">
            <a:extLst>
              <a:ext uri="{FF2B5EF4-FFF2-40B4-BE49-F238E27FC236}">
                <a16:creationId xmlns:a16="http://schemas.microsoft.com/office/drawing/2014/main" id="{B27EE554-180F-4B4A-9DB9-ECDEA8F704A7}"/>
              </a:ext>
            </a:extLst>
          </p:cNvPr>
          <p:cNvSpPr txBox="1"/>
          <p:nvPr/>
        </p:nvSpPr>
        <p:spPr>
          <a:xfrm>
            <a:off x="999067" y="1981200"/>
            <a:ext cx="11040533"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can QML be used to learn a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barren plateaus and why might they stop us learning a scrambling unitary?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 result: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rPr>
              <a:t>No-Go-Theorem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rPr>
              <a:t>“Barren plateaus prohibit the learning of scrambling </a:t>
            </a:r>
            <a:r>
              <a:rPr kumimoji="0" lang="en-US" sz="2000" b="0" i="0" u="none" strike="noStrike" kern="1200" cap="none" spc="0" normalizeH="0" baseline="0" noProof="0" dirty="0" err="1">
                <a:ln>
                  <a:noFill/>
                </a:ln>
                <a:solidFill>
                  <a:srgbClr val="0F8080"/>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rPr>
              <a:t> via training of a Quantum Neural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B19E2DE4-5656-504E-BE3E-31F66687A580}"/>
              </a:ext>
            </a:extLst>
          </p:cNvPr>
          <p:cNvPicPr>
            <a:picLocks noChangeAspect="1"/>
          </p:cNvPicPr>
          <p:nvPr/>
        </p:nvPicPr>
        <p:blipFill>
          <a:blip r:embed="rId3"/>
          <a:stretch>
            <a:fillRect/>
          </a:stretch>
        </p:blipFill>
        <p:spPr>
          <a:xfrm>
            <a:off x="5928502" y="5804493"/>
            <a:ext cx="5891823" cy="860870"/>
          </a:xfrm>
          <a:prstGeom prst="rect">
            <a:avLst/>
          </a:prstGeom>
        </p:spPr>
      </p:pic>
    </p:spTree>
    <p:extLst>
      <p:ext uri="{BB962C8B-B14F-4D97-AF65-F5344CB8AC3E}">
        <p14:creationId xmlns:p14="http://schemas.microsoft.com/office/powerpoint/2010/main" val="65084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Overview</a:t>
            </a:r>
          </a:p>
        </p:txBody>
      </p:sp>
      <p:sp>
        <p:nvSpPr>
          <p:cNvPr id="2" name="TextBox 1">
            <a:extLst>
              <a:ext uri="{FF2B5EF4-FFF2-40B4-BE49-F238E27FC236}">
                <a16:creationId xmlns:a16="http://schemas.microsoft.com/office/drawing/2014/main" id="{B27EE554-180F-4B4A-9DB9-ECDEA8F704A7}"/>
              </a:ext>
            </a:extLst>
          </p:cNvPr>
          <p:cNvSpPr txBox="1"/>
          <p:nvPr/>
        </p:nvSpPr>
        <p:spPr>
          <a:xfrm>
            <a:off x="999067" y="1981200"/>
            <a:ext cx="1104053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can QML be used to learn a scrambling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are barren plateaus and why might they stop us learning a scrambling unitary?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 result: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rPr>
              <a:t>No-Go-Theorem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rPr>
              <a:t>“Barren plateaus prohibit the learning scrambling </a:t>
            </a:r>
            <a:r>
              <a:rPr kumimoji="0" lang="en-US" sz="2000" b="0" i="0" u="none" strike="noStrike" kern="1200" cap="none" spc="0" normalizeH="0" baseline="0" noProof="0" dirty="0" err="1">
                <a:ln>
                  <a:noFill/>
                </a:ln>
                <a:solidFill>
                  <a:srgbClr val="0F8080"/>
                </a:solidFill>
                <a:effectLst/>
                <a:uLnTx/>
                <a:uFillTx/>
                <a:latin typeface="Calibri" panose="020F0502020204030204"/>
                <a:ea typeface="+mn-ea"/>
                <a:cs typeface="+mn-cs"/>
              </a:rPr>
              <a:t>unitaries</a:t>
            </a:r>
            <a:r>
              <a:rPr kumimoji="0" lang="en-US" sz="2000" b="0" i="0" u="none" strike="noStrike" kern="1200" cap="none" spc="0" normalizeH="0" baseline="0" noProof="0" dirty="0">
                <a:ln>
                  <a:noFill/>
                </a:ln>
                <a:solidFill>
                  <a:srgbClr val="0F8080"/>
                </a:solidFill>
                <a:effectLst/>
                <a:uLnTx/>
                <a:uFillTx/>
                <a:latin typeface="Calibri" panose="020F0502020204030204"/>
                <a:ea typeface="+mn-ea"/>
                <a:cs typeface="+mn-cs"/>
              </a:rPr>
              <a:t> via training of a Quantum Neural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Pretty pictures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numerics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back this up</a:t>
            </a:r>
          </a:p>
        </p:txBody>
      </p:sp>
      <p:pic>
        <p:nvPicPr>
          <p:cNvPr id="4" name="Picture 3" descr="Text&#10;&#10;Description automatically generated">
            <a:extLst>
              <a:ext uri="{FF2B5EF4-FFF2-40B4-BE49-F238E27FC236}">
                <a16:creationId xmlns:a16="http://schemas.microsoft.com/office/drawing/2014/main" id="{F118AADE-4BD1-844F-9754-48B6381BED11}"/>
              </a:ext>
            </a:extLst>
          </p:cNvPr>
          <p:cNvPicPr>
            <a:picLocks noChangeAspect="1"/>
          </p:cNvPicPr>
          <p:nvPr/>
        </p:nvPicPr>
        <p:blipFill>
          <a:blip r:embed="rId3"/>
          <a:stretch>
            <a:fillRect/>
          </a:stretch>
        </p:blipFill>
        <p:spPr>
          <a:xfrm>
            <a:off x="5928502" y="5804493"/>
            <a:ext cx="5891823" cy="860870"/>
          </a:xfrm>
          <a:prstGeom prst="rect">
            <a:avLst/>
          </a:prstGeom>
        </p:spPr>
      </p:pic>
    </p:spTree>
    <p:extLst>
      <p:ext uri="{BB962C8B-B14F-4D97-AF65-F5344CB8AC3E}">
        <p14:creationId xmlns:p14="http://schemas.microsoft.com/office/powerpoint/2010/main" val="3533011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p:txBody>
      </p:sp>
      <p:sp>
        <p:nvSpPr>
          <p:cNvPr id="11" name="Title 1">
            <a:extLst>
              <a:ext uri="{FF2B5EF4-FFF2-40B4-BE49-F238E27FC236}">
                <a16:creationId xmlns:a16="http://schemas.microsoft.com/office/drawing/2014/main" id="{733C8558-9676-054C-B980-2D6CCF21600C}"/>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Tree>
    <p:extLst>
      <p:ext uri="{BB962C8B-B14F-4D97-AF65-F5344CB8AC3E}">
        <p14:creationId xmlns:p14="http://schemas.microsoft.com/office/powerpoint/2010/main" val="3869611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to understanding:</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black hole physics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931D12C5-38A0-BD4E-8499-1DF45D8050CB}"/>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pic>
        <p:nvPicPr>
          <p:cNvPr id="4" name="Picture 3" descr="A picture containing text&#10;&#10;Description automatically generated">
            <a:extLst>
              <a:ext uri="{FF2B5EF4-FFF2-40B4-BE49-F238E27FC236}">
                <a16:creationId xmlns:a16="http://schemas.microsoft.com/office/drawing/2014/main" id="{B7842FDE-DDE2-D249-A3C2-42A9CC13DD97}"/>
              </a:ext>
            </a:extLst>
          </p:cNvPr>
          <p:cNvPicPr>
            <a:picLocks noChangeAspect="1"/>
          </p:cNvPicPr>
          <p:nvPr/>
        </p:nvPicPr>
        <p:blipFill>
          <a:blip r:embed="rId3"/>
          <a:stretch>
            <a:fillRect/>
          </a:stretch>
        </p:blipFill>
        <p:spPr>
          <a:xfrm>
            <a:off x="3725377" y="2559693"/>
            <a:ext cx="3962400" cy="628650"/>
          </a:xfrm>
          <a:prstGeom prst="rect">
            <a:avLst/>
          </a:prstGeom>
        </p:spPr>
      </p:pic>
      <p:pic>
        <p:nvPicPr>
          <p:cNvPr id="15" name="Picture 14">
            <a:extLst>
              <a:ext uri="{FF2B5EF4-FFF2-40B4-BE49-F238E27FC236}">
                <a16:creationId xmlns:a16="http://schemas.microsoft.com/office/drawing/2014/main" id="{632639F4-B3F8-3E40-A502-10C5A28686D7}"/>
              </a:ext>
            </a:extLst>
          </p:cNvPr>
          <p:cNvPicPr>
            <a:picLocks noChangeAspect="1"/>
          </p:cNvPicPr>
          <p:nvPr/>
        </p:nvPicPr>
        <p:blipFill>
          <a:blip r:embed="rId4"/>
          <a:stretch>
            <a:fillRect/>
          </a:stretch>
        </p:blipFill>
        <p:spPr>
          <a:xfrm>
            <a:off x="7500677" y="2850308"/>
            <a:ext cx="4320392" cy="458052"/>
          </a:xfrm>
          <a:prstGeom prst="rect">
            <a:avLst/>
          </a:prstGeom>
        </p:spPr>
      </p:pic>
    </p:spTree>
    <p:extLst>
      <p:ext uri="{BB962C8B-B14F-4D97-AF65-F5344CB8AC3E}">
        <p14:creationId xmlns:p14="http://schemas.microsoft.com/office/powerpoint/2010/main" val="1291312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to understanding:</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black hole physics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quantum information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931D12C5-38A0-BD4E-8499-1DF45D8050CB}"/>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pic>
        <p:nvPicPr>
          <p:cNvPr id="4" name="Picture 3" descr="A picture containing text&#10;&#10;Description automatically generated">
            <a:extLst>
              <a:ext uri="{FF2B5EF4-FFF2-40B4-BE49-F238E27FC236}">
                <a16:creationId xmlns:a16="http://schemas.microsoft.com/office/drawing/2014/main" id="{B7842FDE-DDE2-D249-A3C2-42A9CC13DD97}"/>
              </a:ext>
            </a:extLst>
          </p:cNvPr>
          <p:cNvPicPr>
            <a:picLocks noChangeAspect="1"/>
          </p:cNvPicPr>
          <p:nvPr/>
        </p:nvPicPr>
        <p:blipFill>
          <a:blip r:embed="rId3">
            <a:alphaModFix amt="20000"/>
          </a:blip>
          <a:stretch>
            <a:fillRect/>
          </a:stretch>
        </p:blipFill>
        <p:spPr>
          <a:xfrm>
            <a:off x="3725377" y="2559693"/>
            <a:ext cx="3962400" cy="6286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ABD27E6-2752-FA49-9A5E-151F00129443}"/>
              </a:ext>
            </a:extLst>
          </p:cNvPr>
          <p:cNvPicPr>
            <a:picLocks noChangeAspect="1"/>
          </p:cNvPicPr>
          <p:nvPr/>
        </p:nvPicPr>
        <p:blipFill>
          <a:blip r:embed="rId4"/>
          <a:stretch>
            <a:fillRect/>
          </a:stretch>
        </p:blipFill>
        <p:spPr>
          <a:xfrm>
            <a:off x="4067729" y="3261657"/>
            <a:ext cx="3517633" cy="625061"/>
          </a:xfrm>
          <a:prstGeom prst="rect">
            <a:avLst/>
          </a:prstGeom>
        </p:spPr>
      </p:pic>
      <p:pic>
        <p:nvPicPr>
          <p:cNvPr id="15" name="Picture 14">
            <a:extLst>
              <a:ext uri="{FF2B5EF4-FFF2-40B4-BE49-F238E27FC236}">
                <a16:creationId xmlns:a16="http://schemas.microsoft.com/office/drawing/2014/main" id="{632639F4-B3F8-3E40-A502-10C5A28686D7}"/>
              </a:ext>
            </a:extLst>
          </p:cNvPr>
          <p:cNvPicPr>
            <a:picLocks noChangeAspect="1"/>
          </p:cNvPicPr>
          <p:nvPr/>
        </p:nvPicPr>
        <p:blipFill>
          <a:blip r:embed="rId5">
            <a:alphaModFix amt="20000"/>
          </a:blip>
          <a:stretch>
            <a:fillRect/>
          </a:stretch>
        </p:blipFill>
        <p:spPr>
          <a:xfrm>
            <a:off x="7500677" y="2850308"/>
            <a:ext cx="4320392" cy="458052"/>
          </a:xfrm>
          <a:prstGeom prst="rect">
            <a:avLst/>
          </a:prstGeom>
        </p:spPr>
      </p:pic>
    </p:spTree>
    <p:extLst>
      <p:ext uri="{BB962C8B-B14F-4D97-AF65-F5344CB8AC3E}">
        <p14:creationId xmlns:p14="http://schemas.microsoft.com/office/powerpoint/2010/main" val="1654135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to understanding:</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black hole physics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quantum information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thermalization phenomena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931D12C5-38A0-BD4E-8499-1DF45D8050CB}"/>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pic>
        <p:nvPicPr>
          <p:cNvPr id="4" name="Picture 3" descr="A picture containing text&#10;&#10;Description automatically generated">
            <a:extLst>
              <a:ext uri="{FF2B5EF4-FFF2-40B4-BE49-F238E27FC236}">
                <a16:creationId xmlns:a16="http://schemas.microsoft.com/office/drawing/2014/main" id="{B7842FDE-DDE2-D249-A3C2-42A9CC13DD97}"/>
              </a:ext>
            </a:extLst>
          </p:cNvPr>
          <p:cNvPicPr>
            <a:picLocks noChangeAspect="1"/>
          </p:cNvPicPr>
          <p:nvPr/>
        </p:nvPicPr>
        <p:blipFill>
          <a:blip r:embed="rId3">
            <a:alphaModFix amt="20000"/>
          </a:blip>
          <a:stretch>
            <a:fillRect/>
          </a:stretch>
        </p:blipFill>
        <p:spPr>
          <a:xfrm>
            <a:off x="3725377" y="2559693"/>
            <a:ext cx="3962400" cy="6286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ABD27E6-2752-FA49-9A5E-151F00129443}"/>
              </a:ext>
            </a:extLst>
          </p:cNvPr>
          <p:cNvPicPr>
            <a:picLocks noChangeAspect="1"/>
          </p:cNvPicPr>
          <p:nvPr/>
        </p:nvPicPr>
        <p:blipFill>
          <a:blip r:embed="rId4">
            <a:alphaModFix amt="20000"/>
          </a:blip>
          <a:stretch>
            <a:fillRect/>
          </a:stretch>
        </p:blipFill>
        <p:spPr>
          <a:xfrm>
            <a:off x="4067729" y="3261657"/>
            <a:ext cx="3517633" cy="625061"/>
          </a:xfrm>
          <a:prstGeom prst="rect">
            <a:avLst/>
          </a:prstGeom>
        </p:spPr>
      </p:pic>
      <p:pic>
        <p:nvPicPr>
          <p:cNvPr id="15" name="Picture 14">
            <a:extLst>
              <a:ext uri="{FF2B5EF4-FFF2-40B4-BE49-F238E27FC236}">
                <a16:creationId xmlns:a16="http://schemas.microsoft.com/office/drawing/2014/main" id="{632639F4-B3F8-3E40-A502-10C5A28686D7}"/>
              </a:ext>
            </a:extLst>
          </p:cNvPr>
          <p:cNvPicPr>
            <a:picLocks noChangeAspect="1"/>
          </p:cNvPicPr>
          <p:nvPr/>
        </p:nvPicPr>
        <p:blipFill>
          <a:blip r:embed="rId5">
            <a:alphaModFix amt="20000"/>
          </a:blip>
          <a:stretch>
            <a:fillRect/>
          </a:stretch>
        </p:blipFill>
        <p:spPr>
          <a:xfrm>
            <a:off x="7500677" y="2850308"/>
            <a:ext cx="4320392" cy="458052"/>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C3AF8434-1876-094C-9ACF-4897D323E742}"/>
              </a:ext>
            </a:extLst>
          </p:cNvPr>
          <p:cNvPicPr>
            <a:picLocks noChangeAspect="1"/>
          </p:cNvPicPr>
          <p:nvPr/>
        </p:nvPicPr>
        <p:blipFill>
          <a:blip r:embed="rId6"/>
          <a:stretch>
            <a:fillRect/>
          </a:stretch>
        </p:blipFill>
        <p:spPr>
          <a:xfrm>
            <a:off x="8139519" y="3369835"/>
            <a:ext cx="3601902" cy="1009679"/>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A925D70D-C8A3-6940-8B9E-5B2D10FB28EE}"/>
              </a:ext>
            </a:extLst>
          </p:cNvPr>
          <p:cNvPicPr>
            <a:picLocks noChangeAspect="1"/>
          </p:cNvPicPr>
          <p:nvPr/>
        </p:nvPicPr>
        <p:blipFill>
          <a:blip r:embed="rId7"/>
          <a:stretch>
            <a:fillRect/>
          </a:stretch>
        </p:blipFill>
        <p:spPr>
          <a:xfrm>
            <a:off x="4241842" y="3998215"/>
            <a:ext cx="3727187" cy="681253"/>
          </a:xfrm>
          <a:prstGeom prst="rect">
            <a:avLst/>
          </a:prstGeom>
        </p:spPr>
      </p:pic>
    </p:spTree>
    <p:extLst>
      <p:ext uri="{BB962C8B-B14F-4D97-AF65-F5344CB8AC3E}">
        <p14:creationId xmlns:p14="http://schemas.microsoft.com/office/powerpoint/2010/main" val="331804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818849"/>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3432511"/>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4362655"/>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750200"/>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3501936"/>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916560"/>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3021814"/>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823308"/>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2500046"/>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346A2FA8-2029-5E42-9F0A-3419828A34BF}"/>
              </a:ext>
            </a:extLst>
          </p:cNvPr>
          <p:cNvSpPr txBox="1">
            <a:spLocks/>
          </p:cNvSpPr>
          <p:nvPr/>
        </p:nvSpPr>
        <p:spPr>
          <a:xfrm>
            <a:off x="1371599" y="294538"/>
            <a:ext cx="6515323" cy="103366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Goal: Train a QNN to minimize a problem-specific cost function</a:t>
            </a:r>
          </a:p>
        </p:txBody>
      </p:sp>
      <p:sp>
        <p:nvSpPr>
          <p:cNvPr id="50" name="TextBox 49">
            <a:extLst>
              <a:ext uri="{FF2B5EF4-FFF2-40B4-BE49-F238E27FC236}">
                <a16:creationId xmlns:a16="http://schemas.microsoft.com/office/drawing/2014/main" id="{CCDCDAEC-86B3-7B44-BC93-EDC68F6321C3}"/>
              </a:ext>
            </a:extLst>
          </p:cNvPr>
          <p:cNvSpPr txBox="1"/>
          <p:nvPr/>
        </p:nvSpPr>
        <p:spPr>
          <a:xfrm>
            <a:off x="2295181" y="290655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53" name="Picture 52">
            <a:extLst>
              <a:ext uri="{FF2B5EF4-FFF2-40B4-BE49-F238E27FC236}">
                <a16:creationId xmlns:a16="http://schemas.microsoft.com/office/drawing/2014/main" id="{0500B6FA-28DD-7041-BE98-C004121C2AF5}"/>
              </a:ext>
            </a:extLst>
          </p:cNvPr>
          <p:cNvPicPr>
            <a:picLocks noChangeAspect="1"/>
          </p:cNvPicPr>
          <p:nvPr/>
        </p:nvPicPr>
        <p:blipFill rotWithShape="1">
          <a:blip r:embed="rId6"/>
          <a:srcRect l="5585"/>
          <a:stretch/>
        </p:blipFill>
        <p:spPr>
          <a:xfrm>
            <a:off x="2426428" y="3452517"/>
            <a:ext cx="2192435" cy="1341846"/>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70C6776-B5E8-0049-91AB-B4B4092E0DAC}"/>
                  </a:ext>
                </a:extLst>
              </p:cNvPr>
              <p:cNvSpPr txBox="1"/>
              <p:nvPr/>
            </p:nvSpPr>
            <p:spPr>
              <a:xfrm>
                <a:off x="2587813" y="3558377"/>
                <a:ext cx="3444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1</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D70C6776-B5E8-0049-91AB-B4B4092E0DAC}"/>
                  </a:ext>
                </a:extLst>
              </p:cNvPr>
              <p:cNvSpPr txBox="1">
                <a:spLocks noRot="1" noChangeAspect="1" noMove="1" noResize="1" noEditPoints="1" noAdjustHandles="1" noChangeArrowheads="1" noChangeShapeType="1" noTextEdit="1"/>
              </p:cNvSpPr>
              <p:nvPr/>
            </p:nvSpPr>
            <p:spPr>
              <a:xfrm>
                <a:off x="2587813" y="3558377"/>
                <a:ext cx="344453"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3BE3B19-7DBD-F648-A451-737926257D1A}"/>
                  </a:ext>
                </a:extLst>
              </p:cNvPr>
              <p:cNvSpPr txBox="1"/>
              <p:nvPr/>
            </p:nvSpPr>
            <p:spPr>
              <a:xfrm>
                <a:off x="3011693" y="4241860"/>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3</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5" name="TextBox 54">
                <a:extLst>
                  <a:ext uri="{FF2B5EF4-FFF2-40B4-BE49-F238E27FC236}">
                    <a16:creationId xmlns:a16="http://schemas.microsoft.com/office/drawing/2014/main" id="{93BE3B19-7DBD-F648-A451-737926257D1A}"/>
                  </a:ext>
                </a:extLst>
              </p:cNvPr>
              <p:cNvSpPr txBox="1">
                <a:spLocks noRot="1" noChangeAspect="1" noMove="1" noResize="1" noEditPoints="1" noAdjustHandles="1" noChangeArrowheads="1" noChangeShapeType="1" noTextEdit="1"/>
              </p:cNvSpPr>
              <p:nvPr/>
            </p:nvSpPr>
            <p:spPr>
              <a:xfrm>
                <a:off x="3011693" y="4241860"/>
                <a:ext cx="347403"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510E19D-AA03-7848-8B0B-C598AD6802E2}"/>
                  </a:ext>
                </a:extLst>
              </p:cNvPr>
              <p:cNvSpPr txBox="1"/>
              <p:nvPr/>
            </p:nvSpPr>
            <p:spPr>
              <a:xfrm>
                <a:off x="2587813" y="4389167"/>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2</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6" name="TextBox 55">
                <a:extLst>
                  <a:ext uri="{FF2B5EF4-FFF2-40B4-BE49-F238E27FC236}">
                    <a16:creationId xmlns:a16="http://schemas.microsoft.com/office/drawing/2014/main" id="{C510E19D-AA03-7848-8B0B-C598AD6802E2}"/>
                  </a:ext>
                </a:extLst>
              </p:cNvPr>
              <p:cNvSpPr txBox="1">
                <a:spLocks noRot="1" noChangeAspect="1" noMove="1" noResize="1" noEditPoints="1" noAdjustHandles="1" noChangeArrowheads="1" noChangeShapeType="1" noTextEdit="1"/>
              </p:cNvSpPr>
              <p:nvPr/>
            </p:nvSpPr>
            <p:spPr>
              <a:xfrm>
                <a:off x="2587813" y="4389167"/>
                <a:ext cx="347403"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7052A8D-4522-854A-B08F-AC8E6592E720}"/>
                  </a:ext>
                </a:extLst>
              </p:cNvPr>
              <p:cNvSpPr txBox="1"/>
              <p:nvPr/>
            </p:nvSpPr>
            <p:spPr>
              <a:xfrm>
                <a:off x="3736349" y="3691098"/>
                <a:ext cx="344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4</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7" name="TextBox 56">
                <a:extLst>
                  <a:ext uri="{FF2B5EF4-FFF2-40B4-BE49-F238E27FC236}">
                    <a16:creationId xmlns:a16="http://schemas.microsoft.com/office/drawing/2014/main" id="{D7052A8D-4522-854A-B08F-AC8E6592E720}"/>
                  </a:ext>
                </a:extLst>
              </p:cNvPr>
              <p:cNvSpPr txBox="1">
                <a:spLocks noRot="1" noChangeAspect="1" noMove="1" noResize="1" noEditPoints="1" noAdjustHandles="1" noChangeArrowheads="1" noChangeShapeType="1" noTextEdit="1"/>
              </p:cNvSpPr>
              <p:nvPr/>
            </p:nvSpPr>
            <p:spPr>
              <a:xfrm>
                <a:off x="3736349" y="3691098"/>
                <a:ext cx="344390" cy="2462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5476539-86E8-3743-9ADE-7A1615F4683E}"/>
                  </a:ext>
                </a:extLst>
              </p:cNvPr>
              <p:cNvSpPr txBox="1"/>
              <p:nvPr/>
            </p:nvSpPr>
            <p:spPr>
              <a:xfrm>
                <a:off x="3740521" y="4098414"/>
                <a:ext cx="347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ctrlPr>
                        </m:sSubPr>
                        <m:e>
                          <m:r>
                            <a:rPr kumimoji="0" lang="en-GB" sz="10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𝜃</m:t>
                          </m:r>
                        </m:e>
                        <m:sub>
                          <m:r>
                            <a:rPr kumimoji="0" lang="en-GB" sz="1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5</m:t>
                          </m:r>
                        </m:sub>
                      </m:sSub>
                    </m:oMath>
                  </m:oMathPara>
                </a14:m>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58" name="TextBox 57">
                <a:extLst>
                  <a:ext uri="{FF2B5EF4-FFF2-40B4-BE49-F238E27FC236}">
                    <a16:creationId xmlns:a16="http://schemas.microsoft.com/office/drawing/2014/main" id="{35476539-86E8-3743-9ADE-7A1615F4683E}"/>
                  </a:ext>
                </a:extLst>
              </p:cNvPr>
              <p:cNvSpPr txBox="1">
                <a:spLocks noRot="1" noChangeAspect="1" noMove="1" noResize="1" noEditPoints="1" noAdjustHandles="1" noChangeArrowheads="1" noChangeShapeType="1" noTextEdit="1"/>
              </p:cNvSpPr>
              <p:nvPr/>
            </p:nvSpPr>
            <p:spPr>
              <a:xfrm>
                <a:off x="3740521" y="4098414"/>
                <a:ext cx="347403" cy="246221"/>
              </a:xfrm>
              <a:prstGeom prst="rect">
                <a:avLst/>
              </a:prstGeom>
              <a:blipFill>
                <a:blip r:embed="rId11"/>
                <a:stretch>
                  <a:fillRect/>
                </a:stretch>
              </a:blipFill>
            </p:spPr>
            <p:txBody>
              <a:bodyPr/>
              <a:lstStyle/>
              <a:p>
                <a:r>
                  <a:rPr lang="en-US">
                    <a:noFill/>
                  </a:rPr>
                  <a:t> </a:t>
                </a:r>
              </a:p>
            </p:txBody>
          </p:sp>
        </mc:Fallback>
      </mc:AlternateContent>
      <p:pic>
        <p:nvPicPr>
          <p:cNvPr id="59" name="Picture 58">
            <a:extLst>
              <a:ext uri="{FF2B5EF4-FFF2-40B4-BE49-F238E27FC236}">
                <a16:creationId xmlns:a16="http://schemas.microsoft.com/office/drawing/2014/main" id="{C4855C23-9CCF-1845-BDBB-BB8B5948788C}"/>
              </a:ext>
            </a:extLst>
          </p:cNvPr>
          <p:cNvPicPr>
            <a:picLocks noChangeAspect="1"/>
          </p:cNvPicPr>
          <p:nvPr/>
        </p:nvPicPr>
        <p:blipFill>
          <a:blip r:embed="rId12"/>
          <a:stretch>
            <a:fillRect/>
          </a:stretch>
        </p:blipFill>
        <p:spPr>
          <a:xfrm>
            <a:off x="4449641" y="4746989"/>
            <a:ext cx="520700" cy="215900"/>
          </a:xfrm>
          <a:prstGeom prst="rect">
            <a:avLst/>
          </a:prstGeom>
        </p:spPr>
      </p:pic>
      <p:pic>
        <p:nvPicPr>
          <p:cNvPr id="60" name="Picture 59">
            <a:extLst>
              <a:ext uri="{FF2B5EF4-FFF2-40B4-BE49-F238E27FC236}">
                <a16:creationId xmlns:a16="http://schemas.microsoft.com/office/drawing/2014/main" id="{8199C89F-AD59-2948-957D-21CC6744096F}"/>
              </a:ext>
            </a:extLst>
          </p:cNvPr>
          <p:cNvPicPr>
            <a:picLocks noChangeAspect="1"/>
          </p:cNvPicPr>
          <p:nvPr/>
        </p:nvPicPr>
        <p:blipFill rotWithShape="1">
          <a:blip r:embed="rId13"/>
          <a:srcRect l="23730"/>
          <a:stretch/>
        </p:blipFill>
        <p:spPr>
          <a:xfrm>
            <a:off x="4665463" y="4056514"/>
            <a:ext cx="235902" cy="330019"/>
          </a:xfrm>
          <a:prstGeom prst="rect">
            <a:avLst/>
          </a:prstGeom>
        </p:spPr>
      </p:pic>
      <p:pic>
        <p:nvPicPr>
          <p:cNvPr id="61" name="Picture 60">
            <a:extLst>
              <a:ext uri="{FF2B5EF4-FFF2-40B4-BE49-F238E27FC236}">
                <a16:creationId xmlns:a16="http://schemas.microsoft.com/office/drawing/2014/main" id="{2D33EBAF-C7E9-B54F-A5C0-BC70F57DF5AB}"/>
              </a:ext>
            </a:extLst>
          </p:cNvPr>
          <p:cNvPicPr>
            <a:picLocks noChangeAspect="1"/>
          </p:cNvPicPr>
          <p:nvPr/>
        </p:nvPicPr>
        <p:blipFill rotWithShape="1">
          <a:blip r:embed="rId13"/>
          <a:srcRect l="23731" t="13825" r="534"/>
          <a:stretch/>
        </p:blipFill>
        <p:spPr>
          <a:xfrm>
            <a:off x="4666280" y="4386533"/>
            <a:ext cx="235085" cy="285412"/>
          </a:xfrm>
          <a:prstGeom prst="rect">
            <a:avLst/>
          </a:prstGeom>
        </p:spPr>
      </p:pic>
      <p:pic>
        <p:nvPicPr>
          <p:cNvPr id="62" name="Picture 61">
            <a:extLst>
              <a:ext uri="{FF2B5EF4-FFF2-40B4-BE49-F238E27FC236}">
                <a16:creationId xmlns:a16="http://schemas.microsoft.com/office/drawing/2014/main" id="{D5EFC1A8-A21E-D745-B7E8-8232C04A5BEA}"/>
              </a:ext>
            </a:extLst>
          </p:cNvPr>
          <p:cNvPicPr>
            <a:picLocks noChangeAspect="1"/>
          </p:cNvPicPr>
          <p:nvPr/>
        </p:nvPicPr>
        <p:blipFill rotWithShape="1">
          <a:blip r:embed="rId13"/>
          <a:srcRect l="23731" t="13825" r="534"/>
          <a:stretch/>
        </p:blipFill>
        <p:spPr>
          <a:xfrm>
            <a:off x="4666280" y="3832684"/>
            <a:ext cx="235085" cy="285412"/>
          </a:xfrm>
          <a:prstGeom prst="rect">
            <a:avLst/>
          </a:prstGeom>
        </p:spPr>
      </p:pic>
      <p:pic>
        <p:nvPicPr>
          <p:cNvPr id="63" name="Picture 62">
            <a:extLst>
              <a:ext uri="{FF2B5EF4-FFF2-40B4-BE49-F238E27FC236}">
                <a16:creationId xmlns:a16="http://schemas.microsoft.com/office/drawing/2014/main" id="{2CBBD6B6-0AB7-6F44-9C31-07996291813E}"/>
              </a:ext>
            </a:extLst>
          </p:cNvPr>
          <p:cNvPicPr>
            <a:picLocks noChangeAspect="1"/>
          </p:cNvPicPr>
          <p:nvPr/>
        </p:nvPicPr>
        <p:blipFill rotWithShape="1">
          <a:blip r:embed="rId13"/>
          <a:srcRect l="23731" t="13825" r="534"/>
          <a:stretch/>
        </p:blipFill>
        <p:spPr>
          <a:xfrm>
            <a:off x="4674533" y="3548392"/>
            <a:ext cx="235085" cy="285412"/>
          </a:xfrm>
          <a:prstGeom prst="rect">
            <a:avLst/>
          </a:prstGeom>
        </p:spPr>
      </p:pic>
      <p:pic>
        <p:nvPicPr>
          <p:cNvPr id="64" name="Picture 63">
            <a:extLst>
              <a:ext uri="{FF2B5EF4-FFF2-40B4-BE49-F238E27FC236}">
                <a16:creationId xmlns:a16="http://schemas.microsoft.com/office/drawing/2014/main" id="{025370AE-F158-4E42-A142-36E4A2A98CBE}"/>
              </a:ext>
            </a:extLst>
          </p:cNvPr>
          <p:cNvPicPr>
            <a:picLocks noChangeAspect="1"/>
          </p:cNvPicPr>
          <p:nvPr/>
        </p:nvPicPr>
        <p:blipFill>
          <a:blip r:embed="rId14"/>
          <a:stretch>
            <a:fillRect/>
          </a:stretch>
        </p:blipFill>
        <p:spPr>
          <a:xfrm>
            <a:off x="2178582" y="3573537"/>
            <a:ext cx="203200" cy="215900"/>
          </a:xfrm>
          <a:prstGeom prst="rect">
            <a:avLst/>
          </a:prstGeom>
        </p:spPr>
      </p:pic>
      <p:pic>
        <p:nvPicPr>
          <p:cNvPr id="65" name="Picture 64">
            <a:extLst>
              <a:ext uri="{FF2B5EF4-FFF2-40B4-BE49-F238E27FC236}">
                <a16:creationId xmlns:a16="http://schemas.microsoft.com/office/drawing/2014/main" id="{1544E39E-72B6-014B-9C9A-1407DCB93635}"/>
              </a:ext>
            </a:extLst>
          </p:cNvPr>
          <p:cNvPicPr>
            <a:picLocks noChangeAspect="1"/>
          </p:cNvPicPr>
          <p:nvPr/>
        </p:nvPicPr>
        <p:blipFill>
          <a:blip r:embed="rId14"/>
          <a:stretch>
            <a:fillRect/>
          </a:stretch>
        </p:blipFill>
        <p:spPr>
          <a:xfrm>
            <a:off x="2178582" y="3867440"/>
            <a:ext cx="203200" cy="215900"/>
          </a:xfrm>
          <a:prstGeom prst="rect">
            <a:avLst/>
          </a:prstGeom>
        </p:spPr>
      </p:pic>
      <p:pic>
        <p:nvPicPr>
          <p:cNvPr id="66" name="Picture 65">
            <a:extLst>
              <a:ext uri="{FF2B5EF4-FFF2-40B4-BE49-F238E27FC236}">
                <a16:creationId xmlns:a16="http://schemas.microsoft.com/office/drawing/2014/main" id="{735AC4E0-9F3B-A847-B555-0A2460F60250}"/>
              </a:ext>
            </a:extLst>
          </p:cNvPr>
          <p:cNvPicPr>
            <a:picLocks noChangeAspect="1"/>
          </p:cNvPicPr>
          <p:nvPr/>
        </p:nvPicPr>
        <p:blipFill>
          <a:blip r:embed="rId14"/>
          <a:stretch>
            <a:fillRect/>
          </a:stretch>
        </p:blipFill>
        <p:spPr>
          <a:xfrm>
            <a:off x="2184990" y="4133910"/>
            <a:ext cx="203200" cy="215900"/>
          </a:xfrm>
          <a:prstGeom prst="rect">
            <a:avLst/>
          </a:prstGeom>
        </p:spPr>
      </p:pic>
      <p:pic>
        <p:nvPicPr>
          <p:cNvPr id="67" name="Picture 66">
            <a:extLst>
              <a:ext uri="{FF2B5EF4-FFF2-40B4-BE49-F238E27FC236}">
                <a16:creationId xmlns:a16="http://schemas.microsoft.com/office/drawing/2014/main" id="{9AD48FA7-45E2-A747-80C3-1AEFC3670F64}"/>
              </a:ext>
            </a:extLst>
          </p:cNvPr>
          <p:cNvPicPr>
            <a:picLocks noChangeAspect="1"/>
          </p:cNvPicPr>
          <p:nvPr/>
        </p:nvPicPr>
        <p:blipFill>
          <a:blip r:embed="rId14"/>
          <a:stretch>
            <a:fillRect/>
          </a:stretch>
        </p:blipFill>
        <p:spPr>
          <a:xfrm>
            <a:off x="2193581" y="4404327"/>
            <a:ext cx="203200" cy="215900"/>
          </a:xfrm>
          <a:prstGeom prst="rect">
            <a:avLst/>
          </a:prstGeom>
        </p:spPr>
      </p:pic>
      <p:cxnSp>
        <p:nvCxnSpPr>
          <p:cNvPr id="68" name="Straight Connector 67">
            <a:extLst>
              <a:ext uri="{FF2B5EF4-FFF2-40B4-BE49-F238E27FC236}">
                <a16:creationId xmlns:a16="http://schemas.microsoft.com/office/drawing/2014/main" id="{C96F92E7-C5BC-B348-9FA0-E62857B1F430}"/>
              </a:ext>
            </a:extLst>
          </p:cNvPr>
          <p:cNvCxnSpPr>
            <a:cxnSpLocks/>
          </p:cNvCxnSpPr>
          <p:nvPr/>
        </p:nvCxnSpPr>
        <p:spPr>
          <a:xfrm>
            <a:off x="4609276" y="353860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9" name="Left Brace 68">
            <a:extLst>
              <a:ext uri="{FF2B5EF4-FFF2-40B4-BE49-F238E27FC236}">
                <a16:creationId xmlns:a16="http://schemas.microsoft.com/office/drawing/2014/main" id="{6C15F9FA-D75B-3B40-A732-04285C28418D}"/>
              </a:ext>
            </a:extLst>
          </p:cNvPr>
          <p:cNvSpPr/>
          <p:nvPr/>
        </p:nvSpPr>
        <p:spPr>
          <a:xfrm rot="16200000">
            <a:off x="3401631" y="407901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372BDF5E-1036-DB47-8C97-1AB92FF14E24}"/>
              </a:ext>
            </a:extLst>
          </p:cNvPr>
          <p:cNvSpPr txBox="1"/>
          <p:nvPr/>
        </p:nvSpPr>
        <p:spPr>
          <a:xfrm>
            <a:off x="1812422" y="5083280"/>
            <a:ext cx="23315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C000"/>
                </a:solidFill>
                <a:effectLst/>
                <a:uLnTx/>
                <a:uFillTx/>
                <a:latin typeface="Calibri" panose="020F0502020204030204" pitchFamily="34" charset="0"/>
                <a:ea typeface="+mn-ea"/>
                <a:cs typeface="Calibri" panose="020F0502020204030204" pitchFamily="34" charset="0"/>
              </a:rPr>
              <a:t>Parameterised</a:t>
            </a:r>
            <a:endParaRPr kumimoji="0" lang="en-US" sz="16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Quantum Circuit/QNN</a:t>
            </a:r>
          </a:p>
        </p:txBody>
      </p:sp>
      <p:sp>
        <p:nvSpPr>
          <p:cNvPr id="71" name="Rounded Rectangle 70">
            <a:extLst>
              <a:ext uri="{FF2B5EF4-FFF2-40B4-BE49-F238E27FC236}">
                <a16:creationId xmlns:a16="http://schemas.microsoft.com/office/drawing/2014/main" id="{67EB861B-20EB-A44E-BA10-612CD78ABF73}"/>
              </a:ext>
            </a:extLst>
          </p:cNvPr>
          <p:cNvSpPr/>
          <p:nvPr/>
        </p:nvSpPr>
        <p:spPr>
          <a:xfrm>
            <a:off x="1798838" y="262667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a:extLst>
              <a:ext uri="{FF2B5EF4-FFF2-40B4-BE49-F238E27FC236}">
                <a16:creationId xmlns:a16="http://schemas.microsoft.com/office/drawing/2014/main" id="{D1D8BCEA-8FA6-494E-81A6-8880AB521799}"/>
              </a:ext>
            </a:extLst>
          </p:cNvPr>
          <p:cNvPicPr>
            <a:picLocks noChangeAspect="1"/>
          </p:cNvPicPr>
          <p:nvPr/>
        </p:nvPicPr>
        <p:blipFill>
          <a:blip r:embed="rId15"/>
          <a:stretch>
            <a:fillRect/>
          </a:stretch>
        </p:blipFill>
        <p:spPr>
          <a:xfrm>
            <a:off x="4048032" y="5284314"/>
            <a:ext cx="444500" cy="241300"/>
          </a:xfrm>
          <a:prstGeom prst="rect">
            <a:avLst/>
          </a:prstGeom>
        </p:spPr>
      </p:pic>
      <p:sp>
        <p:nvSpPr>
          <p:cNvPr id="3" name="TextBox 2">
            <a:extLst>
              <a:ext uri="{FF2B5EF4-FFF2-40B4-BE49-F238E27FC236}">
                <a16:creationId xmlns:a16="http://schemas.microsoft.com/office/drawing/2014/main" id="{276AC0A7-0998-C641-98D8-6C232AEA0EB9}"/>
              </a:ext>
            </a:extLst>
          </p:cNvPr>
          <p:cNvSpPr txBox="1"/>
          <p:nvPr/>
        </p:nvSpPr>
        <p:spPr>
          <a:xfrm>
            <a:off x="1812422" y="6106117"/>
            <a:ext cx="82525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do you train? Using a hybrid-quantum classical optimization loop</a:t>
            </a:r>
          </a:p>
        </p:txBody>
      </p:sp>
      <p:sp>
        <p:nvSpPr>
          <p:cNvPr id="40" name="TextBox 39">
            <a:extLst>
              <a:ext uri="{FF2B5EF4-FFF2-40B4-BE49-F238E27FC236}">
                <a16:creationId xmlns:a16="http://schemas.microsoft.com/office/drawing/2014/main" id="{D78642A9-08CE-8449-B188-D9D7C0AD5B08}"/>
              </a:ext>
            </a:extLst>
          </p:cNvPr>
          <p:cNvSpPr txBox="1"/>
          <p:nvPr/>
        </p:nvSpPr>
        <p:spPr>
          <a:xfrm>
            <a:off x="896793" y="1874155"/>
            <a:ext cx="10398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Pick cost + QNN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if successfully trained: the optimal parameters/circuit/cost = approx. solution to problem   </a:t>
            </a:r>
          </a:p>
        </p:txBody>
      </p:sp>
    </p:spTree>
    <p:extLst>
      <p:ext uri="{BB962C8B-B14F-4D97-AF65-F5344CB8AC3E}">
        <p14:creationId xmlns:p14="http://schemas.microsoft.com/office/powerpoint/2010/main" val="3676371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to understanding:</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black hole physics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quantum information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thermalization phenomena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random circuits </a:t>
            </a:r>
          </a:p>
        </p:txBody>
      </p:sp>
      <p:sp>
        <p:nvSpPr>
          <p:cNvPr id="18" name="Title 1">
            <a:extLst>
              <a:ext uri="{FF2B5EF4-FFF2-40B4-BE49-F238E27FC236}">
                <a16:creationId xmlns:a16="http://schemas.microsoft.com/office/drawing/2014/main" id="{931D12C5-38A0-BD4E-8499-1DF45D8050CB}"/>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pic>
        <p:nvPicPr>
          <p:cNvPr id="4" name="Picture 3" descr="A picture containing text&#10;&#10;Description automatically generated">
            <a:extLst>
              <a:ext uri="{FF2B5EF4-FFF2-40B4-BE49-F238E27FC236}">
                <a16:creationId xmlns:a16="http://schemas.microsoft.com/office/drawing/2014/main" id="{B7842FDE-DDE2-D249-A3C2-42A9CC13DD97}"/>
              </a:ext>
            </a:extLst>
          </p:cNvPr>
          <p:cNvPicPr>
            <a:picLocks noChangeAspect="1"/>
          </p:cNvPicPr>
          <p:nvPr/>
        </p:nvPicPr>
        <p:blipFill>
          <a:blip r:embed="rId3">
            <a:alphaModFix amt="20000"/>
          </a:blip>
          <a:stretch>
            <a:fillRect/>
          </a:stretch>
        </p:blipFill>
        <p:spPr>
          <a:xfrm>
            <a:off x="3725377" y="2559693"/>
            <a:ext cx="3962400" cy="6286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ABD27E6-2752-FA49-9A5E-151F00129443}"/>
              </a:ext>
            </a:extLst>
          </p:cNvPr>
          <p:cNvPicPr>
            <a:picLocks noChangeAspect="1"/>
          </p:cNvPicPr>
          <p:nvPr/>
        </p:nvPicPr>
        <p:blipFill>
          <a:blip r:embed="rId4">
            <a:alphaModFix amt="20000"/>
          </a:blip>
          <a:stretch>
            <a:fillRect/>
          </a:stretch>
        </p:blipFill>
        <p:spPr>
          <a:xfrm>
            <a:off x="4067729" y="3261657"/>
            <a:ext cx="3517633" cy="625061"/>
          </a:xfrm>
          <a:prstGeom prst="rect">
            <a:avLst/>
          </a:prstGeom>
        </p:spPr>
      </p:pic>
      <p:pic>
        <p:nvPicPr>
          <p:cNvPr id="15" name="Picture 14">
            <a:extLst>
              <a:ext uri="{FF2B5EF4-FFF2-40B4-BE49-F238E27FC236}">
                <a16:creationId xmlns:a16="http://schemas.microsoft.com/office/drawing/2014/main" id="{632639F4-B3F8-3E40-A502-10C5A28686D7}"/>
              </a:ext>
            </a:extLst>
          </p:cNvPr>
          <p:cNvPicPr>
            <a:picLocks noChangeAspect="1"/>
          </p:cNvPicPr>
          <p:nvPr/>
        </p:nvPicPr>
        <p:blipFill>
          <a:blip r:embed="rId5">
            <a:alphaModFix amt="20000"/>
          </a:blip>
          <a:stretch>
            <a:fillRect/>
          </a:stretch>
        </p:blipFill>
        <p:spPr>
          <a:xfrm>
            <a:off x="7500677" y="2850308"/>
            <a:ext cx="4320392" cy="458052"/>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C3AF8434-1876-094C-9ACF-4897D323E742}"/>
              </a:ext>
            </a:extLst>
          </p:cNvPr>
          <p:cNvPicPr>
            <a:picLocks noChangeAspect="1"/>
          </p:cNvPicPr>
          <p:nvPr/>
        </p:nvPicPr>
        <p:blipFill>
          <a:blip r:embed="rId6">
            <a:alphaModFix amt="20000"/>
          </a:blip>
          <a:stretch>
            <a:fillRect/>
          </a:stretch>
        </p:blipFill>
        <p:spPr>
          <a:xfrm>
            <a:off x="8139519" y="3369835"/>
            <a:ext cx="3601902" cy="1009679"/>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A925D70D-C8A3-6940-8B9E-5B2D10FB28EE}"/>
              </a:ext>
            </a:extLst>
          </p:cNvPr>
          <p:cNvPicPr>
            <a:picLocks noChangeAspect="1"/>
          </p:cNvPicPr>
          <p:nvPr/>
        </p:nvPicPr>
        <p:blipFill>
          <a:blip r:embed="rId7">
            <a:alphaModFix amt="20000"/>
          </a:blip>
          <a:stretch>
            <a:fillRect/>
          </a:stretch>
        </p:blipFill>
        <p:spPr>
          <a:xfrm>
            <a:off x="4241842" y="3998215"/>
            <a:ext cx="3727187" cy="681253"/>
          </a:xfrm>
          <a:prstGeom prst="rect">
            <a:avLst/>
          </a:prstGeom>
        </p:spPr>
      </p:pic>
      <p:pic>
        <p:nvPicPr>
          <p:cNvPr id="30" name="Picture 29" descr="Text&#10;&#10;Description automatically generated with low confidence">
            <a:extLst>
              <a:ext uri="{FF2B5EF4-FFF2-40B4-BE49-F238E27FC236}">
                <a16:creationId xmlns:a16="http://schemas.microsoft.com/office/drawing/2014/main" id="{6AAE259F-BA07-A343-A546-48AC94C85768}"/>
              </a:ext>
            </a:extLst>
          </p:cNvPr>
          <p:cNvPicPr>
            <a:picLocks noChangeAspect="1"/>
          </p:cNvPicPr>
          <p:nvPr/>
        </p:nvPicPr>
        <p:blipFill>
          <a:blip r:embed="rId8"/>
          <a:stretch>
            <a:fillRect/>
          </a:stretch>
        </p:blipFill>
        <p:spPr>
          <a:xfrm>
            <a:off x="7189242" y="4440990"/>
            <a:ext cx="4513127" cy="735241"/>
          </a:xfrm>
          <a:prstGeom prst="rect">
            <a:avLst/>
          </a:prstGeom>
        </p:spPr>
      </p:pic>
      <p:pic>
        <p:nvPicPr>
          <p:cNvPr id="20" name="Picture 19" descr="Text&#10;&#10;Description automatically generated">
            <a:extLst>
              <a:ext uri="{FF2B5EF4-FFF2-40B4-BE49-F238E27FC236}">
                <a16:creationId xmlns:a16="http://schemas.microsoft.com/office/drawing/2014/main" id="{9950562E-5859-B24F-A03D-83C7BDD94301}"/>
              </a:ext>
            </a:extLst>
          </p:cNvPr>
          <p:cNvPicPr>
            <a:picLocks noChangeAspect="1"/>
          </p:cNvPicPr>
          <p:nvPr/>
        </p:nvPicPr>
        <p:blipFill rotWithShape="1">
          <a:blip r:embed="rId9">
            <a:alphaModFix/>
          </a:blip>
          <a:srcRect r="20901" b="-5705"/>
          <a:stretch/>
        </p:blipFill>
        <p:spPr>
          <a:xfrm>
            <a:off x="3871070" y="4790965"/>
            <a:ext cx="2697330" cy="734808"/>
          </a:xfrm>
          <a:prstGeom prst="rect">
            <a:avLst/>
          </a:prstGeom>
        </p:spPr>
      </p:pic>
    </p:spTree>
    <p:extLst>
      <p:ext uri="{BB962C8B-B14F-4D97-AF65-F5344CB8AC3E}">
        <p14:creationId xmlns:p14="http://schemas.microsoft.com/office/powerpoint/2010/main" val="1714561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to understanding:</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black hole physics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quantum information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thermalization phenomena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random circuits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fluctuation relations </a:t>
            </a:r>
          </a:p>
        </p:txBody>
      </p:sp>
      <p:sp>
        <p:nvSpPr>
          <p:cNvPr id="18" name="Title 1">
            <a:extLst>
              <a:ext uri="{FF2B5EF4-FFF2-40B4-BE49-F238E27FC236}">
                <a16:creationId xmlns:a16="http://schemas.microsoft.com/office/drawing/2014/main" id="{931D12C5-38A0-BD4E-8499-1DF45D8050CB}"/>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pic>
        <p:nvPicPr>
          <p:cNvPr id="4" name="Picture 3" descr="A picture containing text&#10;&#10;Description automatically generated">
            <a:extLst>
              <a:ext uri="{FF2B5EF4-FFF2-40B4-BE49-F238E27FC236}">
                <a16:creationId xmlns:a16="http://schemas.microsoft.com/office/drawing/2014/main" id="{B7842FDE-DDE2-D249-A3C2-42A9CC13DD97}"/>
              </a:ext>
            </a:extLst>
          </p:cNvPr>
          <p:cNvPicPr>
            <a:picLocks noChangeAspect="1"/>
          </p:cNvPicPr>
          <p:nvPr/>
        </p:nvPicPr>
        <p:blipFill>
          <a:blip r:embed="rId3">
            <a:alphaModFix amt="20000"/>
          </a:blip>
          <a:stretch>
            <a:fillRect/>
          </a:stretch>
        </p:blipFill>
        <p:spPr>
          <a:xfrm>
            <a:off x="3725377" y="2559693"/>
            <a:ext cx="3962400" cy="6286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ABD27E6-2752-FA49-9A5E-151F00129443}"/>
              </a:ext>
            </a:extLst>
          </p:cNvPr>
          <p:cNvPicPr>
            <a:picLocks noChangeAspect="1"/>
          </p:cNvPicPr>
          <p:nvPr/>
        </p:nvPicPr>
        <p:blipFill>
          <a:blip r:embed="rId4">
            <a:alphaModFix amt="20000"/>
          </a:blip>
          <a:stretch>
            <a:fillRect/>
          </a:stretch>
        </p:blipFill>
        <p:spPr>
          <a:xfrm>
            <a:off x="4067729" y="3261657"/>
            <a:ext cx="3517633" cy="625061"/>
          </a:xfrm>
          <a:prstGeom prst="rect">
            <a:avLst/>
          </a:prstGeom>
        </p:spPr>
      </p:pic>
      <p:pic>
        <p:nvPicPr>
          <p:cNvPr id="15" name="Picture 14">
            <a:extLst>
              <a:ext uri="{FF2B5EF4-FFF2-40B4-BE49-F238E27FC236}">
                <a16:creationId xmlns:a16="http://schemas.microsoft.com/office/drawing/2014/main" id="{632639F4-B3F8-3E40-A502-10C5A28686D7}"/>
              </a:ext>
            </a:extLst>
          </p:cNvPr>
          <p:cNvPicPr>
            <a:picLocks noChangeAspect="1"/>
          </p:cNvPicPr>
          <p:nvPr/>
        </p:nvPicPr>
        <p:blipFill>
          <a:blip r:embed="rId5">
            <a:alphaModFix amt="20000"/>
          </a:blip>
          <a:stretch>
            <a:fillRect/>
          </a:stretch>
        </p:blipFill>
        <p:spPr>
          <a:xfrm>
            <a:off x="7500677" y="2850308"/>
            <a:ext cx="4320392" cy="458052"/>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C3AF8434-1876-094C-9ACF-4897D323E742}"/>
              </a:ext>
            </a:extLst>
          </p:cNvPr>
          <p:cNvPicPr>
            <a:picLocks noChangeAspect="1"/>
          </p:cNvPicPr>
          <p:nvPr/>
        </p:nvPicPr>
        <p:blipFill>
          <a:blip r:embed="rId6">
            <a:alphaModFix amt="20000"/>
          </a:blip>
          <a:stretch>
            <a:fillRect/>
          </a:stretch>
        </p:blipFill>
        <p:spPr>
          <a:xfrm>
            <a:off x="8139519" y="3369835"/>
            <a:ext cx="3601902" cy="1009679"/>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A925D70D-C8A3-6940-8B9E-5B2D10FB28EE}"/>
              </a:ext>
            </a:extLst>
          </p:cNvPr>
          <p:cNvPicPr>
            <a:picLocks noChangeAspect="1"/>
          </p:cNvPicPr>
          <p:nvPr/>
        </p:nvPicPr>
        <p:blipFill>
          <a:blip r:embed="rId7">
            <a:alphaModFix amt="20000"/>
          </a:blip>
          <a:stretch>
            <a:fillRect/>
          </a:stretch>
        </p:blipFill>
        <p:spPr>
          <a:xfrm>
            <a:off x="4241842" y="3998215"/>
            <a:ext cx="3727187" cy="681253"/>
          </a:xfrm>
          <a:prstGeom prst="rect">
            <a:avLst/>
          </a:prstGeom>
        </p:spPr>
      </p:pic>
      <p:pic>
        <p:nvPicPr>
          <p:cNvPr id="26" name="Picture 25" descr="Text&#10;&#10;Description automatically generated">
            <a:extLst>
              <a:ext uri="{FF2B5EF4-FFF2-40B4-BE49-F238E27FC236}">
                <a16:creationId xmlns:a16="http://schemas.microsoft.com/office/drawing/2014/main" id="{CBF1650A-E797-1E43-A9AD-62607F76A171}"/>
              </a:ext>
            </a:extLst>
          </p:cNvPr>
          <p:cNvPicPr>
            <a:picLocks noChangeAspect="1"/>
          </p:cNvPicPr>
          <p:nvPr/>
        </p:nvPicPr>
        <p:blipFill rotWithShape="1">
          <a:blip r:embed="rId8">
            <a:alphaModFix amt="20000"/>
          </a:blip>
          <a:srcRect r="20901" b="-5705"/>
          <a:stretch/>
        </p:blipFill>
        <p:spPr>
          <a:xfrm>
            <a:off x="3871070" y="4790965"/>
            <a:ext cx="2697330" cy="734808"/>
          </a:xfrm>
          <a:prstGeom prst="rect">
            <a:avLst/>
          </a:prstGeom>
        </p:spPr>
      </p:pic>
      <p:pic>
        <p:nvPicPr>
          <p:cNvPr id="30" name="Picture 29" descr="Text&#10;&#10;Description automatically generated with low confidence">
            <a:extLst>
              <a:ext uri="{FF2B5EF4-FFF2-40B4-BE49-F238E27FC236}">
                <a16:creationId xmlns:a16="http://schemas.microsoft.com/office/drawing/2014/main" id="{6AAE259F-BA07-A343-A546-48AC94C85768}"/>
              </a:ext>
            </a:extLst>
          </p:cNvPr>
          <p:cNvPicPr>
            <a:picLocks noChangeAspect="1"/>
          </p:cNvPicPr>
          <p:nvPr/>
        </p:nvPicPr>
        <p:blipFill>
          <a:blip r:embed="rId9">
            <a:alphaModFix amt="20000"/>
          </a:blip>
          <a:stretch>
            <a:fillRect/>
          </a:stretch>
        </p:blipFill>
        <p:spPr>
          <a:xfrm>
            <a:off x="7189242" y="4440990"/>
            <a:ext cx="4513127" cy="735241"/>
          </a:xfrm>
          <a:prstGeom prst="rect">
            <a:avLst/>
          </a:prstGeom>
        </p:spPr>
      </p:pic>
      <p:pic>
        <p:nvPicPr>
          <p:cNvPr id="5" name="Picture 4" descr="Text&#10;&#10;Description automatically generated">
            <a:extLst>
              <a:ext uri="{FF2B5EF4-FFF2-40B4-BE49-F238E27FC236}">
                <a16:creationId xmlns:a16="http://schemas.microsoft.com/office/drawing/2014/main" id="{D62C99E4-9841-A74F-9161-6B60B4490A67}"/>
              </a:ext>
            </a:extLst>
          </p:cNvPr>
          <p:cNvPicPr>
            <a:picLocks noChangeAspect="1"/>
          </p:cNvPicPr>
          <p:nvPr/>
        </p:nvPicPr>
        <p:blipFill>
          <a:blip r:embed="rId10"/>
          <a:stretch>
            <a:fillRect/>
          </a:stretch>
        </p:blipFill>
        <p:spPr>
          <a:xfrm>
            <a:off x="8653217" y="5350093"/>
            <a:ext cx="2813458" cy="734809"/>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693F12B-781E-ED48-B042-D3D95668EBE4}"/>
              </a:ext>
            </a:extLst>
          </p:cNvPr>
          <p:cNvPicPr>
            <a:picLocks noChangeAspect="1"/>
          </p:cNvPicPr>
          <p:nvPr/>
        </p:nvPicPr>
        <p:blipFill>
          <a:blip r:embed="rId11"/>
          <a:stretch>
            <a:fillRect/>
          </a:stretch>
        </p:blipFill>
        <p:spPr>
          <a:xfrm>
            <a:off x="4120485" y="5602442"/>
            <a:ext cx="4410376" cy="566071"/>
          </a:xfrm>
          <a:prstGeom prst="rect">
            <a:avLst/>
          </a:prstGeom>
        </p:spPr>
      </p:pic>
    </p:spTree>
    <p:extLst>
      <p:ext uri="{BB962C8B-B14F-4D97-AF65-F5344CB8AC3E}">
        <p14:creationId xmlns:p14="http://schemas.microsoft.com/office/powerpoint/2010/main" val="4294607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to understanding:</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black hole physics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quantum information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thermalization phenomena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random circuits </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fluctuation relations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more (that I don’t have space on my slide for) ….  </a:t>
            </a:r>
          </a:p>
        </p:txBody>
      </p:sp>
      <p:sp>
        <p:nvSpPr>
          <p:cNvPr id="18" name="Title 1">
            <a:extLst>
              <a:ext uri="{FF2B5EF4-FFF2-40B4-BE49-F238E27FC236}">
                <a16:creationId xmlns:a16="http://schemas.microsoft.com/office/drawing/2014/main" id="{931D12C5-38A0-BD4E-8499-1DF45D8050CB}"/>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pic>
        <p:nvPicPr>
          <p:cNvPr id="4" name="Picture 3" descr="A picture containing text&#10;&#10;Description automatically generated">
            <a:extLst>
              <a:ext uri="{FF2B5EF4-FFF2-40B4-BE49-F238E27FC236}">
                <a16:creationId xmlns:a16="http://schemas.microsoft.com/office/drawing/2014/main" id="{B7842FDE-DDE2-D249-A3C2-42A9CC13DD97}"/>
              </a:ext>
            </a:extLst>
          </p:cNvPr>
          <p:cNvPicPr>
            <a:picLocks noChangeAspect="1"/>
          </p:cNvPicPr>
          <p:nvPr/>
        </p:nvPicPr>
        <p:blipFill>
          <a:blip r:embed="rId3">
            <a:alphaModFix amt="20000"/>
          </a:blip>
          <a:stretch>
            <a:fillRect/>
          </a:stretch>
        </p:blipFill>
        <p:spPr>
          <a:xfrm>
            <a:off x="3725377" y="2559693"/>
            <a:ext cx="3962400" cy="6286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ABD27E6-2752-FA49-9A5E-151F00129443}"/>
              </a:ext>
            </a:extLst>
          </p:cNvPr>
          <p:cNvPicPr>
            <a:picLocks noChangeAspect="1"/>
          </p:cNvPicPr>
          <p:nvPr/>
        </p:nvPicPr>
        <p:blipFill>
          <a:blip r:embed="rId4">
            <a:alphaModFix amt="20000"/>
          </a:blip>
          <a:stretch>
            <a:fillRect/>
          </a:stretch>
        </p:blipFill>
        <p:spPr>
          <a:xfrm>
            <a:off x="4067729" y="3261657"/>
            <a:ext cx="3517633" cy="625061"/>
          </a:xfrm>
          <a:prstGeom prst="rect">
            <a:avLst/>
          </a:prstGeom>
        </p:spPr>
      </p:pic>
      <p:pic>
        <p:nvPicPr>
          <p:cNvPr id="15" name="Picture 14">
            <a:extLst>
              <a:ext uri="{FF2B5EF4-FFF2-40B4-BE49-F238E27FC236}">
                <a16:creationId xmlns:a16="http://schemas.microsoft.com/office/drawing/2014/main" id="{632639F4-B3F8-3E40-A502-10C5A28686D7}"/>
              </a:ext>
            </a:extLst>
          </p:cNvPr>
          <p:cNvPicPr>
            <a:picLocks noChangeAspect="1"/>
          </p:cNvPicPr>
          <p:nvPr/>
        </p:nvPicPr>
        <p:blipFill>
          <a:blip r:embed="rId5">
            <a:alphaModFix amt="20000"/>
          </a:blip>
          <a:stretch>
            <a:fillRect/>
          </a:stretch>
        </p:blipFill>
        <p:spPr>
          <a:xfrm>
            <a:off x="7500677" y="2850308"/>
            <a:ext cx="4320392" cy="458052"/>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C3AF8434-1876-094C-9ACF-4897D323E742}"/>
              </a:ext>
            </a:extLst>
          </p:cNvPr>
          <p:cNvPicPr>
            <a:picLocks noChangeAspect="1"/>
          </p:cNvPicPr>
          <p:nvPr/>
        </p:nvPicPr>
        <p:blipFill>
          <a:blip r:embed="rId6">
            <a:alphaModFix amt="20000"/>
          </a:blip>
          <a:stretch>
            <a:fillRect/>
          </a:stretch>
        </p:blipFill>
        <p:spPr>
          <a:xfrm>
            <a:off x="8139519" y="3369835"/>
            <a:ext cx="3601902" cy="1009679"/>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A925D70D-C8A3-6940-8B9E-5B2D10FB28EE}"/>
              </a:ext>
            </a:extLst>
          </p:cNvPr>
          <p:cNvPicPr>
            <a:picLocks noChangeAspect="1"/>
          </p:cNvPicPr>
          <p:nvPr/>
        </p:nvPicPr>
        <p:blipFill>
          <a:blip r:embed="rId7">
            <a:alphaModFix amt="20000"/>
          </a:blip>
          <a:stretch>
            <a:fillRect/>
          </a:stretch>
        </p:blipFill>
        <p:spPr>
          <a:xfrm>
            <a:off x="4241842" y="3998215"/>
            <a:ext cx="3727187" cy="681253"/>
          </a:xfrm>
          <a:prstGeom prst="rect">
            <a:avLst/>
          </a:prstGeom>
        </p:spPr>
      </p:pic>
      <p:pic>
        <p:nvPicPr>
          <p:cNvPr id="26" name="Picture 25" descr="Text&#10;&#10;Description automatically generated">
            <a:extLst>
              <a:ext uri="{FF2B5EF4-FFF2-40B4-BE49-F238E27FC236}">
                <a16:creationId xmlns:a16="http://schemas.microsoft.com/office/drawing/2014/main" id="{CBF1650A-E797-1E43-A9AD-62607F76A171}"/>
              </a:ext>
            </a:extLst>
          </p:cNvPr>
          <p:cNvPicPr>
            <a:picLocks noChangeAspect="1"/>
          </p:cNvPicPr>
          <p:nvPr/>
        </p:nvPicPr>
        <p:blipFill rotWithShape="1">
          <a:blip r:embed="rId8">
            <a:alphaModFix amt="20000"/>
          </a:blip>
          <a:srcRect r="20901" b="-5705"/>
          <a:stretch/>
        </p:blipFill>
        <p:spPr>
          <a:xfrm>
            <a:off x="3871070" y="4790965"/>
            <a:ext cx="2697330" cy="734808"/>
          </a:xfrm>
          <a:prstGeom prst="rect">
            <a:avLst/>
          </a:prstGeom>
        </p:spPr>
      </p:pic>
      <p:pic>
        <p:nvPicPr>
          <p:cNvPr id="30" name="Picture 29" descr="Text&#10;&#10;Description automatically generated with low confidence">
            <a:extLst>
              <a:ext uri="{FF2B5EF4-FFF2-40B4-BE49-F238E27FC236}">
                <a16:creationId xmlns:a16="http://schemas.microsoft.com/office/drawing/2014/main" id="{6AAE259F-BA07-A343-A546-48AC94C85768}"/>
              </a:ext>
            </a:extLst>
          </p:cNvPr>
          <p:cNvPicPr>
            <a:picLocks noChangeAspect="1"/>
          </p:cNvPicPr>
          <p:nvPr/>
        </p:nvPicPr>
        <p:blipFill>
          <a:blip r:embed="rId9">
            <a:alphaModFix amt="20000"/>
          </a:blip>
          <a:stretch>
            <a:fillRect/>
          </a:stretch>
        </p:blipFill>
        <p:spPr>
          <a:xfrm>
            <a:off x="7189242" y="4440990"/>
            <a:ext cx="4513127" cy="735241"/>
          </a:xfrm>
          <a:prstGeom prst="rect">
            <a:avLst/>
          </a:prstGeom>
        </p:spPr>
      </p:pic>
      <p:pic>
        <p:nvPicPr>
          <p:cNvPr id="5" name="Picture 4" descr="Text&#10;&#10;Description automatically generated">
            <a:extLst>
              <a:ext uri="{FF2B5EF4-FFF2-40B4-BE49-F238E27FC236}">
                <a16:creationId xmlns:a16="http://schemas.microsoft.com/office/drawing/2014/main" id="{D62C99E4-9841-A74F-9161-6B60B4490A67}"/>
              </a:ext>
            </a:extLst>
          </p:cNvPr>
          <p:cNvPicPr>
            <a:picLocks noChangeAspect="1"/>
          </p:cNvPicPr>
          <p:nvPr/>
        </p:nvPicPr>
        <p:blipFill>
          <a:blip r:embed="rId10">
            <a:alphaModFix amt="20000"/>
          </a:blip>
          <a:stretch>
            <a:fillRect/>
          </a:stretch>
        </p:blipFill>
        <p:spPr>
          <a:xfrm>
            <a:off x="8653217" y="5350093"/>
            <a:ext cx="2813458" cy="734809"/>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693F12B-781E-ED48-B042-D3D95668EBE4}"/>
              </a:ext>
            </a:extLst>
          </p:cNvPr>
          <p:cNvPicPr>
            <a:picLocks noChangeAspect="1"/>
          </p:cNvPicPr>
          <p:nvPr/>
        </p:nvPicPr>
        <p:blipFill>
          <a:blip r:embed="rId11">
            <a:alphaModFix amt="20000"/>
          </a:blip>
          <a:stretch>
            <a:fillRect/>
          </a:stretch>
        </p:blipFill>
        <p:spPr>
          <a:xfrm>
            <a:off x="4120485" y="5602442"/>
            <a:ext cx="4410376" cy="566071"/>
          </a:xfrm>
          <a:prstGeom prst="rect">
            <a:avLst/>
          </a:prstGeom>
        </p:spPr>
      </p:pic>
    </p:spTree>
    <p:extLst>
      <p:ext uri="{BB962C8B-B14F-4D97-AF65-F5344CB8AC3E}">
        <p14:creationId xmlns:p14="http://schemas.microsoft.com/office/powerpoint/2010/main" val="521261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3"/>
          <a:stretch>
            <a:fillRect/>
          </a:stretch>
        </p:blipFill>
        <p:spPr>
          <a:xfrm>
            <a:off x="7554383" y="2410883"/>
            <a:ext cx="3252774" cy="521437"/>
          </a:xfrm>
          <a:prstGeom prst="rect">
            <a:avLst/>
          </a:prstGeom>
        </p:spPr>
      </p:pic>
    </p:spTree>
    <p:extLst>
      <p:ext uri="{BB962C8B-B14F-4D97-AF65-F5344CB8AC3E}">
        <p14:creationId xmlns:p14="http://schemas.microsoft.com/office/powerpoint/2010/main" val="209856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3"/>
          <a:stretch>
            <a:fillRect/>
          </a:stretch>
        </p:blipFill>
        <p:spPr>
          <a:xfrm>
            <a:off x="7554383" y="2410883"/>
            <a:ext cx="3252774" cy="521437"/>
          </a:xfrm>
          <a:prstGeom prst="rect">
            <a:avLst/>
          </a:prstGeom>
        </p:spPr>
      </p:pic>
    </p:spTree>
    <p:extLst>
      <p:ext uri="{BB962C8B-B14F-4D97-AF65-F5344CB8AC3E}">
        <p14:creationId xmlns:p14="http://schemas.microsoft.com/office/powerpoint/2010/main" val="675656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Tree>
    <p:extLst>
      <p:ext uri="{BB962C8B-B14F-4D97-AF65-F5344CB8AC3E}">
        <p14:creationId xmlns:p14="http://schemas.microsoft.com/office/powerpoint/2010/main" val="4183702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Tree>
    <p:extLst>
      <p:ext uri="{BB962C8B-B14F-4D97-AF65-F5344CB8AC3E}">
        <p14:creationId xmlns:p14="http://schemas.microsoft.com/office/powerpoint/2010/main" val="374476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non-scrambler =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Tree>
    <p:extLst>
      <p:ext uri="{BB962C8B-B14F-4D97-AF65-F5344CB8AC3E}">
        <p14:creationId xmlns:p14="http://schemas.microsoft.com/office/powerpoint/2010/main" val="297138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scrambler = small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Tree>
    <p:extLst>
      <p:ext uri="{BB962C8B-B14F-4D97-AF65-F5344CB8AC3E}">
        <p14:creationId xmlns:p14="http://schemas.microsoft.com/office/powerpoint/2010/main" val="1834310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a scrambled system takes</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 minimal value that is equivalent to taking its average over a random distribution of </a:t>
            </a:r>
            <a:r>
              <a:rPr kumimoji="0" lang="en-US" sz="1800" b="0" i="0" u="none" strike="noStrike" kern="1200" cap="none" spc="0" normalizeH="0" baseline="0" noProof="0" dirty="0" err="1">
                <a:ln>
                  <a:noFill/>
                </a:ln>
                <a:solidFill>
                  <a:srgbClr val="4472C4"/>
                </a:solidFill>
                <a:effectLst/>
                <a:uLnTx/>
                <a:uFillTx/>
                <a:latin typeface="Calibri" panose="020F0502020204030204"/>
                <a:ea typeface="+mn-ea"/>
                <a:cs typeface="+mn-cs"/>
              </a:rPr>
              <a:t>unitaries</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03DD9C3B-8EB0-DA45-AE9A-99A07D246A30}"/>
              </a:ext>
            </a:extLst>
          </p:cNvPr>
          <p:cNvPicPr>
            <a:picLocks noChangeAspect="1"/>
          </p:cNvPicPr>
          <p:nvPr/>
        </p:nvPicPr>
        <p:blipFill>
          <a:blip r:embed="rId5"/>
          <a:stretch>
            <a:fillRect/>
          </a:stretch>
        </p:blipFill>
        <p:spPr>
          <a:xfrm>
            <a:off x="9052470" y="5940889"/>
            <a:ext cx="2885530" cy="718364"/>
          </a:xfrm>
          <a:prstGeom prst="rect">
            <a:avLst/>
          </a:prstGeom>
        </p:spPr>
      </p:pic>
    </p:spTree>
    <p:extLst>
      <p:ext uri="{BB962C8B-B14F-4D97-AF65-F5344CB8AC3E}">
        <p14:creationId xmlns:p14="http://schemas.microsoft.com/office/powerpoint/2010/main" val="286650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ounded Rectangle 90">
            <a:extLst>
              <a:ext uri="{FF2B5EF4-FFF2-40B4-BE49-F238E27FC236}">
                <a16:creationId xmlns:a16="http://schemas.microsoft.com/office/drawing/2014/main" id="{0462DD61-92D6-9944-AAFA-3062EECE023A}"/>
              </a:ext>
            </a:extLst>
          </p:cNvPr>
          <p:cNvSpPr/>
          <p:nvPr/>
        </p:nvSpPr>
        <p:spPr>
          <a:xfrm>
            <a:off x="1828171" y="1889398"/>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50" name="TextBox 49">
            <a:extLst>
              <a:ext uri="{FF2B5EF4-FFF2-40B4-BE49-F238E27FC236}">
                <a16:creationId xmlns:a16="http://schemas.microsoft.com/office/drawing/2014/main" id="{2897702B-569F-AB42-8742-28F0633C8909}"/>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46" name="TextBox 45">
            <a:extLst>
              <a:ext uri="{FF2B5EF4-FFF2-40B4-BE49-F238E27FC236}">
                <a16:creationId xmlns:a16="http://schemas.microsoft.com/office/drawing/2014/main" id="{8FA734C3-3254-814D-82FF-5B61C267EB83}"/>
              </a:ext>
            </a:extLst>
          </p:cNvPr>
          <p:cNvSpPr txBox="1"/>
          <p:nvPr/>
        </p:nvSpPr>
        <p:spPr>
          <a:xfrm>
            <a:off x="8047147" y="5561919"/>
            <a:ext cx="267854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Pick cost such that unitary that minimizes it matches the target unitary</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6"/>
          <a:stretch>
            <a:fillRect/>
          </a:stretch>
        </p:blipFill>
        <p:spPr>
          <a:xfrm>
            <a:off x="2960754" y="5511155"/>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0580F7C-CDC4-AFB5-9053-6BB43D700FAF}"/>
              </a:ext>
            </a:extLst>
          </p:cNvPr>
          <p:cNvGrpSpPr/>
          <p:nvPr/>
        </p:nvGrpSpPr>
        <p:grpSpPr>
          <a:xfrm>
            <a:off x="1987884" y="2855858"/>
            <a:ext cx="2982457" cy="2119951"/>
            <a:chOff x="1987884" y="2855858"/>
            <a:chExt cx="2982457" cy="2119951"/>
          </a:xfrm>
        </p:grpSpPr>
        <p:pic>
          <p:nvPicPr>
            <p:cNvPr id="59" name="Picture 58">
              <a:extLst>
                <a:ext uri="{FF2B5EF4-FFF2-40B4-BE49-F238E27FC236}">
                  <a16:creationId xmlns:a16="http://schemas.microsoft.com/office/drawing/2014/main" id="{CC0A109A-C28E-394F-A6CE-7212DD00D45D}"/>
                </a:ext>
              </a:extLst>
            </p:cNvPr>
            <p:cNvPicPr>
              <a:picLocks noChangeAspect="1"/>
            </p:cNvPicPr>
            <p:nvPr/>
          </p:nvPicPr>
          <p:blipFill>
            <a:blip r:embed="rId7"/>
            <a:stretch>
              <a:fillRect/>
            </a:stretch>
          </p:blipFill>
          <p:spPr>
            <a:xfrm>
              <a:off x="4449641" y="4096749"/>
              <a:ext cx="520700" cy="215900"/>
            </a:xfrm>
            <a:prstGeom prst="rect">
              <a:avLst/>
            </a:prstGeom>
          </p:spPr>
        </p:pic>
        <p:pic>
          <p:nvPicPr>
            <p:cNvPr id="60" name="Picture 59">
              <a:extLst>
                <a:ext uri="{FF2B5EF4-FFF2-40B4-BE49-F238E27FC236}">
                  <a16:creationId xmlns:a16="http://schemas.microsoft.com/office/drawing/2014/main" id="{548C9CE7-53CB-C244-AE1A-74203633AA37}"/>
                </a:ext>
              </a:extLst>
            </p:cNvPr>
            <p:cNvPicPr>
              <a:picLocks noChangeAspect="1"/>
            </p:cNvPicPr>
            <p:nvPr/>
          </p:nvPicPr>
          <p:blipFill rotWithShape="1">
            <a:blip r:embed="rId8"/>
            <a:srcRect l="23730"/>
            <a:stretch/>
          </p:blipFill>
          <p:spPr>
            <a:xfrm>
              <a:off x="4665463" y="3406274"/>
              <a:ext cx="235902" cy="330019"/>
            </a:xfrm>
            <a:prstGeom prst="rect">
              <a:avLst/>
            </a:prstGeom>
          </p:spPr>
        </p:pic>
        <p:pic>
          <p:nvPicPr>
            <p:cNvPr id="61" name="Picture 60">
              <a:extLst>
                <a:ext uri="{FF2B5EF4-FFF2-40B4-BE49-F238E27FC236}">
                  <a16:creationId xmlns:a16="http://schemas.microsoft.com/office/drawing/2014/main" id="{D57F1AFF-39FE-CA48-93BF-B89358201B0C}"/>
                </a:ext>
              </a:extLst>
            </p:cNvPr>
            <p:cNvPicPr>
              <a:picLocks noChangeAspect="1"/>
            </p:cNvPicPr>
            <p:nvPr/>
          </p:nvPicPr>
          <p:blipFill rotWithShape="1">
            <a:blip r:embed="rId8"/>
            <a:srcRect l="23731" t="13825" r="534"/>
            <a:stretch/>
          </p:blipFill>
          <p:spPr>
            <a:xfrm>
              <a:off x="4666280" y="3736293"/>
              <a:ext cx="235085" cy="285412"/>
            </a:xfrm>
            <a:prstGeom prst="rect">
              <a:avLst/>
            </a:prstGeom>
          </p:spPr>
        </p:pic>
        <p:pic>
          <p:nvPicPr>
            <p:cNvPr id="62" name="Picture 61">
              <a:extLst>
                <a:ext uri="{FF2B5EF4-FFF2-40B4-BE49-F238E27FC236}">
                  <a16:creationId xmlns:a16="http://schemas.microsoft.com/office/drawing/2014/main" id="{F1D9C32B-9E50-D949-AA5A-E9D554418BEF}"/>
                </a:ext>
              </a:extLst>
            </p:cNvPr>
            <p:cNvPicPr>
              <a:picLocks noChangeAspect="1"/>
            </p:cNvPicPr>
            <p:nvPr/>
          </p:nvPicPr>
          <p:blipFill rotWithShape="1">
            <a:blip r:embed="rId8"/>
            <a:srcRect l="23731" t="13825" r="534"/>
            <a:stretch/>
          </p:blipFill>
          <p:spPr>
            <a:xfrm>
              <a:off x="4666280" y="3182444"/>
              <a:ext cx="235085" cy="285412"/>
            </a:xfrm>
            <a:prstGeom prst="rect">
              <a:avLst/>
            </a:prstGeom>
          </p:spPr>
        </p:pic>
        <p:pic>
          <p:nvPicPr>
            <p:cNvPr id="63" name="Picture 62">
              <a:extLst>
                <a:ext uri="{FF2B5EF4-FFF2-40B4-BE49-F238E27FC236}">
                  <a16:creationId xmlns:a16="http://schemas.microsoft.com/office/drawing/2014/main" id="{3E0A7FD0-8EED-BF44-8B83-063E2499353A}"/>
                </a:ext>
              </a:extLst>
            </p:cNvPr>
            <p:cNvPicPr>
              <a:picLocks noChangeAspect="1"/>
            </p:cNvPicPr>
            <p:nvPr/>
          </p:nvPicPr>
          <p:blipFill rotWithShape="1">
            <a:blip r:embed="rId8"/>
            <a:srcRect l="23731" t="13825" r="534"/>
            <a:stretch/>
          </p:blipFill>
          <p:spPr>
            <a:xfrm>
              <a:off x="4674533" y="2898152"/>
              <a:ext cx="235085" cy="285412"/>
            </a:xfrm>
            <a:prstGeom prst="rect">
              <a:avLst/>
            </a:prstGeom>
          </p:spPr>
        </p:pic>
        <p:pic>
          <p:nvPicPr>
            <p:cNvPr id="64" name="Picture 63">
              <a:extLst>
                <a:ext uri="{FF2B5EF4-FFF2-40B4-BE49-F238E27FC236}">
                  <a16:creationId xmlns:a16="http://schemas.microsoft.com/office/drawing/2014/main" id="{FDD30227-12BC-4246-9172-C95170F63898}"/>
                </a:ext>
              </a:extLst>
            </p:cNvPr>
            <p:cNvPicPr>
              <a:picLocks noChangeAspect="1"/>
            </p:cNvPicPr>
            <p:nvPr/>
          </p:nvPicPr>
          <p:blipFill>
            <a:blip r:embed="rId9"/>
            <a:stretch>
              <a:fillRect/>
            </a:stretch>
          </p:blipFill>
          <p:spPr>
            <a:xfrm>
              <a:off x="2178582" y="2923297"/>
              <a:ext cx="203200" cy="215900"/>
            </a:xfrm>
            <a:prstGeom prst="rect">
              <a:avLst/>
            </a:prstGeom>
          </p:spPr>
        </p:pic>
        <p:pic>
          <p:nvPicPr>
            <p:cNvPr id="65" name="Picture 64">
              <a:extLst>
                <a:ext uri="{FF2B5EF4-FFF2-40B4-BE49-F238E27FC236}">
                  <a16:creationId xmlns:a16="http://schemas.microsoft.com/office/drawing/2014/main" id="{872643E2-6F92-FC48-ACC5-926484D1DB5B}"/>
                </a:ext>
              </a:extLst>
            </p:cNvPr>
            <p:cNvPicPr>
              <a:picLocks noChangeAspect="1"/>
            </p:cNvPicPr>
            <p:nvPr/>
          </p:nvPicPr>
          <p:blipFill>
            <a:blip r:embed="rId9"/>
            <a:stretch>
              <a:fillRect/>
            </a:stretch>
          </p:blipFill>
          <p:spPr>
            <a:xfrm>
              <a:off x="2178582" y="3217200"/>
              <a:ext cx="203200" cy="215900"/>
            </a:xfrm>
            <a:prstGeom prst="rect">
              <a:avLst/>
            </a:prstGeom>
          </p:spPr>
        </p:pic>
        <p:pic>
          <p:nvPicPr>
            <p:cNvPr id="66" name="Picture 65">
              <a:extLst>
                <a:ext uri="{FF2B5EF4-FFF2-40B4-BE49-F238E27FC236}">
                  <a16:creationId xmlns:a16="http://schemas.microsoft.com/office/drawing/2014/main" id="{7DEF9810-2337-3E40-8C36-69DB3167786E}"/>
                </a:ext>
              </a:extLst>
            </p:cNvPr>
            <p:cNvPicPr>
              <a:picLocks noChangeAspect="1"/>
            </p:cNvPicPr>
            <p:nvPr/>
          </p:nvPicPr>
          <p:blipFill>
            <a:blip r:embed="rId9"/>
            <a:stretch>
              <a:fillRect/>
            </a:stretch>
          </p:blipFill>
          <p:spPr>
            <a:xfrm>
              <a:off x="2184990" y="3483670"/>
              <a:ext cx="203200" cy="215900"/>
            </a:xfrm>
            <a:prstGeom prst="rect">
              <a:avLst/>
            </a:prstGeom>
          </p:spPr>
        </p:pic>
        <p:pic>
          <p:nvPicPr>
            <p:cNvPr id="67" name="Picture 66">
              <a:extLst>
                <a:ext uri="{FF2B5EF4-FFF2-40B4-BE49-F238E27FC236}">
                  <a16:creationId xmlns:a16="http://schemas.microsoft.com/office/drawing/2014/main" id="{F65E90FF-ECA2-7F47-BF08-DFFC10A24A79}"/>
                </a:ext>
              </a:extLst>
            </p:cNvPr>
            <p:cNvPicPr>
              <a:picLocks noChangeAspect="1"/>
            </p:cNvPicPr>
            <p:nvPr/>
          </p:nvPicPr>
          <p:blipFill>
            <a:blip r:embed="rId9"/>
            <a:stretch>
              <a:fillRect/>
            </a:stretch>
          </p:blipFill>
          <p:spPr>
            <a:xfrm>
              <a:off x="2193581" y="3754087"/>
              <a:ext cx="203200" cy="215900"/>
            </a:xfrm>
            <a:prstGeom prst="rect">
              <a:avLst/>
            </a:prstGeom>
          </p:spPr>
        </p:pic>
        <p:cxnSp>
          <p:nvCxnSpPr>
            <p:cNvPr id="68" name="Straight Connector 67">
              <a:extLst>
                <a:ext uri="{FF2B5EF4-FFF2-40B4-BE49-F238E27FC236}">
                  <a16:creationId xmlns:a16="http://schemas.microsoft.com/office/drawing/2014/main" id="{FD3E52AD-79AF-CD4B-B42A-6EF5FDB89E31}"/>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69" name="Left Brace 68">
              <a:extLst>
                <a:ext uri="{FF2B5EF4-FFF2-40B4-BE49-F238E27FC236}">
                  <a16:creationId xmlns:a16="http://schemas.microsoft.com/office/drawing/2014/main" id="{FCECB374-BEE3-8249-8457-831CEF540DD3}"/>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BFAEB67E-8101-FF49-A048-D02D29569DA0}"/>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77" name="Picture 76">
              <a:extLst>
                <a:ext uri="{FF2B5EF4-FFF2-40B4-BE49-F238E27FC236}">
                  <a16:creationId xmlns:a16="http://schemas.microsoft.com/office/drawing/2014/main" id="{F2BAAEB4-8691-454B-9672-CA2F602E0AE3}"/>
                </a:ext>
              </a:extLst>
            </p:cNvPr>
            <p:cNvPicPr>
              <a:picLocks noChangeAspect="1"/>
            </p:cNvPicPr>
            <p:nvPr/>
          </p:nvPicPr>
          <p:blipFill>
            <a:blip r:embed="rId10"/>
            <a:stretch>
              <a:fillRect/>
            </a:stretch>
          </p:blipFill>
          <p:spPr>
            <a:xfrm>
              <a:off x="3798544" y="4601607"/>
              <a:ext cx="444500" cy="241300"/>
            </a:xfrm>
            <a:prstGeom prst="rect">
              <a:avLst/>
            </a:prstGeom>
          </p:spPr>
        </p:pic>
        <p:cxnSp>
          <p:nvCxnSpPr>
            <p:cNvPr id="3" name="Straight Connector 2">
              <a:extLst>
                <a:ext uri="{FF2B5EF4-FFF2-40B4-BE49-F238E27FC236}">
                  <a16:creationId xmlns:a16="http://schemas.microsoft.com/office/drawing/2014/main" id="{D591C3E6-64A8-0E4E-CBDC-58FC260122CE}"/>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085EEF0-B728-BED3-2916-F1FB9CA160E8}"/>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070AE44-2263-0DCC-D971-A2418A461F51}"/>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815906-970E-480A-8C30-1F84356E4037}"/>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A806936F-5033-8DD6-D042-5035BE9615CD}"/>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5" name="Rounded Rectangle 4">
                  <a:extLst>
                    <a:ext uri="{FF2B5EF4-FFF2-40B4-BE49-F238E27FC236}">
                      <a16:creationId xmlns:a16="http://schemas.microsoft.com/office/drawing/2014/main" id="{A806936F-5033-8DD6-D042-5035BE9615CD}"/>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1"/>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a:extLst>
                    <a:ext uri="{FF2B5EF4-FFF2-40B4-BE49-F238E27FC236}">
                      <a16:creationId xmlns:a16="http://schemas.microsoft.com/office/drawing/2014/main" id="{6A681489-2AD3-3CB5-EBDA-63133B2469DF}"/>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73" name="Rounded Rectangle 72">
                  <a:extLst>
                    <a:ext uri="{FF2B5EF4-FFF2-40B4-BE49-F238E27FC236}">
                      <a16:creationId xmlns:a16="http://schemas.microsoft.com/office/drawing/2014/main" id="{6A681489-2AD3-3CB5-EBDA-63133B2469DF}"/>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2"/>
                  <a:stretch>
                    <a:fillRect l="-2000"/>
                  </a:stretch>
                </a:blipFill>
              </p:spPr>
              <p:txBody>
                <a:bodyPr/>
                <a:lstStyle/>
                <a:p>
                  <a:r>
                    <a:rPr lang="en-US">
                      <a:noFill/>
                    </a:rPr>
                    <a:t> </a:t>
                  </a:r>
                </a:p>
              </p:txBody>
            </p:sp>
          </mc:Fallback>
        </mc:AlternateContent>
      </p:grpSp>
      <p:sp>
        <p:nvSpPr>
          <p:cNvPr id="75" name="Rounded Rectangle 74">
            <a:extLst>
              <a:ext uri="{FF2B5EF4-FFF2-40B4-BE49-F238E27FC236}">
                <a16:creationId xmlns:a16="http://schemas.microsoft.com/office/drawing/2014/main" id="{B486BBD0-5810-B23A-DB39-CE9CBF44857E}"/>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22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a scrambled system takes</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minimal value that is equivalent to taking its average over a random distribution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
        <p:nvSpPr>
          <p:cNvPr id="13" name="TextBox 12">
            <a:extLst>
              <a:ext uri="{FF2B5EF4-FFF2-40B4-BE49-F238E27FC236}">
                <a16:creationId xmlns:a16="http://schemas.microsoft.com/office/drawing/2014/main" id="{1F1559B1-58C2-364C-A7E4-4D3F6DEB0F48}"/>
              </a:ext>
            </a:extLst>
          </p:cNvPr>
          <p:cNvSpPr txBox="1"/>
          <p:nvPr/>
        </p:nvSpPr>
        <p:spPr>
          <a:xfrm>
            <a:off x="3007268" y="4938958"/>
            <a:ext cx="66368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Can model a scrambling unitary as a typical random unitary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5" name="Right Arrow 14">
            <a:extLst>
              <a:ext uri="{FF2B5EF4-FFF2-40B4-BE49-F238E27FC236}">
                <a16:creationId xmlns:a16="http://schemas.microsoft.com/office/drawing/2014/main" id="{E5950145-5A48-344F-9F3C-2C58BCE5AC36}"/>
              </a:ext>
            </a:extLst>
          </p:cNvPr>
          <p:cNvSpPr/>
          <p:nvPr/>
        </p:nvSpPr>
        <p:spPr>
          <a:xfrm>
            <a:off x="2586022" y="5073853"/>
            <a:ext cx="299636" cy="125595"/>
          </a:xfrm>
          <a:prstGeom prst="rightArrow">
            <a:avLst>
              <a:gd name="adj1" fmla="val 30048"/>
              <a:gd name="adj2" fmla="val 4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Text&#10;&#10;Description automatically generated with low confidence">
            <a:extLst>
              <a:ext uri="{FF2B5EF4-FFF2-40B4-BE49-F238E27FC236}">
                <a16:creationId xmlns:a16="http://schemas.microsoft.com/office/drawing/2014/main" id="{214C1FE7-153C-A940-A90C-021EAB0E3C40}"/>
              </a:ext>
            </a:extLst>
          </p:cNvPr>
          <p:cNvPicPr>
            <a:picLocks noChangeAspect="1"/>
          </p:cNvPicPr>
          <p:nvPr/>
        </p:nvPicPr>
        <p:blipFill>
          <a:blip r:embed="rId5"/>
          <a:stretch>
            <a:fillRect/>
          </a:stretch>
        </p:blipFill>
        <p:spPr>
          <a:xfrm>
            <a:off x="9052470" y="5940889"/>
            <a:ext cx="2885530" cy="718364"/>
          </a:xfrm>
          <a:prstGeom prst="rect">
            <a:avLst/>
          </a:prstGeom>
        </p:spPr>
      </p:pic>
    </p:spTree>
    <p:extLst>
      <p:ext uri="{BB962C8B-B14F-4D97-AF65-F5344CB8AC3E}">
        <p14:creationId xmlns:p14="http://schemas.microsoft.com/office/powerpoint/2010/main" val="4016006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a scrambled system takes</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minimal value that is equivalent to taking its average over a random distribution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68A54B18-4B83-8841-9CC7-82603B59F65F}"/>
              </a:ext>
            </a:extLst>
          </p:cNvPr>
          <p:cNvPicPr>
            <a:picLocks noChangeAspect="1"/>
          </p:cNvPicPr>
          <p:nvPr/>
        </p:nvPicPr>
        <p:blipFill>
          <a:blip r:embed="rId5"/>
          <a:stretch>
            <a:fillRect/>
          </a:stretch>
        </p:blipFill>
        <p:spPr>
          <a:xfrm>
            <a:off x="9052470" y="5940889"/>
            <a:ext cx="2885530" cy="718364"/>
          </a:xfrm>
          <a:prstGeom prst="rect">
            <a:avLst/>
          </a:prstGeom>
        </p:spPr>
      </p:pic>
      <p:cxnSp>
        <p:nvCxnSpPr>
          <p:cNvPr id="9" name="Straight Arrow Connector 8">
            <a:extLst>
              <a:ext uri="{FF2B5EF4-FFF2-40B4-BE49-F238E27FC236}">
                <a16:creationId xmlns:a16="http://schemas.microsoft.com/office/drawing/2014/main" id="{F8A16F1A-0A8C-FA44-B59D-CD789AE8EF10}"/>
              </a:ext>
            </a:extLst>
          </p:cNvPr>
          <p:cNvCxnSpPr>
            <a:cxnSpLocks/>
          </p:cNvCxnSpPr>
          <p:nvPr/>
        </p:nvCxnSpPr>
        <p:spPr>
          <a:xfrm flipH="1" flipV="1">
            <a:off x="9415478" y="2904723"/>
            <a:ext cx="228600" cy="39174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B64775-760F-1549-8117-BF25C70D33BA}"/>
              </a:ext>
            </a:extLst>
          </p:cNvPr>
          <p:cNvCxnSpPr>
            <a:cxnSpLocks/>
          </p:cNvCxnSpPr>
          <p:nvPr/>
        </p:nvCxnSpPr>
        <p:spPr>
          <a:xfrm flipV="1">
            <a:off x="9644078" y="2904723"/>
            <a:ext cx="509570" cy="39174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C8F1EB2-EF88-544F-BF34-78F666CE5648}"/>
              </a:ext>
            </a:extLst>
          </p:cNvPr>
          <p:cNvSpPr txBox="1"/>
          <p:nvPr/>
        </p:nvSpPr>
        <p:spPr>
          <a:xfrm>
            <a:off x="8259388" y="3311525"/>
            <a:ext cx="6636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Only involves 2 copies of </a:t>
            </a:r>
          </a:p>
        </p:txBody>
      </p:sp>
      <p:pic>
        <p:nvPicPr>
          <p:cNvPr id="25" name="Picture 24">
            <a:extLst>
              <a:ext uri="{FF2B5EF4-FFF2-40B4-BE49-F238E27FC236}">
                <a16:creationId xmlns:a16="http://schemas.microsoft.com/office/drawing/2014/main" id="{FF997502-1621-354F-B79B-7CC7F9AA81A6}"/>
              </a:ext>
            </a:extLst>
          </p:cNvPr>
          <p:cNvPicPr>
            <a:picLocks noChangeAspect="1"/>
          </p:cNvPicPr>
          <p:nvPr/>
        </p:nvPicPr>
        <p:blipFill>
          <a:blip r:embed="rId6"/>
          <a:stretch>
            <a:fillRect/>
          </a:stretch>
        </p:blipFill>
        <p:spPr>
          <a:xfrm>
            <a:off x="10725512" y="3381410"/>
            <a:ext cx="190500" cy="190500"/>
          </a:xfrm>
          <a:prstGeom prst="rect">
            <a:avLst/>
          </a:prstGeom>
        </p:spPr>
      </p:pic>
      <p:sp>
        <p:nvSpPr>
          <p:cNvPr id="29" name="TextBox 28">
            <a:extLst>
              <a:ext uri="{FF2B5EF4-FFF2-40B4-BE49-F238E27FC236}">
                <a16:creationId xmlns:a16="http://schemas.microsoft.com/office/drawing/2014/main" id="{DF2A5447-5D7E-AA48-944A-4B993341A258}"/>
              </a:ext>
            </a:extLst>
          </p:cNvPr>
          <p:cNvSpPr txBox="1"/>
          <p:nvPr/>
        </p:nvSpPr>
        <p:spPr>
          <a:xfrm>
            <a:off x="3007268" y="4938958"/>
            <a:ext cx="66368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model a scrambling unitary as a typical random unitary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ight Arrow 29">
            <a:extLst>
              <a:ext uri="{FF2B5EF4-FFF2-40B4-BE49-F238E27FC236}">
                <a16:creationId xmlns:a16="http://schemas.microsoft.com/office/drawing/2014/main" id="{B837E092-9480-6F41-A536-30F65A34D4A1}"/>
              </a:ext>
            </a:extLst>
          </p:cNvPr>
          <p:cNvSpPr/>
          <p:nvPr/>
        </p:nvSpPr>
        <p:spPr>
          <a:xfrm>
            <a:off x="2586022" y="5073853"/>
            <a:ext cx="299636" cy="125595"/>
          </a:xfrm>
          <a:prstGeom prst="rightArrow">
            <a:avLst>
              <a:gd name="adj1" fmla="val 30048"/>
              <a:gd name="adj2" fmla="val 4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480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(on different subsystems)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a scrambled system takes</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minimal value that is equivalent to taking its average over a distribution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that agrees with random distribution up to the second moment (i.e. a </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2-design</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
        <p:nvSpPr>
          <p:cNvPr id="2" name="TextBox 1">
            <a:extLst>
              <a:ext uri="{FF2B5EF4-FFF2-40B4-BE49-F238E27FC236}">
                <a16:creationId xmlns:a16="http://schemas.microsoft.com/office/drawing/2014/main" id="{7854454D-D09C-8043-9F35-0C4F0B75942D}"/>
              </a:ext>
            </a:extLst>
          </p:cNvPr>
          <p:cNvSpPr txBox="1"/>
          <p:nvPr/>
        </p:nvSpPr>
        <p:spPr>
          <a:xfrm>
            <a:off x="3007268" y="4932092"/>
            <a:ext cx="6636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Can model a scrambling unitary as a typical </a:t>
            </a: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(pseudo)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random unitary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 unitary drawn from a 2-design)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5" name="Picture 14" descr="Text&#10;&#10;Description automatically generated with low confidence">
            <a:extLst>
              <a:ext uri="{FF2B5EF4-FFF2-40B4-BE49-F238E27FC236}">
                <a16:creationId xmlns:a16="http://schemas.microsoft.com/office/drawing/2014/main" id="{68A54B18-4B83-8841-9CC7-82603B59F65F}"/>
              </a:ext>
            </a:extLst>
          </p:cNvPr>
          <p:cNvPicPr>
            <a:picLocks noChangeAspect="1"/>
          </p:cNvPicPr>
          <p:nvPr/>
        </p:nvPicPr>
        <p:blipFill>
          <a:blip r:embed="rId5"/>
          <a:stretch>
            <a:fillRect/>
          </a:stretch>
        </p:blipFill>
        <p:spPr>
          <a:xfrm>
            <a:off x="9052470" y="5940889"/>
            <a:ext cx="2885530" cy="718364"/>
          </a:xfrm>
          <a:prstGeom prst="rect">
            <a:avLst/>
          </a:prstGeom>
        </p:spPr>
      </p:pic>
      <p:cxnSp>
        <p:nvCxnSpPr>
          <p:cNvPr id="9" name="Straight Arrow Connector 8">
            <a:extLst>
              <a:ext uri="{FF2B5EF4-FFF2-40B4-BE49-F238E27FC236}">
                <a16:creationId xmlns:a16="http://schemas.microsoft.com/office/drawing/2014/main" id="{F8A16F1A-0A8C-FA44-B59D-CD789AE8EF10}"/>
              </a:ext>
            </a:extLst>
          </p:cNvPr>
          <p:cNvCxnSpPr>
            <a:cxnSpLocks/>
          </p:cNvCxnSpPr>
          <p:nvPr/>
        </p:nvCxnSpPr>
        <p:spPr>
          <a:xfrm flipH="1" flipV="1">
            <a:off x="9415478" y="2904723"/>
            <a:ext cx="228600" cy="39174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B64775-760F-1549-8117-BF25C70D33BA}"/>
              </a:ext>
            </a:extLst>
          </p:cNvPr>
          <p:cNvCxnSpPr>
            <a:cxnSpLocks/>
          </p:cNvCxnSpPr>
          <p:nvPr/>
        </p:nvCxnSpPr>
        <p:spPr>
          <a:xfrm flipV="1">
            <a:off x="9644078" y="2904723"/>
            <a:ext cx="509570" cy="39174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C8F1EB2-EF88-544F-BF34-78F666CE5648}"/>
              </a:ext>
            </a:extLst>
          </p:cNvPr>
          <p:cNvSpPr txBox="1"/>
          <p:nvPr/>
        </p:nvSpPr>
        <p:spPr>
          <a:xfrm>
            <a:off x="8259388" y="3311525"/>
            <a:ext cx="6636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Only involves 2 copies of </a:t>
            </a:r>
          </a:p>
        </p:txBody>
      </p:sp>
      <p:pic>
        <p:nvPicPr>
          <p:cNvPr id="25" name="Picture 24">
            <a:extLst>
              <a:ext uri="{FF2B5EF4-FFF2-40B4-BE49-F238E27FC236}">
                <a16:creationId xmlns:a16="http://schemas.microsoft.com/office/drawing/2014/main" id="{FF997502-1621-354F-B79B-7CC7F9AA81A6}"/>
              </a:ext>
            </a:extLst>
          </p:cNvPr>
          <p:cNvPicPr>
            <a:picLocks noChangeAspect="1"/>
          </p:cNvPicPr>
          <p:nvPr/>
        </p:nvPicPr>
        <p:blipFill>
          <a:blip r:embed="rId6"/>
          <a:stretch>
            <a:fillRect/>
          </a:stretch>
        </p:blipFill>
        <p:spPr>
          <a:xfrm>
            <a:off x="10725512" y="3381410"/>
            <a:ext cx="190500" cy="190500"/>
          </a:xfrm>
          <a:prstGeom prst="rect">
            <a:avLst/>
          </a:prstGeom>
        </p:spPr>
      </p:pic>
      <p:sp>
        <p:nvSpPr>
          <p:cNvPr id="28" name="Right Arrow 27">
            <a:extLst>
              <a:ext uri="{FF2B5EF4-FFF2-40B4-BE49-F238E27FC236}">
                <a16:creationId xmlns:a16="http://schemas.microsoft.com/office/drawing/2014/main" id="{232853E2-A3DF-0D4D-A9B3-B85217D698D1}"/>
              </a:ext>
            </a:extLst>
          </p:cNvPr>
          <p:cNvSpPr/>
          <p:nvPr/>
        </p:nvSpPr>
        <p:spPr>
          <a:xfrm>
            <a:off x="2586022" y="5073853"/>
            <a:ext cx="299636" cy="125595"/>
          </a:xfrm>
          <a:prstGeom prst="rightArrow">
            <a:avLst>
              <a:gd name="adj1" fmla="val 30048"/>
              <a:gd name="adj2" fmla="val 4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279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577DB36B-D0E9-ED46-BAA8-614ED9BDF928}"/>
              </a:ext>
            </a:extLst>
          </p:cNvPr>
          <p:cNvSpPr txBox="1">
            <a:spLocks/>
          </p:cNvSpPr>
          <p:nvPr/>
        </p:nvSpPr>
        <p:spPr>
          <a:xfrm>
            <a:off x="741855" y="294538"/>
            <a:ext cx="10525695"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Light" panose="020F0302020204030204"/>
                <a:ea typeface="+mj-ea"/>
                <a:cs typeface="+mj-cs"/>
              </a:rPr>
              <a:t>Quantum Scrambling</a:t>
            </a:r>
          </a:p>
        </p:txBody>
      </p:sp>
      <p:sp>
        <p:nvSpPr>
          <p:cNvPr id="3" name="TextBox 2">
            <a:extLst>
              <a:ext uri="{FF2B5EF4-FFF2-40B4-BE49-F238E27FC236}">
                <a16:creationId xmlns:a16="http://schemas.microsoft.com/office/drawing/2014/main" id="{684242C9-8407-B848-8F05-1E3D80EC1E2A}"/>
              </a:ext>
            </a:extLst>
          </p:cNvPr>
          <p:cNvSpPr txBox="1"/>
          <p:nvPr/>
        </p:nvSpPr>
        <p:spPr>
          <a:xfrm>
            <a:off x="741855" y="1891970"/>
            <a:ext cx="1070828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Scrambling = the rapid spread of entanglement and information through many-body quantum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out-of-time-ordered correlator (OTOC) diagnoses scrambling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local 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the time evolved initial operator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 X(0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average is taken over an infinite temperature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OTOC of a scrambled system takes</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minimal value that is equivalent to taking its average over a distribution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unitaries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that agrees with random distribution up to the second moment (i.e. a </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2-design</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E9E77C8-A4FE-FC4F-82F9-A38CCB25742C}"/>
              </a:ext>
            </a:extLst>
          </p:cNvPr>
          <p:cNvPicPr>
            <a:picLocks noChangeAspect="1"/>
          </p:cNvPicPr>
          <p:nvPr/>
        </p:nvPicPr>
        <p:blipFill>
          <a:blip r:embed="rId3"/>
          <a:stretch>
            <a:fillRect/>
          </a:stretch>
        </p:blipFill>
        <p:spPr>
          <a:xfrm>
            <a:off x="1127203" y="3311525"/>
            <a:ext cx="1155700" cy="234950"/>
          </a:xfrm>
          <a:prstGeom prst="rect">
            <a:avLst/>
          </a:prstGeom>
        </p:spPr>
      </p:pic>
      <p:pic>
        <p:nvPicPr>
          <p:cNvPr id="6" name="Picture 5">
            <a:extLst>
              <a:ext uri="{FF2B5EF4-FFF2-40B4-BE49-F238E27FC236}">
                <a16:creationId xmlns:a16="http://schemas.microsoft.com/office/drawing/2014/main" id="{DBF19BFA-EA8C-8A43-A675-606709ADF410}"/>
              </a:ext>
            </a:extLst>
          </p:cNvPr>
          <p:cNvPicPr>
            <a:picLocks noChangeAspect="1"/>
          </p:cNvPicPr>
          <p:nvPr/>
        </p:nvPicPr>
        <p:blipFill>
          <a:blip r:embed="rId4"/>
          <a:stretch>
            <a:fillRect/>
          </a:stretch>
        </p:blipFill>
        <p:spPr>
          <a:xfrm>
            <a:off x="7554383" y="2410883"/>
            <a:ext cx="3252774" cy="521437"/>
          </a:xfrm>
          <a:prstGeom prst="rect">
            <a:avLst/>
          </a:prstGeom>
        </p:spPr>
      </p:pic>
      <p:sp>
        <p:nvSpPr>
          <p:cNvPr id="2" name="TextBox 1">
            <a:extLst>
              <a:ext uri="{FF2B5EF4-FFF2-40B4-BE49-F238E27FC236}">
                <a16:creationId xmlns:a16="http://schemas.microsoft.com/office/drawing/2014/main" id="{7854454D-D09C-8043-9F35-0C4F0B75942D}"/>
              </a:ext>
            </a:extLst>
          </p:cNvPr>
          <p:cNvSpPr txBox="1"/>
          <p:nvPr/>
        </p:nvSpPr>
        <p:spPr>
          <a:xfrm>
            <a:off x="3007268" y="4932092"/>
            <a:ext cx="663681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Can model a scrambling unitary as a typical </a:t>
            </a: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(pseudo) </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random unitary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 unitary drawn from a 2-design)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F8A16F1A-0A8C-FA44-B59D-CD789AE8EF10}"/>
              </a:ext>
            </a:extLst>
          </p:cNvPr>
          <p:cNvCxnSpPr>
            <a:cxnSpLocks/>
          </p:cNvCxnSpPr>
          <p:nvPr/>
        </p:nvCxnSpPr>
        <p:spPr>
          <a:xfrm flipH="1" flipV="1">
            <a:off x="9415478" y="2904723"/>
            <a:ext cx="228600" cy="39174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B64775-760F-1549-8117-BF25C70D33BA}"/>
              </a:ext>
            </a:extLst>
          </p:cNvPr>
          <p:cNvCxnSpPr>
            <a:cxnSpLocks/>
          </p:cNvCxnSpPr>
          <p:nvPr/>
        </p:nvCxnSpPr>
        <p:spPr>
          <a:xfrm flipV="1">
            <a:off x="9644078" y="2904723"/>
            <a:ext cx="509570" cy="39174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C8F1EB2-EF88-544F-BF34-78F666CE5648}"/>
              </a:ext>
            </a:extLst>
          </p:cNvPr>
          <p:cNvSpPr txBox="1"/>
          <p:nvPr/>
        </p:nvSpPr>
        <p:spPr>
          <a:xfrm>
            <a:off x="8259388" y="3311525"/>
            <a:ext cx="66368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Only involves 2 copies of </a:t>
            </a:r>
          </a:p>
        </p:txBody>
      </p:sp>
      <p:pic>
        <p:nvPicPr>
          <p:cNvPr id="25" name="Picture 24">
            <a:extLst>
              <a:ext uri="{FF2B5EF4-FFF2-40B4-BE49-F238E27FC236}">
                <a16:creationId xmlns:a16="http://schemas.microsoft.com/office/drawing/2014/main" id="{FF997502-1621-354F-B79B-7CC7F9AA81A6}"/>
              </a:ext>
            </a:extLst>
          </p:cNvPr>
          <p:cNvPicPr>
            <a:picLocks noChangeAspect="1"/>
          </p:cNvPicPr>
          <p:nvPr/>
        </p:nvPicPr>
        <p:blipFill>
          <a:blip r:embed="rId5"/>
          <a:stretch>
            <a:fillRect/>
          </a:stretch>
        </p:blipFill>
        <p:spPr>
          <a:xfrm>
            <a:off x="10725512" y="3381410"/>
            <a:ext cx="190500" cy="190500"/>
          </a:xfrm>
          <a:prstGeom prst="rect">
            <a:avLst/>
          </a:prstGeom>
        </p:spPr>
      </p:pic>
      <p:sp>
        <p:nvSpPr>
          <p:cNvPr id="28" name="Right Arrow 27">
            <a:extLst>
              <a:ext uri="{FF2B5EF4-FFF2-40B4-BE49-F238E27FC236}">
                <a16:creationId xmlns:a16="http://schemas.microsoft.com/office/drawing/2014/main" id="{232853E2-A3DF-0D4D-A9B3-B85217D698D1}"/>
              </a:ext>
            </a:extLst>
          </p:cNvPr>
          <p:cNvSpPr/>
          <p:nvPr/>
        </p:nvSpPr>
        <p:spPr>
          <a:xfrm>
            <a:off x="2586022" y="5073853"/>
            <a:ext cx="299636" cy="125595"/>
          </a:xfrm>
          <a:prstGeom prst="rightArrow">
            <a:avLst>
              <a:gd name="adj1" fmla="val 30048"/>
              <a:gd name="adj2" fmla="val 4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0DAB3A-A3C0-584F-9B42-C8A0B50F24E7}"/>
              </a:ext>
            </a:extLst>
          </p:cNvPr>
          <p:cNvSpPr txBox="1"/>
          <p:nvPr/>
        </p:nvSpPr>
        <p:spPr>
          <a:xfrm>
            <a:off x="3553724" y="6011869"/>
            <a:ext cx="5861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003F"/>
                </a:solidFill>
                <a:effectLst/>
                <a:uLnTx/>
                <a:uFillTx/>
                <a:latin typeface="Calibri" panose="020F0502020204030204"/>
                <a:ea typeface="+mn-ea"/>
                <a:cs typeface="+mn-cs"/>
              </a:rPr>
              <a:t>Can we use a QML to learn a target scrambling unitary?</a:t>
            </a:r>
          </a:p>
        </p:txBody>
      </p:sp>
    </p:spTree>
    <p:extLst>
      <p:ext uri="{BB962C8B-B14F-4D97-AF65-F5344CB8AC3E}">
        <p14:creationId xmlns:p14="http://schemas.microsoft.com/office/powerpoint/2010/main" val="1056891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 Placeholder 2">
            <a:extLst>
              <a:ext uri="{FF2B5EF4-FFF2-40B4-BE49-F238E27FC236}">
                <a16:creationId xmlns:a16="http://schemas.microsoft.com/office/drawing/2014/main" id="{E1EB928C-ED19-AB4E-B49A-5E2AEEAAABEA}"/>
              </a:ext>
            </a:extLst>
          </p:cNvPr>
          <p:cNvSpPr txBox="1">
            <a:spLocks/>
          </p:cNvSpPr>
          <p:nvPr/>
        </p:nvSpPr>
        <p:spPr>
          <a:xfrm>
            <a:off x="952501" y="2314057"/>
            <a:ext cx="10676346" cy="26631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cost landscape needs to be sufficiently featured to enable training </a:t>
            </a: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pic>
        <p:nvPicPr>
          <p:cNvPr id="54" name="Picture 53">
            <a:extLst>
              <a:ext uri="{FF2B5EF4-FFF2-40B4-BE49-F238E27FC236}">
                <a16:creationId xmlns:a16="http://schemas.microsoft.com/office/drawing/2014/main" id="{DFC223A3-3B67-2A4E-9512-3A5E1FD53B62}"/>
              </a:ext>
            </a:extLst>
          </p:cNvPr>
          <p:cNvPicPr>
            <a:picLocks noChangeAspect="1"/>
          </p:cNvPicPr>
          <p:nvPr/>
        </p:nvPicPr>
        <p:blipFill>
          <a:blip r:embed="rId3"/>
          <a:stretch>
            <a:fillRect/>
          </a:stretch>
        </p:blipFill>
        <p:spPr>
          <a:xfrm>
            <a:off x="1508174" y="2604483"/>
            <a:ext cx="4265293" cy="2911798"/>
          </a:xfrm>
          <a:prstGeom prst="rect">
            <a:avLst/>
          </a:prstGeom>
        </p:spPr>
      </p:pic>
      <p:pic>
        <p:nvPicPr>
          <p:cNvPr id="55" name="Picture 54">
            <a:extLst>
              <a:ext uri="{FF2B5EF4-FFF2-40B4-BE49-F238E27FC236}">
                <a16:creationId xmlns:a16="http://schemas.microsoft.com/office/drawing/2014/main" id="{E1A9C20B-399B-DF4E-B937-315D48F94EA2}"/>
              </a:ext>
            </a:extLst>
          </p:cNvPr>
          <p:cNvPicPr>
            <a:picLocks noChangeAspect="1"/>
          </p:cNvPicPr>
          <p:nvPr/>
        </p:nvPicPr>
        <p:blipFill>
          <a:blip r:embed="rId4"/>
          <a:stretch>
            <a:fillRect/>
          </a:stretch>
        </p:blipFill>
        <p:spPr>
          <a:xfrm>
            <a:off x="6418535" y="2604483"/>
            <a:ext cx="4265293" cy="2862360"/>
          </a:xfrm>
          <a:prstGeom prst="rect">
            <a:avLst/>
          </a:prstGeom>
        </p:spPr>
      </p:pic>
    </p:spTree>
    <p:extLst>
      <p:ext uri="{BB962C8B-B14F-4D97-AF65-F5344CB8AC3E}">
        <p14:creationId xmlns:p14="http://schemas.microsoft.com/office/powerpoint/2010/main" val="85712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pic>
        <p:nvPicPr>
          <p:cNvPr id="54" name="Picture 53">
            <a:extLst>
              <a:ext uri="{FF2B5EF4-FFF2-40B4-BE49-F238E27FC236}">
                <a16:creationId xmlns:a16="http://schemas.microsoft.com/office/drawing/2014/main" id="{DFC223A3-3B67-2A4E-9512-3A5E1FD53B62}"/>
              </a:ext>
            </a:extLst>
          </p:cNvPr>
          <p:cNvPicPr>
            <a:picLocks noChangeAspect="1"/>
          </p:cNvPicPr>
          <p:nvPr/>
        </p:nvPicPr>
        <p:blipFill>
          <a:blip r:embed="rId3"/>
          <a:stretch>
            <a:fillRect/>
          </a:stretch>
        </p:blipFill>
        <p:spPr>
          <a:xfrm>
            <a:off x="1508174" y="2604483"/>
            <a:ext cx="4265293" cy="2911798"/>
          </a:xfrm>
          <a:prstGeom prst="rect">
            <a:avLst/>
          </a:prstGeom>
        </p:spPr>
      </p:pic>
      <p:pic>
        <p:nvPicPr>
          <p:cNvPr id="55" name="Picture 54">
            <a:extLst>
              <a:ext uri="{FF2B5EF4-FFF2-40B4-BE49-F238E27FC236}">
                <a16:creationId xmlns:a16="http://schemas.microsoft.com/office/drawing/2014/main" id="{E1A9C20B-399B-DF4E-B937-315D48F94EA2}"/>
              </a:ext>
            </a:extLst>
          </p:cNvPr>
          <p:cNvPicPr>
            <a:picLocks noChangeAspect="1"/>
          </p:cNvPicPr>
          <p:nvPr/>
        </p:nvPicPr>
        <p:blipFill>
          <a:blip r:embed="rId4"/>
          <a:stretch>
            <a:fillRect/>
          </a:stretch>
        </p:blipFill>
        <p:spPr>
          <a:xfrm>
            <a:off x="6418535" y="2604483"/>
            <a:ext cx="4265293" cy="2862360"/>
          </a:xfrm>
          <a:prstGeom prst="rect">
            <a:avLst/>
          </a:prstGeom>
        </p:spPr>
      </p:pic>
      <p:sp>
        <p:nvSpPr>
          <p:cNvPr id="11" name="Rectangle 10">
            <a:extLst>
              <a:ext uri="{FF2B5EF4-FFF2-40B4-BE49-F238E27FC236}">
                <a16:creationId xmlns:a16="http://schemas.microsoft.com/office/drawing/2014/main" id="{6208540F-D50C-8641-B955-3BCBF777F422}"/>
              </a:ext>
            </a:extLst>
          </p:cNvPr>
          <p:cNvSpPr/>
          <p:nvPr/>
        </p:nvSpPr>
        <p:spPr>
          <a:xfrm>
            <a:off x="2195046" y="5801861"/>
            <a:ext cx="9100213" cy="584775"/>
          </a:xfrm>
          <a:prstGeom prst="rect">
            <a:avLst/>
          </a:prstGeom>
        </p:spPr>
        <p:txBody>
          <a:bodyPr wrap="square">
            <a:spAutoFit/>
          </a:bodyPr>
          <a:lstStyle/>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Small gradients                       high precision required to                             resource intensive</a:t>
            </a:r>
          </a:p>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find cost minimizing direction                    </a:t>
            </a:r>
          </a:p>
        </p:txBody>
      </p:sp>
      <p:cxnSp>
        <p:nvCxnSpPr>
          <p:cNvPr id="13" name="Straight Arrow Connector 12">
            <a:extLst>
              <a:ext uri="{FF2B5EF4-FFF2-40B4-BE49-F238E27FC236}">
                <a16:creationId xmlns:a16="http://schemas.microsoft.com/office/drawing/2014/main" id="{5D58D3FE-2D1A-5D4C-A2F0-2F37C6BBE579}"/>
              </a:ext>
            </a:extLst>
          </p:cNvPr>
          <p:cNvCxnSpPr/>
          <p:nvPr/>
        </p:nvCxnSpPr>
        <p:spPr>
          <a:xfrm>
            <a:off x="3885751" y="5960830"/>
            <a:ext cx="416830" cy="0"/>
          </a:xfrm>
          <a:prstGeom prst="straightConnector1">
            <a:avLst/>
          </a:prstGeom>
          <a:ln w="31750" cap="rn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EE3554-75C9-B347-9B15-CBD7E0D6209A}"/>
              </a:ext>
            </a:extLst>
          </p:cNvPr>
          <p:cNvCxnSpPr/>
          <p:nvPr/>
        </p:nvCxnSpPr>
        <p:spPr>
          <a:xfrm>
            <a:off x="7283375" y="5960830"/>
            <a:ext cx="416830" cy="0"/>
          </a:xfrm>
          <a:prstGeom prst="straightConnector1">
            <a:avLst/>
          </a:prstGeom>
          <a:ln w="31750" cap="rnd">
            <a:tailEnd type="arrow"/>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A38EDFA7-D175-0445-8A07-CCC6F8780EFB}"/>
              </a:ext>
            </a:extLst>
          </p:cNvPr>
          <p:cNvSpPr txBox="1">
            <a:spLocks/>
          </p:cNvSpPr>
          <p:nvPr/>
        </p:nvSpPr>
        <p:spPr>
          <a:xfrm>
            <a:off x="952501" y="2314057"/>
            <a:ext cx="10676346" cy="26631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cost landscape needs to be sufficiently featured to enable training </a:t>
            </a: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7462CB2-1174-914D-80FC-C96EB52C8F7A}"/>
              </a:ext>
            </a:extLst>
          </p:cNvPr>
          <p:cNvSpPr/>
          <p:nvPr/>
        </p:nvSpPr>
        <p:spPr>
          <a:xfrm>
            <a:off x="7729093" y="6185754"/>
            <a:ext cx="8328990" cy="584775"/>
          </a:xfrm>
          <a:prstGeom prst="rect">
            <a:avLst/>
          </a:prstGeom>
        </p:spPr>
        <p:txBody>
          <a:bodyPr wrap="square">
            <a:spAutoFit/>
          </a:bodyPr>
          <a:lstStyle/>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shots are required       </a:t>
            </a:r>
          </a:p>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estimate a cost to precision      )  </a:t>
            </a:r>
          </a:p>
        </p:txBody>
      </p:sp>
      <p:pic>
        <p:nvPicPr>
          <p:cNvPr id="19" name="Picture 18">
            <a:extLst>
              <a:ext uri="{FF2B5EF4-FFF2-40B4-BE49-F238E27FC236}">
                <a16:creationId xmlns:a16="http://schemas.microsoft.com/office/drawing/2014/main" id="{0864743C-3BCF-D54B-98E8-7123F3C18D0F}"/>
              </a:ext>
            </a:extLst>
          </p:cNvPr>
          <p:cNvPicPr>
            <a:picLocks noChangeAspect="1"/>
          </p:cNvPicPr>
          <p:nvPr/>
        </p:nvPicPr>
        <p:blipFill>
          <a:blip r:embed="rId5"/>
          <a:stretch>
            <a:fillRect/>
          </a:stretch>
        </p:blipFill>
        <p:spPr>
          <a:xfrm>
            <a:off x="10161956" y="6565678"/>
            <a:ext cx="114300" cy="101600"/>
          </a:xfrm>
          <a:prstGeom prst="rect">
            <a:avLst/>
          </a:prstGeom>
        </p:spPr>
      </p:pic>
      <p:pic>
        <p:nvPicPr>
          <p:cNvPr id="20" name="Picture 19">
            <a:extLst>
              <a:ext uri="{FF2B5EF4-FFF2-40B4-BE49-F238E27FC236}">
                <a16:creationId xmlns:a16="http://schemas.microsoft.com/office/drawing/2014/main" id="{4C0A0079-1538-944C-881F-72B9919C971E}"/>
              </a:ext>
            </a:extLst>
          </p:cNvPr>
          <p:cNvPicPr>
            <a:picLocks noChangeAspect="1"/>
          </p:cNvPicPr>
          <p:nvPr/>
        </p:nvPicPr>
        <p:blipFill>
          <a:blip r:embed="rId6"/>
          <a:stretch>
            <a:fillRect/>
          </a:stretch>
        </p:blipFill>
        <p:spPr>
          <a:xfrm>
            <a:off x="7941581" y="6247615"/>
            <a:ext cx="609600" cy="241300"/>
          </a:xfrm>
          <a:prstGeom prst="rect">
            <a:avLst/>
          </a:prstGeom>
        </p:spPr>
      </p:pic>
    </p:spTree>
    <p:extLst>
      <p:ext uri="{BB962C8B-B14F-4D97-AF65-F5344CB8AC3E}">
        <p14:creationId xmlns:p14="http://schemas.microsoft.com/office/powerpoint/2010/main" val="1540726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pic>
        <p:nvPicPr>
          <p:cNvPr id="54" name="Picture 53">
            <a:extLst>
              <a:ext uri="{FF2B5EF4-FFF2-40B4-BE49-F238E27FC236}">
                <a16:creationId xmlns:a16="http://schemas.microsoft.com/office/drawing/2014/main" id="{DFC223A3-3B67-2A4E-9512-3A5E1FD53B62}"/>
              </a:ext>
            </a:extLst>
          </p:cNvPr>
          <p:cNvPicPr>
            <a:picLocks noChangeAspect="1"/>
          </p:cNvPicPr>
          <p:nvPr/>
        </p:nvPicPr>
        <p:blipFill>
          <a:blip r:embed="rId3"/>
          <a:stretch>
            <a:fillRect/>
          </a:stretch>
        </p:blipFill>
        <p:spPr>
          <a:xfrm>
            <a:off x="1508174" y="2604483"/>
            <a:ext cx="4265293" cy="2911798"/>
          </a:xfrm>
          <a:prstGeom prst="rect">
            <a:avLst/>
          </a:prstGeom>
        </p:spPr>
      </p:pic>
      <p:pic>
        <p:nvPicPr>
          <p:cNvPr id="55" name="Picture 54">
            <a:extLst>
              <a:ext uri="{FF2B5EF4-FFF2-40B4-BE49-F238E27FC236}">
                <a16:creationId xmlns:a16="http://schemas.microsoft.com/office/drawing/2014/main" id="{E1A9C20B-399B-DF4E-B937-315D48F94EA2}"/>
              </a:ext>
            </a:extLst>
          </p:cNvPr>
          <p:cNvPicPr>
            <a:picLocks noChangeAspect="1"/>
          </p:cNvPicPr>
          <p:nvPr/>
        </p:nvPicPr>
        <p:blipFill>
          <a:blip r:embed="rId4"/>
          <a:stretch>
            <a:fillRect/>
          </a:stretch>
        </p:blipFill>
        <p:spPr>
          <a:xfrm>
            <a:off x="6418535" y="2604483"/>
            <a:ext cx="4265293" cy="2862360"/>
          </a:xfrm>
          <a:prstGeom prst="rect">
            <a:avLst/>
          </a:prstGeom>
        </p:spPr>
      </p:pic>
      <p:sp>
        <p:nvSpPr>
          <p:cNvPr id="17" name="Text Placeholder 2">
            <a:extLst>
              <a:ext uri="{FF2B5EF4-FFF2-40B4-BE49-F238E27FC236}">
                <a16:creationId xmlns:a16="http://schemas.microsoft.com/office/drawing/2014/main" id="{A38EDFA7-D175-0445-8A07-CCC6F8780EFB}"/>
              </a:ext>
            </a:extLst>
          </p:cNvPr>
          <p:cNvSpPr txBox="1">
            <a:spLocks/>
          </p:cNvSpPr>
          <p:nvPr/>
        </p:nvSpPr>
        <p:spPr>
          <a:xfrm>
            <a:off x="952501" y="2314057"/>
            <a:ext cx="10676346" cy="26631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cost landscape needs to be sufficiently featured to enable training </a:t>
            </a: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AE4F0BE3-28A7-4E40-8AD7-076DBB15041C}"/>
              </a:ext>
            </a:extLst>
          </p:cNvPr>
          <p:cNvSpPr txBox="1"/>
          <p:nvPr/>
        </p:nvSpPr>
        <p:spPr>
          <a:xfrm>
            <a:off x="2453853" y="5977755"/>
            <a:ext cx="88136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how can we assess whether our landscape is trainable or untrainable? </a:t>
            </a:r>
          </a:p>
        </p:txBody>
      </p:sp>
    </p:spTree>
    <p:extLst>
      <p:ext uri="{BB962C8B-B14F-4D97-AF65-F5344CB8AC3E}">
        <p14:creationId xmlns:p14="http://schemas.microsoft.com/office/powerpoint/2010/main" val="636938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sp>
        <p:nvSpPr>
          <p:cNvPr id="13" name="Text Placeholder 2">
            <a:extLst>
              <a:ext uri="{FF2B5EF4-FFF2-40B4-BE49-F238E27FC236}">
                <a16:creationId xmlns:a16="http://schemas.microsoft.com/office/drawing/2014/main" id="{48E8A29B-0B9A-6445-8ABA-FB9EAA78D67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Assess trainability of a QNN by studying expected cost gradients</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The average cost gradient vanishes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Chebyshev's inequality:</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Small variance entails small cost gradients.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D102476A-B7E6-9B49-B4CD-D8554FA3F94A}"/>
              </a:ext>
            </a:extLst>
          </p:cNvPr>
          <p:cNvSpPr/>
          <p:nvPr/>
        </p:nvSpPr>
        <p:spPr>
          <a:xfrm>
            <a:off x="244929" y="2677886"/>
            <a:ext cx="11609614" cy="3477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573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Assess trainability of a QNN by studying expected cost gradients</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The average cost gradient vanishes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Chebyshev's inequality:</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Small variance entails small cost gradients.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pic>
        <p:nvPicPr>
          <p:cNvPr id="19" name="Picture 18">
            <a:extLst>
              <a:ext uri="{FF2B5EF4-FFF2-40B4-BE49-F238E27FC236}">
                <a16:creationId xmlns:a16="http://schemas.microsoft.com/office/drawing/2014/main" id="{37E7886B-BE33-E74F-99EA-347C0EF3E45D}"/>
              </a:ext>
            </a:extLst>
          </p:cNvPr>
          <p:cNvPicPr>
            <a:picLocks noChangeAspect="1"/>
          </p:cNvPicPr>
          <p:nvPr/>
        </p:nvPicPr>
        <p:blipFill>
          <a:blip r:embed="rId4"/>
          <a:stretch>
            <a:fillRect/>
          </a:stretch>
        </p:blipFill>
        <p:spPr>
          <a:xfrm>
            <a:off x="5058262" y="3102940"/>
            <a:ext cx="1168400" cy="287867"/>
          </a:xfrm>
          <a:prstGeom prst="rect">
            <a:avLst/>
          </a:prstGeom>
        </p:spPr>
      </p:pic>
      <p:pic>
        <p:nvPicPr>
          <p:cNvPr id="21" name="Picture 4" descr="Rolling Hills | Livermore, CA This picture won the photo of … | Flickr">
            <a:extLst>
              <a:ext uri="{FF2B5EF4-FFF2-40B4-BE49-F238E27FC236}">
                <a16:creationId xmlns:a16="http://schemas.microsoft.com/office/drawing/2014/main" id="{9D0CC360-DD42-0948-B1C3-039712CEA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862" y="3066062"/>
            <a:ext cx="2859062" cy="14295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96B822E-C447-B047-9DAE-A816AD2953A7}"/>
              </a:ext>
            </a:extLst>
          </p:cNvPr>
          <p:cNvSpPr/>
          <p:nvPr/>
        </p:nvSpPr>
        <p:spPr>
          <a:xfrm>
            <a:off x="438193" y="4178300"/>
            <a:ext cx="5657807" cy="200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216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Assess trainability of a QNN by studying expected cost gradients</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The average cost gradient vanishes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Chebyshev's inequality:</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Small variance entails small cost gradients.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pic>
        <p:nvPicPr>
          <p:cNvPr id="19" name="Picture 18">
            <a:extLst>
              <a:ext uri="{FF2B5EF4-FFF2-40B4-BE49-F238E27FC236}">
                <a16:creationId xmlns:a16="http://schemas.microsoft.com/office/drawing/2014/main" id="{37E7886B-BE33-E74F-99EA-347C0EF3E45D}"/>
              </a:ext>
            </a:extLst>
          </p:cNvPr>
          <p:cNvPicPr>
            <a:picLocks noChangeAspect="1"/>
          </p:cNvPicPr>
          <p:nvPr/>
        </p:nvPicPr>
        <p:blipFill>
          <a:blip r:embed="rId4"/>
          <a:stretch>
            <a:fillRect/>
          </a:stretch>
        </p:blipFill>
        <p:spPr>
          <a:xfrm>
            <a:off x="5058262" y="3102940"/>
            <a:ext cx="1168400" cy="287867"/>
          </a:xfrm>
          <a:prstGeom prst="rect">
            <a:avLst/>
          </a:prstGeom>
        </p:spPr>
      </p:pic>
      <p:pic>
        <p:nvPicPr>
          <p:cNvPr id="21" name="Picture 4" descr="Rolling Hills | Livermore, CA This picture won the photo of … | Flickr">
            <a:extLst>
              <a:ext uri="{FF2B5EF4-FFF2-40B4-BE49-F238E27FC236}">
                <a16:creationId xmlns:a16="http://schemas.microsoft.com/office/drawing/2014/main" id="{9D0CC360-DD42-0948-B1C3-039712CEA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2862" y="3066062"/>
            <a:ext cx="2859062" cy="14295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96B822E-C447-B047-9DAE-A816AD2953A7}"/>
              </a:ext>
            </a:extLst>
          </p:cNvPr>
          <p:cNvSpPr/>
          <p:nvPr/>
        </p:nvSpPr>
        <p:spPr>
          <a:xfrm>
            <a:off x="438193" y="4178300"/>
            <a:ext cx="5657807" cy="200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AFC847D-30B0-6348-8D1C-DD5C12896A70}"/>
              </a:ext>
            </a:extLst>
          </p:cNvPr>
          <p:cNvPicPr>
            <a:picLocks noChangeAspect="1"/>
          </p:cNvPicPr>
          <p:nvPr/>
        </p:nvPicPr>
        <p:blipFill>
          <a:blip r:embed="rId6"/>
          <a:stretch>
            <a:fillRect/>
          </a:stretch>
        </p:blipFill>
        <p:spPr>
          <a:xfrm>
            <a:off x="8757378" y="4725958"/>
            <a:ext cx="2226983" cy="1479236"/>
          </a:xfrm>
          <a:prstGeom prst="rect">
            <a:avLst/>
          </a:prstGeom>
        </p:spPr>
      </p:pic>
    </p:spTree>
    <p:extLst>
      <p:ext uri="{BB962C8B-B14F-4D97-AF65-F5344CB8AC3E}">
        <p14:creationId xmlns:p14="http://schemas.microsoft.com/office/powerpoint/2010/main" val="165339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FA734C3-3254-814D-82FF-5B61C267EB83}"/>
              </a:ext>
            </a:extLst>
          </p:cNvPr>
          <p:cNvSpPr txBox="1"/>
          <p:nvPr/>
        </p:nvSpPr>
        <p:spPr>
          <a:xfrm>
            <a:off x="7964764" y="5409465"/>
            <a:ext cx="30698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QML approach: optimize cost over a set of training data</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6"/>
          <a:stretch>
            <a:fillRect/>
          </a:stretch>
        </p:blipFill>
        <p:spPr>
          <a:xfrm>
            <a:off x="2960754" y="5511155"/>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701BF5-B777-F54E-B019-0025FB214FC3}"/>
              </a:ext>
            </a:extLst>
          </p:cNvPr>
          <p:cNvPicPr>
            <a:picLocks noChangeAspect="1"/>
          </p:cNvPicPr>
          <p:nvPr/>
        </p:nvPicPr>
        <p:blipFill>
          <a:blip r:embed="rId7"/>
          <a:stretch>
            <a:fillRect/>
          </a:stretch>
        </p:blipFill>
        <p:spPr>
          <a:xfrm>
            <a:off x="8204892" y="6109849"/>
            <a:ext cx="1948756" cy="338213"/>
          </a:xfrm>
          <a:prstGeom prst="rect">
            <a:avLst/>
          </a:prstGeom>
        </p:spPr>
      </p:pic>
      <p:sp>
        <p:nvSpPr>
          <p:cNvPr id="52" name="Title 1">
            <a:extLst>
              <a:ext uri="{FF2B5EF4-FFF2-40B4-BE49-F238E27FC236}">
                <a16:creationId xmlns:a16="http://schemas.microsoft.com/office/drawing/2014/main" id="{E918FD1F-8C27-D6AB-B2F6-3475BFF3F344}"/>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71" name="TextBox 70">
            <a:extLst>
              <a:ext uri="{FF2B5EF4-FFF2-40B4-BE49-F238E27FC236}">
                <a16:creationId xmlns:a16="http://schemas.microsoft.com/office/drawing/2014/main" id="{C8D4FB42-6269-A06A-52C5-D5418B93CB89}"/>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72" name="Group 71">
            <a:extLst>
              <a:ext uri="{FF2B5EF4-FFF2-40B4-BE49-F238E27FC236}">
                <a16:creationId xmlns:a16="http://schemas.microsoft.com/office/drawing/2014/main" id="{DB03FD33-4320-25F4-D78C-1A4A7C789C24}"/>
              </a:ext>
            </a:extLst>
          </p:cNvPr>
          <p:cNvGrpSpPr/>
          <p:nvPr/>
        </p:nvGrpSpPr>
        <p:grpSpPr>
          <a:xfrm>
            <a:off x="1987884" y="2855858"/>
            <a:ext cx="2982457" cy="2119951"/>
            <a:chOff x="1987884" y="2855858"/>
            <a:chExt cx="2982457" cy="2119951"/>
          </a:xfrm>
        </p:grpSpPr>
        <p:pic>
          <p:nvPicPr>
            <p:cNvPr id="73" name="Picture 72">
              <a:extLst>
                <a:ext uri="{FF2B5EF4-FFF2-40B4-BE49-F238E27FC236}">
                  <a16:creationId xmlns:a16="http://schemas.microsoft.com/office/drawing/2014/main" id="{ADAFFF26-B4AE-4BC8-BCDC-AE0984E11F5C}"/>
                </a:ext>
              </a:extLst>
            </p:cNvPr>
            <p:cNvPicPr>
              <a:picLocks noChangeAspect="1"/>
            </p:cNvPicPr>
            <p:nvPr/>
          </p:nvPicPr>
          <p:blipFill>
            <a:blip r:embed="rId8"/>
            <a:stretch>
              <a:fillRect/>
            </a:stretch>
          </p:blipFill>
          <p:spPr>
            <a:xfrm>
              <a:off x="4449641" y="4096749"/>
              <a:ext cx="520700" cy="215900"/>
            </a:xfrm>
            <a:prstGeom prst="rect">
              <a:avLst/>
            </a:prstGeom>
          </p:spPr>
        </p:pic>
        <p:pic>
          <p:nvPicPr>
            <p:cNvPr id="74" name="Picture 73">
              <a:extLst>
                <a:ext uri="{FF2B5EF4-FFF2-40B4-BE49-F238E27FC236}">
                  <a16:creationId xmlns:a16="http://schemas.microsoft.com/office/drawing/2014/main" id="{B13B76D1-85DE-26C2-38F9-DC387369F42D}"/>
                </a:ext>
              </a:extLst>
            </p:cNvPr>
            <p:cNvPicPr>
              <a:picLocks noChangeAspect="1"/>
            </p:cNvPicPr>
            <p:nvPr/>
          </p:nvPicPr>
          <p:blipFill rotWithShape="1">
            <a:blip r:embed="rId9"/>
            <a:srcRect l="23730"/>
            <a:stretch/>
          </p:blipFill>
          <p:spPr>
            <a:xfrm>
              <a:off x="4665463" y="3406274"/>
              <a:ext cx="235902" cy="330019"/>
            </a:xfrm>
            <a:prstGeom prst="rect">
              <a:avLst/>
            </a:prstGeom>
          </p:spPr>
        </p:pic>
        <p:pic>
          <p:nvPicPr>
            <p:cNvPr id="75" name="Picture 74">
              <a:extLst>
                <a:ext uri="{FF2B5EF4-FFF2-40B4-BE49-F238E27FC236}">
                  <a16:creationId xmlns:a16="http://schemas.microsoft.com/office/drawing/2014/main" id="{93D0568C-3293-AB68-6972-CAB6268078FE}"/>
                </a:ext>
              </a:extLst>
            </p:cNvPr>
            <p:cNvPicPr>
              <a:picLocks noChangeAspect="1"/>
            </p:cNvPicPr>
            <p:nvPr/>
          </p:nvPicPr>
          <p:blipFill rotWithShape="1">
            <a:blip r:embed="rId9"/>
            <a:srcRect l="23731" t="13825" r="534"/>
            <a:stretch/>
          </p:blipFill>
          <p:spPr>
            <a:xfrm>
              <a:off x="4666280" y="3736293"/>
              <a:ext cx="235085" cy="285412"/>
            </a:xfrm>
            <a:prstGeom prst="rect">
              <a:avLst/>
            </a:prstGeom>
          </p:spPr>
        </p:pic>
        <p:pic>
          <p:nvPicPr>
            <p:cNvPr id="76" name="Picture 75">
              <a:extLst>
                <a:ext uri="{FF2B5EF4-FFF2-40B4-BE49-F238E27FC236}">
                  <a16:creationId xmlns:a16="http://schemas.microsoft.com/office/drawing/2014/main" id="{D0ADB898-6FFF-CCC0-0B69-C6770810118A}"/>
                </a:ext>
              </a:extLst>
            </p:cNvPr>
            <p:cNvPicPr>
              <a:picLocks noChangeAspect="1"/>
            </p:cNvPicPr>
            <p:nvPr/>
          </p:nvPicPr>
          <p:blipFill rotWithShape="1">
            <a:blip r:embed="rId9"/>
            <a:srcRect l="23731" t="13825" r="534"/>
            <a:stretch/>
          </p:blipFill>
          <p:spPr>
            <a:xfrm>
              <a:off x="4666280" y="3182444"/>
              <a:ext cx="235085" cy="285412"/>
            </a:xfrm>
            <a:prstGeom prst="rect">
              <a:avLst/>
            </a:prstGeom>
          </p:spPr>
        </p:pic>
        <p:pic>
          <p:nvPicPr>
            <p:cNvPr id="78" name="Picture 77">
              <a:extLst>
                <a:ext uri="{FF2B5EF4-FFF2-40B4-BE49-F238E27FC236}">
                  <a16:creationId xmlns:a16="http://schemas.microsoft.com/office/drawing/2014/main" id="{CFB5085A-15FA-2592-6771-C2496299BF03}"/>
                </a:ext>
              </a:extLst>
            </p:cNvPr>
            <p:cNvPicPr>
              <a:picLocks noChangeAspect="1"/>
            </p:cNvPicPr>
            <p:nvPr/>
          </p:nvPicPr>
          <p:blipFill rotWithShape="1">
            <a:blip r:embed="rId9"/>
            <a:srcRect l="23731" t="13825" r="534"/>
            <a:stretch/>
          </p:blipFill>
          <p:spPr>
            <a:xfrm>
              <a:off x="4674533" y="2898152"/>
              <a:ext cx="235085" cy="285412"/>
            </a:xfrm>
            <a:prstGeom prst="rect">
              <a:avLst/>
            </a:prstGeom>
          </p:spPr>
        </p:pic>
        <p:pic>
          <p:nvPicPr>
            <p:cNvPr id="79" name="Picture 78">
              <a:extLst>
                <a:ext uri="{FF2B5EF4-FFF2-40B4-BE49-F238E27FC236}">
                  <a16:creationId xmlns:a16="http://schemas.microsoft.com/office/drawing/2014/main" id="{32D68D45-DCAD-F9CA-05CA-9E11DD0A5D26}"/>
                </a:ext>
              </a:extLst>
            </p:cNvPr>
            <p:cNvPicPr>
              <a:picLocks noChangeAspect="1"/>
            </p:cNvPicPr>
            <p:nvPr/>
          </p:nvPicPr>
          <p:blipFill>
            <a:blip r:embed="rId10"/>
            <a:stretch>
              <a:fillRect/>
            </a:stretch>
          </p:blipFill>
          <p:spPr>
            <a:xfrm>
              <a:off x="2178582" y="2923297"/>
              <a:ext cx="203200" cy="215900"/>
            </a:xfrm>
            <a:prstGeom prst="rect">
              <a:avLst/>
            </a:prstGeom>
          </p:spPr>
        </p:pic>
        <p:pic>
          <p:nvPicPr>
            <p:cNvPr id="80" name="Picture 79">
              <a:extLst>
                <a:ext uri="{FF2B5EF4-FFF2-40B4-BE49-F238E27FC236}">
                  <a16:creationId xmlns:a16="http://schemas.microsoft.com/office/drawing/2014/main" id="{42B71A4E-D938-618B-9396-34799554E7CC}"/>
                </a:ext>
              </a:extLst>
            </p:cNvPr>
            <p:cNvPicPr>
              <a:picLocks noChangeAspect="1"/>
            </p:cNvPicPr>
            <p:nvPr/>
          </p:nvPicPr>
          <p:blipFill>
            <a:blip r:embed="rId10"/>
            <a:stretch>
              <a:fillRect/>
            </a:stretch>
          </p:blipFill>
          <p:spPr>
            <a:xfrm>
              <a:off x="2178582" y="3217200"/>
              <a:ext cx="203200" cy="215900"/>
            </a:xfrm>
            <a:prstGeom prst="rect">
              <a:avLst/>
            </a:prstGeom>
          </p:spPr>
        </p:pic>
        <p:pic>
          <p:nvPicPr>
            <p:cNvPr id="81" name="Picture 80">
              <a:extLst>
                <a:ext uri="{FF2B5EF4-FFF2-40B4-BE49-F238E27FC236}">
                  <a16:creationId xmlns:a16="http://schemas.microsoft.com/office/drawing/2014/main" id="{4992DBC1-200B-C08C-31BA-8D9E02FD2B7B}"/>
                </a:ext>
              </a:extLst>
            </p:cNvPr>
            <p:cNvPicPr>
              <a:picLocks noChangeAspect="1"/>
            </p:cNvPicPr>
            <p:nvPr/>
          </p:nvPicPr>
          <p:blipFill>
            <a:blip r:embed="rId10"/>
            <a:stretch>
              <a:fillRect/>
            </a:stretch>
          </p:blipFill>
          <p:spPr>
            <a:xfrm>
              <a:off x="2184990" y="3483670"/>
              <a:ext cx="203200" cy="215900"/>
            </a:xfrm>
            <a:prstGeom prst="rect">
              <a:avLst/>
            </a:prstGeom>
          </p:spPr>
        </p:pic>
        <p:pic>
          <p:nvPicPr>
            <p:cNvPr id="82" name="Picture 81">
              <a:extLst>
                <a:ext uri="{FF2B5EF4-FFF2-40B4-BE49-F238E27FC236}">
                  <a16:creationId xmlns:a16="http://schemas.microsoft.com/office/drawing/2014/main" id="{A807447D-C822-A68C-980E-0F923881A088}"/>
                </a:ext>
              </a:extLst>
            </p:cNvPr>
            <p:cNvPicPr>
              <a:picLocks noChangeAspect="1"/>
            </p:cNvPicPr>
            <p:nvPr/>
          </p:nvPicPr>
          <p:blipFill>
            <a:blip r:embed="rId10"/>
            <a:stretch>
              <a:fillRect/>
            </a:stretch>
          </p:blipFill>
          <p:spPr>
            <a:xfrm>
              <a:off x="2193581" y="3754087"/>
              <a:ext cx="203200" cy="215900"/>
            </a:xfrm>
            <a:prstGeom prst="rect">
              <a:avLst/>
            </a:prstGeom>
          </p:spPr>
        </p:pic>
        <p:cxnSp>
          <p:nvCxnSpPr>
            <p:cNvPr id="83" name="Straight Connector 82">
              <a:extLst>
                <a:ext uri="{FF2B5EF4-FFF2-40B4-BE49-F238E27FC236}">
                  <a16:creationId xmlns:a16="http://schemas.microsoft.com/office/drawing/2014/main" id="{291C8EFD-E42D-3923-D902-7695FD015081}"/>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89" name="Left Brace 88">
              <a:extLst>
                <a:ext uri="{FF2B5EF4-FFF2-40B4-BE49-F238E27FC236}">
                  <a16:creationId xmlns:a16="http://schemas.microsoft.com/office/drawing/2014/main" id="{F153238B-74F9-6F33-5EAE-2B58BE3C17BE}"/>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849E7598-5EA4-A72D-CB4D-F9EEED876DEC}"/>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93" name="Picture 92">
              <a:extLst>
                <a:ext uri="{FF2B5EF4-FFF2-40B4-BE49-F238E27FC236}">
                  <a16:creationId xmlns:a16="http://schemas.microsoft.com/office/drawing/2014/main" id="{8E42DD2A-AA26-4D85-9002-AAE24D56C8ED}"/>
                </a:ext>
              </a:extLst>
            </p:cNvPr>
            <p:cNvPicPr>
              <a:picLocks noChangeAspect="1"/>
            </p:cNvPicPr>
            <p:nvPr/>
          </p:nvPicPr>
          <p:blipFill>
            <a:blip r:embed="rId11"/>
            <a:stretch>
              <a:fillRect/>
            </a:stretch>
          </p:blipFill>
          <p:spPr>
            <a:xfrm>
              <a:off x="3798544" y="4601607"/>
              <a:ext cx="444500" cy="241300"/>
            </a:xfrm>
            <a:prstGeom prst="rect">
              <a:avLst/>
            </a:prstGeom>
          </p:spPr>
        </p:pic>
        <p:cxnSp>
          <p:nvCxnSpPr>
            <p:cNvPr id="94" name="Straight Connector 93">
              <a:extLst>
                <a:ext uri="{FF2B5EF4-FFF2-40B4-BE49-F238E27FC236}">
                  <a16:creationId xmlns:a16="http://schemas.microsoft.com/office/drawing/2014/main" id="{B606AB95-AD51-1B72-7D2C-1C47D6B2E0B3}"/>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3DB2A24-4F35-8A21-E9EA-C71BD6655206}"/>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36652FF-A2E0-F8E6-15F6-7AFEE3A85CEC}"/>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FB68B3-7FD3-6BF0-1391-C70C48786976}"/>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Rounded Rectangle 97">
                  <a:extLst>
                    <a:ext uri="{FF2B5EF4-FFF2-40B4-BE49-F238E27FC236}">
                      <a16:creationId xmlns:a16="http://schemas.microsoft.com/office/drawing/2014/main" id="{C11484D5-D790-D995-50D6-FFA604B32A79}"/>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98" name="Rounded Rectangle 97">
                  <a:extLst>
                    <a:ext uri="{FF2B5EF4-FFF2-40B4-BE49-F238E27FC236}">
                      <a16:creationId xmlns:a16="http://schemas.microsoft.com/office/drawing/2014/main" id="{C11484D5-D790-D995-50D6-FFA604B32A79}"/>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2"/>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ounded Rectangle 98">
                  <a:extLst>
                    <a:ext uri="{FF2B5EF4-FFF2-40B4-BE49-F238E27FC236}">
                      <a16:creationId xmlns:a16="http://schemas.microsoft.com/office/drawing/2014/main" id="{47C77B40-2836-172B-3DB8-59649CE220B9}"/>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99" name="Rounded Rectangle 98">
                  <a:extLst>
                    <a:ext uri="{FF2B5EF4-FFF2-40B4-BE49-F238E27FC236}">
                      <a16:creationId xmlns:a16="http://schemas.microsoft.com/office/drawing/2014/main" id="{47C77B40-2836-172B-3DB8-59649CE220B9}"/>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3"/>
                  <a:stretch>
                    <a:fillRect l="-2000"/>
                  </a:stretch>
                </a:blipFill>
              </p:spPr>
              <p:txBody>
                <a:bodyPr/>
                <a:lstStyle/>
                <a:p>
                  <a:r>
                    <a:rPr lang="en-US">
                      <a:noFill/>
                    </a:rPr>
                    <a:t> </a:t>
                  </a:r>
                </a:p>
              </p:txBody>
            </p:sp>
          </mc:Fallback>
        </mc:AlternateContent>
      </p:grpSp>
      <p:sp>
        <p:nvSpPr>
          <p:cNvPr id="100" name="Rounded Rectangle 99">
            <a:extLst>
              <a:ext uri="{FF2B5EF4-FFF2-40B4-BE49-F238E27FC236}">
                <a16:creationId xmlns:a16="http://schemas.microsoft.com/office/drawing/2014/main" id="{10B2B320-827B-3F90-A120-F741E6D733A3}"/>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589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a:t>
            </a:r>
            <a:endParaRPr lang="en-US" sz="2700" dirty="0">
              <a:solidFill>
                <a:schemeClr val="bg1"/>
              </a:solidFill>
            </a:endParaRPr>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38193" y="3032265"/>
            <a:ext cx="10442713"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Assess trainability of a QNN by studying expected cost gradients</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The average cost gradient vanishes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Chebyshev's inequality:</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rPr>
              <a:t>Small variance entails small cost gradients. </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B95AD29F-A7F4-A241-A54E-9B548F278824}"/>
              </a:ext>
            </a:extLst>
          </p:cNvPr>
          <p:cNvPicPr>
            <a:picLocks noChangeAspect="1"/>
          </p:cNvPicPr>
          <p:nvPr/>
        </p:nvPicPr>
        <p:blipFill>
          <a:blip r:embed="rId3"/>
          <a:stretch>
            <a:fillRect/>
          </a:stretch>
        </p:blipFill>
        <p:spPr>
          <a:xfrm>
            <a:off x="8221386" y="1915622"/>
            <a:ext cx="1693333" cy="626533"/>
          </a:xfrm>
          <a:prstGeom prst="rect">
            <a:avLst/>
          </a:prstGeom>
        </p:spPr>
      </p:pic>
      <p:pic>
        <p:nvPicPr>
          <p:cNvPr id="19" name="Picture 18">
            <a:extLst>
              <a:ext uri="{FF2B5EF4-FFF2-40B4-BE49-F238E27FC236}">
                <a16:creationId xmlns:a16="http://schemas.microsoft.com/office/drawing/2014/main" id="{37E7886B-BE33-E74F-99EA-347C0EF3E45D}"/>
              </a:ext>
            </a:extLst>
          </p:cNvPr>
          <p:cNvPicPr>
            <a:picLocks noChangeAspect="1"/>
          </p:cNvPicPr>
          <p:nvPr/>
        </p:nvPicPr>
        <p:blipFill>
          <a:blip r:embed="rId4"/>
          <a:stretch>
            <a:fillRect/>
          </a:stretch>
        </p:blipFill>
        <p:spPr>
          <a:xfrm>
            <a:off x="5058262" y="3102940"/>
            <a:ext cx="1168400" cy="287867"/>
          </a:xfrm>
          <a:prstGeom prst="rect">
            <a:avLst/>
          </a:prstGeom>
        </p:spPr>
      </p:pic>
      <p:pic>
        <p:nvPicPr>
          <p:cNvPr id="20" name="Picture 19">
            <a:extLst>
              <a:ext uri="{FF2B5EF4-FFF2-40B4-BE49-F238E27FC236}">
                <a16:creationId xmlns:a16="http://schemas.microsoft.com/office/drawing/2014/main" id="{FB2720B1-0AD7-E94A-85AA-87E2DFEFF2D3}"/>
              </a:ext>
            </a:extLst>
          </p:cNvPr>
          <p:cNvPicPr>
            <a:picLocks noChangeAspect="1"/>
          </p:cNvPicPr>
          <p:nvPr/>
        </p:nvPicPr>
        <p:blipFill>
          <a:blip r:embed="rId5"/>
          <a:stretch>
            <a:fillRect/>
          </a:stretch>
        </p:blipFill>
        <p:spPr>
          <a:xfrm>
            <a:off x="3766883" y="4223974"/>
            <a:ext cx="2997200" cy="592667"/>
          </a:xfrm>
          <a:prstGeom prst="rect">
            <a:avLst/>
          </a:prstGeom>
        </p:spPr>
      </p:pic>
      <p:pic>
        <p:nvPicPr>
          <p:cNvPr id="21" name="Picture 4" descr="Rolling Hills | Livermore, CA This picture won the photo of … | Flickr">
            <a:extLst>
              <a:ext uri="{FF2B5EF4-FFF2-40B4-BE49-F238E27FC236}">
                <a16:creationId xmlns:a16="http://schemas.microsoft.com/office/drawing/2014/main" id="{9D0CC360-DD42-0948-B1C3-039712CEA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2862" y="3066062"/>
            <a:ext cx="2859062" cy="14295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AF4530-8010-2042-B249-A3B6BA50077D}"/>
              </a:ext>
            </a:extLst>
          </p:cNvPr>
          <p:cNvPicPr>
            <a:picLocks noChangeAspect="1"/>
          </p:cNvPicPr>
          <p:nvPr/>
        </p:nvPicPr>
        <p:blipFill>
          <a:blip r:embed="rId7"/>
          <a:stretch>
            <a:fillRect/>
          </a:stretch>
        </p:blipFill>
        <p:spPr>
          <a:xfrm>
            <a:off x="8757378" y="4725958"/>
            <a:ext cx="2226983" cy="1479236"/>
          </a:xfrm>
          <a:prstGeom prst="rect">
            <a:avLst/>
          </a:prstGeom>
        </p:spPr>
      </p:pic>
    </p:spTree>
    <p:extLst>
      <p:ext uri="{BB962C8B-B14F-4D97-AF65-F5344CB8AC3E}">
        <p14:creationId xmlns:p14="http://schemas.microsoft.com/office/powerpoint/2010/main" val="3033399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07A2CC3A-4A88-FD4B-9667-4D104DCC5D91}"/>
              </a:ext>
            </a:extLst>
          </p:cNvPr>
          <p:cNvPicPr>
            <a:picLocks noChangeAspect="1"/>
          </p:cNvPicPr>
          <p:nvPr/>
        </p:nvPicPr>
        <p:blipFill>
          <a:blip r:embed="rId3"/>
          <a:stretch>
            <a:fillRect/>
          </a:stretch>
        </p:blipFill>
        <p:spPr>
          <a:xfrm>
            <a:off x="2500346" y="2358056"/>
            <a:ext cx="2115289" cy="677714"/>
          </a:xfrm>
          <a:prstGeom prst="rect">
            <a:avLst/>
          </a:prstGeom>
        </p:spPr>
      </p:pic>
      <p:pic>
        <p:nvPicPr>
          <p:cNvPr id="25" name="Picture 24">
            <a:extLst>
              <a:ext uri="{FF2B5EF4-FFF2-40B4-BE49-F238E27FC236}">
                <a16:creationId xmlns:a16="http://schemas.microsoft.com/office/drawing/2014/main" id="{620FC871-9880-184E-99AE-6A281F417D3A}"/>
              </a:ext>
            </a:extLst>
          </p:cNvPr>
          <p:cNvPicPr>
            <a:picLocks noChangeAspect="1"/>
          </p:cNvPicPr>
          <p:nvPr/>
        </p:nvPicPr>
        <p:blipFill>
          <a:blip r:embed="rId4"/>
          <a:stretch>
            <a:fillRect/>
          </a:stretch>
        </p:blipFill>
        <p:spPr>
          <a:xfrm>
            <a:off x="7165623" y="2438875"/>
            <a:ext cx="2862470" cy="3026400"/>
          </a:xfrm>
          <a:prstGeom prst="rect">
            <a:avLst/>
          </a:prstGeom>
        </p:spPr>
      </p:pic>
      <p:pic>
        <p:nvPicPr>
          <p:cNvPr id="26" name="Picture 25">
            <a:extLst>
              <a:ext uri="{FF2B5EF4-FFF2-40B4-BE49-F238E27FC236}">
                <a16:creationId xmlns:a16="http://schemas.microsoft.com/office/drawing/2014/main" id="{BC040306-FA1D-1C40-A470-CD6EBAF8FB69}"/>
              </a:ext>
            </a:extLst>
          </p:cNvPr>
          <p:cNvPicPr>
            <a:picLocks noChangeAspect="1"/>
          </p:cNvPicPr>
          <p:nvPr/>
        </p:nvPicPr>
        <p:blipFill>
          <a:blip r:embed="rId4"/>
          <a:stretch>
            <a:fillRect/>
          </a:stretch>
        </p:blipFill>
        <p:spPr>
          <a:xfrm>
            <a:off x="7216697" y="2508416"/>
            <a:ext cx="3491344" cy="3691289"/>
          </a:xfrm>
          <a:prstGeom prst="rect">
            <a:avLst/>
          </a:prstGeom>
        </p:spPr>
      </p:pic>
      <p:pic>
        <p:nvPicPr>
          <p:cNvPr id="27" name="Picture 26">
            <a:extLst>
              <a:ext uri="{FF2B5EF4-FFF2-40B4-BE49-F238E27FC236}">
                <a16:creationId xmlns:a16="http://schemas.microsoft.com/office/drawing/2014/main" id="{DB9AD286-A852-F446-9B92-532812C37F6E}"/>
              </a:ext>
            </a:extLst>
          </p:cNvPr>
          <p:cNvPicPr>
            <a:picLocks noChangeAspect="1"/>
          </p:cNvPicPr>
          <p:nvPr/>
        </p:nvPicPr>
        <p:blipFill>
          <a:blip r:embed="rId5"/>
          <a:stretch>
            <a:fillRect/>
          </a:stretch>
        </p:blipFill>
        <p:spPr>
          <a:xfrm rot="16200000">
            <a:off x="6758903" y="4622928"/>
            <a:ext cx="581018" cy="161394"/>
          </a:xfrm>
          <a:prstGeom prst="rect">
            <a:avLst/>
          </a:prstGeom>
        </p:spPr>
      </p:pic>
      <p:sp>
        <p:nvSpPr>
          <p:cNvPr id="30" name="TextBox 29">
            <a:extLst>
              <a:ext uri="{FF2B5EF4-FFF2-40B4-BE49-F238E27FC236}">
                <a16:creationId xmlns:a16="http://schemas.microsoft.com/office/drawing/2014/main" id="{747ECC12-5D40-0A47-A116-7063F6AC8A5F}"/>
              </a:ext>
            </a:extLst>
          </p:cNvPr>
          <p:cNvSpPr txBox="1"/>
          <p:nvPr/>
        </p:nvSpPr>
        <p:spPr>
          <a:xfrm>
            <a:off x="1371599" y="1760190"/>
            <a:ext cx="4224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Rounded Rectangle 30">
            <a:extLst>
              <a:ext uri="{FF2B5EF4-FFF2-40B4-BE49-F238E27FC236}">
                <a16:creationId xmlns:a16="http://schemas.microsoft.com/office/drawing/2014/main" id="{ACC0AA54-C892-C143-8930-BA2F352DFC17}"/>
              </a:ext>
            </a:extLst>
          </p:cNvPr>
          <p:cNvSpPr/>
          <p:nvPr/>
        </p:nvSpPr>
        <p:spPr>
          <a:xfrm>
            <a:off x="2378904" y="2269805"/>
            <a:ext cx="2404122" cy="93381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8596857" y="26150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4" descr="Rolling Hills | Livermore, CA This picture won the photo of … | Flickr">
            <a:extLst>
              <a:ext uri="{FF2B5EF4-FFF2-40B4-BE49-F238E27FC236}">
                <a16:creationId xmlns:a16="http://schemas.microsoft.com/office/drawing/2014/main" id="{FB83E24A-521F-8341-A758-ACDBC6C9F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950" y="2434410"/>
            <a:ext cx="1242042" cy="6210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5A963275-D0D3-8343-B746-F2D3E6C19403}"/>
              </a:ext>
            </a:extLst>
          </p:cNvPr>
          <p:cNvPicPr>
            <a:picLocks noChangeAspect="1"/>
          </p:cNvPicPr>
          <p:nvPr/>
        </p:nvPicPr>
        <p:blipFill>
          <a:blip r:embed="rId7"/>
          <a:stretch>
            <a:fillRect/>
          </a:stretch>
        </p:blipFill>
        <p:spPr>
          <a:xfrm>
            <a:off x="10176891" y="4523840"/>
            <a:ext cx="850178" cy="564716"/>
          </a:xfrm>
          <a:prstGeom prst="rect">
            <a:avLst/>
          </a:prstGeom>
        </p:spPr>
      </p:pic>
      <p:sp>
        <p:nvSpPr>
          <p:cNvPr id="35" name="TextBox 34">
            <a:extLst>
              <a:ext uri="{FF2B5EF4-FFF2-40B4-BE49-F238E27FC236}">
                <a16:creationId xmlns:a16="http://schemas.microsoft.com/office/drawing/2014/main" id="{3E74070B-1BD7-9B4E-928A-C4695B896A78}"/>
              </a:ext>
            </a:extLst>
          </p:cNvPr>
          <p:cNvSpPr txBox="1"/>
          <p:nvPr/>
        </p:nvSpPr>
        <p:spPr>
          <a:xfrm>
            <a:off x="1104773" y="4906427"/>
            <a:ext cx="45911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Probability of non-zero gradients vanishes exponentially with problem size.</a:t>
            </a:r>
          </a:p>
        </p:txBody>
      </p:sp>
      <p:sp>
        <p:nvSpPr>
          <p:cNvPr id="3" name="Rectangle 2">
            <a:extLst>
              <a:ext uri="{FF2B5EF4-FFF2-40B4-BE49-F238E27FC236}">
                <a16:creationId xmlns:a16="http://schemas.microsoft.com/office/drawing/2014/main" id="{8AA6F59B-B08C-AB4D-B049-B6AEF700F36F}"/>
              </a:ext>
            </a:extLst>
          </p:cNvPr>
          <p:cNvSpPr/>
          <p:nvPr/>
        </p:nvSpPr>
        <p:spPr>
          <a:xfrm>
            <a:off x="9880682" y="24730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CB605129-01C6-8B40-A646-1EC48D01E175}"/>
              </a:ext>
            </a:extLst>
          </p:cNvPr>
          <p:cNvPicPr>
            <a:picLocks noChangeAspect="1"/>
          </p:cNvPicPr>
          <p:nvPr/>
        </p:nvPicPr>
        <p:blipFill>
          <a:blip r:embed="rId8"/>
          <a:stretch>
            <a:fillRect/>
          </a:stretch>
        </p:blipFill>
        <p:spPr>
          <a:xfrm>
            <a:off x="2163907" y="3917734"/>
            <a:ext cx="2997200" cy="592667"/>
          </a:xfrm>
          <a:prstGeom prst="rect">
            <a:avLst/>
          </a:prstGeom>
        </p:spPr>
      </p:pic>
      <p:pic>
        <p:nvPicPr>
          <p:cNvPr id="5" name="Picture 4">
            <a:extLst>
              <a:ext uri="{FF2B5EF4-FFF2-40B4-BE49-F238E27FC236}">
                <a16:creationId xmlns:a16="http://schemas.microsoft.com/office/drawing/2014/main" id="{D4F4DFCC-B7CB-1542-864D-E5413768E741}"/>
              </a:ext>
            </a:extLst>
          </p:cNvPr>
          <p:cNvPicPr>
            <a:picLocks noChangeAspect="1"/>
          </p:cNvPicPr>
          <p:nvPr/>
        </p:nvPicPr>
        <p:blipFill>
          <a:blip r:embed="rId9"/>
          <a:stretch>
            <a:fillRect/>
          </a:stretch>
        </p:blipFill>
        <p:spPr>
          <a:xfrm>
            <a:off x="3264558" y="3437641"/>
            <a:ext cx="345525" cy="352723"/>
          </a:xfrm>
          <a:prstGeom prst="rect">
            <a:avLst/>
          </a:prstGeom>
        </p:spPr>
      </p:pic>
      <p:cxnSp>
        <p:nvCxnSpPr>
          <p:cNvPr id="7" name="Straight Arrow Connector 6">
            <a:extLst>
              <a:ext uri="{FF2B5EF4-FFF2-40B4-BE49-F238E27FC236}">
                <a16:creationId xmlns:a16="http://schemas.microsoft.com/office/drawing/2014/main" id="{1BA34A55-6551-6140-8466-D75F827C87D1}"/>
              </a:ext>
            </a:extLst>
          </p:cNvPr>
          <p:cNvCxnSpPr>
            <a:cxnSpLocks/>
          </p:cNvCxnSpPr>
          <p:nvPr/>
        </p:nvCxnSpPr>
        <p:spPr>
          <a:xfrm>
            <a:off x="3433536" y="4590787"/>
            <a:ext cx="0" cy="2751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240FE1-4398-7B44-9513-E7B847A8580B}"/>
              </a:ext>
            </a:extLst>
          </p:cNvPr>
          <p:cNvCxnSpPr>
            <a:cxnSpLocks/>
          </p:cNvCxnSpPr>
          <p:nvPr/>
        </p:nvCxnSpPr>
        <p:spPr>
          <a:xfrm>
            <a:off x="3433536" y="5634403"/>
            <a:ext cx="0" cy="2751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E3411FC-E58A-AE4D-985A-5A0460795A3B}"/>
              </a:ext>
            </a:extLst>
          </p:cNvPr>
          <p:cNvSpPr txBox="1"/>
          <p:nvPr/>
        </p:nvSpPr>
        <p:spPr>
          <a:xfrm>
            <a:off x="1097168" y="6030596"/>
            <a:ext cx="45911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Shots required for training grows exponentially with problem size.</a:t>
            </a:r>
          </a:p>
        </p:txBody>
      </p:sp>
    </p:spTree>
    <p:extLst>
      <p:ext uri="{BB962C8B-B14F-4D97-AF65-F5344CB8AC3E}">
        <p14:creationId xmlns:p14="http://schemas.microsoft.com/office/powerpoint/2010/main" val="4125471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235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303435"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0641D40-D74F-BF47-B9E1-63C5D92E01D7}"/>
              </a:ext>
            </a:extLst>
          </p:cNvPr>
          <p:cNvPicPr>
            <a:picLocks noChangeAspect="1"/>
          </p:cNvPicPr>
          <p:nvPr/>
        </p:nvPicPr>
        <p:blipFill rotWithShape="1">
          <a:blip r:embed="rId8"/>
          <a:srcRect t="21723" r="37060" b="31452"/>
          <a:stretch/>
        </p:blipFill>
        <p:spPr>
          <a:xfrm>
            <a:off x="6773559" y="4231654"/>
            <a:ext cx="2727467" cy="2240792"/>
          </a:xfrm>
          <a:prstGeom prst="rect">
            <a:avLst/>
          </a:prstGeom>
        </p:spPr>
      </p:pic>
      <p:pic>
        <p:nvPicPr>
          <p:cNvPr id="24" name="Picture 23">
            <a:extLst>
              <a:ext uri="{FF2B5EF4-FFF2-40B4-BE49-F238E27FC236}">
                <a16:creationId xmlns:a16="http://schemas.microsoft.com/office/drawing/2014/main" id="{D8CF8790-BEAE-1242-AB55-D609DBC83463}"/>
              </a:ext>
            </a:extLst>
          </p:cNvPr>
          <p:cNvPicPr>
            <a:picLocks noChangeAspect="1"/>
          </p:cNvPicPr>
          <p:nvPr/>
        </p:nvPicPr>
        <p:blipFill rotWithShape="1">
          <a:blip r:embed="rId8"/>
          <a:srcRect t="66143" r="38443" b="-12968"/>
          <a:stretch/>
        </p:blipFill>
        <p:spPr>
          <a:xfrm>
            <a:off x="1550264" y="4569969"/>
            <a:ext cx="2667535" cy="2240793"/>
          </a:xfrm>
          <a:prstGeom prst="rect">
            <a:avLst/>
          </a:prstGeom>
        </p:spPr>
      </p:pic>
      <p:sp>
        <p:nvSpPr>
          <p:cNvPr id="25" name="Rectangle 24">
            <a:extLst>
              <a:ext uri="{FF2B5EF4-FFF2-40B4-BE49-F238E27FC236}">
                <a16:creationId xmlns:a16="http://schemas.microsoft.com/office/drawing/2014/main" id="{2A29A854-6E7B-9040-9C4D-83D2384A1D0F}"/>
              </a:ext>
            </a:extLst>
          </p:cNvPr>
          <p:cNvSpPr/>
          <p:nvPr/>
        </p:nvSpPr>
        <p:spPr>
          <a:xfrm>
            <a:off x="885709" y="4330081"/>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AB1C81E-6650-9A4F-BD01-F92F5B78965F}"/>
              </a:ext>
            </a:extLst>
          </p:cNvPr>
          <p:cNvSpPr/>
          <p:nvPr/>
        </p:nvSpPr>
        <p:spPr>
          <a:xfrm>
            <a:off x="6033614" y="4595555"/>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6286036" y="4262677"/>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E2CF763-9349-C544-9AC4-C12A6B25E0C9}"/>
              </a:ext>
            </a:extLst>
          </p:cNvPr>
          <p:cNvSpPr txBox="1"/>
          <p:nvPr/>
        </p:nvSpPr>
        <p:spPr>
          <a:xfrm>
            <a:off x="1682108" y="6337994"/>
            <a:ext cx="5012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Highly expressive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ansatze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06184B6-848A-CE46-BA9B-22F472FD656D}"/>
              </a:ext>
            </a:extLst>
          </p:cNvPr>
          <p:cNvSpPr txBox="1"/>
          <p:nvPr/>
        </p:nvSpPr>
        <p:spPr>
          <a:xfrm>
            <a:off x="6422894" y="6343430"/>
            <a:ext cx="554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Less expressive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ansatze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E104EFCB-E53F-8C40-915C-7F8186717EB2}"/>
              </a:ext>
            </a:extLst>
          </p:cNvPr>
          <p:cNvPicPr>
            <a:picLocks noChangeAspect="1"/>
          </p:cNvPicPr>
          <p:nvPr/>
        </p:nvPicPr>
        <p:blipFill>
          <a:blip r:embed="rId9"/>
          <a:stretch>
            <a:fillRect/>
          </a:stretch>
        </p:blipFill>
        <p:spPr>
          <a:xfrm>
            <a:off x="3205304" y="3656842"/>
            <a:ext cx="4218706" cy="716714"/>
          </a:xfrm>
          <a:prstGeom prst="rect">
            <a:avLst/>
          </a:prstGeom>
        </p:spPr>
      </p:pic>
      <p:sp>
        <p:nvSpPr>
          <p:cNvPr id="7" name="Rectangle 6">
            <a:extLst>
              <a:ext uri="{FF2B5EF4-FFF2-40B4-BE49-F238E27FC236}">
                <a16:creationId xmlns:a16="http://schemas.microsoft.com/office/drawing/2014/main" id="{CB9C1855-A557-8443-854A-B1847FD59159}"/>
              </a:ext>
            </a:extLst>
          </p:cNvPr>
          <p:cNvSpPr/>
          <p:nvPr/>
        </p:nvSpPr>
        <p:spPr>
          <a:xfrm>
            <a:off x="8703733" y="4231654"/>
            <a:ext cx="1395585" cy="1661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86EC4CF-19D5-194F-8C4E-11F656FF8229}"/>
              </a:ext>
            </a:extLst>
          </p:cNvPr>
          <p:cNvSpPr/>
          <p:nvPr/>
        </p:nvSpPr>
        <p:spPr>
          <a:xfrm>
            <a:off x="6893296" y="4355238"/>
            <a:ext cx="2460888" cy="472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0BEF886-DFA2-684B-A10F-E23BEAE6C4A1}"/>
              </a:ext>
            </a:extLst>
          </p:cNvPr>
          <p:cNvSpPr/>
          <p:nvPr/>
        </p:nvSpPr>
        <p:spPr>
          <a:xfrm>
            <a:off x="8589310" y="5185485"/>
            <a:ext cx="2460888" cy="472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C09F134-7FDA-6D48-9D6F-4F6BB99687EA}"/>
              </a:ext>
            </a:extLst>
          </p:cNvPr>
          <p:cNvSpPr/>
          <p:nvPr/>
        </p:nvSpPr>
        <p:spPr>
          <a:xfrm>
            <a:off x="3390232" y="5184119"/>
            <a:ext cx="1395585"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B36847E-A0C8-3848-A88E-367316C9D78C}"/>
              </a:ext>
            </a:extLst>
          </p:cNvPr>
          <p:cNvSpPr/>
          <p:nvPr/>
        </p:nvSpPr>
        <p:spPr>
          <a:xfrm>
            <a:off x="451199" y="4578923"/>
            <a:ext cx="1395585"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3D2A2E11-6DA7-124A-8E00-CCE95BCBE01E}"/>
              </a:ext>
            </a:extLst>
          </p:cNvPr>
          <p:cNvPicPr>
            <a:picLocks noChangeAspect="1"/>
          </p:cNvPicPr>
          <p:nvPr/>
        </p:nvPicPr>
        <p:blipFill rotWithShape="1">
          <a:blip r:embed="rId8"/>
          <a:srcRect l="8129" t="25336" r="63748" b="65895"/>
          <a:stretch/>
        </p:blipFill>
        <p:spPr>
          <a:xfrm>
            <a:off x="7125797" y="4404578"/>
            <a:ext cx="1218717" cy="419607"/>
          </a:xfrm>
          <a:prstGeom prst="rect">
            <a:avLst/>
          </a:prstGeom>
        </p:spPr>
      </p:pic>
      <p:pic>
        <p:nvPicPr>
          <p:cNvPr id="45" name="Picture 44">
            <a:extLst>
              <a:ext uri="{FF2B5EF4-FFF2-40B4-BE49-F238E27FC236}">
                <a16:creationId xmlns:a16="http://schemas.microsoft.com/office/drawing/2014/main" id="{002321E6-F6BC-0E4F-A90A-AD13D7638429}"/>
              </a:ext>
            </a:extLst>
          </p:cNvPr>
          <p:cNvPicPr>
            <a:picLocks noChangeAspect="1"/>
          </p:cNvPicPr>
          <p:nvPr/>
        </p:nvPicPr>
        <p:blipFill rotWithShape="1">
          <a:blip r:embed="rId8"/>
          <a:srcRect l="8129" t="25336" r="63748" b="65895"/>
          <a:stretch/>
        </p:blipFill>
        <p:spPr>
          <a:xfrm>
            <a:off x="1894463" y="4269949"/>
            <a:ext cx="1218717" cy="419607"/>
          </a:xfrm>
          <a:prstGeom prst="rect">
            <a:avLst/>
          </a:prstGeom>
        </p:spPr>
      </p:pic>
      <p:sp>
        <p:nvSpPr>
          <p:cNvPr id="17" name="TextBox 16">
            <a:extLst>
              <a:ext uri="{FF2B5EF4-FFF2-40B4-BE49-F238E27FC236}">
                <a16:creationId xmlns:a16="http://schemas.microsoft.com/office/drawing/2014/main" id="{25E0E171-830E-5640-98B5-3499F318AFA7}"/>
              </a:ext>
            </a:extLst>
          </p:cNvPr>
          <p:cNvSpPr txBox="1"/>
          <p:nvPr/>
        </p:nvSpPr>
        <p:spPr>
          <a:xfrm>
            <a:off x="3559132" y="5132334"/>
            <a:ext cx="21198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Contains solutions to problems </a:t>
            </a:r>
            <a:r>
              <a:rPr kumimoji="0" lang="en-US" sz="1600" b="0" i="0" u="none" strike="noStrike" kern="1200" cap="none" spc="0" normalizeH="0" baseline="0" noProof="0" dirty="0">
                <a:ln>
                  <a:noFill/>
                </a:ln>
                <a:solidFill>
                  <a:srgbClr val="83C9AB"/>
                </a:solidFill>
                <a:effectLst/>
                <a:uLnTx/>
                <a:uFillTx/>
                <a:latin typeface="Calibri" panose="020F0502020204030204"/>
                <a:ea typeface="+mn-ea"/>
                <a:cs typeface="+mn-cs"/>
              </a:rPr>
              <a:t>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600" b="0" i="0" u="none" strike="noStrike" kern="1200" cap="none" spc="0" normalizeH="0" baseline="0" noProof="0" dirty="0">
                <a:ln>
                  <a:noFill/>
                </a:ln>
                <a:solidFill>
                  <a:srgbClr val="96D4B3"/>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B</a:t>
            </a:r>
          </a:p>
        </p:txBody>
      </p:sp>
      <p:sp>
        <p:nvSpPr>
          <p:cNvPr id="46" name="TextBox 45">
            <a:extLst>
              <a:ext uri="{FF2B5EF4-FFF2-40B4-BE49-F238E27FC236}">
                <a16:creationId xmlns:a16="http://schemas.microsoft.com/office/drawing/2014/main" id="{B857E240-C351-AE4A-9381-4BE4C6D776DE}"/>
              </a:ext>
            </a:extLst>
          </p:cNvPr>
          <p:cNvSpPr txBox="1"/>
          <p:nvPr/>
        </p:nvSpPr>
        <p:spPr>
          <a:xfrm>
            <a:off x="8759605" y="5080579"/>
            <a:ext cx="21198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Contains solutions to problem</a:t>
            </a:r>
            <a:r>
              <a:rPr kumimoji="0" lang="en-US" sz="1600" b="0" i="0" u="none" strike="noStrike" kern="1200" cap="none" spc="0" normalizeH="0" baseline="0" noProof="0" dirty="0">
                <a:ln>
                  <a:noFill/>
                </a:ln>
                <a:solidFill>
                  <a:srgbClr val="83C9AB"/>
                </a:solidFill>
                <a:effectLst/>
                <a:uLnTx/>
                <a:uFillTx/>
                <a:latin typeface="Calibri" panose="020F0502020204030204"/>
                <a:ea typeface="+mn-ea"/>
                <a:cs typeface="+mn-cs"/>
              </a:rPr>
              <a:t> 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only</a:t>
            </a:r>
            <a:endParaRPr kumimoji="0" lang="en-US" sz="1600" b="0" i="0" u="none" strike="noStrike" kern="1200" cap="none" spc="0" normalizeH="0" baseline="0" noProof="0" dirty="0">
              <a:ln>
                <a:noFill/>
              </a:ln>
              <a:solidFill>
                <a:srgbClr val="96D4B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48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303435"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0641D40-D74F-BF47-B9E1-63C5D92E01D7}"/>
              </a:ext>
            </a:extLst>
          </p:cNvPr>
          <p:cNvPicPr>
            <a:picLocks noChangeAspect="1"/>
          </p:cNvPicPr>
          <p:nvPr/>
        </p:nvPicPr>
        <p:blipFill rotWithShape="1">
          <a:blip r:embed="rId8"/>
          <a:srcRect t="21723" b="31452"/>
          <a:stretch/>
        </p:blipFill>
        <p:spPr>
          <a:xfrm>
            <a:off x="6773559" y="4231654"/>
            <a:ext cx="4333461" cy="2240792"/>
          </a:xfrm>
          <a:prstGeom prst="rect">
            <a:avLst/>
          </a:prstGeom>
        </p:spPr>
      </p:pic>
      <p:pic>
        <p:nvPicPr>
          <p:cNvPr id="24" name="Picture 23">
            <a:extLst>
              <a:ext uri="{FF2B5EF4-FFF2-40B4-BE49-F238E27FC236}">
                <a16:creationId xmlns:a16="http://schemas.microsoft.com/office/drawing/2014/main" id="{D8CF8790-BEAE-1242-AB55-D609DBC83463}"/>
              </a:ext>
            </a:extLst>
          </p:cNvPr>
          <p:cNvPicPr>
            <a:picLocks noChangeAspect="1"/>
          </p:cNvPicPr>
          <p:nvPr/>
        </p:nvPicPr>
        <p:blipFill rotWithShape="1">
          <a:blip r:embed="rId8"/>
          <a:srcRect t="66143" b="-12968"/>
          <a:stretch/>
        </p:blipFill>
        <p:spPr>
          <a:xfrm>
            <a:off x="1550264" y="4417572"/>
            <a:ext cx="4333461" cy="2240793"/>
          </a:xfrm>
          <a:prstGeom prst="rect">
            <a:avLst/>
          </a:prstGeom>
        </p:spPr>
      </p:pic>
      <p:sp>
        <p:nvSpPr>
          <p:cNvPr id="25" name="Rectangle 24">
            <a:extLst>
              <a:ext uri="{FF2B5EF4-FFF2-40B4-BE49-F238E27FC236}">
                <a16:creationId xmlns:a16="http://schemas.microsoft.com/office/drawing/2014/main" id="{2A29A854-6E7B-9040-9C4D-83D2384A1D0F}"/>
              </a:ext>
            </a:extLst>
          </p:cNvPr>
          <p:cNvSpPr/>
          <p:nvPr/>
        </p:nvSpPr>
        <p:spPr>
          <a:xfrm>
            <a:off x="885709" y="4330081"/>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AB1C81E-6650-9A4F-BD01-F92F5B78965F}"/>
              </a:ext>
            </a:extLst>
          </p:cNvPr>
          <p:cNvSpPr/>
          <p:nvPr/>
        </p:nvSpPr>
        <p:spPr>
          <a:xfrm>
            <a:off x="6033614" y="4595555"/>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6286036" y="4262677"/>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E2CF763-9349-C544-9AC4-C12A6B25E0C9}"/>
              </a:ext>
            </a:extLst>
          </p:cNvPr>
          <p:cNvSpPr txBox="1"/>
          <p:nvPr/>
        </p:nvSpPr>
        <p:spPr>
          <a:xfrm>
            <a:off x="1682108" y="6337994"/>
            <a:ext cx="50128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Highly expressive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ansatze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have barren plateaus</a:t>
            </a:r>
          </a:p>
        </p:txBody>
      </p:sp>
      <p:sp>
        <p:nvSpPr>
          <p:cNvPr id="29" name="TextBox 28">
            <a:extLst>
              <a:ext uri="{FF2B5EF4-FFF2-40B4-BE49-F238E27FC236}">
                <a16:creationId xmlns:a16="http://schemas.microsoft.com/office/drawing/2014/main" id="{306184B6-848A-CE46-BA9B-22F472FD656D}"/>
              </a:ext>
            </a:extLst>
          </p:cNvPr>
          <p:cNvSpPr txBox="1"/>
          <p:nvPr/>
        </p:nvSpPr>
        <p:spPr>
          <a:xfrm>
            <a:off x="6422894" y="6343430"/>
            <a:ext cx="554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Less expressive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ansatze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can be trainable or untrainable </a:t>
            </a:r>
          </a:p>
        </p:txBody>
      </p:sp>
      <p:pic>
        <p:nvPicPr>
          <p:cNvPr id="6" name="Picture 5" descr="Text&#10;&#10;Description automatically generated">
            <a:extLst>
              <a:ext uri="{FF2B5EF4-FFF2-40B4-BE49-F238E27FC236}">
                <a16:creationId xmlns:a16="http://schemas.microsoft.com/office/drawing/2014/main" id="{E104EFCB-E53F-8C40-915C-7F8186717EB2}"/>
              </a:ext>
            </a:extLst>
          </p:cNvPr>
          <p:cNvPicPr>
            <a:picLocks noChangeAspect="1"/>
          </p:cNvPicPr>
          <p:nvPr/>
        </p:nvPicPr>
        <p:blipFill>
          <a:blip r:embed="rId9"/>
          <a:stretch>
            <a:fillRect/>
          </a:stretch>
        </p:blipFill>
        <p:spPr>
          <a:xfrm>
            <a:off x="3205304" y="3656842"/>
            <a:ext cx="4218706" cy="716714"/>
          </a:xfrm>
          <a:prstGeom prst="rect">
            <a:avLst/>
          </a:prstGeom>
        </p:spPr>
      </p:pic>
    </p:spTree>
    <p:extLst>
      <p:ext uri="{BB962C8B-B14F-4D97-AF65-F5344CB8AC3E}">
        <p14:creationId xmlns:p14="http://schemas.microsoft.com/office/powerpoint/2010/main" val="1023179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A29A854-6E7B-9040-9C4D-83D2384A1D0F}"/>
              </a:ext>
            </a:extLst>
          </p:cNvPr>
          <p:cNvSpPr/>
          <p:nvPr/>
        </p:nvSpPr>
        <p:spPr>
          <a:xfrm>
            <a:off x="885709" y="4330081"/>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CC09365-C9A0-4642-9DC5-3209DC80FAD4}"/>
              </a:ext>
            </a:extLst>
          </p:cNvPr>
          <p:cNvSpPr/>
          <p:nvPr/>
        </p:nvSpPr>
        <p:spPr>
          <a:xfrm>
            <a:off x="6286036" y="4262677"/>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E104EFCB-E53F-8C40-915C-7F8186717EB2}"/>
              </a:ext>
            </a:extLst>
          </p:cNvPr>
          <p:cNvPicPr>
            <a:picLocks noChangeAspect="1"/>
          </p:cNvPicPr>
          <p:nvPr/>
        </p:nvPicPr>
        <p:blipFill>
          <a:blip r:embed="rId8"/>
          <a:stretch>
            <a:fillRect/>
          </a:stretch>
        </p:blipFill>
        <p:spPr>
          <a:xfrm>
            <a:off x="3205304" y="3656842"/>
            <a:ext cx="4218706" cy="716714"/>
          </a:xfrm>
          <a:prstGeom prst="rect">
            <a:avLst/>
          </a:prstGeom>
        </p:spPr>
      </p:pic>
      <p:sp>
        <p:nvSpPr>
          <p:cNvPr id="5" name="Right Brace 4">
            <a:extLst>
              <a:ext uri="{FF2B5EF4-FFF2-40B4-BE49-F238E27FC236}">
                <a16:creationId xmlns:a16="http://schemas.microsoft.com/office/drawing/2014/main" id="{AB4C411D-6BF2-8143-A0EB-B77EF6E7035D}"/>
              </a:ext>
            </a:extLst>
          </p:cNvPr>
          <p:cNvSpPr/>
          <p:nvPr/>
        </p:nvSpPr>
        <p:spPr>
          <a:xfrm rot="5400000">
            <a:off x="4363416" y="1664359"/>
            <a:ext cx="209264" cy="5911924"/>
          </a:xfrm>
          <a:prstGeom prst="rightBrace">
            <a:avLst/>
          </a:prstGeom>
          <a:ln w="19050">
            <a:solidFill>
              <a:srgbClr val="E17F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F7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60DFB0-BE9B-EA42-9987-480800667920}"/>
              </a:ext>
            </a:extLst>
          </p:cNvPr>
          <p:cNvSpPr txBox="1"/>
          <p:nvPr/>
        </p:nvSpPr>
        <p:spPr>
          <a:xfrm>
            <a:off x="2069472" y="5149119"/>
            <a:ext cx="3263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7F70"/>
                </a:solidFill>
                <a:effectLst/>
                <a:uLnTx/>
                <a:uFillTx/>
                <a:latin typeface="Calibri" panose="020F0502020204030204"/>
                <a:ea typeface="+mn-ea"/>
                <a:cs typeface="+mn-cs"/>
              </a:rPr>
              <a:t>Marco presented an alternative lie algebraic perspective on a closely related phenomenon</a:t>
            </a:r>
          </a:p>
        </p:txBody>
      </p:sp>
      <p:pic>
        <p:nvPicPr>
          <p:cNvPr id="11" name="Picture 10" descr="Text&#10;&#10;Description automatically generated">
            <a:extLst>
              <a:ext uri="{FF2B5EF4-FFF2-40B4-BE49-F238E27FC236}">
                <a16:creationId xmlns:a16="http://schemas.microsoft.com/office/drawing/2014/main" id="{AA808DBB-0B1B-FA4F-BB99-556BD58C3770}"/>
              </a:ext>
            </a:extLst>
          </p:cNvPr>
          <p:cNvPicPr>
            <a:picLocks noChangeAspect="1"/>
          </p:cNvPicPr>
          <p:nvPr/>
        </p:nvPicPr>
        <p:blipFill>
          <a:blip r:embed="rId9"/>
          <a:stretch>
            <a:fillRect/>
          </a:stretch>
        </p:blipFill>
        <p:spPr>
          <a:xfrm>
            <a:off x="5529666" y="4932563"/>
            <a:ext cx="4249798" cy="1510506"/>
          </a:xfrm>
          <a:prstGeom prst="rect">
            <a:avLst/>
          </a:prstGeom>
        </p:spPr>
      </p:pic>
      <p:pic>
        <p:nvPicPr>
          <p:cNvPr id="17" name="Picture 16" descr="A person with a beard&#10;&#10;Description automatically generated with medium confidence">
            <a:extLst>
              <a:ext uri="{FF2B5EF4-FFF2-40B4-BE49-F238E27FC236}">
                <a16:creationId xmlns:a16="http://schemas.microsoft.com/office/drawing/2014/main" id="{4FC991BC-539A-E643-AE8D-2548EBD21F2A}"/>
              </a:ext>
            </a:extLst>
          </p:cNvPr>
          <p:cNvPicPr>
            <a:picLocks noChangeAspect="1"/>
          </p:cNvPicPr>
          <p:nvPr/>
        </p:nvPicPr>
        <p:blipFill>
          <a:blip r:embed="rId10"/>
          <a:stretch>
            <a:fillRect/>
          </a:stretch>
        </p:blipFill>
        <p:spPr>
          <a:xfrm>
            <a:off x="9779254" y="4940651"/>
            <a:ext cx="1185268" cy="1488229"/>
          </a:xfrm>
          <a:prstGeom prst="rect">
            <a:avLst/>
          </a:prstGeom>
        </p:spPr>
      </p:pic>
    </p:spTree>
    <p:extLst>
      <p:ext uri="{BB962C8B-B14F-4D97-AF65-F5344CB8AC3E}">
        <p14:creationId xmlns:p14="http://schemas.microsoft.com/office/powerpoint/2010/main" val="1695945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8"/>
          <a:stretch>
            <a:fillRect/>
          </a:stretch>
        </p:blipFill>
        <p:spPr>
          <a:xfrm>
            <a:off x="7183555" y="4549882"/>
            <a:ext cx="4130097" cy="611340"/>
          </a:xfrm>
          <a:prstGeom prst="rect">
            <a:avLst/>
          </a:prstGeom>
        </p:spPr>
      </p:pic>
      <p:pic>
        <p:nvPicPr>
          <p:cNvPr id="24" name="Picture 23" descr="Text&#10;&#10;Description automatically generated">
            <a:extLst>
              <a:ext uri="{FF2B5EF4-FFF2-40B4-BE49-F238E27FC236}">
                <a16:creationId xmlns:a16="http://schemas.microsoft.com/office/drawing/2014/main" id="{741C30C4-FB44-8F4D-AA21-73F08EAAFC3D}"/>
              </a:ext>
            </a:extLst>
          </p:cNvPr>
          <p:cNvPicPr>
            <a:picLocks noChangeAspect="1"/>
          </p:cNvPicPr>
          <p:nvPr/>
        </p:nvPicPr>
        <p:blipFill>
          <a:blip r:embed="rId9"/>
          <a:stretch>
            <a:fillRect/>
          </a:stretch>
        </p:blipFill>
        <p:spPr>
          <a:xfrm>
            <a:off x="3205304" y="3656842"/>
            <a:ext cx="4218706" cy="716714"/>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3A92F701-5CFC-D240-9FFD-87F9E2BC385B}"/>
              </a:ext>
            </a:extLst>
          </p:cNvPr>
          <p:cNvPicPr>
            <a:picLocks noChangeAspect="1"/>
          </p:cNvPicPr>
          <p:nvPr/>
        </p:nvPicPr>
        <p:blipFill>
          <a:blip r:embed="rId10"/>
          <a:stretch>
            <a:fillRect/>
          </a:stretch>
        </p:blipFill>
        <p:spPr>
          <a:xfrm>
            <a:off x="3284288" y="4519960"/>
            <a:ext cx="3475742" cy="726275"/>
          </a:xfrm>
          <a:prstGeom prst="rect">
            <a:avLst/>
          </a:prstGeom>
        </p:spPr>
      </p:pic>
    </p:spTree>
    <p:extLst>
      <p:ext uri="{BB962C8B-B14F-4D97-AF65-F5344CB8AC3E}">
        <p14:creationId xmlns:p14="http://schemas.microsoft.com/office/powerpoint/2010/main" val="4030840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8"/>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9"/>
          <a:stretch>
            <a:fillRect/>
          </a:stretch>
        </p:blipFill>
        <p:spPr>
          <a:xfrm>
            <a:off x="7039274" y="4568349"/>
            <a:ext cx="4130097" cy="611340"/>
          </a:xfrm>
          <a:prstGeom prst="rect">
            <a:avLst/>
          </a:prstGeom>
        </p:spPr>
      </p:pic>
      <p:pic>
        <p:nvPicPr>
          <p:cNvPr id="25" name="Picture 24" descr="Text&#10;&#10;Description automatically generated">
            <a:extLst>
              <a:ext uri="{FF2B5EF4-FFF2-40B4-BE49-F238E27FC236}">
                <a16:creationId xmlns:a16="http://schemas.microsoft.com/office/drawing/2014/main" id="{E908484B-34F4-F541-B2C3-492E46A9DF92}"/>
              </a:ext>
            </a:extLst>
          </p:cNvPr>
          <p:cNvPicPr>
            <a:picLocks noChangeAspect="1"/>
          </p:cNvPicPr>
          <p:nvPr/>
        </p:nvPicPr>
        <p:blipFill>
          <a:blip r:embed="rId10"/>
          <a:stretch>
            <a:fillRect/>
          </a:stretch>
        </p:blipFill>
        <p:spPr>
          <a:xfrm>
            <a:off x="3205304" y="3656842"/>
            <a:ext cx="4218706" cy="716714"/>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18776F89-17E8-6642-A3E7-4FE982489637}"/>
              </a:ext>
            </a:extLst>
          </p:cNvPr>
          <p:cNvPicPr>
            <a:picLocks noChangeAspect="1"/>
          </p:cNvPicPr>
          <p:nvPr/>
        </p:nvPicPr>
        <p:blipFill>
          <a:blip r:embed="rId11"/>
          <a:stretch>
            <a:fillRect/>
          </a:stretch>
        </p:blipFill>
        <p:spPr>
          <a:xfrm>
            <a:off x="3284288" y="4519960"/>
            <a:ext cx="3475742" cy="726275"/>
          </a:xfrm>
          <a:prstGeom prst="rect">
            <a:avLst/>
          </a:prstGeom>
        </p:spPr>
      </p:pic>
    </p:spTree>
    <p:extLst>
      <p:ext uri="{BB962C8B-B14F-4D97-AF65-F5344CB8AC3E}">
        <p14:creationId xmlns:p14="http://schemas.microsoft.com/office/powerpoint/2010/main" val="3489099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3"/>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pic>
        <p:nvPicPr>
          <p:cNvPr id="27" name="Picture 26">
            <a:extLst>
              <a:ext uri="{FF2B5EF4-FFF2-40B4-BE49-F238E27FC236}">
                <a16:creationId xmlns:a16="http://schemas.microsoft.com/office/drawing/2014/main" id="{D527B832-9C5D-6043-AD1E-57CC5605D9F5}"/>
              </a:ext>
            </a:extLst>
          </p:cNvPr>
          <p:cNvPicPr>
            <a:picLocks noChangeAspect="1"/>
          </p:cNvPicPr>
          <p:nvPr/>
        </p:nvPicPr>
        <p:blipFill rotWithShape="1">
          <a:blip r:embed="rId4"/>
          <a:srcRect t="7777" b="57582"/>
          <a:stretch/>
        </p:blipFill>
        <p:spPr>
          <a:xfrm>
            <a:off x="1194570" y="2845803"/>
            <a:ext cx="4099642" cy="1597260"/>
          </a:xfrm>
          <a:prstGeom prst="rect">
            <a:avLst/>
          </a:prstGeom>
        </p:spPr>
      </p:pic>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1C2AD3A-CF29-9444-9CC3-C04F19B57984}"/>
              </a:ext>
            </a:extLst>
          </p:cNvPr>
          <p:cNvSpPr/>
          <p:nvPr/>
        </p:nvSpPr>
        <p:spPr>
          <a:xfrm>
            <a:off x="1771293" y="4800721"/>
            <a:ext cx="33169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(i.e. inexpressive/low-entangling </a:t>
            </a:r>
            <a:r>
              <a:rPr kumimoji="0" lang="en-GB" sz="1600" b="0" i="0" u="none" strike="noStrike" kern="1200" cap="none" spc="0" normalizeH="0" baseline="0" noProof="0" dirty="0" err="1">
                <a:ln>
                  <a:noFill/>
                </a:ln>
                <a:solidFill>
                  <a:srgbClr val="E17F70"/>
                </a:solidFill>
                <a:effectLst/>
                <a:uLnTx/>
                <a:uFillTx/>
                <a:latin typeface="Calibri" panose="020F0502020204030204" pitchFamily="34" charset="0"/>
                <a:ea typeface="+mn-ea"/>
                <a:cs typeface="Calibri" panose="020F0502020204030204" pitchFamily="34" charset="0"/>
              </a:rPr>
              <a:t>ansatze</a:t>
            </a: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 also untrainable!)</a:t>
            </a:r>
          </a:p>
        </p:txBody>
      </p:sp>
      <p:sp>
        <p:nvSpPr>
          <p:cNvPr id="7" name="TextBox 6">
            <a:extLst>
              <a:ext uri="{FF2B5EF4-FFF2-40B4-BE49-F238E27FC236}">
                <a16:creationId xmlns:a16="http://schemas.microsoft.com/office/drawing/2014/main" id="{F0FFFEE8-DE0F-5442-9941-F4B5586A120F}"/>
              </a:ext>
            </a:extLst>
          </p:cNvPr>
          <p:cNvSpPr txBox="1"/>
          <p:nvPr/>
        </p:nvSpPr>
        <p:spPr>
          <a:xfrm>
            <a:off x="1976822" y="4449426"/>
            <a:ext cx="32963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Globality induced BP at all depths</a:t>
            </a:r>
          </a:p>
        </p:txBody>
      </p:sp>
    </p:spTree>
    <p:extLst>
      <p:ext uri="{BB962C8B-B14F-4D97-AF65-F5344CB8AC3E}">
        <p14:creationId xmlns:p14="http://schemas.microsoft.com/office/powerpoint/2010/main" val="206699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3"/>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4AB995-D010-354F-9762-3ABA7CFF61E1}"/>
              </a:ext>
            </a:extLst>
          </p:cNvPr>
          <p:cNvSpPr/>
          <p:nvPr/>
        </p:nvSpPr>
        <p:spPr>
          <a:xfrm>
            <a:off x="5281075" y="2607550"/>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Global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all qubits</a:t>
            </a:r>
          </a:p>
        </p:txBody>
      </p:sp>
      <p:pic>
        <p:nvPicPr>
          <p:cNvPr id="27" name="Picture 26">
            <a:extLst>
              <a:ext uri="{FF2B5EF4-FFF2-40B4-BE49-F238E27FC236}">
                <a16:creationId xmlns:a16="http://schemas.microsoft.com/office/drawing/2014/main" id="{D527B832-9C5D-6043-AD1E-57CC5605D9F5}"/>
              </a:ext>
            </a:extLst>
          </p:cNvPr>
          <p:cNvPicPr>
            <a:picLocks noChangeAspect="1"/>
          </p:cNvPicPr>
          <p:nvPr/>
        </p:nvPicPr>
        <p:blipFill rotWithShape="1">
          <a:blip r:embed="rId4"/>
          <a:srcRect t="7777" b="57582"/>
          <a:stretch/>
        </p:blipFill>
        <p:spPr>
          <a:xfrm>
            <a:off x="1194570" y="2845803"/>
            <a:ext cx="4099642" cy="1597260"/>
          </a:xfrm>
          <a:prstGeom prst="rect">
            <a:avLst/>
          </a:prstGeom>
        </p:spPr>
      </p:pic>
      <p:cxnSp>
        <p:nvCxnSpPr>
          <p:cNvPr id="29" name="Straight Arrow Connector 28">
            <a:extLst>
              <a:ext uri="{FF2B5EF4-FFF2-40B4-BE49-F238E27FC236}">
                <a16:creationId xmlns:a16="http://schemas.microsoft.com/office/drawing/2014/main" id="{1327D2AE-B376-7A47-9CB1-DCF96C04AF59}"/>
              </a:ext>
            </a:extLst>
          </p:cNvPr>
          <p:cNvCxnSpPr>
            <a:cxnSpLocks/>
          </p:cNvCxnSpPr>
          <p:nvPr/>
        </p:nvCxnSpPr>
        <p:spPr>
          <a:xfrm flipH="1">
            <a:off x="5384628" y="3207975"/>
            <a:ext cx="369013" cy="3148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0FFFEE8-DE0F-5442-9941-F4B5586A120F}"/>
              </a:ext>
            </a:extLst>
          </p:cNvPr>
          <p:cNvSpPr txBox="1"/>
          <p:nvPr/>
        </p:nvSpPr>
        <p:spPr>
          <a:xfrm>
            <a:off x="2477766" y="4446983"/>
            <a:ext cx="2235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Globality induced BP</a:t>
            </a:r>
          </a:p>
        </p:txBody>
      </p:sp>
      <p:sp>
        <p:nvSpPr>
          <p:cNvPr id="34" name="TextBox 33">
            <a:extLst>
              <a:ext uri="{FF2B5EF4-FFF2-40B4-BE49-F238E27FC236}">
                <a16:creationId xmlns:a16="http://schemas.microsoft.com/office/drawing/2014/main" id="{931C760C-36CC-DF4B-A689-DCA99059E441}"/>
              </a:ext>
            </a:extLst>
          </p:cNvPr>
          <p:cNvSpPr txBox="1"/>
          <p:nvPr/>
        </p:nvSpPr>
        <p:spPr>
          <a:xfrm>
            <a:off x="9034549" y="4532296"/>
            <a:ext cx="27723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E17F70"/>
                </a:solidFill>
                <a:effectLst/>
                <a:uLnTx/>
                <a:uFillTx/>
                <a:latin typeface="Calibri" panose="020F0502020204030204"/>
                <a:ea typeface="+mn-ea"/>
                <a:cs typeface="+mn-cs"/>
              </a:rPr>
              <a:t>Expressibility</a:t>
            </a:r>
            <a:r>
              <a:rPr kumimoji="0" lang="en-US" sz="1600" b="0" i="0" u="none" strike="noStrike" kern="1200" cap="none" spc="0" normalizeH="0" baseline="0" noProof="0" dirty="0">
                <a:ln>
                  <a:noFill/>
                </a:ln>
                <a:solidFill>
                  <a:srgbClr val="E17F70"/>
                </a:solidFill>
                <a:effectLst/>
                <a:uLnTx/>
                <a:uFillTx/>
                <a:latin typeface="Calibri" panose="020F0502020204030204"/>
                <a:ea typeface="+mn-ea"/>
                <a:cs typeface="+mn-cs"/>
              </a:rPr>
              <a:t>/entanglement induced BPs</a:t>
            </a:r>
          </a:p>
        </p:txBody>
      </p:sp>
      <p:pic>
        <p:nvPicPr>
          <p:cNvPr id="19" name="Picture 18" descr="Diagram&#10;&#10;Description automatically generated">
            <a:extLst>
              <a:ext uri="{FF2B5EF4-FFF2-40B4-BE49-F238E27FC236}">
                <a16:creationId xmlns:a16="http://schemas.microsoft.com/office/drawing/2014/main" id="{30533D8E-4381-2249-89A7-AF0BD9054F33}"/>
              </a:ext>
            </a:extLst>
          </p:cNvPr>
          <p:cNvPicPr>
            <a:picLocks noChangeAspect="1"/>
          </p:cNvPicPr>
          <p:nvPr/>
        </p:nvPicPr>
        <p:blipFill>
          <a:blip r:embed="rId5"/>
          <a:stretch>
            <a:fillRect/>
          </a:stretch>
        </p:blipFill>
        <p:spPr>
          <a:xfrm>
            <a:off x="7444884" y="3198355"/>
            <a:ext cx="3153067" cy="1288253"/>
          </a:xfrm>
          <a:prstGeom prst="rect">
            <a:avLst/>
          </a:prstGeom>
        </p:spPr>
      </p:pic>
      <p:sp>
        <p:nvSpPr>
          <p:cNvPr id="44" name="Rectangle 43">
            <a:extLst>
              <a:ext uri="{FF2B5EF4-FFF2-40B4-BE49-F238E27FC236}">
                <a16:creationId xmlns:a16="http://schemas.microsoft.com/office/drawing/2014/main" id="{6200DC06-5FFE-E242-9BC0-C799E9A0F855}"/>
              </a:ext>
            </a:extLst>
          </p:cNvPr>
          <p:cNvSpPr/>
          <p:nvPr/>
        </p:nvSpPr>
        <p:spPr>
          <a:xfrm>
            <a:off x="8211907" y="1974378"/>
            <a:ext cx="207339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Local Cost: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acts non-trivially on fixed number of qubits</a:t>
            </a:r>
          </a:p>
        </p:txBody>
      </p:sp>
      <p:cxnSp>
        <p:nvCxnSpPr>
          <p:cNvPr id="45" name="Straight Arrow Connector 44">
            <a:extLst>
              <a:ext uri="{FF2B5EF4-FFF2-40B4-BE49-F238E27FC236}">
                <a16:creationId xmlns:a16="http://schemas.microsoft.com/office/drawing/2014/main" id="{F3D7BF85-793A-E446-81F3-0F131831FF38}"/>
              </a:ext>
            </a:extLst>
          </p:cNvPr>
          <p:cNvCxnSpPr>
            <a:cxnSpLocks/>
          </p:cNvCxnSpPr>
          <p:nvPr/>
        </p:nvCxnSpPr>
        <p:spPr>
          <a:xfrm>
            <a:off x="9984831" y="2828870"/>
            <a:ext cx="409923" cy="3046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B13920-4B6A-884E-B72B-378686ABD367}"/>
              </a:ext>
            </a:extLst>
          </p:cNvPr>
          <p:cNvSpPr/>
          <p:nvPr/>
        </p:nvSpPr>
        <p:spPr>
          <a:xfrm>
            <a:off x="5753642" y="4537836"/>
            <a:ext cx="32591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3C9AB"/>
                </a:solidFill>
                <a:effectLst/>
                <a:uLnTx/>
                <a:uFillTx/>
                <a:latin typeface="Calibri" panose="020F0502020204030204" pitchFamily="34" charset="0"/>
                <a:ea typeface="+mn-ea"/>
                <a:cs typeface="Calibri" panose="020F0502020204030204" pitchFamily="34" charset="0"/>
              </a:rPr>
              <a:t>Low depth (inexpressive/low entangling) </a:t>
            </a:r>
            <a:r>
              <a:rPr kumimoji="0" lang="en-GB" sz="1600" b="0" i="0" u="none" strike="noStrike" kern="1200" cap="none" spc="0" normalizeH="0" baseline="0" noProof="0" dirty="0" err="1">
                <a:ln>
                  <a:noFill/>
                </a:ln>
                <a:solidFill>
                  <a:srgbClr val="83C9AB"/>
                </a:solidFill>
                <a:effectLst/>
                <a:uLnTx/>
                <a:uFillTx/>
                <a:latin typeface="Calibri" panose="020F0502020204030204" pitchFamily="34" charset="0"/>
                <a:ea typeface="+mn-ea"/>
                <a:cs typeface="Calibri" panose="020F0502020204030204" pitchFamily="34" charset="0"/>
              </a:rPr>
              <a:t>ansatze</a:t>
            </a:r>
            <a:r>
              <a:rPr kumimoji="0" lang="en-GB" sz="1600" b="0" i="0" u="none" strike="noStrike" kern="1200" cap="none" spc="0" normalizeH="0" baseline="0" noProof="0" dirty="0">
                <a:ln>
                  <a:noFill/>
                </a:ln>
                <a:solidFill>
                  <a:srgbClr val="83C9AB"/>
                </a:solidFill>
                <a:effectLst/>
                <a:uLnTx/>
                <a:uFillTx/>
                <a:latin typeface="Calibri" panose="020F0502020204030204" pitchFamily="34" charset="0"/>
                <a:ea typeface="+mn-ea"/>
                <a:cs typeface="Calibri" panose="020F0502020204030204" pitchFamily="34" charset="0"/>
              </a:rPr>
              <a:t> can be trainable</a:t>
            </a:r>
          </a:p>
        </p:txBody>
      </p:sp>
      <p:sp>
        <p:nvSpPr>
          <p:cNvPr id="23" name="Rectangle 22">
            <a:extLst>
              <a:ext uri="{FF2B5EF4-FFF2-40B4-BE49-F238E27FC236}">
                <a16:creationId xmlns:a16="http://schemas.microsoft.com/office/drawing/2014/main" id="{D3175CD4-7D59-8249-8A20-DB6E5D7784B2}"/>
              </a:ext>
            </a:extLst>
          </p:cNvPr>
          <p:cNvSpPr/>
          <p:nvPr/>
        </p:nvSpPr>
        <p:spPr>
          <a:xfrm>
            <a:off x="1771293" y="4800721"/>
            <a:ext cx="33169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(i.e. inexpressive/low-entangling </a:t>
            </a:r>
            <a:r>
              <a:rPr kumimoji="0" lang="en-GB" sz="1600" b="0" i="0" u="none" strike="noStrike" kern="1200" cap="none" spc="0" normalizeH="0" baseline="0" noProof="0" dirty="0" err="1">
                <a:ln>
                  <a:noFill/>
                </a:ln>
                <a:solidFill>
                  <a:srgbClr val="E17F70"/>
                </a:solidFill>
                <a:effectLst/>
                <a:uLnTx/>
                <a:uFillTx/>
                <a:latin typeface="Calibri" panose="020F0502020204030204" pitchFamily="34" charset="0"/>
                <a:ea typeface="+mn-ea"/>
                <a:cs typeface="Calibri" panose="020F0502020204030204" pitchFamily="34" charset="0"/>
              </a:rPr>
              <a:t>ansatze</a:t>
            </a:r>
            <a:r>
              <a:rPr kumimoji="0" lang="en-GB" sz="1600" b="0" i="0" u="none" strike="noStrike" kern="1200" cap="none" spc="0" normalizeH="0" baseline="0" noProof="0" dirty="0">
                <a:ln>
                  <a:noFill/>
                </a:ln>
                <a:solidFill>
                  <a:srgbClr val="E17F70"/>
                </a:solidFill>
                <a:effectLst/>
                <a:uLnTx/>
                <a:uFillTx/>
                <a:latin typeface="Calibri" panose="020F0502020204030204" pitchFamily="34" charset="0"/>
                <a:ea typeface="+mn-ea"/>
                <a:cs typeface="Calibri" panose="020F0502020204030204" pitchFamily="34" charset="0"/>
              </a:rPr>
              <a:t> also untrainable!)</a:t>
            </a:r>
          </a:p>
        </p:txBody>
      </p:sp>
    </p:spTree>
    <p:extLst>
      <p:ext uri="{BB962C8B-B14F-4D97-AF65-F5344CB8AC3E}">
        <p14:creationId xmlns:p14="http://schemas.microsoft.com/office/powerpoint/2010/main" val="159020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FA734C3-3254-814D-82FF-5B61C267EB83}"/>
              </a:ext>
            </a:extLst>
          </p:cNvPr>
          <p:cNvSpPr txBox="1"/>
          <p:nvPr/>
        </p:nvSpPr>
        <p:spPr>
          <a:xfrm>
            <a:off x="7964764" y="5295165"/>
            <a:ext cx="31068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QML approach: cost becomes a function of the training data</a:t>
            </a:r>
          </a:p>
        </p:txBody>
      </p:sp>
      <p:sp>
        <p:nvSpPr>
          <p:cNvPr id="84" name="TextBox 83">
            <a:extLst>
              <a:ext uri="{FF2B5EF4-FFF2-40B4-BE49-F238E27FC236}">
                <a16:creationId xmlns:a16="http://schemas.microsoft.com/office/drawing/2014/main" id="{692D6C98-3015-8149-B22A-C75670D4D62A}"/>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85" name="Straight Arrow Connector 84">
            <a:extLst>
              <a:ext uri="{FF2B5EF4-FFF2-40B4-BE49-F238E27FC236}">
                <a16:creationId xmlns:a16="http://schemas.microsoft.com/office/drawing/2014/main" id="{6ECDCD53-5582-3B47-990A-9D670D54DB9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F420D17-7323-434E-86DC-BC72ED772AE4}"/>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F1F2278-2502-164A-A732-476EB99EE829}"/>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sp>
        <p:nvSpPr>
          <p:cNvPr id="88" name="TextBox 87">
            <a:extLst>
              <a:ext uri="{FF2B5EF4-FFF2-40B4-BE49-F238E27FC236}">
                <a16:creationId xmlns:a16="http://schemas.microsoft.com/office/drawing/2014/main" id="{42E1E7AF-06FF-9140-9497-5E337E9A3C8F}"/>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pic>
        <p:nvPicPr>
          <p:cNvPr id="90" name="Picture 89">
            <a:extLst>
              <a:ext uri="{FF2B5EF4-FFF2-40B4-BE49-F238E27FC236}">
                <a16:creationId xmlns:a16="http://schemas.microsoft.com/office/drawing/2014/main" id="{12132974-431E-1642-A08E-72C41917DA1D}"/>
              </a:ext>
            </a:extLst>
          </p:cNvPr>
          <p:cNvPicPr>
            <a:picLocks noChangeAspect="1"/>
          </p:cNvPicPr>
          <p:nvPr/>
        </p:nvPicPr>
        <p:blipFill>
          <a:blip r:embed="rId6"/>
          <a:stretch>
            <a:fillRect/>
          </a:stretch>
        </p:blipFill>
        <p:spPr>
          <a:xfrm>
            <a:off x="2960754" y="5511155"/>
            <a:ext cx="4038600" cy="279400"/>
          </a:xfrm>
          <a:prstGeom prst="rect">
            <a:avLst/>
          </a:prstGeom>
        </p:spPr>
      </p:pic>
      <p:sp>
        <p:nvSpPr>
          <p:cNvPr id="49" name="Rounded Rectangle 48">
            <a:extLst>
              <a:ext uri="{FF2B5EF4-FFF2-40B4-BE49-F238E27FC236}">
                <a16:creationId xmlns:a16="http://schemas.microsoft.com/office/drawing/2014/main" id="{691D18D7-9571-0944-B7E0-CC8C5A0E4E2D}"/>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7696BAE-B6F1-B94D-87ED-3A38F5EF5ED8}"/>
              </a:ext>
            </a:extLst>
          </p:cNvPr>
          <p:cNvPicPr>
            <a:picLocks noChangeAspect="1"/>
          </p:cNvPicPr>
          <p:nvPr/>
        </p:nvPicPr>
        <p:blipFill>
          <a:blip r:embed="rId7"/>
          <a:stretch>
            <a:fillRect/>
          </a:stretch>
        </p:blipFill>
        <p:spPr>
          <a:xfrm>
            <a:off x="7994944" y="5972439"/>
            <a:ext cx="3571583" cy="579623"/>
          </a:xfrm>
          <a:prstGeom prst="rect">
            <a:avLst/>
          </a:prstGeom>
        </p:spPr>
      </p:pic>
      <p:sp>
        <p:nvSpPr>
          <p:cNvPr id="73" name="Rounded Rectangle 72">
            <a:extLst>
              <a:ext uri="{FF2B5EF4-FFF2-40B4-BE49-F238E27FC236}">
                <a16:creationId xmlns:a16="http://schemas.microsoft.com/office/drawing/2014/main" id="{C0E7788D-4EC5-C64B-9550-9A942B7E2E8A}"/>
              </a:ext>
            </a:extLst>
          </p:cNvPr>
          <p:cNvSpPr/>
          <p:nvPr/>
        </p:nvSpPr>
        <p:spPr>
          <a:xfrm>
            <a:off x="10248127" y="4327003"/>
            <a:ext cx="1737739"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55051C9B-4535-A24C-808A-4E7D1FCD416F}"/>
              </a:ext>
            </a:extLst>
          </p:cNvPr>
          <p:cNvPicPr>
            <a:picLocks noChangeAspect="1"/>
          </p:cNvPicPr>
          <p:nvPr/>
        </p:nvPicPr>
        <p:blipFill>
          <a:blip r:embed="rId8"/>
          <a:stretch>
            <a:fillRect/>
          </a:stretch>
        </p:blipFill>
        <p:spPr>
          <a:xfrm>
            <a:off x="10360522" y="4775952"/>
            <a:ext cx="1521778" cy="264110"/>
          </a:xfrm>
          <a:prstGeom prst="rect">
            <a:avLst/>
          </a:prstGeom>
        </p:spPr>
      </p:pic>
      <p:sp>
        <p:nvSpPr>
          <p:cNvPr id="75" name="TextBox 74">
            <a:extLst>
              <a:ext uri="{FF2B5EF4-FFF2-40B4-BE49-F238E27FC236}">
                <a16:creationId xmlns:a16="http://schemas.microsoft.com/office/drawing/2014/main" id="{87E75A42-8050-4C48-9964-61F1DE9387C6}"/>
              </a:ext>
            </a:extLst>
          </p:cNvPr>
          <p:cNvSpPr txBox="1"/>
          <p:nvPr/>
        </p:nvSpPr>
        <p:spPr>
          <a:xfrm>
            <a:off x="10268447" y="4349161"/>
            <a:ext cx="173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itle 1">
            <a:extLst>
              <a:ext uri="{FF2B5EF4-FFF2-40B4-BE49-F238E27FC236}">
                <a16:creationId xmlns:a16="http://schemas.microsoft.com/office/drawing/2014/main" id="{6EBECA51-546C-1D5A-75DE-D0D88C82B07D}"/>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71" name="TextBox 70">
            <a:extLst>
              <a:ext uri="{FF2B5EF4-FFF2-40B4-BE49-F238E27FC236}">
                <a16:creationId xmlns:a16="http://schemas.microsoft.com/office/drawing/2014/main" id="{A121E104-D435-26DC-4DC7-D89604849F16}"/>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72" name="Group 71">
            <a:extLst>
              <a:ext uri="{FF2B5EF4-FFF2-40B4-BE49-F238E27FC236}">
                <a16:creationId xmlns:a16="http://schemas.microsoft.com/office/drawing/2014/main" id="{3CFBC1B8-D114-2119-1871-D77269A0E26B}"/>
              </a:ext>
            </a:extLst>
          </p:cNvPr>
          <p:cNvGrpSpPr/>
          <p:nvPr/>
        </p:nvGrpSpPr>
        <p:grpSpPr>
          <a:xfrm>
            <a:off x="1987884" y="2855858"/>
            <a:ext cx="2982457" cy="2119951"/>
            <a:chOff x="1987884" y="2855858"/>
            <a:chExt cx="2982457" cy="2119951"/>
          </a:xfrm>
        </p:grpSpPr>
        <p:pic>
          <p:nvPicPr>
            <p:cNvPr id="76" name="Picture 75">
              <a:extLst>
                <a:ext uri="{FF2B5EF4-FFF2-40B4-BE49-F238E27FC236}">
                  <a16:creationId xmlns:a16="http://schemas.microsoft.com/office/drawing/2014/main" id="{84396280-2EA5-7810-7D6B-DD7F9684448A}"/>
                </a:ext>
              </a:extLst>
            </p:cNvPr>
            <p:cNvPicPr>
              <a:picLocks noChangeAspect="1"/>
            </p:cNvPicPr>
            <p:nvPr/>
          </p:nvPicPr>
          <p:blipFill>
            <a:blip r:embed="rId9"/>
            <a:stretch>
              <a:fillRect/>
            </a:stretch>
          </p:blipFill>
          <p:spPr>
            <a:xfrm>
              <a:off x="4449641" y="4096749"/>
              <a:ext cx="520700" cy="215900"/>
            </a:xfrm>
            <a:prstGeom prst="rect">
              <a:avLst/>
            </a:prstGeom>
          </p:spPr>
        </p:pic>
        <p:pic>
          <p:nvPicPr>
            <p:cNvPr id="78" name="Picture 77">
              <a:extLst>
                <a:ext uri="{FF2B5EF4-FFF2-40B4-BE49-F238E27FC236}">
                  <a16:creationId xmlns:a16="http://schemas.microsoft.com/office/drawing/2014/main" id="{7215C983-A5D4-DB54-46B4-25014D46ED1A}"/>
                </a:ext>
              </a:extLst>
            </p:cNvPr>
            <p:cNvPicPr>
              <a:picLocks noChangeAspect="1"/>
            </p:cNvPicPr>
            <p:nvPr/>
          </p:nvPicPr>
          <p:blipFill rotWithShape="1">
            <a:blip r:embed="rId10"/>
            <a:srcRect l="23730"/>
            <a:stretch/>
          </p:blipFill>
          <p:spPr>
            <a:xfrm>
              <a:off x="4665463" y="3406274"/>
              <a:ext cx="235902" cy="330019"/>
            </a:xfrm>
            <a:prstGeom prst="rect">
              <a:avLst/>
            </a:prstGeom>
          </p:spPr>
        </p:pic>
        <p:pic>
          <p:nvPicPr>
            <p:cNvPr id="79" name="Picture 78">
              <a:extLst>
                <a:ext uri="{FF2B5EF4-FFF2-40B4-BE49-F238E27FC236}">
                  <a16:creationId xmlns:a16="http://schemas.microsoft.com/office/drawing/2014/main" id="{03B826A7-A1CA-CF8F-F595-91F830ED5EBF}"/>
                </a:ext>
              </a:extLst>
            </p:cNvPr>
            <p:cNvPicPr>
              <a:picLocks noChangeAspect="1"/>
            </p:cNvPicPr>
            <p:nvPr/>
          </p:nvPicPr>
          <p:blipFill rotWithShape="1">
            <a:blip r:embed="rId10"/>
            <a:srcRect l="23731" t="13825" r="534"/>
            <a:stretch/>
          </p:blipFill>
          <p:spPr>
            <a:xfrm>
              <a:off x="4666280" y="3736293"/>
              <a:ext cx="235085" cy="285412"/>
            </a:xfrm>
            <a:prstGeom prst="rect">
              <a:avLst/>
            </a:prstGeom>
          </p:spPr>
        </p:pic>
        <p:pic>
          <p:nvPicPr>
            <p:cNvPr id="80" name="Picture 79">
              <a:extLst>
                <a:ext uri="{FF2B5EF4-FFF2-40B4-BE49-F238E27FC236}">
                  <a16:creationId xmlns:a16="http://schemas.microsoft.com/office/drawing/2014/main" id="{B0D076DA-633E-6E92-ED0B-C3D10C8883DD}"/>
                </a:ext>
              </a:extLst>
            </p:cNvPr>
            <p:cNvPicPr>
              <a:picLocks noChangeAspect="1"/>
            </p:cNvPicPr>
            <p:nvPr/>
          </p:nvPicPr>
          <p:blipFill rotWithShape="1">
            <a:blip r:embed="rId10"/>
            <a:srcRect l="23731" t="13825" r="534"/>
            <a:stretch/>
          </p:blipFill>
          <p:spPr>
            <a:xfrm>
              <a:off x="4666280" y="3182444"/>
              <a:ext cx="235085" cy="285412"/>
            </a:xfrm>
            <a:prstGeom prst="rect">
              <a:avLst/>
            </a:prstGeom>
          </p:spPr>
        </p:pic>
        <p:pic>
          <p:nvPicPr>
            <p:cNvPr id="81" name="Picture 80">
              <a:extLst>
                <a:ext uri="{FF2B5EF4-FFF2-40B4-BE49-F238E27FC236}">
                  <a16:creationId xmlns:a16="http://schemas.microsoft.com/office/drawing/2014/main" id="{F1DB0B34-1183-A326-2B93-716DD06BDC23}"/>
                </a:ext>
              </a:extLst>
            </p:cNvPr>
            <p:cNvPicPr>
              <a:picLocks noChangeAspect="1"/>
            </p:cNvPicPr>
            <p:nvPr/>
          </p:nvPicPr>
          <p:blipFill rotWithShape="1">
            <a:blip r:embed="rId10"/>
            <a:srcRect l="23731" t="13825" r="534"/>
            <a:stretch/>
          </p:blipFill>
          <p:spPr>
            <a:xfrm>
              <a:off x="4674533" y="2898152"/>
              <a:ext cx="235085" cy="285412"/>
            </a:xfrm>
            <a:prstGeom prst="rect">
              <a:avLst/>
            </a:prstGeom>
          </p:spPr>
        </p:pic>
        <p:pic>
          <p:nvPicPr>
            <p:cNvPr id="82" name="Picture 81">
              <a:extLst>
                <a:ext uri="{FF2B5EF4-FFF2-40B4-BE49-F238E27FC236}">
                  <a16:creationId xmlns:a16="http://schemas.microsoft.com/office/drawing/2014/main" id="{2631204E-05BD-9DCA-B062-35040A8D1D87}"/>
                </a:ext>
              </a:extLst>
            </p:cNvPr>
            <p:cNvPicPr>
              <a:picLocks noChangeAspect="1"/>
            </p:cNvPicPr>
            <p:nvPr/>
          </p:nvPicPr>
          <p:blipFill>
            <a:blip r:embed="rId11"/>
            <a:stretch>
              <a:fillRect/>
            </a:stretch>
          </p:blipFill>
          <p:spPr>
            <a:xfrm>
              <a:off x="2178582" y="2923297"/>
              <a:ext cx="203200" cy="215900"/>
            </a:xfrm>
            <a:prstGeom prst="rect">
              <a:avLst/>
            </a:prstGeom>
          </p:spPr>
        </p:pic>
        <p:pic>
          <p:nvPicPr>
            <p:cNvPr id="83" name="Picture 82">
              <a:extLst>
                <a:ext uri="{FF2B5EF4-FFF2-40B4-BE49-F238E27FC236}">
                  <a16:creationId xmlns:a16="http://schemas.microsoft.com/office/drawing/2014/main" id="{A3EA813A-6D2B-0646-E616-FFDF76966B54}"/>
                </a:ext>
              </a:extLst>
            </p:cNvPr>
            <p:cNvPicPr>
              <a:picLocks noChangeAspect="1"/>
            </p:cNvPicPr>
            <p:nvPr/>
          </p:nvPicPr>
          <p:blipFill>
            <a:blip r:embed="rId11"/>
            <a:stretch>
              <a:fillRect/>
            </a:stretch>
          </p:blipFill>
          <p:spPr>
            <a:xfrm>
              <a:off x="2178582" y="3217200"/>
              <a:ext cx="203200" cy="215900"/>
            </a:xfrm>
            <a:prstGeom prst="rect">
              <a:avLst/>
            </a:prstGeom>
          </p:spPr>
        </p:pic>
        <p:pic>
          <p:nvPicPr>
            <p:cNvPr id="89" name="Picture 88">
              <a:extLst>
                <a:ext uri="{FF2B5EF4-FFF2-40B4-BE49-F238E27FC236}">
                  <a16:creationId xmlns:a16="http://schemas.microsoft.com/office/drawing/2014/main" id="{9FAAD7F0-72B8-6533-57FE-38DBE777F99D}"/>
                </a:ext>
              </a:extLst>
            </p:cNvPr>
            <p:cNvPicPr>
              <a:picLocks noChangeAspect="1"/>
            </p:cNvPicPr>
            <p:nvPr/>
          </p:nvPicPr>
          <p:blipFill>
            <a:blip r:embed="rId11"/>
            <a:stretch>
              <a:fillRect/>
            </a:stretch>
          </p:blipFill>
          <p:spPr>
            <a:xfrm>
              <a:off x="2184990" y="3483670"/>
              <a:ext cx="203200" cy="215900"/>
            </a:xfrm>
            <a:prstGeom prst="rect">
              <a:avLst/>
            </a:prstGeom>
          </p:spPr>
        </p:pic>
        <p:pic>
          <p:nvPicPr>
            <p:cNvPr id="92" name="Picture 91">
              <a:extLst>
                <a:ext uri="{FF2B5EF4-FFF2-40B4-BE49-F238E27FC236}">
                  <a16:creationId xmlns:a16="http://schemas.microsoft.com/office/drawing/2014/main" id="{5D4D3AA8-5581-50E6-1510-15A4D9871AE3}"/>
                </a:ext>
              </a:extLst>
            </p:cNvPr>
            <p:cNvPicPr>
              <a:picLocks noChangeAspect="1"/>
            </p:cNvPicPr>
            <p:nvPr/>
          </p:nvPicPr>
          <p:blipFill>
            <a:blip r:embed="rId11"/>
            <a:stretch>
              <a:fillRect/>
            </a:stretch>
          </p:blipFill>
          <p:spPr>
            <a:xfrm>
              <a:off x="2193581" y="3754087"/>
              <a:ext cx="203200" cy="215900"/>
            </a:xfrm>
            <a:prstGeom prst="rect">
              <a:avLst/>
            </a:prstGeom>
          </p:spPr>
        </p:pic>
        <p:cxnSp>
          <p:nvCxnSpPr>
            <p:cNvPr id="93" name="Straight Connector 92">
              <a:extLst>
                <a:ext uri="{FF2B5EF4-FFF2-40B4-BE49-F238E27FC236}">
                  <a16:creationId xmlns:a16="http://schemas.microsoft.com/office/drawing/2014/main" id="{DE548A78-8C43-B5A9-FDB1-0DFD74F5B603}"/>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94" name="Left Brace 93">
              <a:extLst>
                <a:ext uri="{FF2B5EF4-FFF2-40B4-BE49-F238E27FC236}">
                  <a16:creationId xmlns:a16="http://schemas.microsoft.com/office/drawing/2014/main" id="{4828D826-1440-0C4F-414D-F4FA87C8BA85}"/>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BF2F3856-1917-AE94-3ED8-37C6A552995E}"/>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96" name="Picture 95">
              <a:extLst>
                <a:ext uri="{FF2B5EF4-FFF2-40B4-BE49-F238E27FC236}">
                  <a16:creationId xmlns:a16="http://schemas.microsoft.com/office/drawing/2014/main" id="{B0B4CEB1-9249-8A21-6B9C-2CE0AC8529F2}"/>
                </a:ext>
              </a:extLst>
            </p:cNvPr>
            <p:cNvPicPr>
              <a:picLocks noChangeAspect="1"/>
            </p:cNvPicPr>
            <p:nvPr/>
          </p:nvPicPr>
          <p:blipFill>
            <a:blip r:embed="rId12"/>
            <a:stretch>
              <a:fillRect/>
            </a:stretch>
          </p:blipFill>
          <p:spPr>
            <a:xfrm>
              <a:off x="3798544" y="4601607"/>
              <a:ext cx="444500" cy="241300"/>
            </a:xfrm>
            <a:prstGeom prst="rect">
              <a:avLst/>
            </a:prstGeom>
          </p:spPr>
        </p:pic>
        <p:cxnSp>
          <p:nvCxnSpPr>
            <p:cNvPr id="97" name="Straight Connector 96">
              <a:extLst>
                <a:ext uri="{FF2B5EF4-FFF2-40B4-BE49-F238E27FC236}">
                  <a16:creationId xmlns:a16="http://schemas.microsoft.com/office/drawing/2014/main" id="{0640BBBD-C0DD-30A1-94CC-AD5931B04300}"/>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7D9B0F2-948A-EF30-BB96-C5102FF0FEFF}"/>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61D9138-61BD-060E-3347-62B4515DC96C}"/>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CFFB18E-8B67-2125-C410-AF86AC91B7E6}"/>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Rounded Rectangle 100">
                  <a:extLst>
                    <a:ext uri="{FF2B5EF4-FFF2-40B4-BE49-F238E27FC236}">
                      <a16:creationId xmlns:a16="http://schemas.microsoft.com/office/drawing/2014/main" id="{50F6A204-537C-2A49-6E25-AFAC5C19F05C}"/>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101" name="Rounded Rectangle 100">
                  <a:extLst>
                    <a:ext uri="{FF2B5EF4-FFF2-40B4-BE49-F238E27FC236}">
                      <a16:creationId xmlns:a16="http://schemas.microsoft.com/office/drawing/2014/main" id="{50F6A204-537C-2A49-6E25-AFAC5C19F05C}"/>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3"/>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ounded Rectangle 101">
                  <a:extLst>
                    <a:ext uri="{FF2B5EF4-FFF2-40B4-BE49-F238E27FC236}">
                      <a16:creationId xmlns:a16="http://schemas.microsoft.com/office/drawing/2014/main" id="{A2FBD308-3B58-18AA-1D2D-2B523CBA366D}"/>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102" name="Rounded Rectangle 101">
                  <a:extLst>
                    <a:ext uri="{FF2B5EF4-FFF2-40B4-BE49-F238E27FC236}">
                      <a16:creationId xmlns:a16="http://schemas.microsoft.com/office/drawing/2014/main" id="{A2FBD308-3B58-18AA-1D2D-2B523CBA366D}"/>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4"/>
                  <a:stretch>
                    <a:fillRect l="-2000"/>
                  </a:stretch>
                </a:blipFill>
              </p:spPr>
              <p:txBody>
                <a:bodyPr/>
                <a:lstStyle/>
                <a:p>
                  <a:r>
                    <a:rPr lang="en-US">
                      <a:noFill/>
                    </a:rPr>
                    <a:t> </a:t>
                  </a:r>
                </a:p>
              </p:txBody>
            </p:sp>
          </mc:Fallback>
        </mc:AlternateContent>
      </p:grpSp>
      <p:sp>
        <p:nvSpPr>
          <p:cNvPr id="103" name="Rounded Rectangle 102">
            <a:extLst>
              <a:ext uri="{FF2B5EF4-FFF2-40B4-BE49-F238E27FC236}">
                <a16:creationId xmlns:a16="http://schemas.microsoft.com/office/drawing/2014/main" id="{65BD4190-9DA8-1C07-B47E-F1B78D477CEB}"/>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911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59417" y="2080614"/>
            <a:ext cx="521527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4305863" y="2749720"/>
            <a:ext cx="3354196" cy="710557"/>
          </a:xfrm>
          <a:prstGeom prst="rect">
            <a:avLst/>
          </a:prstGeom>
        </p:spPr>
      </p:pic>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8"/>
          <a:stretch>
            <a:fillRect/>
          </a:stretch>
        </p:blipFill>
        <p:spPr>
          <a:xfrm>
            <a:off x="6596439" y="5631109"/>
            <a:ext cx="3202011" cy="760809"/>
          </a:xfrm>
          <a:prstGeom prst="rect">
            <a:avLst/>
          </a:prstGeom>
        </p:spPr>
      </p:pic>
      <p:sp>
        <p:nvSpPr>
          <p:cNvPr id="41" name="Rectangle 40">
            <a:extLst>
              <a:ext uri="{FF2B5EF4-FFF2-40B4-BE49-F238E27FC236}">
                <a16:creationId xmlns:a16="http://schemas.microsoft.com/office/drawing/2014/main" id="{DCC09365-C9A0-4642-9DC5-3209DC80FAD4}"/>
              </a:ext>
            </a:extLst>
          </p:cNvPr>
          <p:cNvSpPr/>
          <p:nvPr/>
        </p:nvSpPr>
        <p:spPr>
          <a:xfrm>
            <a:off x="3289300" y="6543089"/>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E28F9D4-A31A-F545-90A2-6668CAAE51A5}"/>
              </a:ext>
            </a:extLst>
          </p:cNvPr>
          <p:cNvSpPr/>
          <p:nvPr/>
        </p:nvSpPr>
        <p:spPr>
          <a:xfrm>
            <a:off x="6231466" y="3321622"/>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9"/>
          <a:stretch>
            <a:fillRect/>
          </a:stretch>
        </p:blipFill>
        <p:spPr>
          <a:xfrm>
            <a:off x="7039274" y="4568349"/>
            <a:ext cx="4130097" cy="611340"/>
          </a:xfrm>
          <a:prstGeom prst="rect">
            <a:avLst/>
          </a:prstGeom>
        </p:spPr>
      </p:pic>
      <p:pic>
        <p:nvPicPr>
          <p:cNvPr id="25" name="Picture 24" descr="Text&#10;&#10;Description automatically generated">
            <a:extLst>
              <a:ext uri="{FF2B5EF4-FFF2-40B4-BE49-F238E27FC236}">
                <a16:creationId xmlns:a16="http://schemas.microsoft.com/office/drawing/2014/main" id="{E908484B-34F4-F541-B2C3-492E46A9DF92}"/>
              </a:ext>
            </a:extLst>
          </p:cNvPr>
          <p:cNvPicPr>
            <a:picLocks noChangeAspect="1"/>
          </p:cNvPicPr>
          <p:nvPr/>
        </p:nvPicPr>
        <p:blipFill>
          <a:blip r:embed="rId10"/>
          <a:stretch>
            <a:fillRect/>
          </a:stretch>
        </p:blipFill>
        <p:spPr>
          <a:xfrm>
            <a:off x="3205304" y="3656842"/>
            <a:ext cx="4218706" cy="716714"/>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18776F89-17E8-6642-A3E7-4FE982489637}"/>
              </a:ext>
            </a:extLst>
          </p:cNvPr>
          <p:cNvPicPr>
            <a:picLocks noChangeAspect="1"/>
          </p:cNvPicPr>
          <p:nvPr/>
        </p:nvPicPr>
        <p:blipFill>
          <a:blip r:embed="rId11"/>
          <a:stretch>
            <a:fillRect/>
          </a:stretch>
        </p:blipFill>
        <p:spPr>
          <a:xfrm>
            <a:off x="3284288" y="4519960"/>
            <a:ext cx="3475742" cy="726275"/>
          </a:xfrm>
          <a:prstGeom prst="rect">
            <a:avLst/>
          </a:prstGeom>
        </p:spPr>
      </p:pic>
    </p:spTree>
    <p:extLst>
      <p:ext uri="{BB962C8B-B14F-4D97-AF65-F5344CB8AC3E}">
        <p14:creationId xmlns:p14="http://schemas.microsoft.com/office/powerpoint/2010/main" val="125160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a:t>
            </a:r>
            <a:endParaRPr lang="en-US" sz="2700" dirty="0">
              <a:solidFill>
                <a:schemeClr val="bg1"/>
              </a:solidFill>
            </a:endParaRPr>
          </a:p>
        </p:txBody>
      </p:sp>
      <p:sp>
        <p:nvSpPr>
          <p:cNvPr id="15" name="Text Placeholder 2">
            <a:extLst>
              <a:ext uri="{FF2B5EF4-FFF2-40B4-BE49-F238E27FC236}">
                <a16:creationId xmlns:a16="http://schemas.microsoft.com/office/drawing/2014/main" id="{8E409140-6678-BD44-8E01-4EEADD735992}"/>
              </a:ext>
            </a:extLst>
          </p:cNvPr>
          <p:cNvSpPr txBox="1">
            <a:spLocks/>
          </p:cNvSpPr>
          <p:nvPr/>
        </p:nvSpPr>
        <p:spPr>
          <a:xfrm>
            <a:off x="1416569" y="2690705"/>
            <a:ext cx="7832035" cy="364996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2"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296862"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747ECC12-5D40-0A47-A116-7063F6AC8A5F}"/>
              </a:ext>
            </a:extLst>
          </p:cNvPr>
          <p:cNvSpPr txBox="1"/>
          <p:nvPr/>
        </p:nvSpPr>
        <p:spPr>
          <a:xfrm>
            <a:off x="1236468" y="1779687"/>
            <a:ext cx="5215277"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phenomena can be induced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expressive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Too entangling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Choice in cost function (globality of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Choice in target learning problem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F184F4C5-ECAD-2042-99CC-59FBEB17ACDA}"/>
              </a:ext>
            </a:extLst>
          </p:cNvPr>
          <p:cNvSpPr/>
          <p:nvPr/>
        </p:nvSpPr>
        <p:spPr>
          <a:xfrm>
            <a:off x="9701757" y="2551546"/>
            <a:ext cx="1431235" cy="375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A6F59B-B08C-AB4D-B049-B6AEF700F36F}"/>
              </a:ext>
            </a:extLst>
          </p:cNvPr>
          <p:cNvSpPr/>
          <p:nvPr/>
        </p:nvSpPr>
        <p:spPr>
          <a:xfrm>
            <a:off x="10985582" y="2168282"/>
            <a:ext cx="1242041" cy="62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57B1513-E607-AA4E-AA79-3BD1D2E8EAA9}"/>
              </a:ext>
            </a:extLst>
          </p:cNvPr>
          <p:cNvPicPr>
            <a:picLocks noChangeAspect="1"/>
          </p:cNvPicPr>
          <p:nvPr/>
        </p:nvPicPr>
        <p:blipFill>
          <a:blip r:embed="rId3"/>
          <a:stretch>
            <a:fillRect/>
          </a:stretch>
        </p:blipFill>
        <p:spPr>
          <a:xfrm>
            <a:off x="9359029" y="2064375"/>
            <a:ext cx="1801528" cy="1904699"/>
          </a:xfrm>
          <a:prstGeom prst="rect">
            <a:avLst/>
          </a:prstGeom>
        </p:spPr>
      </p:pic>
      <p:pic>
        <p:nvPicPr>
          <p:cNvPr id="37" name="Picture 36">
            <a:extLst>
              <a:ext uri="{FF2B5EF4-FFF2-40B4-BE49-F238E27FC236}">
                <a16:creationId xmlns:a16="http://schemas.microsoft.com/office/drawing/2014/main" id="{65012979-E0C9-164E-8F83-DD0319088257}"/>
              </a:ext>
            </a:extLst>
          </p:cNvPr>
          <p:cNvPicPr>
            <a:picLocks noChangeAspect="1"/>
          </p:cNvPicPr>
          <p:nvPr/>
        </p:nvPicPr>
        <p:blipFill>
          <a:blip r:embed="rId4"/>
          <a:stretch>
            <a:fillRect/>
          </a:stretch>
        </p:blipFill>
        <p:spPr>
          <a:xfrm>
            <a:off x="10933104" y="2863799"/>
            <a:ext cx="728089" cy="483620"/>
          </a:xfrm>
          <a:prstGeom prst="rect">
            <a:avLst/>
          </a:prstGeom>
        </p:spPr>
      </p:pic>
      <p:pic>
        <p:nvPicPr>
          <p:cNvPr id="39" name="Picture 38">
            <a:extLst>
              <a:ext uri="{FF2B5EF4-FFF2-40B4-BE49-F238E27FC236}">
                <a16:creationId xmlns:a16="http://schemas.microsoft.com/office/drawing/2014/main" id="{86A54F3C-B956-5649-89D2-A47AEB8C0EB9}"/>
              </a:ext>
            </a:extLst>
          </p:cNvPr>
          <p:cNvPicPr>
            <a:picLocks noChangeAspect="1"/>
          </p:cNvPicPr>
          <p:nvPr/>
        </p:nvPicPr>
        <p:blipFill>
          <a:blip r:embed="rId5"/>
          <a:stretch>
            <a:fillRect/>
          </a:stretch>
        </p:blipFill>
        <p:spPr>
          <a:xfrm rot="16200000">
            <a:off x="8869649" y="2741307"/>
            <a:ext cx="581018" cy="161394"/>
          </a:xfrm>
          <a:prstGeom prst="rect">
            <a:avLst/>
          </a:prstGeom>
        </p:spPr>
      </p:pic>
      <p:pic>
        <p:nvPicPr>
          <p:cNvPr id="40" name="Picture 4" descr="Rolling Hills | Livermore, CA This picture won the photo of … | Flickr">
            <a:extLst>
              <a:ext uri="{FF2B5EF4-FFF2-40B4-BE49-F238E27FC236}">
                <a16:creationId xmlns:a16="http://schemas.microsoft.com/office/drawing/2014/main" id="{3AA79DE9-F94E-2441-87F4-BF4BF9B68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318" y="1939866"/>
            <a:ext cx="945028" cy="472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 website&#10;&#10;Description automatically generated">
            <a:extLst>
              <a:ext uri="{FF2B5EF4-FFF2-40B4-BE49-F238E27FC236}">
                <a16:creationId xmlns:a16="http://schemas.microsoft.com/office/drawing/2014/main" id="{18D0BC09-10A6-C346-9ACF-5209ADBBF2B8}"/>
              </a:ext>
            </a:extLst>
          </p:cNvPr>
          <p:cNvPicPr>
            <a:picLocks noChangeAspect="1"/>
          </p:cNvPicPr>
          <p:nvPr/>
        </p:nvPicPr>
        <p:blipFill rotWithShape="1">
          <a:blip r:embed="rId7"/>
          <a:srcRect t="8141"/>
          <a:stretch/>
        </p:blipFill>
        <p:spPr>
          <a:xfrm>
            <a:off x="3092834" y="2495883"/>
            <a:ext cx="3354196" cy="710557"/>
          </a:xfrm>
          <a:prstGeom prst="rect">
            <a:avLst/>
          </a:prstGeom>
        </p:spPr>
      </p:pic>
      <p:pic>
        <p:nvPicPr>
          <p:cNvPr id="18" name="Picture 17" descr="Text&#10;&#10;Description automatically generated">
            <a:extLst>
              <a:ext uri="{FF2B5EF4-FFF2-40B4-BE49-F238E27FC236}">
                <a16:creationId xmlns:a16="http://schemas.microsoft.com/office/drawing/2014/main" id="{EE5B8A50-A6CF-714C-9F95-6AA81AFDD30F}"/>
              </a:ext>
            </a:extLst>
          </p:cNvPr>
          <p:cNvPicPr>
            <a:picLocks noChangeAspect="1"/>
          </p:cNvPicPr>
          <p:nvPr/>
        </p:nvPicPr>
        <p:blipFill>
          <a:blip r:embed="rId8"/>
          <a:stretch>
            <a:fillRect/>
          </a:stretch>
        </p:blipFill>
        <p:spPr>
          <a:xfrm>
            <a:off x="6398577" y="5009263"/>
            <a:ext cx="3202011" cy="760809"/>
          </a:xfrm>
          <a:prstGeom prst="rect">
            <a:avLst/>
          </a:prstGeom>
        </p:spPr>
      </p:pic>
      <p:sp>
        <p:nvSpPr>
          <p:cNvPr id="43" name="Rectangle 42">
            <a:extLst>
              <a:ext uri="{FF2B5EF4-FFF2-40B4-BE49-F238E27FC236}">
                <a16:creationId xmlns:a16="http://schemas.microsoft.com/office/drawing/2014/main" id="{C99FA697-FA85-BC4B-BEA5-7B8D9FBFD18F}"/>
              </a:ext>
            </a:extLst>
          </p:cNvPr>
          <p:cNvSpPr/>
          <p:nvPr/>
        </p:nvSpPr>
        <p:spPr>
          <a:xfrm>
            <a:off x="8515708" y="6264870"/>
            <a:ext cx="894331" cy="38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Text&#10;&#10;Description automatically generated">
            <a:extLst>
              <a:ext uri="{FF2B5EF4-FFF2-40B4-BE49-F238E27FC236}">
                <a16:creationId xmlns:a16="http://schemas.microsoft.com/office/drawing/2014/main" id="{854F1F35-CD13-6643-B7D6-41CA8AEA3CB0}"/>
              </a:ext>
            </a:extLst>
          </p:cNvPr>
          <p:cNvPicPr>
            <a:picLocks noChangeAspect="1"/>
          </p:cNvPicPr>
          <p:nvPr/>
        </p:nvPicPr>
        <p:blipFill>
          <a:blip r:embed="rId9"/>
          <a:stretch>
            <a:fillRect/>
          </a:stretch>
        </p:blipFill>
        <p:spPr>
          <a:xfrm>
            <a:off x="7201367" y="4259661"/>
            <a:ext cx="4130097" cy="611340"/>
          </a:xfrm>
          <a:prstGeom prst="rect">
            <a:avLst/>
          </a:prstGeom>
        </p:spPr>
      </p:pic>
      <p:pic>
        <p:nvPicPr>
          <p:cNvPr id="5" name="Picture 4" descr="A close-up of a document&#10;&#10;Description automatically generated with low confidence">
            <a:extLst>
              <a:ext uri="{FF2B5EF4-FFF2-40B4-BE49-F238E27FC236}">
                <a16:creationId xmlns:a16="http://schemas.microsoft.com/office/drawing/2014/main" id="{7E653BF3-0E0C-6842-BD20-FA1FAD0C2375}"/>
              </a:ext>
            </a:extLst>
          </p:cNvPr>
          <p:cNvPicPr>
            <a:picLocks noChangeAspect="1"/>
          </p:cNvPicPr>
          <p:nvPr/>
        </p:nvPicPr>
        <p:blipFill>
          <a:blip r:embed="rId10"/>
          <a:stretch>
            <a:fillRect/>
          </a:stretch>
        </p:blipFill>
        <p:spPr>
          <a:xfrm>
            <a:off x="5260770" y="6000794"/>
            <a:ext cx="5315107" cy="679755"/>
          </a:xfrm>
          <a:prstGeom prst="rect">
            <a:avLst/>
          </a:prstGeom>
          <a:effectLst>
            <a:glow rad="97159">
              <a:schemeClr val="accent2">
                <a:alpha val="58344"/>
              </a:schemeClr>
            </a:glow>
          </a:effectLst>
        </p:spPr>
      </p:pic>
      <p:pic>
        <p:nvPicPr>
          <p:cNvPr id="23" name="Picture 22" descr="Text&#10;&#10;Description automatically generated">
            <a:extLst>
              <a:ext uri="{FF2B5EF4-FFF2-40B4-BE49-F238E27FC236}">
                <a16:creationId xmlns:a16="http://schemas.microsoft.com/office/drawing/2014/main" id="{05E5D16D-59F9-4241-A75C-F18A0A88D7AB}"/>
              </a:ext>
            </a:extLst>
          </p:cNvPr>
          <p:cNvPicPr>
            <a:picLocks noChangeAspect="1"/>
          </p:cNvPicPr>
          <p:nvPr/>
        </p:nvPicPr>
        <p:blipFill>
          <a:blip r:embed="rId11"/>
          <a:stretch>
            <a:fillRect/>
          </a:stretch>
        </p:blipFill>
        <p:spPr>
          <a:xfrm>
            <a:off x="3205304" y="3308501"/>
            <a:ext cx="4218706" cy="716714"/>
          </a:xfrm>
          <a:prstGeom prst="rect">
            <a:avLst/>
          </a:prstGeom>
        </p:spPr>
      </p:pic>
      <p:pic>
        <p:nvPicPr>
          <p:cNvPr id="24" name="Picture 23" descr="Graphical user interface, text&#10;&#10;Description automatically generated">
            <a:extLst>
              <a:ext uri="{FF2B5EF4-FFF2-40B4-BE49-F238E27FC236}">
                <a16:creationId xmlns:a16="http://schemas.microsoft.com/office/drawing/2014/main" id="{37EF4822-1899-E849-A5BB-3EBA9563352D}"/>
              </a:ext>
            </a:extLst>
          </p:cNvPr>
          <p:cNvPicPr>
            <a:picLocks noChangeAspect="1"/>
          </p:cNvPicPr>
          <p:nvPr/>
        </p:nvPicPr>
        <p:blipFill>
          <a:blip r:embed="rId12"/>
          <a:stretch>
            <a:fillRect/>
          </a:stretch>
        </p:blipFill>
        <p:spPr>
          <a:xfrm>
            <a:off x="3284288" y="4171619"/>
            <a:ext cx="3475742" cy="726275"/>
          </a:xfrm>
          <a:prstGeom prst="rect">
            <a:avLst/>
          </a:prstGeom>
        </p:spPr>
      </p:pic>
    </p:spTree>
    <p:extLst>
      <p:ext uri="{BB962C8B-B14F-4D97-AF65-F5344CB8AC3E}">
        <p14:creationId xmlns:p14="http://schemas.microsoft.com/office/powerpoint/2010/main" val="2874840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59350" y="3590245"/>
            <a:ext cx="12191998"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prove that for compiling costs to learn a scrambling unitary (i.e. a unitary drawn from a 2 design):</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average cost gradient vanishes                       </a:t>
            </a: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variance in the gradient of the cost vanishes exponentially </a:t>
            </a: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probability the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gradient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of the cost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 non-zero vanishes exponentially with the </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size of the problem (</a:t>
            </a:r>
            <a:r>
              <a:rPr kumimoji="0" lang="en-US" sz="2000" b="0" i="1"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n</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9600BB0-F201-BC49-B1EE-498A5B216078}"/>
              </a:ext>
            </a:extLst>
          </p:cNvPr>
          <p:cNvPicPr>
            <a:picLocks noChangeAspect="1"/>
          </p:cNvPicPr>
          <p:nvPr/>
        </p:nvPicPr>
        <p:blipFill>
          <a:blip r:embed="rId3"/>
          <a:stretch>
            <a:fillRect/>
          </a:stretch>
        </p:blipFill>
        <p:spPr>
          <a:xfrm>
            <a:off x="8033522" y="4328328"/>
            <a:ext cx="2116667" cy="304800"/>
          </a:xfrm>
          <a:prstGeom prst="rect">
            <a:avLst/>
          </a:prstGeom>
        </p:spPr>
      </p:pic>
      <p:pic>
        <p:nvPicPr>
          <p:cNvPr id="23" name="Picture 22">
            <a:extLst>
              <a:ext uri="{FF2B5EF4-FFF2-40B4-BE49-F238E27FC236}">
                <a16:creationId xmlns:a16="http://schemas.microsoft.com/office/drawing/2014/main" id="{8FC42A2B-AE0F-6E42-AC76-D0ACCB2C0B1B}"/>
              </a:ext>
            </a:extLst>
          </p:cNvPr>
          <p:cNvPicPr>
            <a:picLocks noChangeAspect="1"/>
          </p:cNvPicPr>
          <p:nvPr/>
        </p:nvPicPr>
        <p:blipFill>
          <a:blip r:embed="rId4"/>
          <a:stretch>
            <a:fillRect/>
          </a:stretch>
        </p:blipFill>
        <p:spPr>
          <a:xfrm>
            <a:off x="4969506" y="3331921"/>
            <a:ext cx="1422400" cy="304800"/>
          </a:xfrm>
          <a:prstGeom prst="rect">
            <a:avLst/>
          </a:prstGeom>
        </p:spPr>
      </p:pic>
      <p:sp>
        <p:nvSpPr>
          <p:cNvPr id="30" name="TextBox 29">
            <a:extLst>
              <a:ext uri="{FF2B5EF4-FFF2-40B4-BE49-F238E27FC236}">
                <a16:creationId xmlns:a16="http://schemas.microsoft.com/office/drawing/2014/main" id="{7628B882-A2D6-734C-8E0B-591D92B54E4A}"/>
              </a:ext>
            </a:extLst>
          </p:cNvPr>
          <p:cNvSpPr txBox="1"/>
          <p:nvPr/>
        </p:nvSpPr>
        <p:spPr>
          <a:xfrm>
            <a:off x="6512256" y="2541997"/>
            <a:ext cx="3177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Average over ensemble of scramblers (a 2 design)</a:t>
            </a:r>
          </a:p>
        </p:txBody>
      </p:sp>
      <p:cxnSp>
        <p:nvCxnSpPr>
          <p:cNvPr id="31" name="Straight Arrow Connector 30">
            <a:extLst>
              <a:ext uri="{FF2B5EF4-FFF2-40B4-BE49-F238E27FC236}">
                <a16:creationId xmlns:a16="http://schemas.microsoft.com/office/drawing/2014/main" id="{F4E28040-80D4-7D48-8A2C-166E670FC828}"/>
              </a:ext>
            </a:extLst>
          </p:cNvPr>
          <p:cNvCxnSpPr>
            <a:cxnSpLocks/>
          </p:cNvCxnSpPr>
          <p:nvPr/>
        </p:nvCxnSpPr>
        <p:spPr>
          <a:xfrm>
            <a:off x="7727647" y="3259530"/>
            <a:ext cx="687459" cy="1068798"/>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1C99E9-99F8-E446-93A9-7827973A2E4D}"/>
              </a:ext>
            </a:extLst>
          </p:cNvPr>
          <p:cNvCxnSpPr>
            <a:cxnSpLocks/>
          </p:cNvCxnSpPr>
          <p:nvPr/>
        </p:nvCxnSpPr>
        <p:spPr>
          <a:xfrm flipH="1">
            <a:off x="5844385" y="3126772"/>
            <a:ext cx="667871" cy="26914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5091BD-363D-D04A-92D0-417B53486949}"/>
              </a:ext>
            </a:extLst>
          </p:cNvPr>
          <p:cNvSpPr/>
          <p:nvPr/>
        </p:nvSpPr>
        <p:spPr>
          <a:xfrm>
            <a:off x="459350" y="4965700"/>
            <a:ext cx="1137411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568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pic>
        <p:nvPicPr>
          <p:cNvPr id="18" name="Picture 17">
            <a:extLst>
              <a:ext uri="{FF2B5EF4-FFF2-40B4-BE49-F238E27FC236}">
                <a16:creationId xmlns:a16="http://schemas.microsoft.com/office/drawing/2014/main" id="{29600BB0-F201-BC49-B1EE-498A5B216078}"/>
              </a:ext>
            </a:extLst>
          </p:cNvPr>
          <p:cNvPicPr>
            <a:picLocks noChangeAspect="1"/>
          </p:cNvPicPr>
          <p:nvPr/>
        </p:nvPicPr>
        <p:blipFill>
          <a:blip r:embed="rId3"/>
          <a:stretch>
            <a:fillRect/>
          </a:stretch>
        </p:blipFill>
        <p:spPr>
          <a:xfrm>
            <a:off x="8033522" y="4328328"/>
            <a:ext cx="2116667" cy="304800"/>
          </a:xfrm>
          <a:prstGeom prst="rect">
            <a:avLst/>
          </a:prstGeom>
        </p:spPr>
      </p:pic>
      <p:sp>
        <p:nvSpPr>
          <p:cNvPr id="15" name="Text Placeholder 2">
            <a:extLst>
              <a:ext uri="{FF2B5EF4-FFF2-40B4-BE49-F238E27FC236}">
                <a16:creationId xmlns:a16="http://schemas.microsoft.com/office/drawing/2014/main" id="{36D5A218-401B-5045-A829-27DADF376CF9}"/>
              </a:ext>
            </a:extLst>
          </p:cNvPr>
          <p:cNvSpPr txBox="1">
            <a:spLocks/>
          </p:cNvSpPr>
          <p:nvPr/>
        </p:nvSpPr>
        <p:spPr>
          <a:xfrm>
            <a:off x="459350" y="3590245"/>
            <a:ext cx="11200822"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prove that for compiling costs to learn a scrambling unitary (i.e. a unitary drawn from a 2 design):</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average cost gradient vanishes                       </a:t>
            </a: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variance in the gradient of the cost vanishes exponentially </a:t>
            </a: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probability that the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gradient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of the cost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 non-zero </a:t>
            </a:r>
            <a:r>
              <a:rPr kumimoji="0" lang="en-US" sz="2000" b="0" i="0" u="none" strike="noStrike" kern="1200" cap="none" spc="0" normalizeH="0" baseline="0" noProof="0" dirty="0">
                <a:ln>
                  <a:noFill/>
                </a:ln>
                <a:solidFill>
                  <a:srgbClr val="D89922"/>
                </a:solidFill>
                <a:effectLst/>
                <a:uLnTx/>
                <a:uFillTx/>
                <a:latin typeface="Calibri" panose="020F0502020204030204" pitchFamily="34" charset="0"/>
                <a:ea typeface="+mn-ea"/>
                <a:cs typeface="Calibri" panose="020F0502020204030204" pitchFamily="34" charset="0"/>
              </a:rPr>
              <a:t>for a typical scrambler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vanishes exponentially with the </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size of the problem (</a:t>
            </a:r>
            <a:r>
              <a:rPr kumimoji="0" lang="en-US" sz="2000" b="0" i="1"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n</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8FC42A2B-AE0F-6E42-AC76-D0ACCB2C0B1B}"/>
              </a:ext>
            </a:extLst>
          </p:cNvPr>
          <p:cNvPicPr>
            <a:picLocks noChangeAspect="1"/>
          </p:cNvPicPr>
          <p:nvPr/>
        </p:nvPicPr>
        <p:blipFill>
          <a:blip r:embed="rId4"/>
          <a:stretch>
            <a:fillRect/>
          </a:stretch>
        </p:blipFill>
        <p:spPr>
          <a:xfrm>
            <a:off x="4969506" y="3331921"/>
            <a:ext cx="1422400" cy="304800"/>
          </a:xfrm>
          <a:prstGeom prst="rect">
            <a:avLst/>
          </a:prstGeom>
        </p:spPr>
      </p:pic>
      <p:cxnSp>
        <p:nvCxnSpPr>
          <p:cNvPr id="31" name="Straight Arrow Connector 30">
            <a:extLst>
              <a:ext uri="{FF2B5EF4-FFF2-40B4-BE49-F238E27FC236}">
                <a16:creationId xmlns:a16="http://schemas.microsoft.com/office/drawing/2014/main" id="{F4E28040-80D4-7D48-8A2C-166E670FC828}"/>
              </a:ext>
            </a:extLst>
          </p:cNvPr>
          <p:cNvCxnSpPr>
            <a:cxnSpLocks/>
          </p:cNvCxnSpPr>
          <p:nvPr/>
        </p:nvCxnSpPr>
        <p:spPr>
          <a:xfrm>
            <a:off x="7727647" y="3259530"/>
            <a:ext cx="687459" cy="1068798"/>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1C99E9-99F8-E446-93A9-7827973A2E4D}"/>
              </a:ext>
            </a:extLst>
          </p:cNvPr>
          <p:cNvCxnSpPr>
            <a:cxnSpLocks/>
          </p:cNvCxnSpPr>
          <p:nvPr/>
        </p:nvCxnSpPr>
        <p:spPr>
          <a:xfrm flipH="1">
            <a:off x="5844385" y="3126772"/>
            <a:ext cx="667871" cy="26914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3330552-8A8E-7A4E-BDC5-E7B7CA1F3D71}"/>
              </a:ext>
            </a:extLst>
          </p:cNvPr>
          <p:cNvPicPr>
            <a:picLocks noChangeAspect="1"/>
          </p:cNvPicPr>
          <p:nvPr/>
        </p:nvPicPr>
        <p:blipFill>
          <a:blip r:embed="rId5"/>
          <a:stretch>
            <a:fillRect/>
          </a:stretch>
        </p:blipFill>
        <p:spPr>
          <a:xfrm>
            <a:off x="2294435" y="5725110"/>
            <a:ext cx="3467100" cy="736600"/>
          </a:xfrm>
          <a:prstGeom prst="rect">
            <a:avLst/>
          </a:prstGeom>
        </p:spPr>
      </p:pic>
      <p:sp>
        <p:nvSpPr>
          <p:cNvPr id="17" name="TextBox 16">
            <a:extLst>
              <a:ext uri="{FF2B5EF4-FFF2-40B4-BE49-F238E27FC236}">
                <a16:creationId xmlns:a16="http://schemas.microsoft.com/office/drawing/2014/main" id="{90552E48-6911-7D4B-B9A1-9FD0DDD04C55}"/>
              </a:ext>
            </a:extLst>
          </p:cNvPr>
          <p:cNvSpPr txBox="1"/>
          <p:nvPr/>
        </p:nvSpPr>
        <p:spPr>
          <a:xfrm>
            <a:off x="6512256" y="2541997"/>
            <a:ext cx="3177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Average over ensemble of scramblers (a 2 design)</a:t>
            </a:r>
          </a:p>
        </p:txBody>
      </p:sp>
    </p:spTree>
    <p:extLst>
      <p:ext uri="{BB962C8B-B14F-4D97-AF65-F5344CB8AC3E}">
        <p14:creationId xmlns:p14="http://schemas.microsoft.com/office/powerpoint/2010/main" val="945988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pic>
        <p:nvPicPr>
          <p:cNvPr id="18" name="Picture 17">
            <a:extLst>
              <a:ext uri="{FF2B5EF4-FFF2-40B4-BE49-F238E27FC236}">
                <a16:creationId xmlns:a16="http://schemas.microsoft.com/office/drawing/2014/main" id="{29600BB0-F201-BC49-B1EE-498A5B216078}"/>
              </a:ext>
            </a:extLst>
          </p:cNvPr>
          <p:cNvPicPr>
            <a:picLocks noChangeAspect="1"/>
          </p:cNvPicPr>
          <p:nvPr/>
        </p:nvPicPr>
        <p:blipFill>
          <a:blip r:embed="rId3"/>
          <a:stretch>
            <a:fillRect/>
          </a:stretch>
        </p:blipFill>
        <p:spPr>
          <a:xfrm>
            <a:off x="8033522" y="4328328"/>
            <a:ext cx="2116667" cy="304800"/>
          </a:xfrm>
          <a:prstGeom prst="rect">
            <a:avLst/>
          </a:prstGeom>
        </p:spPr>
      </p:pic>
      <p:pic>
        <p:nvPicPr>
          <p:cNvPr id="23" name="Picture 22">
            <a:extLst>
              <a:ext uri="{FF2B5EF4-FFF2-40B4-BE49-F238E27FC236}">
                <a16:creationId xmlns:a16="http://schemas.microsoft.com/office/drawing/2014/main" id="{8FC42A2B-AE0F-6E42-AC76-D0ACCB2C0B1B}"/>
              </a:ext>
            </a:extLst>
          </p:cNvPr>
          <p:cNvPicPr>
            <a:picLocks noChangeAspect="1"/>
          </p:cNvPicPr>
          <p:nvPr/>
        </p:nvPicPr>
        <p:blipFill>
          <a:blip r:embed="rId4"/>
          <a:stretch>
            <a:fillRect/>
          </a:stretch>
        </p:blipFill>
        <p:spPr>
          <a:xfrm>
            <a:off x="4969506" y="3331921"/>
            <a:ext cx="1422400" cy="304800"/>
          </a:xfrm>
          <a:prstGeom prst="rect">
            <a:avLst/>
          </a:prstGeom>
        </p:spPr>
      </p:pic>
      <p:sp>
        <p:nvSpPr>
          <p:cNvPr id="20" name="Text Placeholder 2">
            <a:extLst>
              <a:ext uri="{FF2B5EF4-FFF2-40B4-BE49-F238E27FC236}">
                <a16:creationId xmlns:a16="http://schemas.microsoft.com/office/drawing/2014/main" id="{CA261E68-60D5-DA4E-8044-6E5C69D1A3F5}"/>
              </a:ext>
            </a:extLst>
          </p:cNvPr>
          <p:cNvSpPr txBox="1">
            <a:spLocks/>
          </p:cNvSpPr>
          <p:nvPr/>
        </p:nvSpPr>
        <p:spPr>
          <a:xfrm>
            <a:off x="459350" y="3590245"/>
            <a:ext cx="11200822"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prove that for compiling costs to learn a scrambling unitary (i.e. a unitary drawn from a 2 design):</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average cost gradient vanishes                       </a:t>
            </a: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variance in the gradient of the cost vanishes exponentially </a:t>
            </a: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probability the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gradient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of the cost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 non-zero </a:t>
            </a:r>
            <a:r>
              <a:rPr kumimoji="0" lang="en-US" sz="2000" b="0" i="0" u="none" strike="noStrike" kern="1200" cap="none" spc="0" normalizeH="0" baseline="0" noProof="0" dirty="0">
                <a:ln>
                  <a:noFill/>
                </a:ln>
                <a:solidFill>
                  <a:srgbClr val="D89922"/>
                </a:solidFill>
                <a:effectLst/>
                <a:uLnTx/>
                <a:uFillTx/>
                <a:latin typeface="Calibri" panose="020F0502020204030204" pitchFamily="34" charset="0"/>
                <a:ea typeface="+mn-ea"/>
                <a:cs typeface="Calibri" panose="020F0502020204030204" pitchFamily="34" charset="0"/>
              </a:rPr>
              <a:t>for a typical scrambler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vanishes exponentially with the </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size of the problem (</a:t>
            </a:r>
            <a:r>
              <a:rPr kumimoji="0" lang="en-US" sz="2000" b="0" i="1"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n</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cxnSp>
        <p:nvCxnSpPr>
          <p:cNvPr id="31" name="Straight Arrow Connector 30">
            <a:extLst>
              <a:ext uri="{FF2B5EF4-FFF2-40B4-BE49-F238E27FC236}">
                <a16:creationId xmlns:a16="http://schemas.microsoft.com/office/drawing/2014/main" id="{F4E28040-80D4-7D48-8A2C-166E670FC828}"/>
              </a:ext>
            </a:extLst>
          </p:cNvPr>
          <p:cNvCxnSpPr>
            <a:cxnSpLocks/>
          </p:cNvCxnSpPr>
          <p:nvPr/>
        </p:nvCxnSpPr>
        <p:spPr>
          <a:xfrm>
            <a:off x="7727647" y="3259530"/>
            <a:ext cx="687459" cy="1068798"/>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1C99E9-99F8-E446-93A9-7827973A2E4D}"/>
              </a:ext>
            </a:extLst>
          </p:cNvPr>
          <p:cNvCxnSpPr>
            <a:cxnSpLocks/>
          </p:cNvCxnSpPr>
          <p:nvPr/>
        </p:nvCxnSpPr>
        <p:spPr>
          <a:xfrm flipH="1">
            <a:off x="5844385" y="3126772"/>
            <a:ext cx="667871" cy="26914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3330552-8A8E-7A4E-BDC5-E7B7CA1F3D71}"/>
              </a:ext>
            </a:extLst>
          </p:cNvPr>
          <p:cNvPicPr>
            <a:picLocks noChangeAspect="1"/>
          </p:cNvPicPr>
          <p:nvPr/>
        </p:nvPicPr>
        <p:blipFill>
          <a:blip r:embed="rId5"/>
          <a:stretch>
            <a:fillRect/>
          </a:stretch>
        </p:blipFill>
        <p:spPr>
          <a:xfrm>
            <a:off x="2294435" y="5725110"/>
            <a:ext cx="3467100" cy="736600"/>
          </a:xfrm>
          <a:prstGeom prst="rect">
            <a:avLst/>
          </a:prstGeom>
        </p:spPr>
      </p:pic>
      <p:sp>
        <p:nvSpPr>
          <p:cNvPr id="34" name="Rectangle 33">
            <a:extLst>
              <a:ext uri="{FF2B5EF4-FFF2-40B4-BE49-F238E27FC236}">
                <a16:creationId xmlns:a16="http://schemas.microsoft.com/office/drawing/2014/main" id="{2AA69CBA-5867-A347-866E-646C7093E33E}"/>
              </a:ext>
            </a:extLst>
          </p:cNvPr>
          <p:cNvSpPr/>
          <p:nvPr/>
        </p:nvSpPr>
        <p:spPr>
          <a:xfrm>
            <a:off x="9532705" y="2752685"/>
            <a:ext cx="2300755" cy="1077026"/>
          </a:xfrm>
          <a:prstGeom prst="rect">
            <a:avLst/>
          </a:prstGeom>
        </p:spPr>
        <p:txBody>
          <a:bodyPr wrap="square">
            <a:spAutoFit/>
          </a:body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Crucially, this holds for </a:t>
            </a:r>
            <a:r>
              <a:rPr kumimoji="0" lang="en-US" sz="2133"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any choice in ansatz</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133"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a:t>
            </a:r>
          </a:p>
        </p:txBody>
      </p:sp>
      <p:sp>
        <p:nvSpPr>
          <p:cNvPr id="35" name="Rounded Rectangle 34">
            <a:extLst>
              <a:ext uri="{FF2B5EF4-FFF2-40B4-BE49-F238E27FC236}">
                <a16:creationId xmlns:a16="http://schemas.microsoft.com/office/drawing/2014/main" id="{91F6278B-E255-B944-BF31-4366B1D6A070}"/>
              </a:ext>
            </a:extLst>
          </p:cNvPr>
          <p:cNvSpPr/>
          <p:nvPr/>
        </p:nvSpPr>
        <p:spPr>
          <a:xfrm>
            <a:off x="9256050" y="2695869"/>
            <a:ext cx="2404122" cy="1133842"/>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94FB8BD-0AE3-724F-8285-79C50F9F348B}"/>
              </a:ext>
            </a:extLst>
          </p:cNvPr>
          <p:cNvSpPr txBox="1"/>
          <p:nvPr/>
        </p:nvSpPr>
        <p:spPr>
          <a:xfrm>
            <a:off x="6512256" y="2541997"/>
            <a:ext cx="3177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Average over ensemble of scramblers (a 2 design)</a:t>
            </a:r>
          </a:p>
        </p:txBody>
      </p:sp>
    </p:spTree>
    <p:extLst>
      <p:ext uri="{BB962C8B-B14F-4D97-AF65-F5344CB8AC3E}">
        <p14:creationId xmlns:p14="http://schemas.microsoft.com/office/powerpoint/2010/main" val="689960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31D01D03-C7AC-CA4A-B7E4-C9AB6FE31201}"/>
              </a:ext>
            </a:extLst>
          </p:cNvPr>
          <p:cNvSpPr txBox="1">
            <a:spLocks/>
          </p:cNvSpPr>
          <p:nvPr/>
        </p:nvSpPr>
        <p:spPr>
          <a:xfrm>
            <a:off x="459350" y="3590245"/>
            <a:ext cx="11200822" cy="486662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prove that for compiling costs to learn a scrambling unitary (i.e. a unitary drawn from a 2 design):</a:t>
            </a: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average cost gradient vanishes                       </a:t>
            </a: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2016"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variance in the gradient of the cost vanishes exponentially </a:t>
            </a: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57716"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probability the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gradient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rgbClr val="80003F"/>
                </a:solidFill>
                <a:effectLst/>
                <a:uLnTx/>
                <a:uFillTx/>
                <a:latin typeface="Calibri" panose="020F0502020204030204" pitchFamily="34" charset="0"/>
                <a:ea typeface="+mn-ea"/>
                <a:cs typeface="Calibri" panose="020F0502020204030204" pitchFamily="34" charset="0"/>
              </a:rPr>
              <a:t>of the cost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 non-zero </a:t>
            </a:r>
            <a:r>
              <a:rPr kumimoji="0" lang="en-US" sz="2000" b="0" i="0" u="none" strike="noStrike" kern="1200" cap="none" spc="0" normalizeH="0" baseline="0" noProof="0" dirty="0">
                <a:ln>
                  <a:noFill/>
                </a:ln>
                <a:solidFill>
                  <a:srgbClr val="D89922"/>
                </a:solidFill>
                <a:effectLst/>
                <a:uLnTx/>
                <a:uFillTx/>
                <a:latin typeface="Calibri" panose="020F0502020204030204" pitchFamily="34" charset="0"/>
                <a:ea typeface="+mn-ea"/>
                <a:cs typeface="Calibri" panose="020F0502020204030204" pitchFamily="34" charset="0"/>
              </a:rPr>
              <a:t>for a typical scrambler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vanishes exponentially with the </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size of the problem (</a:t>
            </a:r>
            <a:r>
              <a:rPr kumimoji="0" lang="en-US" sz="2000" b="0" i="1"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n</a:t>
            </a:r>
            <a:r>
              <a:rPr kumimoji="0" lang="en-US" sz="2000" b="0" i="0" u="none" strike="noStrike" kern="1200" cap="none" spc="0" normalizeH="0" baseline="0" noProof="0" dirty="0">
                <a:ln>
                  <a:noFill/>
                </a:ln>
                <a:solidFill>
                  <a:srgbClr val="0F808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395806"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D4FE78A5-BCB5-C74A-B003-080712141E8F}"/>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pic>
        <p:nvPicPr>
          <p:cNvPr id="18" name="Picture 17">
            <a:extLst>
              <a:ext uri="{FF2B5EF4-FFF2-40B4-BE49-F238E27FC236}">
                <a16:creationId xmlns:a16="http://schemas.microsoft.com/office/drawing/2014/main" id="{29600BB0-F201-BC49-B1EE-498A5B216078}"/>
              </a:ext>
            </a:extLst>
          </p:cNvPr>
          <p:cNvPicPr>
            <a:picLocks noChangeAspect="1"/>
          </p:cNvPicPr>
          <p:nvPr/>
        </p:nvPicPr>
        <p:blipFill>
          <a:blip r:embed="rId3"/>
          <a:stretch>
            <a:fillRect/>
          </a:stretch>
        </p:blipFill>
        <p:spPr>
          <a:xfrm>
            <a:off x="8033522" y="4328328"/>
            <a:ext cx="2116667" cy="304800"/>
          </a:xfrm>
          <a:prstGeom prst="rect">
            <a:avLst/>
          </a:prstGeom>
        </p:spPr>
      </p:pic>
      <p:pic>
        <p:nvPicPr>
          <p:cNvPr id="23" name="Picture 22">
            <a:extLst>
              <a:ext uri="{FF2B5EF4-FFF2-40B4-BE49-F238E27FC236}">
                <a16:creationId xmlns:a16="http://schemas.microsoft.com/office/drawing/2014/main" id="{8FC42A2B-AE0F-6E42-AC76-D0ACCB2C0B1B}"/>
              </a:ext>
            </a:extLst>
          </p:cNvPr>
          <p:cNvPicPr>
            <a:picLocks noChangeAspect="1"/>
          </p:cNvPicPr>
          <p:nvPr/>
        </p:nvPicPr>
        <p:blipFill>
          <a:blip r:embed="rId4"/>
          <a:stretch>
            <a:fillRect/>
          </a:stretch>
        </p:blipFill>
        <p:spPr>
          <a:xfrm>
            <a:off x="4969506" y="3331921"/>
            <a:ext cx="1422400" cy="304800"/>
          </a:xfrm>
          <a:prstGeom prst="rect">
            <a:avLst/>
          </a:prstGeom>
        </p:spPr>
      </p:pic>
      <p:pic>
        <p:nvPicPr>
          <p:cNvPr id="24" name="Picture 6" descr="Black holes so big we don't know how they form could be hiding in the  universe | Live Science">
            <a:extLst>
              <a:ext uri="{FF2B5EF4-FFF2-40B4-BE49-F238E27FC236}">
                <a16:creationId xmlns:a16="http://schemas.microsoft.com/office/drawing/2014/main" id="{8943A3C1-AB07-D543-8901-C59A6A321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137" y="6001697"/>
            <a:ext cx="1244784" cy="70019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3ABE212-6672-DD46-BC0D-AFA6DCC42453}"/>
              </a:ext>
            </a:extLst>
          </p:cNvPr>
          <p:cNvPicPr>
            <a:picLocks noChangeAspect="1"/>
          </p:cNvPicPr>
          <p:nvPr/>
        </p:nvPicPr>
        <p:blipFill>
          <a:blip r:embed="rId6"/>
          <a:stretch>
            <a:fillRect/>
          </a:stretch>
        </p:blipFill>
        <p:spPr>
          <a:xfrm>
            <a:off x="9854715" y="6023556"/>
            <a:ext cx="981107" cy="651685"/>
          </a:xfrm>
          <a:prstGeom prst="rect">
            <a:avLst/>
          </a:prstGeom>
        </p:spPr>
      </p:pic>
      <p:cxnSp>
        <p:nvCxnSpPr>
          <p:cNvPr id="26" name="Straight Arrow Connector 25">
            <a:extLst>
              <a:ext uri="{FF2B5EF4-FFF2-40B4-BE49-F238E27FC236}">
                <a16:creationId xmlns:a16="http://schemas.microsoft.com/office/drawing/2014/main" id="{76619DEE-6948-5F4B-872C-18EC1C3790D9}"/>
              </a:ext>
            </a:extLst>
          </p:cNvPr>
          <p:cNvCxnSpPr>
            <a:cxnSpLocks/>
          </p:cNvCxnSpPr>
          <p:nvPr/>
        </p:nvCxnSpPr>
        <p:spPr>
          <a:xfrm>
            <a:off x="9316263" y="6351792"/>
            <a:ext cx="310369" cy="0"/>
          </a:xfrm>
          <a:prstGeom prst="straightConnector1">
            <a:avLst/>
          </a:prstGeom>
          <a:ln w="254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4E28040-80D4-7D48-8A2C-166E670FC828}"/>
              </a:ext>
            </a:extLst>
          </p:cNvPr>
          <p:cNvCxnSpPr>
            <a:cxnSpLocks/>
          </p:cNvCxnSpPr>
          <p:nvPr/>
        </p:nvCxnSpPr>
        <p:spPr>
          <a:xfrm>
            <a:off x="7727647" y="3259530"/>
            <a:ext cx="687459" cy="1068798"/>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1C99E9-99F8-E446-93A9-7827973A2E4D}"/>
              </a:ext>
            </a:extLst>
          </p:cNvPr>
          <p:cNvCxnSpPr>
            <a:cxnSpLocks/>
          </p:cNvCxnSpPr>
          <p:nvPr/>
        </p:nvCxnSpPr>
        <p:spPr>
          <a:xfrm flipH="1">
            <a:off x="5844385" y="3126772"/>
            <a:ext cx="667871" cy="26914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3330552-8A8E-7A4E-BDC5-E7B7CA1F3D71}"/>
              </a:ext>
            </a:extLst>
          </p:cNvPr>
          <p:cNvPicPr>
            <a:picLocks noChangeAspect="1"/>
          </p:cNvPicPr>
          <p:nvPr/>
        </p:nvPicPr>
        <p:blipFill>
          <a:blip r:embed="rId7"/>
          <a:stretch>
            <a:fillRect/>
          </a:stretch>
        </p:blipFill>
        <p:spPr>
          <a:xfrm>
            <a:off x="2294435" y="5725110"/>
            <a:ext cx="3467100" cy="736600"/>
          </a:xfrm>
          <a:prstGeom prst="rect">
            <a:avLst/>
          </a:prstGeom>
        </p:spPr>
      </p:pic>
      <p:sp>
        <p:nvSpPr>
          <p:cNvPr id="34" name="Rectangle 33">
            <a:extLst>
              <a:ext uri="{FF2B5EF4-FFF2-40B4-BE49-F238E27FC236}">
                <a16:creationId xmlns:a16="http://schemas.microsoft.com/office/drawing/2014/main" id="{2AA69CBA-5867-A347-866E-646C7093E33E}"/>
              </a:ext>
            </a:extLst>
          </p:cNvPr>
          <p:cNvSpPr/>
          <p:nvPr/>
        </p:nvSpPr>
        <p:spPr>
          <a:xfrm>
            <a:off x="9532705" y="2752685"/>
            <a:ext cx="2300755" cy="1077026"/>
          </a:xfrm>
          <a:prstGeom prst="rect">
            <a:avLst/>
          </a:prstGeom>
        </p:spPr>
        <p:txBody>
          <a:bodyPr wrap="square">
            <a:spAutoFit/>
          </a:body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Crucially, this holds for </a:t>
            </a:r>
            <a:r>
              <a:rPr kumimoji="0" lang="en-US" sz="2133"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any choice in ansatz</a:t>
            </a:r>
            <a:r>
              <a:rPr kumimoji="0" lang="en-US" sz="21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133"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 </a:t>
            </a:r>
          </a:p>
        </p:txBody>
      </p:sp>
      <p:sp>
        <p:nvSpPr>
          <p:cNvPr id="35" name="Rounded Rectangle 34">
            <a:extLst>
              <a:ext uri="{FF2B5EF4-FFF2-40B4-BE49-F238E27FC236}">
                <a16:creationId xmlns:a16="http://schemas.microsoft.com/office/drawing/2014/main" id="{91F6278B-E255-B944-BF31-4366B1D6A070}"/>
              </a:ext>
            </a:extLst>
          </p:cNvPr>
          <p:cNvSpPr/>
          <p:nvPr/>
        </p:nvSpPr>
        <p:spPr>
          <a:xfrm>
            <a:off x="9256050" y="2695869"/>
            <a:ext cx="2404122" cy="1133842"/>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D84828-7AE9-3F47-938D-5B618EEA4C01}"/>
              </a:ext>
            </a:extLst>
          </p:cNvPr>
          <p:cNvSpPr txBox="1"/>
          <p:nvPr/>
        </p:nvSpPr>
        <p:spPr>
          <a:xfrm>
            <a:off x="7956550" y="5285131"/>
            <a:ext cx="3467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No go theorem for learning of scramblers by training a QNN</a:t>
            </a:r>
          </a:p>
        </p:txBody>
      </p:sp>
      <p:sp>
        <p:nvSpPr>
          <p:cNvPr id="21" name="TextBox 20">
            <a:extLst>
              <a:ext uri="{FF2B5EF4-FFF2-40B4-BE49-F238E27FC236}">
                <a16:creationId xmlns:a16="http://schemas.microsoft.com/office/drawing/2014/main" id="{033347F6-A9F0-C64D-8BF3-4371C4FD233A}"/>
              </a:ext>
            </a:extLst>
          </p:cNvPr>
          <p:cNvSpPr txBox="1"/>
          <p:nvPr/>
        </p:nvSpPr>
        <p:spPr>
          <a:xfrm>
            <a:off x="6512256" y="2541997"/>
            <a:ext cx="3177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Average over ensemble of scramblers (a 2 design)</a:t>
            </a:r>
          </a:p>
        </p:txBody>
      </p:sp>
    </p:spTree>
    <p:extLst>
      <p:ext uri="{BB962C8B-B14F-4D97-AF65-F5344CB8AC3E}">
        <p14:creationId xmlns:p14="http://schemas.microsoft.com/office/powerpoint/2010/main" val="3102429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3B31EFC-7CEC-E546-8067-72DAD93F5F45}"/>
              </a:ext>
            </a:extLst>
          </p:cNvPr>
          <p:cNvPicPr>
            <a:picLocks noChangeAspect="1"/>
          </p:cNvPicPr>
          <p:nvPr/>
        </p:nvPicPr>
        <p:blipFill rotWithShape="1">
          <a:blip r:embed="rId3"/>
          <a:srcRect r="64899"/>
          <a:stretch/>
        </p:blipFill>
        <p:spPr>
          <a:xfrm>
            <a:off x="6473934" y="1781608"/>
            <a:ext cx="5008658" cy="4966030"/>
          </a:xfrm>
          <a:prstGeom prst="rect">
            <a:avLst/>
          </a:prstGeom>
        </p:spPr>
      </p:pic>
      <p:sp>
        <p:nvSpPr>
          <p:cNvPr id="27" name="TextBox 26">
            <a:extLst>
              <a:ext uri="{FF2B5EF4-FFF2-40B4-BE49-F238E27FC236}">
                <a16:creationId xmlns:a16="http://schemas.microsoft.com/office/drawing/2014/main" id="{10B952DA-7232-374D-8CAA-970A8AED5C2C}"/>
              </a:ext>
            </a:extLst>
          </p:cNvPr>
          <p:cNvSpPr txBox="1"/>
          <p:nvPr/>
        </p:nvSpPr>
        <p:spPr>
          <a:xfrm>
            <a:off x="8618741" y="2063112"/>
            <a:ext cx="2375872"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4056A1"/>
                </a:solidFill>
                <a:effectLst/>
                <a:uLnTx/>
                <a:uFillTx/>
                <a:latin typeface="Calibri" panose="020F0502020204030204" pitchFamily="34" charset="0"/>
                <a:ea typeface="+mn-ea"/>
                <a:cs typeface="Calibri" panose="020F0502020204030204" pitchFamily="34" charset="0"/>
              </a:rPr>
              <a:t>highly scrambling</a:t>
            </a:r>
          </a:p>
        </p:txBody>
      </p:sp>
      <p:cxnSp>
        <p:nvCxnSpPr>
          <p:cNvPr id="28" name="Straight Arrow Connector 27">
            <a:extLst>
              <a:ext uri="{FF2B5EF4-FFF2-40B4-BE49-F238E27FC236}">
                <a16:creationId xmlns:a16="http://schemas.microsoft.com/office/drawing/2014/main" id="{BC42144E-95EC-D848-9DE7-901294F0FB06}"/>
              </a:ext>
            </a:extLst>
          </p:cNvPr>
          <p:cNvCxnSpPr>
            <a:cxnSpLocks/>
          </p:cNvCxnSpPr>
          <p:nvPr/>
        </p:nvCxnSpPr>
        <p:spPr>
          <a:xfrm flipH="1">
            <a:off x="8439449" y="2442768"/>
            <a:ext cx="352761" cy="190255"/>
          </a:xfrm>
          <a:prstGeom prst="straightConnector1">
            <a:avLst/>
          </a:prstGeom>
          <a:ln w="15875">
            <a:solidFill>
              <a:srgbClr val="4056A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0BF4BE8-A178-454B-9621-83E179900C48}"/>
              </a:ext>
            </a:extLst>
          </p:cNvPr>
          <p:cNvSpPr txBox="1"/>
          <p:nvPr/>
        </p:nvSpPr>
        <p:spPr>
          <a:xfrm>
            <a:off x="10068331" y="4868409"/>
            <a:ext cx="1332456" cy="66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srgbClr val="F13C20"/>
                </a:solidFill>
                <a:effectLst/>
                <a:uLnTx/>
                <a:uFillTx/>
                <a:latin typeface="Calibri" panose="020F0502020204030204" pitchFamily="34" charset="0"/>
                <a:ea typeface="+mn-ea"/>
                <a:cs typeface="Calibri" panose="020F0502020204030204" pitchFamily="34" charset="0"/>
              </a:rPr>
              <a:t>non-scrambling</a:t>
            </a:r>
          </a:p>
        </p:txBody>
      </p:sp>
      <p:cxnSp>
        <p:nvCxnSpPr>
          <p:cNvPr id="30" name="Straight Arrow Connector 29">
            <a:extLst>
              <a:ext uri="{FF2B5EF4-FFF2-40B4-BE49-F238E27FC236}">
                <a16:creationId xmlns:a16="http://schemas.microsoft.com/office/drawing/2014/main" id="{B9BD5A38-BDB0-6A48-A099-655B02EB7C03}"/>
              </a:ext>
            </a:extLst>
          </p:cNvPr>
          <p:cNvCxnSpPr>
            <a:cxnSpLocks/>
          </p:cNvCxnSpPr>
          <p:nvPr/>
        </p:nvCxnSpPr>
        <p:spPr>
          <a:xfrm flipH="1" flipV="1">
            <a:off x="10495504" y="3950331"/>
            <a:ext cx="239055" cy="1037937"/>
          </a:xfrm>
          <a:prstGeom prst="straightConnector1">
            <a:avLst/>
          </a:prstGeom>
          <a:ln w="15875">
            <a:solidFill>
              <a:srgbClr val="F13C2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C59B11-6D64-D447-9EF5-62B397E39138}"/>
              </a:ext>
            </a:extLst>
          </p:cNvPr>
          <p:cNvSpPr txBox="1"/>
          <p:nvPr/>
        </p:nvSpPr>
        <p:spPr>
          <a:xfrm>
            <a:off x="581909" y="2019839"/>
            <a:ext cx="5655137" cy="2308324"/>
          </a:xfrm>
          <a:prstGeom prst="rect">
            <a:avLst/>
          </a:prstGeom>
          <a:noFill/>
        </p:spPr>
        <p:txBody>
          <a:bodyPr wrap="square" rtlCol="0">
            <a:spAutoFit/>
          </a:bodyPr>
          <a:lstStyle/>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Strong scramblers: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Landscape forms a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 only a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narrow gorge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where cost dips to minimum. </a:t>
            </a:r>
          </a:p>
          <a:p>
            <a:pPr marL="14816"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89922"/>
                </a:solidFill>
                <a:effectLst/>
                <a:uLnTx/>
                <a:uFillTx/>
                <a:latin typeface="Calibri" panose="020F0502020204030204" pitchFamily="34" charset="0"/>
                <a:ea typeface="+mn-ea"/>
                <a:cs typeface="Calibri" panose="020F0502020204030204" pitchFamily="34" charset="0"/>
              </a:rPr>
              <a:t>Weaker scramblers: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Valley wider and plateau more featured allowing for training.</a:t>
            </a:r>
          </a:p>
        </p:txBody>
      </p:sp>
      <p:sp>
        <p:nvSpPr>
          <p:cNvPr id="19" name="Title 1">
            <a:extLst>
              <a:ext uri="{FF2B5EF4-FFF2-40B4-BE49-F238E27FC236}">
                <a16:creationId xmlns:a16="http://schemas.microsoft.com/office/drawing/2014/main" id="{B46C1F1E-3DB5-5C45-9176-82435A4E0694}"/>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sp>
        <p:nvSpPr>
          <p:cNvPr id="15" name="Rounded Rectangle 14">
            <a:extLst>
              <a:ext uri="{FF2B5EF4-FFF2-40B4-BE49-F238E27FC236}">
                <a16:creationId xmlns:a16="http://schemas.microsoft.com/office/drawing/2014/main" id="{2CBA86B5-9982-F24D-AC2D-4426BC7365A4}"/>
              </a:ext>
            </a:extLst>
          </p:cNvPr>
          <p:cNvSpPr/>
          <p:nvPr/>
        </p:nvSpPr>
        <p:spPr>
          <a:xfrm>
            <a:off x="1040643" y="4750570"/>
            <a:ext cx="4291118" cy="1618697"/>
          </a:xfrm>
          <a:prstGeom prst="roundRect">
            <a:avLst/>
          </a:prstGeom>
          <a:solidFill>
            <a:schemeClr val="accent3">
              <a:alpha val="21000"/>
            </a:schemeClr>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36CABD-4689-AE43-95A6-59ECAF646D8C}"/>
              </a:ext>
            </a:extLst>
          </p:cNvPr>
          <p:cNvPicPr>
            <a:picLocks noChangeAspect="1"/>
          </p:cNvPicPr>
          <p:nvPr/>
        </p:nvPicPr>
        <p:blipFill>
          <a:blip r:embed="rId4"/>
          <a:stretch>
            <a:fillRect/>
          </a:stretch>
        </p:blipFill>
        <p:spPr>
          <a:xfrm>
            <a:off x="3443418" y="5002914"/>
            <a:ext cx="1678355" cy="204124"/>
          </a:xfrm>
          <a:prstGeom prst="rect">
            <a:avLst/>
          </a:prstGeom>
        </p:spPr>
      </p:pic>
      <p:pic>
        <p:nvPicPr>
          <p:cNvPr id="20" name="Picture 19">
            <a:extLst>
              <a:ext uri="{FF2B5EF4-FFF2-40B4-BE49-F238E27FC236}">
                <a16:creationId xmlns:a16="http://schemas.microsoft.com/office/drawing/2014/main" id="{9A41B97C-254E-794D-BDD8-57E91542D5C7}"/>
              </a:ext>
            </a:extLst>
          </p:cNvPr>
          <p:cNvPicPr>
            <a:picLocks noChangeAspect="1"/>
          </p:cNvPicPr>
          <p:nvPr/>
        </p:nvPicPr>
        <p:blipFill>
          <a:blip r:embed="rId5"/>
          <a:stretch>
            <a:fillRect/>
          </a:stretch>
        </p:blipFill>
        <p:spPr>
          <a:xfrm>
            <a:off x="1122448" y="5460398"/>
            <a:ext cx="2324100" cy="393700"/>
          </a:xfrm>
          <a:prstGeom prst="rect">
            <a:avLst/>
          </a:prstGeom>
        </p:spPr>
      </p:pic>
      <p:pic>
        <p:nvPicPr>
          <p:cNvPr id="22" name="Picture 21">
            <a:extLst>
              <a:ext uri="{FF2B5EF4-FFF2-40B4-BE49-F238E27FC236}">
                <a16:creationId xmlns:a16="http://schemas.microsoft.com/office/drawing/2014/main" id="{C709BE88-FF3A-C441-9DFE-F3D447DDEFA2}"/>
              </a:ext>
            </a:extLst>
          </p:cNvPr>
          <p:cNvPicPr>
            <a:picLocks noChangeAspect="1"/>
          </p:cNvPicPr>
          <p:nvPr/>
        </p:nvPicPr>
        <p:blipFill>
          <a:blip r:embed="rId6"/>
          <a:stretch>
            <a:fillRect/>
          </a:stretch>
        </p:blipFill>
        <p:spPr>
          <a:xfrm>
            <a:off x="3627154" y="5403567"/>
            <a:ext cx="1524000" cy="482600"/>
          </a:xfrm>
          <a:prstGeom prst="rect">
            <a:avLst/>
          </a:prstGeom>
        </p:spPr>
      </p:pic>
      <p:sp>
        <p:nvSpPr>
          <p:cNvPr id="23" name="TextBox 22">
            <a:extLst>
              <a:ext uri="{FF2B5EF4-FFF2-40B4-BE49-F238E27FC236}">
                <a16:creationId xmlns:a16="http://schemas.microsoft.com/office/drawing/2014/main" id="{784D140E-B85B-0D47-93B7-0B0602CEEA9E}"/>
              </a:ext>
            </a:extLst>
          </p:cNvPr>
          <p:cNvSpPr txBox="1"/>
          <p:nvPr/>
        </p:nvSpPr>
        <p:spPr>
          <a:xfrm>
            <a:off x="1049964" y="4951088"/>
            <a:ext cx="32824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Model of scrambler/ansatz:</a:t>
            </a:r>
          </a:p>
        </p:txBody>
      </p:sp>
      <p:sp>
        <p:nvSpPr>
          <p:cNvPr id="24" name="TextBox 23">
            <a:extLst>
              <a:ext uri="{FF2B5EF4-FFF2-40B4-BE49-F238E27FC236}">
                <a16:creationId xmlns:a16="http://schemas.microsoft.com/office/drawing/2014/main" id="{542E45A5-1D82-9A41-A173-035AC4100ECC}"/>
              </a:ext>
            </a:extLst>
          </p:cNvPr>
          <p:cNvSpPr txBox="1"/>
          <p:nvPr/>
        </p:nvSpPr>
        <p:spPr>
          <a:xfrm>
            <a:off x="1122448" y="5897923"/>
            <a:ext cx="42168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Belyansky</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Bienias</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 Kharkov, Y. A.,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Gorshkov</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V., &amp; Swingle, B. (2020). Minimal Model for Fast Scrambling. </a:t>
            </a:r>
            <a:r>
              <a:rPr kumimoji="0" lang="en-GB"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Physical Review Letters</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125</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 130601.</a:t>
            </a:r>
          </a:p>
        </p:txBody>
      </p:sp>
    </p:spTree>
    <p:extLst>
      <p:ext uri="{BB962C8B-B14F-4D97-AF65-F5344CB8AC3E}">
        <p14:creationId xmlns:p14="http://schemas.microsoft.com/office/powerpoint/2010/main" val="1945766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B46C1F1E-3DB5-5C45-9176-82435A4E0694}"/>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pic>
        <p:nvPicPr>
          <p:cNvPr id="7" name="Picture 6">
            <a:extLst>
              <a:ext uri="{FF2B5EF4-FFF2-40B4-BE49-F238E27FC236}">
                <a16:creationId xmlns:a16="http://schemas.microsoft.com/office/drawing/2014/main" id="{522A9447-753C-C34A-8C45-BBB0B9C84B67}"/>
              </a:ext>
            </a:extLst>
          </p:cNvPr>
          <p:cNvPicPr>
            <a:picLocks noChangeAspect="1"/>
          </p:cNvPicPr>
          <p:nvPr/>
        </p:nvPicPr>
        <p:blipFill rotWithShape="1">
          <a:blip r:embed="rId3"/>
          <a:srcRect b="55970"/>
          <a:stretch/>
        </p:blipFill>
        <p:spPr>
          <a:xfrm>
            <a:off x="1056286" y="1977166"/>
            <a:ext cx="10287462" cy="2409640"/>
          </a:xfrm>
          <a:prstGeom prst="rect">
            <a:avLst/>
          </a:prstGeom>
        </p:spPr>
      </p:pic>
      <p:pic>
        <p:nvPicPr>
          <p:cNvPr id="22" name="Picture 21">
            <a:extLst>
              <a:ext uri="{FF2B5EF4-FFF2-40B4-BE49-F238E27FC236}">
                <a16:creationId xmlns:a16="http://schemas.microsoft.com/office/drawing/2014/main" id="{8C7D7F36-47E5-4D47-BC7F-FFC33B2A6775}"/>
              </a:ext>
            </a:extLst>
          </p:cNvPr>
          <p:cNvPicPr>
            <a:picLocks noChangeAspect="1"/>
          </p:cNvPicPr>
          <p:nvPr/>
        </p:nvPicPr>
        <p:blipFill rotWithShape="1">
          <a:blip r:embed="rId4"/>
          <a:srcRect t="87175"/>
          <a:stretch/>
        </p:blipFill>
        <p:spPr>
          <a:xfrm>
            <a:off x="1056285" y="4358868"/>
            <a:ext cx="10287461" cy="701865"/>
          </a:xfrm>
          <a:prstGeom prst="rect">
            <a:avLst/>
          </a:prstGeom>
        </p:spPr>
      </p:pic>
      <p:sp>
        <p:nvSpPr>
          <p:cNvPr id="23" name="TextBox 22">
            <a:extLst>
              <a:ext uri="{FF2B5EF4-FFF2-40B4-BE49-F238E27FC236}">
                <a16:creationId xmlns:a16="http://schemas.microsoft.com/office/drawing/2014/main" id="{900B6C47-7C8B-084D-ACB4-DBE07045F151}"/>
              </a:ext>
            </a:extLst>
          </p:cNvPr>
          <p:cNvSpPr txBox="1"/>
          <p:nvPr/>
        </p:nvSpPr>
        <p:spPr>
          <a:xfrm>
            <a:off x="6727534" y="5272414"/>
            <a:ext cx="4616212" cy="1015663"/>
          </a:xfrm>
          <a:prstGeom prst="rect">
            <a:avLst/>
          </a:prstGeom>
          <a:noFill/>
        </p:spPr>
        <p:txBody>
          <a:bodyPr wrap="square" rtlCol="0">
            <a:spAutoFit/>
          </a:bodyPr>
          <a:lstStyle/>
          <a:p>
            <a:pPr marL="14816"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Exponentially vanishing cost gradients (i.e. a barren plateau) for </a:t>
            </a:r>
            <a:r>
              <a:rPr kumimoji="0" lang="en-US" sz="20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strong scramblers</a:t>
            </a:r>
          </a:p>
        </p:txBody>
      </p:sp>
      <p:sp>
        <p:nvSpPr>
          <p:cNvPr id="25" name="TextBox 24">
            <a:extLst>
              <a:ext uri="{FF2B5EF4-FFF2-40B4-BE49-F238E27FC236}">
                <a16:creationId xmlns:a16="http://schemas.microsoft.com/office/drawing/2014/main" id="{127AAECC-F0E0-704F-A6AC-063308D03D37}"/>
              </a:ext>
            </a:extLst>
          </p:cNvPr>
          <p:cNvSpPr txBox="1"/>
          <p:nvPr/>
        </p:nvSpPr>
        <p:spPr>
          <a:xfrm>
            <a:off x="1507770" y="5261166"/>
            <a:ext cx="5213597" cy="1015663"/>
          </a:xfrm>
          <a:prstGeom prst="rect">
            <a:avLst/>
          </a:prstGeom>
          <a:noFill/>
        </p:spPr>
        <p:txBody>
          <a:bodyPr wrap="square" rtlCol="0">
            <a:spAutoFit/>
          </a:bodyPr>
          <a:lstStyle/>
          <a:p>
            <a:pPr marL="14816"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Cost gradients decrease with increasing time and so increased scrambling </a:t>
            </a:r>
            <a:endParaRPr kumimoji="0" lang="en-US" sz="20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D089997D-BE68-F349-A780-EF2D82DE8817}"/>
              </a:ext>
            </a:extLst>
          </p:cNvPr>
          <p:cNvSpPr/>
          <p:nvPr/>
        </p:nvSpPr>
        <p:spPr>
          <a:xfrm>
            <a:off x="6721367" y="1977166"/>
            <a:ext cx="4622379" cy="4586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33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B46C1F1E-3DB5-5C45-9176-82435A4E0694}"/>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Barren Plateaus preclude learning Scramblers </a:t>
            </a:r>
            <a:endParaRPr lang="en-US" sz="2700" dirty="0">
              <a:solidFill>
                <a:schemeClr val="bg1"/>
              </a:solidFill>
            </a:endParaRPr>
          </a:p>
        </p:txBody>
      </p:sp>
      <p:pic>
        <p:nvPicPr>
          <p:cNvPr id="7" name="Picture 6">
            <a:extLst>
              <a:ext uri="{FF2B5EF4-FFF2-40B4-BE49-F238E27FC236}">
                <a16:creationId xmlns:a16="http://schemas.microsoft.com/office/drawing/2014/main" id="{522A9447-753C-C34A-8C45-BBB0B9C84B67}"/>
              </a:ext>
            </a:extLst>
          </p:cNvPr>
          <p:cNvPicPr>
            <a:picLocks noChangeAspect="1"/>
          </p:cNvPicPr>
          <p:nvPr/>
        </p:nvPicPr>
        <p:blipFill rotWithShape="1">
          <a:blip r:embed="rId3"/>
          <a:srcRect b="55970"/>
          <a:stretch/>
        </p:blipFill>
        <p:spPr>
          <a:xfrm>
            <a:off x="1056286" y="1977166"/>
            <a:ext cx="10287462" cy="2409640"/>
          </a:xfrm>
          <a:prstGeom prst="rect">
            <a:avLst/>
          </a:prstGeom>
        </p:spPr>
      </p:pic>
      <p:pic>
        <p:nvPicPr>
          <p:cNvPr id="22" name="Picture 21">
            <a:extLst>
              <a:ext uri="{FF2B5EF4-FFF2-40B4-BE49-F238E27FC236}">
                <a16:creationId xmlns:a16="http://schemas.microsoft.com/office/drawing/2014/main" id="{8C7D7F36-47E5-4D47-BC7F-FFC33B2A6775}"/>
              </a:ext>
            </a:extLst>
          </p:cNvPr>
          <p:cNvPicPr>
            <a:picLocks noChangeAspect="1"/>
          </p:cNvPicPr>
          <p:nvPr/>
        </p:nvPicPr>
        <p:blipFill rotWithShape="1">
          <a:blip r:embed="rId4"/>
          <a:srcRect t="87175"/>
          <a:stretch/>
        </p:blipFill>
        <p:spPr>
          <a:xfrm>
            <a:off x="1056285" y="4358868"/>
            <a:ext cx="10287461" cy="701865"/>
          </a:xfrm>
          <a:prstGeom prst="rect">
            <a:avLst/>
          </a:prstGeom>
        </p:spPr>
      </p:pic>
      <p:sp>
        <p:nvSpPr>
          <p:cNvPr id="23" name="TextBox 22">
            <a:extLst>
              <a:ext uri="{FF2B5EF4-FFF2-40B4-BE49-F238E27FC236}">
                <a16:creationId xmlns:a16="http://schemas.microsoft.com/office/drawing/2014/main" id="{900B6C47-7C8B-084D-ACB4-DBE07045F151}"/>
              </a:ext>
            </a:extLst>
          </p:cNvPr>
          <p:cNvSpPr txBox="1"/>
          <p:nvPr/>
        </p:nvSpPr>
        <p:spPr>
          <a:xfrm>
            <a:off x="6727534" y="5272414"/>
            <a:ext cx="4616212" cy="1015663"/>
          </a:xfrm>
          <a:prstGeom prst="rect">
            <a:avLst/>
          </a:prstGeom>
          <a:noFill/>
        </p:spPr>
        <p:txBody>
          <a:bodyPr wrap="square" rtlCol="0">
            <a:spAutoFit/>
          </a:bodyPr>
          <a:lstStyle/>
          <a:p>
            <a:pPr marL="14816"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Exponentially vanishing cost gradients (i.e. a barren plateau) for </a:t>
            </a:r>
            <a:r>
              <a:rPr kumimoji="0" lang="en-US" sz="20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strong scramblers</a:t>
            </a:r>
          </a:p>
        </p:txBody>
      </p:sp>
      <p:sp>
        <p:nvSpPr>
          <p:cNvPr id="25" name="TextBox 24">
            <a:extLst>
              <a:ext uri="{FF2B5EF4-FFF2-40B4-BE49-F238E27FC236}">
                <a16:creationId xmlns:a16="http://schemas.microsoft.com/office/drawing/2014/main" id="{127AAECC-F0E0-704F-A6AC-063308D03D37}"/>
              </a:ext>
            </a:extLst>
          </p:cNvPr>
          <p:cNvSpPr txBox="1"/>
          <p:nvPr/>
        </p:nvSpPr>
        <p:spPr>
          <a:xfrm>
            <a:off x="1507770" y="5261166"/>
            <a:ext cx="5213597" cy="1015663"/>
          </a:xfrm>
          <a:prstGeom prst="rect">
            <a:avLst/>
          </a:prstGeom>
          <a:noFill/>
        </p:spPr>
        <p:txBody>
          <a:bodyPr wrap="square" rtlCol="0">
            <a:spAutoFit/>
          </a:bodyPr>
          <a:lstStyle/>
          <a:p>
            <a:pPr marL="14816"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4816"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Cost gradients decrease with increasing time and so increased scrambling </a:t>
            </a:r>
            <a:endParaRPr kumimoji="0" lang="en-US" sz="20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74280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a:blip r:embed="rId3"/>
          <a:stretch>
            <a:fillRect/>
          </a:stretch>
        </p:blipFill>
        <p:spPr>
          <a:xfrm>
            <a:off x="5937189" y="2150414"/>
            <a:ext cx="6096000" cy="3379589"/>
          </a:xfrm>
          <a:prstGeom prst="rect">
            <a:avLst/>
          </a:prstGeom>
        </p:spPr>
      </p:pic>
      <p:sp>
        <p:nvSpPr>
          <p:cNvPr id="19" name="TextBox 18">
            <a:extLst>
              <a:ext uri="{FF2B5EF4-FFF2-40B4-BE49-F238E27FC236}">
                <a16:creationId xmlns:a16="http://schemas.microsoft.com/office/drawing/2014/main" id="{BDC63CC2-27BF-5743-A291-06EAE4D36BA7}"/>
              </a:ext>
            </a:extLst>
          </p:cNvPr>
          <p:cNvSpPr txBox="1"/>
          <p:nvPr/>
        </p:nvSpPr>
        <p:spPr>
          <a:xfrm>
            <a:off x="459350" y="2375088"/>
            <a:ext cx="55277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scrambling nature of black hole that would allow Bob to recover Alice’s diary…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4FE907CF-F72F-5E47-B469-15D4EF03B09F}"/>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Black Holes: 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pic>
        <p:nvPicPr>
          <p:cNvPr id="11" name="Picture 10">
            <a:extLst>
              <a:ext uri="{FF2B5EF4-FFF2-40B4-BE49-F238E27FC236}">
                <a16:creationId xmlns:a16="http://schemas.microsoft.com/office/drawing/2014/main" id="{069BB485-6BEF-9C49-A730-6B0CE38EF413}"/>
              </a:ext>
            </a:extLst>
          </p:cNvPr>
          <p:cNvPicPr>
            <a:picLocks noChangeAspect="1"/>
          </p:cNvPicPr>
          <p:nvPr/>
        </p:nvPicPr>
        <p:blipFill>
          <a:blip r:embed="rId4"/>
          <a:stretch>
            <a:fillRect/>
          </a:stretch>
        </p:blipFill>
        <p:spPr>
          <a:xfrm>
            <a:off x="7258958" y="1902765"/>
            <a:ext cx="292100" cy="266700"/>
          </a:xfrm>
          <a:prstGeom prst="rect">
            <a:avLst/>
          </a:prstGeom>
        </p:spPr>
      </p:pic>
      <p:pic>
        <p:nvPicPr>
          <p:cNvPr id="17" name="Picture 16">
            <a:extLst>
              <a:ext uri="{FF2B5EF4-FFF2-40B4-BE49-F238E27FC236}">
                <a16:creationId xmlns:a16="http://schemas.microsoft.com/office/drawing/2014/main" id="{1636C53B-7411-794A-9ECB-90237C72FBEA}"/>
              </a:ext>
            </a:extLst>
          </p:cNvPr>
          <p:cNvPicPr>
            <a:picLocks noChangeAspect="1"/>
          </p:cNvPicPr>
          <p:nvPr/>
        </p:nvPicPr>
        <p:blipFill>
          <a:blip r:embed="rId4"/>
          <a:stretch>
            <a:fillRect/>
          </a:stretch>
        </p:blipFill>
        <p:spPr>
          <a:xfrm>
            <a:off x="10497458" y="1902765"/>
            <a:ext cx="292100" cy="266700"/>
          </a:xfrm>
          <a:prstGeom prst="rect">
            <a:avLst/>
          </a:prstGeom>
        </p:spPr>
      </p:pic>
      <p:sp>
        <p:nvSpPr>
          <p:cNvPr id="2" name="Rectangle 1">
            <a:extLst>
              <a:ext uri="{FF2B5EF4-FFF2-40B4-BE49-F238E27FC236}">
                <a16:creationId xmlns:a16="http://schemas.microsoft.com/office/drawing/2014/main" id="{ECCE3CAB-3A49-3843-895D-6658D5D15B48}"/>
              </a:ext>
            </a:extLst>
          </p:cNvPr>
          <p:cNvSpPr/>
          <p:nvPr/>
        </p:nvSpPr>
        <p:spPr>
          <a:xfrm>
            <a:off x="5796643" y="4261757"/>
            <a:ext cx="538843"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50DFB52-73D3-4547-AE2F-7A02A6A8CC75}"/>
              </a:ext>
            </a:extLst>
          </p:cNvPr>
          <p:cNvPicPr>
            <a:picLocks noChangeAspect="1"/>
          </p:cNvPicPr>
          <p:nvPr/>
        </p:nvPicPr>
        <p:blipFill>
          <a:blip r:embed="rId5"/>
          <a:stretch>
            <a:fillRect/>
          </a:stretch>
        </p:blipFill>
        <p:spPr>
          <a:xfrm>
            <a:off x="5987140" y="4299857"/>
            <a:ext cx="304800" cy="266700"/>
          </a:xfrm>
          <a:prstGeom prst="rect">
            <a:avLst/>
          </a:prstGeom>
        </p:spPr>
      </p:pic>
      <p:pic>
        <p:nvPicPr>
          <p:cNvPr id="20" name="Picture 19" descr="A close-up of a document&#10;&#10;Description automatically generated with low confidence">
            <a:extLst>
              <a:ext uri="{FF2B5EF4-FFF2-40B4-BE49-F238E27FC236}">
                <a16:creationId xmlns:a16="http://schemas.microsoft.com/office/drawing/2014/main" id="{BC34B311-1EE9-E64C-B06F-E24EFC1B977B}"/>
              </a:ext>
            </a:extLst>
          </p:cNvPr>
          <p:cNvPicPr>
            <a:picLocks noChangeAspect="1"/>
          </p:cNvPicPr>
          <p:nvPr/>
        </p:nvPicPr>
        <p:blipFill>
          <a:blip r:embed="rId6"/>
          <a:stretch>
            <a:fillRect/>
          </a:stretch>
        </p:blipFill>
        <p:spPr>
          <a:xfrm>
            <a:off x="6281900" y="5864919"/>
            <a:ext cx="5315107" cy="679755"/>
          </a:xfrm>
          <a:prstGeom prst="rect">
            <a:avLst/>
          </a:prstGeom>
          <a:ln>
            <a:solidFill>
              <a:schemeClr val="bg1"/>
            </a:solidFill>
          </a:ln>
          <a:effectLst>
            <a:glow rad="97159">
              <a:schemeClr val="bg1">
                <a:alpha val="58000"/>
              </a:schemeClr>
            </a:glow>
          </a:effectLst>
        </p:spPr>
      </p:pic>
    </p:spTree>
    <p:extLst>
      <p:ext uri="{BB962C8B-B14F-4D97-AF65-F5344CB8AC3E}">
        <p14:creationId xmlns:p14="http://schemas.microsoft.com/office/powerpoint/2010/main" val="59978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132CF348-AA20-564F-8EC8-AE7B5A28088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6" name="Straight Arrow Connector 75">
            <a:extLst>
              <a:ext uri="{FF2B5EF4-FFF2-40B4-BE49-F238E27FC236}">
                <a16:creationId xmlns:a16="http://schemas.microsoft.com/office/drawing/2014/main" id="{422966F1-2BB4-874B-B77E-B9E23512BD8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D82DAD4-9C48-0F4B-9F42-61EBF27CDE40}"/>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B51361A-CDA0-4140-9F17-A153AA9C54CE}"/>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pic>
        <p:nvPicPr>
          <p:cNvPr id="85" name="Picture 84">
            <a:extLst>
              <a:ext uri="{FF2B5EF4-FFF2-40B4-BE49-F238E27FC236}">
                <a16:creationId xmlns:a16="http://schemas.microsoft.com/office/drawing/2014/main" id="{8A7C0AFA-1F3D-0F40-A781-68B1C84283B8}"/>
              </a:ext>
            </a:extLst>
          </p:cNvPr>
          <p:cNvPicPr>
            <a:picLocks noChangeAspect="1"/>
          </p:cNvPicPr>
          <p:nvPr/>
        </p:nvPicPr>
        <p:blipFill>
          <a:blip r:embed="rId6"/>
          <a:stretch>
            <a:fillRect/>
          </a:stretch>
        </p:blipFill>
        <p:spPr>
          <a:xfrm>
            <a:off x="2960754" y="5511155"/>
            <a:ext cx="4038600" cy="279400"/>
          </a:xfrm>
          <a:prstGeom prst="rect">
            <a:avLst/>
          </a:prstGeom>
        </p:spPr>
      </p:pic>
      <p:sp>
        <p:nvSpPr>
          <p:cNvPr id="125" name="TextBox 124">
            <a:extLst>
              <a:ext uri="{FF2B5EF4-FFF2-40B4-BE49-F238E27FC236}">
                <a16:creationId xmlns:a16="http://schemas.microsoft.com/office/drawing/2014/main" id="{3AB9EECF-0DAD-1D46-AA2C-DAB7B21B3E90}"/>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126" name="Rounded Rectangle 125">
            <a:extLst>
              <a:ext uri="{FF2B5EF4-FFF2-40B4-BE49-F238E27FC236}">
                <a16:creationId xmlns:a16="http://schemas.microsoft.com/office/drawing/2014/main" id="{27D2D45F-A120-5844-9B09-172B6EE3F9B3}"/>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C6B6871C-6DB2-F940-B702-AAB25DFBBAEB}"/>
              </a:ext>
            </a:extLst>
          </p:cNvPr>
          <p:cNvPicPr>
            <a:picLocks noChangeAspect="1"/>
          </p:cNvPicPr>
          <p:nvPr/>
        </p:nvPicPr>
        <p:blipFill>
          <a:blip r:embed="rId7"/>
          <a:stretch>
            <a:fillRect/>
          </a:stretch>
        </p:blipFill>
        <p:spPr>
          <a:xfrm>
            <a:off x="8353395" y="6359506"/>
            <a:ext cx="1295400" cy="241300"/>
          </a:xfrm>
          <a:prstGeom prst="rect">
            <a:avLst/>
          </a:prstGeom>
        </p:spPr>
      </p:pic>
      <p:sp>
        <p:nvSpPr>
          <p:cNvPr id="2" name="TextBox 1">
            <a:extLst>
              <a:ext uri="{FF2B5EF4-FFF2-40B4-BE49-F238E27FC236}">
                <a16:creationId xmlns:a16="http://schemas.microsoft.com/office/drawing/2014/main" id="{BB4B5B2F-799A-704C-BE25-BDD15661AD84}"/>
              </a:ext>
            </a:extLst>
          </p:cNvPr>
          <p:cNvSpPr txBox="1"/>
          <p:nvPr/>
        </p:nvSpPr>
        <p:spPr>
          <a:xfrm>
            <a:off x="7734324"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sp>
        <p:nvSpPr>
          <p:cNvPr id="58" name="Rounded Rectangle 57">
            <a:extLst>
              <a:ext uri="{FF2B5EF4-FFF2-40B4-BE49-F238E27FC236}">
                <a16:creationId xmlns:a16="http://schemas.microsoft.com/office/drawing/2014/main" id="{725A1273-3ADC-164B-B592-F3FAF1E839C9}"/>
              </a:ext>
            </a:extLst>
          </p:cNvPr>
          <p:cNvSpPr/>
          <p:nvPr/>
        </p:nvSpPr>
        <p:spPr>
          <a:xfrm>
            <a:off x="10248127" y="4327003"/>
            <a:ext cx="1737739"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9" name="Picture 58">
            <a:extLst>
              <a:ext uri="{FF2B5EF4-FFF2-40B4-BE49-F238E27FC236}">
                <a16:creationId xmlns:a16="http://schemas.microsoft.com/office/drawing/2014/main" id="{D2E0A0EE-0876-4A46-A96A-85824B8586DE}"/>
              </a:ext>
            </a:extLst>
          </p:cNvPr>
          <p:cNvPicPr>
            <a:picLocks noChangeAspect="1"/>
          </p:cNvPicPr>
          <p:nvPr/>
        </p:nvPicPr>
        <p:blipFill>
          <a:blip r:embed="rId8"/>
          <a:stretch>
            <a:fillRect/>
          </a:stretch>
        </p:blipFill>
        <p:spPr>
          <a:xfrm>
            <a:off x="10360522" y="4775952"/>
            <a:ext cx="1521778" cy="264110"/>
          </a:xfrm>
          <a:prstGeom prst="rect">
            <a:avLst/>
          </a:prstGeom>
        </p:spPr>
      </p:pic>
      <p:sp>
        <p:nvSpPr>
          <p:cNvPr id="60" name="TextBox 59">
            <a:extLst>
              <a:ext uri="{FF2B5EF4-FFF2-40B4-BE49-F238E27FC236}">
                <a16:creationId xmlns:a16="http://schemas.microsoft.com/office/drawing/2014/main" id="{5A8556E2-03C2-B54E-AB5D-FAB90F99587D}"/>
              </a:ext>
            </a:extLst>
          </p:cNvPr>
          <p:cNvSpPr txBox="1"/>
          <p:nvPr/>
        </p:nvSpPr>
        <p:spPr>
          <a:xfrm>
            <a:off x="10268447" y="4349161"/>
            <a:ext cx="173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53269E72-3466-3E49-BCCF-ED50F6A96A50}"/>
              </a:ext>
            </a:extLst>
          </p:cNvPr>
          <p:cNvSpPr txBox="1"/>
          <p:nvPr/>
        </p:nvSpPr>
        <p:spPr>
          <a:xfrm>
            <a:off x="9625883" y="6099585"/>
            <a:ext cx="225872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Cost measures average gate fidelity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9C4B605F-B5A4-9848-90C9-DE0CD5DA68E5}"/>
              </a:ext>
            </a:extLst>
          </p:cNvPr>
          <p:cNvPicPr>
            <a:picLocks noChangeAspect="1"/>
          </p:cNvPicPr>
          <p:nvPr/>
        </p:nvPicPr>
        <p:blipFill rotWithShape="1">
          <a:blip r:embed="rId9"/>
          <a:srcRect l="35883" t="-43776" b="1"/>
          <a:stretch/>
        </p:blipFill>
        <p:spPr>
          <a:xfrm>
            <a:off x="9517948" y="5532412"/>
            <a:ext cx="2532448" cy="712119"/>
          </a:xfrm>
          <a:prstGeom prst="rect">
            <a:avLst/>
          </a:prstGeom>
        </p:spPr>
      </p:pic>
      <p:pic>
        <p:nvPicPr>
          <p:cNvPr id="3" name="Picture 2">
            <a:extLst>
              <a:ext uri="{FF2B5EF4-FFF2-40B4-BE49-F238E27FC236}">
                <a16:creationId xmlns:a16="http://schemas.microsoft.com/office/drawing/2014/main" id="{947A0C84-E484-F248-9403-E471AE166E7C}"/>
              </a:ext>
            </a:extLst>
          </p:cNvPr>
          <p:cNvPicPr>
            <a:picLocks noChangeAspect="1"/>
          </p:cNvPicPr>
          <p:nvPr/>
        </p:nvPicPr>
        <p:blipFill>
          <a:blip r:embed="rId10"/>
          <a:stretch>
            <a:fillRect/>
          </a:stretch>
        </p:blipFill>
        <p:spPr>
          <a:xfrm>
            <a:off x="7753374" y="5645937"/>
            <a:ext cx="1718166" cy="567320"/>
          </a:xfrm>
          <a:prstGeom prst="rect">
            <a:avLst/>
          </a:prstGeom>
        </p:spPr>
      </p:pic>
      <p:sp>
        <p:nvSpPr>
          <p:cNvPr id="53" name="Title 1">
            <a:extLst>
              <a:ext uri="{FF2B5EF4-FFF2-40B4-BE49-F238E27FC236}">
                <a16:creationId xmlns:a16="http://schemas.microsoft.com/office/drawing/2014/main" id="{514F7399-F3D2-4371-FB86-C92D08724C0A}"/>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54" name="TextBox 53">
            <a:extLst>
              <a:ext uri="{FF2B5EF4-FFF2-40B4-BE49-F238E27FC236}">
                <a16:creationId xmlns:a16="http://schemas.microsoft.com/office/drawing/2014/main" id="{CBFB216F-3E46-C0E5-A3B2-8ACBF86F8181}"/>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55" name="Group 54">
            <a:extLst>
              <a:ext uri="{FF2B5EF4-FFF2-40B4-BE49-F238E27FC236}">
                <a16:creationId xmlns:a16="http://schemas.microsoft.com/office/drawing/2014/main" id="{97DC19EE-1952-ED47-5AE5-3B9E4A646B54}"/>
              </a:ext>
            </a:extLst>
          </p:cNvPr>
          <p:cNvGrpSpPr/>
          <p:nvPr/>
        </p:nvGrpSpPr>
        <p:grpSpPr>
          <a:xfrm>
            <a:off x="1987884" y="2855858"/>
            <a:ext cx="2982457" cy="2119951"/>
            <a:chOff x="1987884" y="2855858"/>
            <a:chExt cx="2982457" cy="2119951"/>
          </a:xfrm>
        </p:grpSpPr>
        <p:pic>
          <p:nvPicPr>
            <p:cNvPr id="56" name="Picture 55">
              <a:extLst>
                <a:ext uri="{FF2B5EF4-FFF2-40B4-BE49-F238E27FC236}">
                  <a16:creationId xmlns:a16="http://schemas.microsoft.com/office/drawing/2014/main" id="{668A7050-08F4-A1C2-9C51-5ABA74EECD6A}"/>
                </a:ext>
              </a:extLst>
            </p:cNvPr>
            <p:cNvPicPr>
              <a:picLocks noChangeAspect="1"/>
            </p:cNvPicPr>
            <p:nvPr/>
          </p:nvPicPr>
          <p:blipFill>
            <a:blip r:embed="rId11"/>
            <a:stretch>
              <a:fillRect/>
            </a:stretch>
          </p:blipFill>
          <p:spPr>
            <a:xfrm>
              <a:off x="4449641" y="4096749"/>
              <a:ext cx="520700" cy="215900"/>
            </a:xfrm>
            <a:prstGeom prst="rect">
              <a:avLst/>
            </a:prstGeom>
          </p:spPr>
        </p:pic>
        <p:pic>
          <p:nvPicPr>
            <p:cNvPr id="57" name="Picture 56">
              <a:extLst>
                <a:ext uri="{FF2B5EF4-FFF2-40B4-BE49-F238E27FC236}">
                  <a16:creationId xmlns:a16="http://schemas.microsoft.com/office/drawing/2014/main" id="{A62F62EA-866C-5A17-0E4C-9A87531082CE}"/>
                </a:ext>
              </a:extLst>
            </p:cNvPr>
            <p:cNvPicPr>
              <a:picLocks noChangeAspect="1"/>
            </p:cNvPicPr>
            <p:nvPr/>
          </p:nvPicPr>
          <p:blipFill rotWithShape="1">
            <a:blip r:embed="rId12"/>
            <a:srcRect l="23730"/>
            <a:stretch/>
          </p:blipFill>
          <p:spPr>
            <a:xfrm>
              <a:off x="4665463" y="3406274"/>
              <a:ext cx="235902" cy="330019"/>
            </a:xfrm>
            <a:prstGeom prst="rect">
              <a:avLst/>
            </a:prstGeom>
          </p:spPr>
        </p:pic>
        <p:pic>
          <p:nvPicPr>
            <p:cNvPr id="64" name="Picture 63">
              <a:extLst>
                <a:ext uri="{FF2B5EF4-FFF2-40B4-BE49-F238E27FC236}">
                  <a16:creationId xmlns:a16="http://schemas.microsoft.com/office/drawing/2014/main" id="{A467EC33-4B60-15C5-43D0-FDC4542D6778}"/>
                </a:ext>
              </a:extLst>
            </p:cNvPr>
            <p:cNvPicPr>
              <a:picLocks noChangeAspect="1"/>
            </p:cNvPicPr>
            <p:nvPr/>
          </p:nvPicPr>
          <p:blipFill rotWithShape="1">
            <a:blip r:embed="rId12"/>
            <a:srcRect l="23731" t="13825" r="534"/>
            <a:stretch/>
          </p:blipFill>
          <p:spPr>
            <a:xfrm>
              <a:off x="4666280" y="3736293"/>
              <a:ext cx="235085" cy="285412"/>
            </a:xfrm>
            <a:prstGeom prst="rect">
              <a:avLst/>
            </a:prstGeom>
          </p:spPr>
        </p:pic>
        <p:pic>
          <p:nvPicPr>
            <p:cNvPr id="65" name="Picture 64">
              <a:extLst>
                <a:ext uri="{FF2B5EF4-FFF2-40B4-BE49-F238E27FC236}">
                  <a16:creationId xmlns:a16="http://schemas.microsoft.com/office/drawing/2014/main" id="{E2558B4C-F89F-2F35-5900-AEB5B89B075B}"/>
                </a:ext>
              </a:extLst>
            </p:cNvPr>
            <p:cNvPicPr>
              <a:picLocks noChangeAspect="1"/>
            </p:cNvPicPr>
            <p:nvPr/>
          </p:nvPicPr>
          <p:blipFill rotWithShape="1">
            <a:blip r:embed="rId12"/>
            <a:srcRect l="23731" t="13825" r="534"/>
            <a:stretch/>
          </p:blipFill>
          <p:spPr>
            <a:xfrm>
              <a:off x="4666280" y="3182444"/>
              <a:ext cx="235085" cy="285412"/>
            </a:xfrm>
            <a:prstGeom prst="rect">
              <a:avLst/>
            </a:prstGeom>
          </p:spPr>
        </p:pic>
        <p:pic>
          <p:nvPicPr>
            <p:cNvPr id="66" name="Picture 65">
              <a:extLst>
                <a:ext uri="{FF2B5EF4-FFF2-40B4-BE49-F238E27FC236}">
                  <a16:creationId xmlns:a16="http://schemas.microsoft.com/office/drawing/2014/main" id="{D016458C-EB29-5501-3688-9F49CD80836F}"/>
                </a:ext>
              </a:extLst>
            </p:cNvPr>
            <p:cNvPicPr>
              <a:picLocks noChangeAspect="1"/>
            </p:cNvPicPr>
            <p:nvPr/>
          </p:nvPicPr>
          <p:blipFill rotWithShape="1">
            <a:blip r:embed="rId12"/>
            <a:srcRect l="23731" t="13825" r="534"/>
            <a:stretch/>
          </p:blipFill>
          <p:spPr>
            <a:xfrm>
              <a:off x="4674533" y="2898152"/>
              <a:ext cx="235085" cy="285412"/>
            </a:xfrm>
            <a:prstGeom prst="rect">
              <a:avLst/>
            </a:prstGeom>
          </p:spPr>
        </p:pic>
        <p:pic>
          <p:nvPicPr>
            <p:cNvPr id="67" name="Picture 66">
              <a:extLst>
                <a:ext uri="{FF2B5EF4-FFF2-40B4-BE49-F238E27FC236}">
                  <a16:creationId xmlns:a16="http://schemas.microsoft.com/office/drawing/2014/main" id="{3B96E140-110B-F7D8-4FCA-F1A25A369F37}"/>
                </a:ext>
              </a:extLst>
            </p:cNvPr>
            <p:cNvPicPr>
              <a:picLocks noChangeAspect="1"/>
            </p:cNvPicPr>
            <p:nvPr/>
          </p:nvPicPr>
          <p:blipFill>
            <a:blip r:embed="rId13"/>
            <a:stretch>
              <a:fillRect/>
            </a:stretch>
          </p:blipFill>
          <p:spPr>
            <a:xfrm>
              <a:off x="2178582" y="2923297"/>
              <a:ext cx="203200" cy="215900"/>
            </a:xfrm>
            <a:prstGeom prst="rect">
              <a:avLst/>
            </a:prstGeom>
          </p:spPr>
        </p:pic>
        <p:pic>
          <p:nvPicPr>
            <p:cNvPr id="68" name="Picture 67">
              <a:extLst>
                <a:ext uri="{FF2B5EF4-FFF2-40B4-BE49-F238E27FC236}">
                  <a16:creationId xmlns:a16="http://schemas.microsoft.com/office/drawing/2014/main" id="{C44EFA6B-8D1D-8891-FE74-7884BCEE7EA2}"/>
                </a:ext>
              </a:extLst>
            </p:cNvPr>
            <p:cNvPicPr>
              <a:picLocks noChangeAspect="1"/>
            </p:cNvPicPr>
            <p:nvPr/>
          </p:nvPicPr>
          <p:blipFill>
            <a:blip r:embed="rId13"/>
            <a:stretch>
              <a:fillRect/>
            </a:stretch>
          </p:blipFill>
          <p:spPr>
            <a:xfrm>
              <a:off x="2178582" y="3217200"/>
              <a:ext cx="203200" cy="215900"/>
            </a:xfrm>
            <a:prstGeom prst="rect">
              <a:avLst/>
            </a:prstGeom>
          </p:spPr>
        </p:pic>
        <p:pic>
          <p:nvPicPr>
            <p:cNvPr id="69" name="Picture 68">
              <a:extLst>
                <a:ext uri="{FF2B5EF4-FFF2-40B4-BE49-F238E27FC236}">
                  <a16:creationId xmlns:a16="http://schemas.microsoft.com/office/drawing/2014/main" id="{F692E7FC-0DAE-A427-3DFA-5B8E3AD8A102}"/>
                </a:ext>
              </a:extLst>
            </p:cNvPr>
            <p:cNvPicPr>
              <a:picLocks noChangeAspect="1"/>
            </p:cNvPicPr>
            <p:nvPr/>
          </p:nvPicPr>
          <p:blipFill>
            <a:blip r:embed="rId13"/>
            <a:stretch>
              <a:fillRect/>
            </a:stretch>
          </p:blipFill>
          <p:spPr>
            <a:xfrm>
              <a:off x="2184990" y="3483670"/>
              <a:ext cx="203200" cy="215900"/>
            </a:xfrm>
            <a:prstGeom prst="rect">
              <a:avLst/>
            </a:prstGeom>
          </p:spPr>
        </p:pic>
        <p:pic>
          <p:nvPicPr>
            <p:cNvPr id="70" name="Picture 69">
              <a:extLst>
                <a:ext uri="{FF2B5EF4-FFF2-40B4-BE49-F238E27FC236}">
                  <a16:creationId xmlns:a16="http://schemas.microsoft.com/office/drawing/2014/main" id="{59A9458D-6B0B-60DD-B911-D634916B6E80}"/>
                </a:ext>
              </a:extLst>
            </p:cNvPr>
            <p:cNvPicPr>
              <a:picLocks noChangeAspect="1"/>
            </p:cNvPicPr>
            <p:nvPr/>
          </p:nvPicPr>
          <p:blipFill>
            <a:blip r:embed="rId13"/>
            <a:stretch>
              <a:fillRect/>
            </a:stretch>
          </p:blipFill>
          <p:spPr>
            <a:xfrm>
              <a:off x="2193581" y="3754087"/>
              <a:ext cx="203200" cy="215900"/>
            </a:xfrm>
            <a:prstGeom prst="rect">
              <a:avLst/>
            </a:prstGeom>
          </p:spPr>
        </p:pic>
        <p:cxnSp>
          <p:nvCxnSpPr>
            <p:cNvPr id="71" name="Straight Connector 70">
              <a:extLst>
                <a:ext uri="{FF2B5EF4-FFF2-40B4-BE49-F238E27FC236}">
                  <a16:creationId xmlns:a16="http://schemas.microsoft.com/office/drawing/2014/main" id="{8C24C6A2-8F10-28E2-D61F-B583935281DC}"/>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72" name="Left Brace 71">
              <a:extLst>
                <a:ext uri="{FF2B5EF4-FFF2-40B4-BE49-F238E27FC236}">
                  <a16:creationId xmlns:a16="http://schemas.microsoft.com/office/drawing/2014/main" id="{FFF1AE99-9C86-EF36-AECE-3A083CCE4A2D}"/>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B1475B13-FD2D-8781-E0F3-071029CE6F49}"/>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75" name="Picture 74">
              <a:extLst>
                <a:ext uri="{FF2B5EF4-FFF2-40B4-BE49-F238E27FC236}">
                  <a16:creationId xmlns:a16="http://schemas.microsoft.com/office/drawing/2014/main" id="{AA67EB66-73C3-16A2-1F6F-CD452DAE7EF2}"/>
                </a:ext>
              </a:extLst>
            </p:cNvPr>
            <p:cNvPicPr>
              <a:picLocks noChangeAspect="1"/>
            </p:cNvPicPr>
            <p:nvPr/>
          </p:nvPicPr>
          <p:blipFill>
            <a:blip r:embed="rId14"/>
            <a:stretch>
              <a:fillRect/>
            </a:stretch>
          </p:blipFill>
          <p:spPr>
            <a:xfrm>
              <a:off x="3798544" y="4601607"/>
              <a:ext cx="444500" cy="241300"/>
            </a:xfrm>
            <a:prstGeom prst="rect">
              <a:avLst/>
            </a:prstGeom>
          </p:spPr>
        </p:pic>
        <p:cxnSp>
          <p:nvCxnSpPr>
            <p:cNvPr id="78" name="Straight Connector 77">
              <a:extLst>
                <a:ext uri="{FF2B5EF4-FFF2-40B4-BE49-F238E27FC236}">
                  <a16:creationId xmlns:a16="http://schemas.microsoft.com/office/drawing/2014/main" id="{A1818378-892E-008E-1C4D-5D2EA92DFDC8}"/>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8C35A22-07A3-ADDB-A156-A9C720A78A44}"/>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F683038-DC25-92A2-D1BB-57A433E8CD85}"/>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AB00710-9240-3FA7-DCF0-971C6C3F7E2E}"/>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Rounded Rectangle 82">
                  <a:extLst>
                    <a:ext uri="{FF2B5EF4-FFF2-40B4-BE49-F238E27FC236}">
                      <a16:creationId xmlns:a16="http://schemas.microsoft.com/office/drawing/2014/main" id="{6D06CA79-3822-0BA1-D351-9E8504CF4192}"/>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83" name="Rounded Rectangle 82">
                  <a:extLst>
                    <a:ext uri="{FF2B5EF4-FFF2-40B4-BE49-F238E27FC236}">
                      <a16:creationId xmlns:a16="http://schemas.microsoft.com/office/drawing/2014/main" id="{6D06CA79-3822-0BA1-D351-9E8504CF4192}"/>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5"/>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ounded Rectangle 83">
                  <a:extLst>
                    <a:ext uri="{FF2B5EF4-FFF2-40B4-BE49-F238E27FC236}">
                      <a16:creationId xmlns:a16="http://schemas.microsoft.com/office/drawing/2014/main" id="{31D4724C-ADE6-6DC9-3F74-BC2BBAB3602A}"/>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84" name="Rounded Rectangle 83">
                  <a:extLst>
                    <a:ext uri="{FF2B5EF4-FFF2-40B4-BE49-F238E27FC236}">
                      <a16:creationId xmlns:a16="http://schemas.microsoft.com/office/drawing/2014/main" id="{31D4724C-ADE6-6DC9-3F74-BC2BBAB3602A}"/>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6"/>
                  <a:stretch>
                    <a:fillRect l="-2000"/>
                  </a:stretch>
                </a:blipFill>
              </p:spPr>
              <p:txBody>
                <a:bodyPr/>
                <a:lstStyle/>
                <a:p>
                  <a:r>
                    <a:rPr lang="en-US">
                      <a:noFill/>
                    </a:rPr>
                    <a:t> </a:t>
                  </a:r>
                </a:p>
              </p:txBody>
            </p:sp>
          </mc:Fallback>
        </mc:AlternateContent>
      </p:grpSp>
      <p:sp>
        <p:nvSpPr>
          <p:cNvPr id="86" name="Rounded Rectangle 85">
            <a:extLst>
              <a:ext uri="{FF2B5EF4-FFF2-40B4-BE49-F238E27FC236}">
                <a16:creationId xmlns:a16="http://schemas.microsoft.com/office/drawing/2014/main" id="{563FFCAD-5523-7821-DBAC-8B827314F2A9}"/>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783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a:blip r:embed="rId3"/>
          <a:stretch>
            <a:fillRect/>
          </a:stretch>
        </p:blipFill>
        <p:spPr>
          <a:xfrm>
            <a:off x="5937189" y="2150414"/>
            <a:ext cx="6096000" cy="3379589"/>
          </a:xfrm>
          <a:prstGeom prst="rect">
            <a:avLst/>
          </a:prstGeom>
        </p:spPr>
      </p:pic>
      <p:sp>
        <p:nvSpPr>
          <p:cNvPr id="19" name="TextBox 18">
            <a:extLst>
              <a:ext uri="{FF2B5EF4-FFF2-40B4-BE49-F238E27FC236}">
                <a16:creationId xmlns:a16="http://schemas.microsoft.com/office/drawing/2014/main" id="{BDC63CC2-27BF-5743-A291-06EAE4D36BA7}"/>
              </a:ext>
            </a:extLst>
          </p:cNvPr>
          <p:cNvSpPr txBox="1"/>
          <p:nvPr/>
        </p:nvSpPr>
        <p:spPr>
          <a:xfrm>
            <a:off x="459350" y="2375088"/>
            <a:ext cx="552779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scrambling nature of black hole that would allow Bob to recover Alice’s diary…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Also prevents him from learning the dynamics of the black hole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4FE907CF-F72F-5E47-B469-15D4EF03B09F}"/>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Black Holes: 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pic>
        <p:nvPicPr>
          <p:cNvPr id="11" name="Picture 10">
            <a:extLst>
              <a:ext uri="{FF2B5EF4-FFF2-40B4-BE49-F238E27FC236}">
                <a16:creationId xmlns:a16="http://schemas.microsoft.com/office/drawing/2014/main" id="{069BB485-6BEF-9C49-A730-6B0CE38EF413}"/>
              </a:ext>
            </a:extLst>
          </p:cNvPr>
          <p:cNvPicPr>
            <a:picLocks noChangeAspect="1"/>
          </p:cNvPicPr>
          <p:nvPr/>
        </p:nvPicPr>
        <p:blipFill>
          <a:blip r:embed="rId4"/>
          <a:stretch>
            <a:fillRect/>
          </a:stretch>
        </p:blipFill>
        <p:spPr>
          <a:xfrm>
            <a:off x="7258958" y="1902765"/>
            <a:ext cx="292100" cy="266700"/>
          </a:xfrm>
          <a:prstGeom prst="rect">
            <a:avLst/>
          </a:prstGeom>
        </p:spPr>
      </p:pic>
      <p:pic>
        <p:nvPicPr>
          <p:cNvPr id="17" name="Picture 16">
            <a:extLst>
              <a:ext uri="{FF2B5EF4-FFF2-40B4-BE49-F238E27FC236}">
                <a16:creationId xmlns:a16="http://schemas.microsoft.com/office/drawing/2014/main" id="{1636C53B-7411-794A-9ECB-90237C72FBEA}"/>
              </a:ext>
            </a:extLst>
          </p:cNvPr>
          <p:cNvPicPr>
            <a:picLocks noChangeAspect="1"/>
          </p:cNvPicPr>
          <p:nvPr/>
        </p:nvPicPr>
        <p:blipFill>
          <a:blip r:embed="rId4"/>
          <a:stretch>
            <a:fillRect/>
          </a:stretch>
        </p:blipFill>
        <p:spPr>
          <a:xfrm>
            <a:off x="10497458" y="1902765"/>
            <a:ext cx="292100" cy="266700"/>
          </a:xfrm>
          <a:prstGeom prst="rect">
            <a:avLst/>
          </a:prstGeom>
        </p:spPr>
      </p:pic>
      <p:sp>
        <p:nvSpPr>
          <p:cNvPr id="2" name="Rectangle 1">
            <a:extLst>
              <a:ext uri="{FF2B5EF4-FFF2-40B4-BE49-F238E27FC236}">
                <a16:creationId xmlns:a16="http://schemas.microsoft.com/office/drawing/2014/main" id="{ECCE3CAB-3A49-3843-895D-6658D5D15B48}"/>
              </a:ext>
            </a:extLst>
          </p:cNvPr>
          <p:cNvSpPr/>
          <p:nvPr/>
        </p:nvSpPr>
        <p:spPr>
          <a:xfrm>
            <a:off x="5796643" y="4261757"/>
            <a:ext cx="538843"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50DFB52-73D3-4547-AE2F-7A02A6A8CC75}"/>
              </a:ext>
            </a:extLst>
          </p:cNvPr>
          <p:cNvPicPr>
            <a:picLocks noChangeAspect="1"/>
          </p:cNvPicPr>
          <p:nvPr/>
        </p:nvPicPr>
        <p:blipFill>
          <a:blip r:embed="rId5"/>
          <a:stretch>
            <a:fillRect/>
          </a:stretch>
        </p:blipFill>
        <p:spPr>
          <a:xfrm>
            <a:off x="5987140" y="4299857"/>
            <a:ext cx="304800" cy="266700"/>
          </a:xfrm>
          <a:prstGeom prst="rect">
            <a:avLst/>
          </a:prstGeom>
        </p:spPr>
      </p:pic>
      <p:pic>
        <p:nvPicPr>
          <p:cNvPr id="20" name="Picture 19" descr="A close-up of a document&#10;&#10;Description automatically generated with low confidence">
            <a:extLst>
              <a:ext uri="{FF2B5EF4-FFF2-40B4-BE49-F238E27FC236}">
                <a16:creationId xmlns:a16="http://schemas.microsoft.com/office/drawing/2014/main" id="{BC34B311-1EE9-E64C-B06F-E24EFC1B977B}"/>
              </a:ext>
            </a:extLst>
          </p:cNvPr>
          <p:cNvPicPr>
            <a:picLocks noChangeAspect="1"/>
          </p:cNvPicPr>
          <p:nvPr/>
        </p:nvPicPr>
        <p:blipFill>
          <a:blip r:embed="rId6"/>
          <a:stretch>
            <a:fillRect/>
          </a:stretch>
        </p:blipFill>
        <p:spPr>
          <a:xfrm>
            <a:off x="6281900" y="5864919"/>
            <a:ext cx="5315107" cy="679755"/>
          </a:xfrm>
          <a:prstGeom prst="rect">
            <a:avLst/>
          </a:prstGeom>
          <a:ln>
            <a:solidFill>
              <a:schemeClr val="bg1"/>
            </a:solidFill>
          </a:ln>
          <a:effectLst>
            <a:glow rad="97159">
              <a:schemeClr val="bg1">
                <a:alpha val="58000"/>
              </a:schemeClr>
            </a:glow>
          </a:effectLst>
        </p:spPr>
      </p:pic>
    </p:spTree>
    <p:extLst>
      <p:ext uri="{BB962C8B-B14F-4D97-AF65-F5344CB8AC3E}">
        <p14:creationId xmlns:p14="http://schemas.microsoft.com/office/powerpoint/2010/main" val="2911842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93D0F20-C49B-BB43-AA43-5B707DE21049}"/>
              </a:ext>
            </a:extLst>
          </p:cNvPr>
          <p:cNvPicPr>
            <a:picLocks noChangeAspect="1"/>
          </p:cNvPicPr>
          <p:nvPr/>
        </p:nvPicPr>
        <p:blipFill>
          <a:blip r:embed="rId3"/>
          <a:stretch>
            <a:fillRect/>
          </a:stretch>
        </p:blipFill>
        <p:spPr>
          <a:xfrm>
            <a:off x="5937189" y="2150414"/>
            <a:ext cx="6096000" cy="3379589"/>
          </a:xfrm>
          <a:prstGeom prst="rect">
            <a:avLst/>
          </a:prstGeom>
        </p:spPr>
      </p:pic>
      <p:sp>
        <p:nvSpPr>
          <p:cNvPr id="19" name="TextBox 18">
            <a:extLst>
              <a:ext uri="{FF2B5EF4-FFF2-40B4-BE49-F238E27FC236}">
                <a16:creationId xmlns:a16="http://schemas.microsoft.com/office/drawing/2014/main" id="{BDC63CC2-27BF-5743-A291-06EAE4D36BA7}"/>
              </a:ext>
            </a:extLst>
          </p:cNvPr>
          <p:cNvSpPr txBox="1"/>
          <p:nvPr/>
        </p:nvSpPr>
        <p:spPr>
          <a:xfrm>
            <a:off x="459350" y="2375088"/>
            <a:ext cx="552779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scrambling nature of black hole that would allow Bob to recover Alice’s diary…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Also prevents him from learning the dynamics of the black hole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So Alice’s secrets are safer than expected after all….</a:t>
            </a:r>
          </a:p>
        </p:txBody>
      </p:sp>
      <p:sp>
        <p:nvSpPr>
          <p:cNvPr id="13" name="Title 1">
            <a:extLst>
              <a:ext uri="{FF2B5EF4-FFF2-40B4-BE49-F238E27FC236}">
                <a16:creationId xmlns:a16="http://schemas.microsoft.com/office/drawing/2014/main" id="{4FE907CF-F72F-5E47-B469-15D4EF03B09F}"/>
              </a:ext>
            </a:extLst>
          </p:cNvPr>
          <p:cNvSpPr>
            <a:spLocks noGrp="1"/>
          </p:cNvSpPr>
          <p:nvPr>
            <p:ph type="title"/>
          </p:nvPr>
        </p:nvSpPr>
        <p:spPr>
          <a:xfrm>
            <a:off x="490114" y="557072"/>
            <a:ext cx="10995701" cy="1033669"/>
          </a:xfrm>
        </p:spPr>
        <p:txBody>
          <a:bodyPr>
            <a:noAutofit/>
          </a:bodyPr>
          <a:lstStyle/>
          <a:p>
            <a:r>
              <a:rPr lang="en-GB" sz="3600" dirty="0">
                <a:solidFill>
                  <a:schemeClr val="bg1"/>
                </a:solidFill>
              </a:rPr>
              <a:t>Black Holes: Hayden-</a:t>
            </a:r>
            <a:r>
              <a:rPr lang="en-GB" sz="3600" dirty="0" err="1">
                <a:solidFill>
                  <a:schemeClr val="bg1"/>
                </a:solidFill>
              </a:rPr>
              <a:t>Preskill</a:t>
            </a:r>
            <a:r>
              <a:rPr lang="en-GB" sz="3600" dirty="0">
                <a:solidFill>
                  <a:schemeClr val="bg1"/>
                </a:solidFill>
              </a:rPr>
              <a:t> Thought Experiment</a:t>
            </a:r>
            <a:br>
              <a:rPr lang="en-GB" sz="3600" dirty="0">
                <a:solidFill>
                  <a:schemeClr val="bg1"/>
                </a:solidFill>
              </a:rPr>
            </a:br>
            <a:endParaRPr lang="en-US" sz="3600" dirty="0">
              <a:solidFill>
                <a:schemeClr val="bg1"/>
              </a:solidFill>
            </a:endParaRPr>
          </a:p>
        </p:txBody>
      </p:sp>
      <p:pic>
        <p:nvPicPr>
          <p:cNvPr id="11" name="Picture 10">
            <a:extLst>
              <a:ext uri="{FF2B5EF4-FFF2-40B4-BE49-F238E27FC236}">
                <a16:creationId xmlns:a16="http://schemas.microsoft.com/office/drawing/2014/main" id="{069BB485-6BEF-9C49-A730-6B0CE38EF413}"/>
              </a:ext>
            </a:extLst>
          </p:cNvPr>
          <p:cNvPicPr>
            <a:picLocks noChangeAspect="1"/>
          </p:cNvPicPr>
          <p:nvPr/>
        </p:nvPicPr>
        <p:blipFill>
          <a:blip r:embed="rId4"/>
          <a:stretch>
            <a:fillRect/>
          </a:stretch>
        </p:blipFill>
        <p:spPr>
          <a:xfrm>
            <a:off x="7258958" y="1902765"/>
            <a:ext cx="292100" cy="266700"/>
          </a:xfrm>
          <a:prstGeom prst="rect">
            <a:avLst/>
          </a:prstGeom>
        </p:spPr>
      </p:pic>
      <p:pic>
        <p:nvPicPr>
          <p:cNvPr id="17" name="Picture 16">
            <a:extLst>
              <a:ext uri="{FF2B5EF4-FFF2-40B4-BE49-F238E27FC236}">
                <a16:creationId xmlns:a16="http://schemas.microsoft.com/office/drawing/2014/main" id="{1636C53B-7411-794A-9ECB-90237C72FBEA}"/>
              </a:ext>
            </a:extLst>
          </p:cNvPr>
          <p:cNvPicPr>
            <a:picLocks noChangeAspect="1"/>
          </p:cNvPicPr>
          <p:nvPr/>
        </p:nvPicPr>
        <p:blipFill>
          <a:blip r:embed="rId4"/>
          <a:stretch>
            <a:fillRect/>
          </a:stretch>
        </p:blipFill>
        <p:spPr>
          <a:xfrm>
            <a:off x="10497458" y="1902765"/>
            <a:ext cx="292100" cy="266700"/>
          </a:xfrm>
          <a:prstGeom prst="rect">
            <a:avLst/>
          </a:prstGeom>
        </p:spPr>
      </p:pic>
      <p:sp>
        <p:nvSpPr>
          <p:cNvPr id="2" name="Rectangle 1">
            <a:extLst>
              <a:ext uri="{FF2B5EF4-FFF2-40B4-BE49-F238E27FC236}">
                <a16:creationId xmlns:a16="http://schemas.microsoft.com/office/drawing/2014/main" id="{ECCE3CAB-3A49-3843-895D-6658D5D15B48}"/>
              </a:ext>
            </a:extLst>
          </p:cNvPr>
          <p:cNvSpPr/>
          <p:nvPr/>
        </p:nvSpPr>
        <p:spPr>
          <a:xfrm>
            <a:off x="5796643" y="4261757"/>
            <a:ext cx="538843"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50DFB52-73D3-4547-AE2F-7A02A6A8CC75}"/>
              </a:ext>
            </a:extLst>
          </p:cNvPr>
          <p:cNvPicPr>
            <a:picLocks noChangeAspect="1"/>
          </p:cNvPicPr>
          <p:nvPr/>
        </p:nvPicPr>
        <p:blipFill>
          <a:blip r:embed="rId5"/>
          <a:stretch>
            <a:fillRect/>
          </a:stretch>
        </p:blipFill>
        <p:spPr>
          <a:xfrm>
            <a:off x="5987140" y="4299857"/>
            <a:ext cx="304800" cy="266700"/>
          </a:xfrm>
          <a:prstGeom prst="rect">
            <a:avLst/>
          </a:prstGeom>
        </p:spPr>
      </p:pic>
      <p:pic>
        <p:nvPicPr>
          <p:cNvPr id="20" name="Picture 19" descr="A close-up of a document&#10;&#10;Description automatically generated with low confidence">
            <a:extLst>
              <a:ext uri="{FF2B5EF4-FFF2-40B4-BE49-F238E27FC236}">
                <a16:creationId xmlns:a16="http://schemas.microsoft.com/office/drawing/2014/main" id="{BC34B311-1EE9-E64C-B06F-E24EFC1B977B}"/>
              </a:ext>
            </a:extLst>
          </p:cNvPr>
          <p:cNvPicPr>
            <a:picLocks noChangeAspect="1"/>
          </p:cNvPicPr>
          <p:nvPr/>
        </p:nvPicPr>
        <p:blipFill>
          <a:blip r:embed="rId6"/>
          <a:stretch>
            <a:fillRect/>
          </a:stretch>
        </p:blipFill>
        <p:spPr>
          <a:xfrm>
            <a:off x="6281900" y="5864919"/>
            <a:ext cx="5315107" cy="679755"/>
          </a:xfrm>
          <a:prstGeom prst="rect">
            <a:avLst/>
          </a:prstGeom>
          <a:ln>
            <a:solidFill>
              <a:schemeClr val="bg1"/>
            </a:solidFill>
          </a:ln>
          <a:effectLst>
            <a:glow rad="97159">
              <a:schemeClr val="bg1">
                <a:alpha val="58000"/>
              </a:schemeClr>
            </a:glow>
          </a:effectLst>
        </p:spPr>
      </p:pic>
    </p:spTree>
    <p:extLst>
      <p:ext uri="{BB962C8B-B14F-4D97-AF65-F5344CB8AC3E}">
        <p14:creationId xmlns:p14="http://schemas.microsoft.com/office/powerpoint/2010/main" val="3060125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A377A6F-0E20-7F4D-9812-B362789C8CD2}"/>
              </a:ext>
            </a:extLst>
          </p:cNvPr>
          <p:cNvPicPr>
            <a:picLocks noChangeAspect="1"/>
          </p:cNvPicPr>
          <p:nvPr/>
        </p:nvPicPr>
        <p:blipFill>
          <a:blip r:embed="rId3"/>
          <a:stretch>
            <a:fillRect/>
          </a:stretch>
        </p:blipFill>
        <p:spPr>
          <a:xfrm>
            <a:off x="8331198" y="2132585"/>
            <a:ext cx="3467100" cy="736600"/>
          </a:xfrm>
          <a:prstGeom prst="rect">
            <a:avLst/>
          </a:prstGeom>
        </p:spPr>
      </p:pic>
      <p:sp>
        <p:nvSpPr>
          <p:cNvPr id="17" name="Rectangle 16">
            <a:extLst>
              <a:ext uri="{FF2B5EF4-FFF2-40B4-BE49-F238E27FC236}">
                <a16:creationId xmlns:a16="http://schemas.microsoft.com/office/drawing/2014/main" id="{577D7853-0650-2945-BA2E-BE611BC98CDD}"/>
              </a:ext>
            </a:extLst>
          </p:cNvPr>
          <p:cNvSpPr/>
          <p:nvPr/>
        </p:nvSpPr>
        <p:spPr>
          <a:xfrm>
            <a:off x="1511642" y="1905252"/>
            <a:ext cx="69084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exhibited by </a:t>
            </a:r>
            <a:r>
              <a:rPr kumimoji="0" lang="en-GB" sz="32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scramblers</a:t>
            </a:r>
            <a:endParaRPr kumimoji="0" lang="en-GB" sz="32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F5D01FB3-BA5B-124D-9206-CFE74D947550}"/>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Conclusions </a:t>
            </a:r>
            <a:endParaRPr lang="en-US" sz="2700" dirty="0">
              <a:solidFill>
                <a:schemeClr val="bg1"/>
              </a:solidFill>
            </a:endParaRPr>
          </a:p>
        </p:txBody>
      </p:sp>
      <p:pic>
        <p:nvPicPr>
          <p:cNvPr id="15" name="Picture 14">
            <a:extLst>
              <a:ext uri="{FF2B5EF4-FFF2-40B4-BE49-F238E27FC236}">
                <a16:creationId xmlns:a16="http://schemas.microsoft.com/office/drawing/2014/main" id="{64CD0ABC-B8D7-B641-A120-D8C9487776D3}"/>
              </a:ext>
            </a:extLst>
          </p:cNvPr>
          <p:cNvPicPr>
            <a:picLocks noChangeAspect="1"/>
          </p:cNvPicPr>
          <p:nvPr/>
        </p:nvPicPr>
        <p:blipFill rotWithShape="1">
          <a:blip r:embed="rId4"/>
          <a:srcRect r="64899"/>
          <a:stretch/>
        </p:blipFill>
        <p:spPr>
          <a:xfrm>
            <a:off x="9330924" y="3028282"/>
            <a:ext cx="2374242" cy="2354036"/>
          </a:xfrm>
          <a:prstGeom prst="rect">
            <a:avLst/>
          </a:prstGeom>
        </p:spPr>
      </p:pic>
    </p:spTree>
    <p:extLst>
      <p:ext uri="{BB962C8B-B14F-4D97-AF65-F5344CB8AC3E}">
        <p14:creationId xmlns:p14="http://schemas.microsoft.com/office/powerpoint/2010/main" val="137534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A377A6F-0E20-7F4D-9812-B362789C8CD2}"/>
              </a:ext>
            </a:extLst>
          </p:cNvPr>
          <p:cNvPicPr>
            <a:picLocks noChangeAspect="1"/>
          </p:cNvPicPr>
          <p:nvPr/>
        </p:nvPicPr>
        <p:blipFill>
          <a:blip r:embed="rId3"/>
          <a:stretch>
            <a:fillRect/>
          </a:stretch>
        </p:blipFill>
        <p:spPr>
          <a:xfrm>
            <a:off x="8331198" y="2132585"/>
            <a:ext cx="3467100" cy="736600"/>
          </a:xfrm>
          <a:prstGeom prst="rect">
            <a:avLst/>
          </a:prstGeom>
        </p:spPr>
      </p:pic>
      <p:sp>
        <p:nvSpPr>
          <p:cNvPr id="17" name="Rectangle 16">
            <a:extLst>
              <a:ext uri="{FF2B5EF4-FFF2-40B4-BE49-F238E27FC236}">
                <a16:creationId xmlns:a16="http://schemas.microsoft.com/office/drawing/2014/main" id="{577D7853-0650-2945-BA2E-BE611BC98CDD}"/>
              </a:ext>
            </a:extLst>
          </p:cNvPr>
          <p:cNvSpPr/>
          <p:nvPr/>
        </p:nvSpPr>
        <p:spPr>
          <a:xfrm>
            <a:off x="1511642" y="1905252"/>
            <a:ext cx="69084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exhibited by </a:t>
            </a:r>
            <a:r>
              <a:rPr kumimoji="0" lang="en-GB" sz="32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scramblers</a:t>
            </a: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en-GB" sz="32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typical random unitaries </a:t>
            </a:r>
          </a:p>
        </p:txBody>
      </p:sp>
      <p:sp>
        <p:nvSpPr>
          <p:cNvPr id="18" name="Title 1">
            <a:extLst>
              <a:ext uri="{FF2B5EF4-FFF2-40B4-BE49-F238E27FC236}">
                <a16:creationId xmlns:a16="http://schemas.microsoft.com/office/drawing/2014/main" id="{4318D32B-2FF3-E441-9B85-C62F8D292617}"/>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Conclusions </a:t>
            </a:r>
            <a:endParaRPr lang="en-US" sz="2700" dirty="0">
              <a:solidFill>
                <a:schemeClr val="bg1"/>
              </a:solidFill>
            </a:endParaRPr>
          </a:p>
        </p:txBody>
      </p:sp>
      <p:pic>
        <p:nvPicPr>
          <p:cNvPr id="11" name="Picture 10">
            <a:extLst>
              <a:ext uri="{FF2B5EF4-FFF2-40B4-BE49-F238E27FC236}">
                <a16:creationId xmlns:a16="http://schemas.microsoft.com/office/drawing/2014/main" id="{2149FB17-8A70-6E48-B1FC-5724EB605380}"/>
              </a:ext>
            </a:extLst>
          </p:cNvPr>
          <p:cNvPicPr>
            <a:picLocks noChangeAspect="1"/>
          </p:cNvPicPr>
          <p:nvPr/>
        </p:nvPicPr>
        <p:blipFill rotWithShape="1">
          <a:blip r:embed="rId4"/>
          <a:srcRect r="64899"/>
          <a:stretch/>
        </p:blipFill>
        <p:spPr>
          <a:xfrm>
            <a:off x="9330924" y="3028282"/>
            <a:ext cx="2374242" cy="2354036"/>
          </a:xfrm>
          <a:prstGeom prst="rect">
            <a:avLst/>
          </a:prstGeom>
        </p:spPr>
      </p:pic>
    </p:spTree>
    <p:extLst>
      <p:ext uri="{BB962C8B-B14F-4D97-AF65-F5344CB8AC3E}">
        <p14:creationId xmlns:p14="http://schemas.microsoft.com/office/powerpoint/2010/main" val="1689859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74E6009-B900-BD46-826C-C1485E989BFE}"/>
              </a:ext>
            </a:extLst>
          </p:cNvPr>
          <p:cNvSpPr txBox="1"/>
          <p:nvPr/>
        </p:nvSpPr>
        <p:spPr>
          <a:xfrm>
            <a:off x="3160741" y="3196710"/>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Randomness is a barrier to trainability</a:t>
            </a:r>
            <a:endParaRPr kumimoji="0" lang="en-GB" sz="18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cxnSp>
        <p:nvCxnSpPr>
          <p:cNvPr id="22" name="Straight Arrow Connector 21">
            <a:extLst>
              <a:ext uri="{FF2B5EF4-FFF2-40B4-BE49-F238E27FC236}">
                <a16:creationId xmlns:a16="http://schemas.microsoft.com/office/drawing/2014/main" id="{BBAC809C-82EA-9244-BE0E-60926B3E3EF4}"/>
              </a:ext>
            </a:extLst>
          </p:cNvPr>
          <p:cNvCxnSpPr>
            <a:cxnSpLocks/>
          </p:cNvCxnSpPr>
          <p:nvPr/>
        </p:nvCxnSpPr>
        <p:spPr>
          <a:xfrm>
            <a:off x="1962963" y="3492500"/>
            <a:ext cx="704037" cy="0"/>
          </a:xfrm>
          <a:prstGeom prst="straightConnector1">
            <a:avLst/>
          </a:prstGeom>
          <a:ln w="254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6E093D5-CB6C-0144-B755-87A2B40C6E68}"/>
              </a:ext>
            </a:extLst>
          </p:cNvPr>
          <p:cNvPicPr>
            <a:picLocks noChangeAspect="1"/>
          </p:cNvPicPr>
          <p:nvPr/>
        </p:nvPicPr>
        <p:blipFill>
          <a:blip r:embed="rId3"/>
          <a:stretch>
            <a:fillRect/>
          </a:stretch>
        </p:blipFill>
        <p:spPr>
          <a:xfrm>
            <a:off x="8331198" y="2132585"/>
            <a:ext cx="3467100" cy="736600"/>
          </a:xfrm>
          <a:prstGeom prst="rect">
            <a:avLst/>
          </a:prstGeom>
        </p:spPr>
      </p:pic>
      <p:sp>
        <p:nvSpPr>
          <p:cNvPr id="29" name="Rectangle 28">
            <a:extLst>
              <a:ext uri="{FF2B5EF4-FFF2-40B4-BE49-F238E27FC236}">
                <a16:creationId xmlns:a16="http://schemas.microsoft.com/office/drawing/2014/main" id="{2A363214-74CB-A142-9CA7-978FC78E0290}"/>
              </a:ext>
            </a:extLst>
          </p:cNvPr>
          <p:cNvSpPr/>
          <p:nvPr/>
        </p:nvSpPr>
        <p:spPr>
          <a:xfrm>
            <a:off x="1511642" y="1905252"/>
            <a:ext cx="69084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exhibited by </a:t>
            </a:r>
            <a:r>
              <a:rPr kumimoji="0" lang="en-GB" sz="32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scramblers</a:t>
            </a: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en-GB" sz="32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typical random unitaries </a:t>
            </a:r>
          </a:p>
        </p:txBody>
      </p:sp>
      <p:sp>
        <p:nvSpPr>
          <p:cNvPr id="30" name="Title 1">
            <a:extLst>
              <a:ext uri="{FF2B5EF4-FFF2-40B4-BE49-F238E27FC236}">
                <a16:creationId xmlns:a16="http://schemas.microsoft.com/office/drawing/2014/main" id="{F36C3635-7706-C54C-A98A-33594A662D49}"/>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Conclusions </a:t>
            </a:r>
            <a:endParaRPr lang="en-US" sz="2700" dirty="0">
              <a:solidFill>
                <a:schemeClr val="bg1"/>
              </a:solidFill>
            </a:endParaRPr>
          </a:p>
        </p:txBody>
      </p:sp>
      <p:pic>
        <p:nvPicPr>
          <p:cNvPr id="13" name="Picture 12">
            <a:extLst>
              <a:ext uri="{FF2B5EF4-FFF2-40B4-BE49-F238E27FC236}">
                <a16:creationId xmlns:a16="http://schemas.microsoft.com/office/drawing/2014/main" id="{A84BF525-DC55-2545-B436-AAA8A6BF2BE5}"/>
              </a:ext>
            </a:extLst>
          </p:cNvPr>
          <p:cNvPicPr>
            <a:picLocks noChangeAspect="1"/>
          </p:cNvPicPr>
          <p:nvPr/>
        </p:nvPicPr>
        <p:blipFill rotWithShape="1">
          <a:blip r:embed="rId4"/>
          <a:srcRect r="64899"/>
          <a:stretch/>
        </p:blipFill>
        <p:spPr>
          <a:xfrm>
            <a:off x="9330924" y="3028282"/>
            <a:ext cx="2374242" cy="2354036"/>
          </a:xfrm>
          <a:prstGeom prst="rect">
            <a:avLst/>
          </a:prstGeom>
        </p:spPr>
      </p:pic>
    </p:spTree>
    <p:extLst>
      <p:ext uri="{BB962C8B-B14F-4D97-AF65-F5344CB8AC3E}">
        <p14:creationId xmlns:p14="http://schemas.microsoft.com/office/powerpoint/2010/main" val="3187614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74E6009-B900-BD46-826C-C1485E989BFE}"/>
              </a:ext>
            </a:extLst>
          </p:cNvPr>
          <p:cNvSpPr txBox="1"/>
          <p:nvPr/>
        </p:nvSpPr>
        <p:spPr>
          <a:xfrm>
            <a:off x="3160741" y="3196710"/>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Randomness is a barrier to trainability</a:t>
            </a:r>
            <a:endParaRPr kumimoji="0" lang="en-GB" sz="18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cxnSp>
        <p:nvCxnSpPr>
          <p:cNvPr id="22" name="Straight Arrow Connector 21">
            <a:extLst>
              <a:ext uri="{FF2B5EF4-FFF2-40B4-BE49-F238E27FC236}">
                <a16:creationId xmlns:a16="http://schemas.microsoft.com/office/drawing/2014/main" id="{BBAC809C-82EA-9244-BE0E-60926B3E3EF4}"/>
              </a:ext>
            </a:extLst>
          </p:cNvPr>
          <p:cNvCxnSpPr>
            <a:cxnSpLocks/>
          </p:cNvCxnSpPr>
          <p:nvPr/>
        </p:nvCxnSpPr>
        <p:spPr>
          <a:xfrm>
            <a:off x="1962963" y="3492500"/>
            <a:ext cx="704037" cy="0"/>
          </a:xfrm>
          <a:prstGeom prst="straightConnector1">
            <a:avLst/>
          </a:prstGeom>
          <a:ln w="254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1ADC392C-8867-D442-A06B-28D15CA7FEF9}"/>
              </a:ext>
            </a:extLst>
          </p:cNvPr>
          <p:cNvSpPr/>
          <p:nvPr/>
        </p:nvSpPr>
        <p:spPr>
          <a:xfrm>
            <a:off x="1509976" y="3934114"/>
            <a:ext cx="7649615" cy="1361183"/>
          </a:xfrm>
          <a:prstGeom prst="roundRect">
            <a:avLst/>
          </a:prstGeom>
          <a:solidFill>
            <a:schemeClr val="accent1">
              <a:lumMod val="40000"/>
              <a:lumOff val="60000"/>
              <a:alpha val="21000"/>
            </a:schemeClr>
          </a:solid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BDFE585-04AB-9E40-A359-0BC5C634BDB9}"/>
              </a:ext>
            </a:extLst>
          </p:cNvPr>
          <p:cNvSpPr txBox="1"/>
          <p:nvPr/>
        </p:nvSpPr>
        <p:spPr>
          <a:xfrm>
            <a:off x="1615994" y="4066635"/>
            <a:ext cx="75435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Take home message: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fundamental limits to QML.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Picture 16">
            <a:extLst>
              <a:ext uri="{FF2B5EF4-FFF2-40B4-BE49-F238E27FC236}">
                <a16:creationId xmlns:a16="http://schemas.microsoft.com/office/drawing/2014/main" id="{4D433838-3EB1-AD44-96DC-FCD0816AD0CF}"/>
              </a:ext>
            </a:extLst>
          </p:cNvPr>
          <p:cNvPicPr>
            <a:picLocks noChangeAspect="1"/>
          </p:cNvPicPr>
          <p:nvPr/>
        </p:nvPicPr>
        <p:blipFill>
          <a:blip r:embed="rId3"/>
          <a:stretch>
            <a:fillRect/>
          </a:stretch>
        </p:blipFill>
        <p:spPr>
          <a:xfrm>
            <a:off x="8331198" y="2132585"/>
            <a:ext cx="3467100" cy="736600"/>
          </a:xfrm>
          <a:prstGeom prst="rect">
            <a:avLst/>
          </a:prstGeom>
        </p:spPr>
      </p:pic>
      <p:sp>
        <p:nvSpPr>
          <p:cNvPr id="18" name="Rectangle 17">
            <a:extLst>
              <a:ext uri="{FF2B5EF4-FFF2-40B4-BE49-F238E27FC236}">
                <a16:creationId xmlns:a16="http://schemas.microsoft.com/office/drawing/2014/main" id="{87F5CF07-51B3-CD48-8418-F132B8F17E42}"/>
              </a:ext>
            </a:extLst>
          </p:cNvPr>
          <p:cNvSpPr/>
          <p:nvPr/>
        </p:nvSpPr>
        <p:spPr>
          <a:xfrm>
            <a:off x="1511642" y="1905252"/>
            <a:ext cx="69084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exhibited by </a:t>
            </a:r>
            <a:r>
              <a:rPr kumimoji="0" lang="en-GB" sz="32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scramblers</a:t>
            </a: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en-GB" sz="32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typical random unitaries </a:t>
            </a:r>
          </a:p>
        </p:txBody>
      </p:sp>
      <p:sp>
        <p:nvSpPr>
          <p:cNvPr id="20" name="Title 1">
            <a:extLst>
              <a:ext uri="{FF2B5EF4-FFF2-40B4-BE49-F238E27FC236}">
                <a16:creationId xmlns:a16="http://schemas.microsoft.com/office/drawing/2014/main" id="{4B7EBBCE-7887-6342-A2F1-573767F9B5D5}"/>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Conclusions </a:t>
            </a:r>
            <a:endParaRPr lang="en-US" sz="2700" dirty="0">
              <a:solidFill>
                <a:schemeClr val="bg1"/>
              </a:solidFill>
            </a:endParaRPr>
          </a:p>
        </p:txBody>
      </p:sp>
      <p:pic>
        <p:nvPicPr>
          <p:cNvPr id="15" name="Picture 14">
            <a:extLst>
              <a:ext uri="{FF2B5EF4-FFF2-40B4-BE49-F238E27FC236}">
                <a16:creationId xmlns:a16="http://schemas.microsoft.com/office/drawing/2014/main" id="{9F6A8CEC-0253-1A4E-8D9A-BE05D3FC1691}"/>
              </a:ext>
            </a:extLst>
          </p:cNvPr>
          <p:cNvPicPr>
            <a:picLocks noChangeAspect="1"/>
          </p:cNvPicPr>
          <p:nvPr/>
        </p:nvPicPr>
        <p:blipFill rotWithShape="1">
          <a:blip r:embed="rId4"/>
          <a:srcRect r="64899"/>
          <a:stretch/>
        </p:blipFill>
        <p:spPr>
          <a:xfrm>
            <a:off x="9330924" y="3028282"/>
            <a:ext cx="2374242" cy="2354036"/>
          </a:xfrm>
          <a:prstGeom prst="rect">
            <a:avLst/>
          </a:prstGeom>
        </p:spPr>
      </p:pic>
    </p:spTree>
    <p:extLst>
      <p:ext uri="{BB962C8B-B14F-4D97-AF65-F5344CB8AC3E}">
        <p14:creationId xmlns:p14="http://schemas.microsoft.com/office/powerpoint/2010/main" val="990744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1EBE2634-3F76-9D48-AEA0-7EAE844B86CA}"/>
              </a:ext>
            </a:extLst>
          </p:cNvPr>
          <p:cNvSpPr>
            <a:spLocks noGrp="1"/>
          </p:cNvSpPr>
          <p:nvPr>
            <p:ph type="title"/>
          </p:nvPr>
        </p:nvSpPr>
        <p:spPr>
          <a:xfrm>
            <a:off x="1371599" y="294538"/>
            <a:ext cx="9895951" cy="1033669"/>
          </a:xfrm>
        </p:spPr>
        <p:txBody>
          <a:bodyPr>
            <a:normAutofit/>
          </a:bodyPr>
          <a:lstStyle/>
          <a:p>
            <a:r>
              <a:rPr lang="en-GB" sz="4000" dirty="0">
                <a:solidFill>
                  <a:schemeClr val="bg1"/>
                </a:solidFill>
              </a:rPr>
              <a:t>Conclusions </a:t>
            </a:r>
            <a:endParaRPr lang="en-US" sz="2700" dirty="0">
              <a:solidFill>
                <a:schemeClr val="bg1"/>
              </a:solidFill>
            </a:endParaRPr>
          </a:p>
        </p:txBody>
      </p:sp>
      <p:pic>
        <p:nvPicPr>
          <p:cNvPr id="19" name="Picture 18">
            <a:extLst>
              <a:ext uri="{FF2B5EF4-FFF2-40B4-BE49-F238E27FC236}">
                <a16:creationId xmlns:a16="http://schemas.microsoft.com/office/drawing/2014/main" id="{21ACB0C4-68C2-E742-8196-94C30361E8E2}"/>
              </a:ext>
            </a:extLst>
          </p:cNvPr>
          <p:cNvPicPr>
            <a:picLocks noChangeAspect="1"/>
          </p:cNvPicPr>
          <p:nvPr/>
        </p:nvPicPr>
        <p:blipFill>
          <a:blip r:embed="rId3"/>
          <a:stretch>
            <a:fillRect/>
          </a:stretch>
        </p:blipFill>
        <p:spPr>
          <a:xfrm>
            <a:off x="8331198" y="2132585"/>
            <a:ext cx="3467100" cy="736600"/>
          </a:xfrm>
          <a:prstGeom prst="rect">
            <a:avLst/>
          </a:prstGeom>
        </p:spPr>
      </p:pic>
      <p:sp>
        <p:nvSpPr>
          <p:cNvPr id="24" name="Rectangle 23">
            <a:extLst>
              <a:ext uri="{FF2B5EF4-FFF2-40B4-BE49-F238E27FC236}">
                <a16:creationId xmlns:a16="http://schemas.microsoft.com/office/drawing/2014/main" id="{A4B79EFA-5647-C548-90DD-F8E1A17B91F6}"/>
              </a:ext>
            </a:extLst>
          </p:cNvPr>
          <p:cNvSpPr/>
          <p:nvPr/>
        </p:nvSpPr>
        <p:spPr>
          <a:xfrm>
            <a:off x="1511642" y="1905252"/>
            <a:ext cx="690845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Barren plateau exhibited by </a:t>
            </a:r>
            <a:r>
              <a:rPr kumimoji="0" lang="en-GB" sz="32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scramblers</a:t>
            </a: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and </a:t>
            </a:r>
            <a:r>
              <a:rPr kumimoji="0" lang="en-GB" sz="32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typical random unitaries </a:t>
            </a:r>
          </a:p>
        </p:txBody>
      </p:sp>
      <p:sp>
        <p:nvSpPr>
          <p:cNvPr id="21" name="TextBox 20">
            <a:extLst>
              <a:ext uri="{FF2B5EF4-FFF2-40B4-BE49-F238E27FC236}">
                <a16:creationId xmlns:a16="http://schemas.microsoft.com/office/drawing/2014/main" id="{874E6009-B900-BD46-826C-C1485E989BFE}"/>
              </a:ext>
            </a:extLst>
          </p:cNvPr>
          <p:cNvSpPr txBox="1"/>
          <p:nvPr/>
        </p:nvSpPr>
        <p:spPr>
          <a:xfrm>
            <a:off x="3160741" y="3196710"/>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Randomness is a barrier to trainability</a:t>
            </a:r>
            <a:endParaRPr kumimoji="0" lang="en-GB" sz="1800" b="0"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cxnSp>
        <p:nvCxnSpPr>
          <p:cNvPr id="22" name="Straight Arrow Connector 21">
            <a:extLst>
              <a:ext uri="{FF2B5EF4-FFF2-40B4-BE49-F238E27FC236}">
                <a16:creationId xmlns:a16="http://schemas.microsoft.com/office/drawing/2014/main" id="{BBAC809C-82EA-9244-BE0E-60926B3E3EF4}"/>
              </a:ext>
            </a:extLst>
          </p:cNvPr>
          <p:cNvCxnSpPr>
            <a:cxnSpLocks/>
          </p:cNvCxnSpPr>
          <p:nvPr/>
        </p:nvCxnSpPr>
        <p:spPr>
          <a:xfrm>
            <a:off x="1962963" y="3492500"/>
            <a:ext cx="704037" cy="0"/>
          </a:xfrm>
          <a:prstGeom prst="straightConnector1">
            <a:avLst/>
          </a:prstGeom>
          <a:ln w="254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1ADC392C-8867-D442-A06B-28D15CA7FEF9}"/>
              </a:ext>
            </a:extLst>
          </p:cNvPr>
          <p:cNvSpPr/>
          <p:nvPr/>
        </p:nvSpPr>
        <p:spPr>
          <a:xfrm>
            <a:off x="1509976" y="3934114"/>
            <a:ext cx="7649615" cy="1361183"/>
          </a:xfrm>
          <a:prstGeom prst="roundRect">
            <a:avLst/>
          </a:prstGeom>
          <a:solidFill>
            <a:schemeClr val="accent1">
              <a:lumMod val="40000"/>
              <a:lumOff val="60000"/>
              <a:alpha val="21000"/>
            </a:schemeClr>
          </a:solid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BDFE585-04AB-9E40-A359-0BC5C634BDB9}"/>
              </a:ext>
            </a:extLst>
          </p:cNvPr>
          <p:cNvSpPr txBox="1"/>
          <p:nvPr/>
        </p:nvSpPr>
        <p:spPr>
          <a:xfrm>
            <a:off x="1615994" y="4066635"/>
            <a:ext cx="75435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Take home message: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are fundamental limits to QML.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FAC4CE11-7714-4443-99D3-758728163C23}"/>
              </a:ext>
            </a:extLst>
          </p:cNvPr>
          <p:cNvSpPr/>
          <p:nvPr/>
        </p:nvSpPr>
        <p:spPr>
          <a:xfrm>
            <a:off x="1498731" y="5578894"/>
            <a:ext cx="99730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Further research needed into what systems can be learned.</a:t>
            </a:r>
          </a:p>
        </p:txBody>
      </p:sp>
      <p:pic>
        <p:nvPicPr>
          <p:cNvPr id="26" name="Picture 25">
            <a:extLst>
              <a:ext uri="{FF2B5EF4-FFF2-40B4-BE49-F238E27FC236}">
                <a16:creationId xmlns:a16="http://schemas.microsoft.com/office/drawing/2014/main" id="{F5942CC5-2A02-1A4C-8EF6-67871A1085FE}"/>
              </a:ext>
            </a:extLst>
          </p:cNvPr>
          <p:cNvPicPr>
            <a:picLocks noChangeAspect="1"/>
          </p:cNvPicPr>
          <p:nvPr/>
        </p:nvPicPr>
        <p:blipFill rotWithShape="1">
          <a:blip r:embed="rId4"/>
          <a:srcRect r="64899"/>
          <a:stretch/>
        </p:blipFill>
        <p:spPr>
          <a:xfrm>
            <a:off x="9330924" y="3028282"/>
            <a:ext cx="2374242" cy="2354036"/>
          </a:xfrm>
          <a:prstGeom prst="rect">
            <a:avLst/>
          </a:prstGeom>
        </p:spPr>
      </p:pic>
    </p:spTree>
    <p:extLst>
      <p:ext uri="{BB962C8B-B14F-4D97-AF65-F5344CB8AC3E}">
        <p14:creationId xmlns:p14="http://schemas.microsoft.com/office/powerpoint/2010/main" val="3132372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engine&#10;&#10;Description automatically generated">
            <a:extLst>
              <a:ext uri="{FF2B5EF4-FFF2-40B4-BE49-F238E27FC236}">
                <a16:creationId xmlns:a16="http://schemas.microsoft.com/office/drawing/2014/main" id="{083C617A-0E10-CF42-A932-52B9E95B6DBF}"/>
              </a:ext>
            </a:extLst>
          </p:cNvPr>
          <p:cNvPicPr>
            <a:picLocks noChangeAspect="1"/>
          </p:cNvPicPr>
          <p:nvPr/>
        </p:nvPicPr>
        <p:blipFill rotWithShape="1">
          <a:blip r:embed="rId3">
            <a:alphaModFix amt="50000"/>
          </a:blip>
          <a:srcRect t="4945" b="7165"/>
          <a:stretch/>
        </p:blipFill>
        <p:spPr>
          <a:xfrm>
            <a:off x="20" y="1"/>
            <a:ext cx="12191980" cy="6857999"/>
          </a:xfrm>
          <a:prstGeom prst="rect">
            <a:avLst/>
          </a:prstGeom>
        </p:spPr>
      </p:pic>
      <p:sp>
        <p:nvSpPr>
          <p:cNvPr id="2" name="Title 1">
            <a:extLst>
              <a:ext uri="{FF2B5EF4-FFF2-40B4-BE49-F238E27FC236}">
                <a16:creationId xmlns:a16="http://schemas.microsoft.com/office/drawing/2014/main" id="{03413DCC-9254-1445-A8B4-D07E825F9F05}"/>
              </a:ext>
            </a:extLst>
          </p:cNvPr>
          <p:cNvSpPr>
            <a:spLocks noGrp="1"/>
          </p:cNvSpPr>
          <p:nvPr>
            <p:ph type="ctrTitle"/>
          </p:nvPr>
        </p:nvSpPr>
        <p:spPr>
          <a:xfrm>
            <a:off x="235527" y="894935"/>
            <a:ext cx="11956473" cy="2900518"/>
          </a:xfrm>
        </p:spPr>
        <p:txBody>
          <a:bodyPr>
            <a:normAutofit/>
          </a:bodyPr>
          <a:lstStyle/>
          <a:p>
            <a:r>
              <a:rPr lang="en-GB" sz="4400" b="1" dirty="0"/>
              <a:t>Out-of-Distribution Generalization for Learning Quantum Processes and its Applications for Quantum Simulation. </a:t>
            </a:r>
            <a:endParaRPr lang="en-US" sz="4400" dirty="0">
              <a:solidFill>
                <a:srgbClr val="FFFFFF"/>
              </a:solidFill>
            </a:endParaRPr>
          </a:p>
        </p:txBody>
      </p:sp>
      <p:sp>
        <p:nvSpPr>
          <p:cNvPr id="3" name="Subtitle 2">
            <a:extLst>
              <a:ext uri="{FF2B5EF4-FFF2-40B4-BE49-F238E27FC236}">
                <a16:creationId xmlns:a16="http://schemas.microsoft.com/office/drawing/2014/main" id="{F3E6CC7E-D25F-7D4F-8393-C9CD6A803D39}"/>
              </a:ext>
            </a:extLst>
          </p:cNvPr>
          <p:cNvSpPr>
            <a:spLocks noGrp="1"/>
          </p:cNvSpPr>
          <p:nvPr>
            <p:ph type="subTitle" idx="1"/>
          </p:nvPr>
        </p:nvSpPr>
        <p:spPr>
          <a:xfrm>
            <a:off x="1641763" y="4864670"/>
            <a:ext cx="9144000" cy="1375492"/>
          </a:xfrm>
        </p:spPr>
        <p:txBody>
          <a:bodyPr>
            <a:noAutofit/>
          </a:bodyPr>
          <a:lstStyle/>
          <a:p>
            <a:r>
              <a:rPr lang="en-GB" sz="1800" dirty="0"/>
              <a:t>Joe Gibbs, Matthias C. Caro, </a:t>
            </a:r>
            <a:r>
              <a:rPr lang="en-GB" sz="1800" dirty="0" err="1"/>
              <a:t>Hsin</a:t>
            </a:r>
            <a:r>
              <a:rPr lang="en-GB" sz="1800" dirty="0"/>
              <a:t>-Yuan Huang, Nicholas </a:t>
            </a:r>
            <a:r>
              <a:rPr lang="en-GB" sz="1800" dirty="0" err="1"/>
              <a:t>Ezzell</a:t>
            </a:r>
            <a:r>
              <a:rPr lang="en-GB" sz="1800" dirty="0"/>
              <a:t>,</a:t>
            </a:r>
            <a:br>
              <a:rPr lang="en-GB" sz="1800" dirty="0"/>
            </a:br>
            <a:r>
              <a:rPr lang="en-GB" sz="1800" b="1" dirty="0"/>
              <a:t>Andrew T. </a:t>
            </a:r>
            <a:r>
              <a:rPr lang="en-GB" sz="1800" b="1" dirty="0" err="1"/>
              <a:t>Sornborger</a:t>
            </a:r>
            <a:r>
              <a:rPr lang="en-GB" sz="1800" dirty="0"/>
              <a:t>, Lukasz </a:t>
            </a:r>
            <a:r>
              <a:rPr lang="en-GB" sz="1800" dirty="0" err="1"/>
              <a:t>Cincio</a:t>
            </a:r>
            <a:r>
              <a:rPr lang="en-GB" sz="1800" dirty="0"/>
              <a:t>, Patrick J. Coles, and Zoë Holmes</a:t>
            </a:r>
            <a:endParaRPr lang="en-GB" sz="1800" dirty="0">
              <a:solidFill>
                <a:srgbClr val="FFFFFF"/>
              </a:solidFill>
            </a:endParaRPr>
          </a:p>
          <a:p>
            <a:pPr algn="l"/>
            <a:r>
              <a:rPr lang="en-US" sz="1800" dirty="0"/>
              <a:t>June 1, 2022</a:t>
            </a:r>
          </a:p>
          <a:p>
            <a:pPr algn="l"/>
            <a:r>
              <a:rPr lang="en-GB" sz="1800" dirty="0"/>
              <a:t>LA-UR-21-31141</a:t>
            </a:r>
            <a:endParaRPr lang="en-US" sz="1800" dirty="0"/>
          </a:p>
          <a:p>
            <a:endParaRPr lang="en-US" sz="1800" dirty="0">
              <a:solidFill>
                <a:srgbClr val="FFFFFF"/>
              </a:solidFill>
            </a:endParaRPr>
          </a:p>
        </p:txBody>
      </p:sp>
      <p:pic>
        <p:nvPicPr>
          <p:cNvPr id="9" name="Picture 8" descr="Logo&#10;&#10;Description automatically generated">
            <a:extLst>
              <a:ext uri="{FF2B5EF4-FFF2-40B4-BE49-F238E27FC236}">
                <a16:creationId xmlns:a16="http://schemas.microsoft.com/office/drawing/2014/main" id="{B215C466-0453-184F-B0A8-EC0E2C8E6119}"/>
              </a:ext>
            </a:extLst>
          </p:cNvPr>
          <p:cNvPicPr>
            <a:picLocks noChangeAspect="1"/>
          </p:cNvPicPr>
          <p:nvPr/>
        </p:nvPicPr>
        <p:blipFill>
          <a:blip r:embed="rId4"/>
          <a:stretch>
            <a:fillRect/>
          </a:stretch>
        </p:blipFill>
        <p:spPr>
          <a:xfrm>
            <a:off x="151631" y="192617"/>
            <a:ext cx="2398794" cy="1098395"/>
          </a:xfrm>
          <a:prstGeom prst="rect">
            <a:avLst/>
          </a:prstGeom>
        </p:spPr>
      </p:pic>
    </p:spTree>
    <p:extLst>
      <p:ext uri="{BB962C8B-B14F-4D97-AF65-F5344CB8AC3E}">
        <p14:creationId xmlns:p14="http://schemas.microsoft.com/office/powerpoint/2010/main" val="340757183"/>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F8FC8-6B8A-4342-ABEF-EF2600CB1D1C}"/>
              </a:ext>
            </a:extLst>
          </p:cNvPr>
          <p:cNvSpPr>
            <a:spLocks noGrp="1"/>
          </p:cNvSpPr>
          <p:nvPr>
            <p:ph type="title"/>
          </p:nvPr>
        </p:nvSpPr>
        <p:spPr>
          <a:xfrm>
            <a:off x="454155" y="2767106"/>
            <a:ext cx="3086714" cy="3071906"/>
          </a:xfrm>
        </p:spPr>
        <p:txBody>
          <a:bodyPr vert="horz" lIns="91440" tIns="45720" rIns="91440" bIns="45720" rtlCol="0" anchor="t">
            <a:normAutofit/>
          </a:bodyPr>
          <a:lstStyle/>
          <a:p>
            <a:r>
              <a:rPr lang="en-US" sz="3200" kern="1200" dirty="0">
                <a:solidFill>
                  <a:srgbClr val="FFFFFF"/>
                </a:solidFill>
                <a:latin typeface="+mj-lt"/>
                <a:ea typeface="+mj-ea"/>
                <a:cs typeface="+mj-cs"/>
              </a:rPr>
              <a:t>Overview </a:t>
            </a:r>
          </a:p>
        </p:txBody>
      </p:sp>
      <p:sp>
        <p:nvSpPr>
          <p:cNvPr id="8" name="Rectangle 7">
            <a:extLst>
              <a:ext uri="{FF2B5EF4-FFF2-40B4-BE49-F238E27FC236}">
                <a16:creationId xmlns:a16="http://schemas.microsoft.com/office/drawing/2014/main" id="{386902EB-109D-3B44-BB33-E64466C81D1B}"/>
              </a:ext>
            </a:extLst>
          </p:cNvPr>
          <p:cNvSpPr/>
          <p:nvPr/>
        </p:nvSpPr>
        <p:spPr>
          <a:xfrm>
            <a:off x="4492759" y="1276784"/>
            <a:ext cx="481327" cy="148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8EEBBED-2730-7949-A457-C1DF797F2420}"/>
              </a:ext>
            </a:extLst>
          </p:cNvPr>
          <p:cNvSpPr txBox="1"/>
          <p:nvPr/>
        </p:nvSpPr>
        <p:spPr>
          <a:xfrm>
            <a:off x="4779156" y="1351055"/>
            <a:ext cx="6538012" cy="4708981"/>
          </a:xfrm>
          <a:prstGeom prst="rect">
            <a:avLst/>
          </a:prstGeom>
          <a:noFill/>
        </p:spPr>
        <p:txBody>
          <a:bodyPr wrap="square" rtlCol="0">
            <a:spAutoFit/>
          </a:bodyPr>
          <a:lstStyle/>
          <a:p>
            <a:pPr marL="342900" indent="-342900">
              <a:buAutoNum type="arabicParenR"/>
            </a:pPr>
            <a:r>
              <a:rPr lang="en-US" sz="2000" dirty="0">
                <a:solidFill>
                  <a:srgbClr val="880F4B"/>
                </a:solidFill>
              </a:rPr>
              <a:t>Quantum machine learning:</a:t>
            </a:r>
          </a:p>
          <a:p>
            <a:endParaRPr lang="en-US" sz="2000" dirty="0">
              <a:solidFill>
                <a:srgbClr val="880F4B"/>
              </a:solidFill>
            </a:endParaRPr>
          </a:p>
          <a:p>
            <a:r>
              <a:rPr lang="en-US" sz="2000" dirty="0">
                <a:solidFill>
                  <a:srgbClr val="880F4B"/>
                </a:solidFill>
              </a:rPr>
              <a:t>Present an out-of-distribution generalization bound for quantum process learning</a:t>
            </a:r>
          </a:p>
          <a:p>
            <a:endParaRPr lang="en-US" sz="2000" dirty="0"/>
          </a:p>
          <a:p>
            <a:r>
              <a:rPr lang="en-US" sz="2000" dirty="0">
                <a:solidFill>
                  <a:srgbClr val="0F8080"/>
                </a:solidFill>
              </a:rPr>
              <a:t>2) Dynamical simulation:</a:t>
            </a:r>
          </a:p>
          <a:p>
            <a:endParaRPr lang="en-US" sz="2000" dirty="0">
              <a:solidFill>
                <a:srgbClr val="0F8080"/>
              </a:solidFill>
            </a:endParaRPr>
          </a:p>
          <a:p>
            <a:r>
              <a:rPr lang="en-US" sz="2000" dirty="0">
                <a:solidFill>
                  <a:srgbClr val="0F8080"/>
                </a:solidFill>
              </a:rPr>
              <a:t>New algorithm for efficient near term quantum simulations </a:t>
            </a:r>
          </a:p>
          <a:p>
            <a:endParaRPr lang="en-US" sz="2000" dirty="0"/>
          </a:p>
          <a:p>
            <a:endParaRPr lang="en-US" sz="2000" dirty="0"/>
          </a:p>
          <a:p>
            <a:r>
              <a:rPr lang="en-US" sz="2000" dirty="0"/>
              <a:t>Outlook:</a:t>
            </a:r>
          </a:p>
          <a:p>
            <a:endParaRPr lang="en-US" sz="2000" dirty="0"/>
          </a:p>
          <a:p>
            <a:r>
              <a:rPr lang="en-US" sz="2000" dirty="0"/>
              <a:t>These results could impact our understanding of quantum machine learning and its uses for a quantum LHC (process learning) and near-term HEP (quantum simulation)</a:t>
            </a:r>
          </a:p>
        </p:txBody>
      </p:sp>
    </p:spTree>
    <p:extLst>
      <p:ext uri="{BB962C8B-B14F-4D97-AF65-F5344CB8AC3E}">
        <p14:creationId xmlns:p14="http://schemas.microsoft.com/office/powerpoint/2010/main" val="3688372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35">
            <a:extLst>
              <a:ext uri="{FF2B5EF4-FFF2-40B4-BE49-F238E27FC236}">
                <a16:creationId xmlns:a16="http://schemas.microsoft.com/office/drawing/2014/main" id="{95F87BE8-7D9A-9347-923E-DAC3B98D0434}"/>
              </a:ext>
            </a:extLst>
          </p:cNvPr>
          <p:cNvSpPr/>
          <p:nvPr/>
        </p:nvSpPr>
        <p:spPr>
          <a:xfrm>
            <a:off x="6956319" y="200974"/>
            <a:ext cx="4572000" cy="1164275"/>
          </a:xfrm>
          <a:prstGeom prst="roundRect">
            <a:avLst/>
          </a:prstGeom>
          <a:solidFill>
            <a:schemeClr val="bg1">
              <a:lumMod val="85000"/>
              <a:alpha val="94375"/>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CCCE48EF-C3F7-224A-929C-C6CF11C4A2C6}"/>
              </a:ext>
            </a:extLst>
          </p:cNvPr>
          <p:cNvSpPr txBox="1"/>
          <p:nvPr/>
        </p:nvSpPr>
        <p:spPr>
          <a:xfrm>
            <a:off x="6671529" y="741551"/>
            <a:ext cx="2032239" cy="584775"/>
          </a:xfrm>
          <a:prstGeom prst="rect">
            <a:avLst/>
          </a:prstGeom>
          <a:noFill/>
        </p:spPr>
        <p:txBody>
          <a:bodyPr wrap="square" rtlCol="0">
            <a:spAutoFit/>
          </a:bodyPr>
          <a:lstStyle/>
          <a:p>
            <a:pPr algn="ctr"/>
            <a:r>
              <a:rPr lang="en-GB" sz="1600" dirty="0">
                <a:solidFill>
                  <a:srgbClr val="000F7E"/>
                </a:solidFill>
                <a:latin typeface="Calibri" panose="020F0502020204030204" pitchFamily="34" charset="0"/>
                <a:cs typeface="Calibri" panose="020F0502020204030204" pitchFamily="34" charset="0"/>
              </a:rPr>
              <a:t>Parameterised </a:t>
            </a:r>
          </a:p>
          <a:p>
            <a:pPr algn="ctr"/>
            <a:r>
              <a:rPr lang="en-GB" sz="1600" dirty="0">
                <a:solidFill>
                  <a:srgbClr val="000F7E"/>
                </a:solidFill>
                <a:latin typeface="Calibri" panose="020F0502020204030204" pitchFamily="34" charset="0"/>
                <a:cs typeface="Calibri" panose="020F0502020204030204" pitchFamily="34" charset="0"/>
              </a:rPr>
              <a:t>unitary</a:t>
            </a:r>
          </a:p>
        </p:txBody>
      </p:sp>
      <p:sp>
        <p:nvSpPr>
          <p:cNvPr id="38" name="TextBox 37">
            <a:extLst>
              <a:ext uri="{FF2B5EF4-FFF2-40B4-BE49-F238E27FC236}">
                <a16:creationId xmlns:a16="http://schemas.microsoft.com/office/drawing/2014/main" id="{5D32A731-BE3B-7D41-A8F8-C4C9255874AC}"/>
              </a:ext>
            </a:extLst>
          </p:cNvPr>
          <p:cNvSpPr txBox="1"/>
          <p:nvPr/>
        </p:nvSpPr>
        <p:spPr>
          <a:xfrm>
            <a:off x="10181738" y="875197"/>
            <a:ext cx="1645636" cy="338554"/>
          </a:xfrm>
          <a:prstGeom prst="rect">
            <a:avLst/>
          </a:prstGeom>
          <a:noFill/>
        </p:spPr>
        <p:txBody>
          <a:bodyPr wrap="square" rtlCol="0">
            <a:spAutoFit/>
          </a:bodyPr>
          <a:lstStyle/>
          <a:p>
            <a:r>
              <a:rPr lang="en-GB" sz="1600" dirty="0">
                <a:solidFill>
                  <a:srgbClr val="800080"/>
                </a:solidFill>
                <a:latin typeface="Calibri" panose="020F0502020204030204" pitchFamily="34" charset="0"/>
                <a:cs typeface="Calibri" panose="020F0502020204030204" pitchFamily="34" charset="0"/>
              </a:rPr>
              <a:t>Target unitary </a:t>
            </a:r>
          </a:p>
        </p:txBody>
      </p:sp>
      <p:cxnSp>
        <p:nvCxnSpPr>
          <p:cNvPr id="39" name="Straight Arrow Connector 38">
            <a:extLst>
              <a:ext uri="{FF2B5EF4-FFF2-40B4-BE49-F238E27FC236}">
                <a16:creationId xmlns:a16="http://schemas.microsoft.com/office/drawing/2014/main" id="{C6DAF751-0DA4-EC4B-8017-88B03B22BD53}"/>
              </a:ext>
            </a:extLst>
          </p:cNvPr>
          <p:cNvCxnSpPr>
            <a:cxnSpLocks/>
          </p:cNvCxnSpPr>
          <p:nvPr/>
        </p:nvCxnSpPr>
        <p:spPr>
          <a:xfrm flipV="1">
            <a:off x="7666855" y="598229"/>
            <a:ext cx="84936" cy="158441"/>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0B0EB15-13CA-F34D-953B-09A5A3A77A6E}"/>
              </a:ext>
            </a:extLst>
          </p:cNvPr>
          <p:cNvCxnSpPr>
            <a:cxnSpLocks/>
          </p:cNvCxnSpPr>
          <p:nvPr/>
        </p:nvCxnSpPr>
        <p:spPr>
          <a:xfrm flipV="1">
            <a:off x="10798833" y="638144"/>
            <a:ext cx="1" cy="237051"/>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EE96512-14E9-E443-A88A-A55B0CC7D247}"/>
              </a:ext>
            </a:extLst>
          </p:cNvPr>
          <p:cNvPicPr>
            <a:picLocks noChangeAspect="1"/>
          </p:cNvPicPr>
          <p:nvPr/>
        </p:nvPicPr>
        <p:blipFill>
          <a:blip r:embed="rId3"/>
          <a:stretch>
            <a:fillRect/>
          </a:stretch>
        </p:blipFill>
        <p:spPr>
          <a:xfrm>
            <a:off x="7181852" y="336640"/>
            <a:ext cx="3797300" cy="241300"/>
          </a:xfrm>
          <a:prstGeom prst="rect">
            <a:avLst/>
          </a:prstGeom>
        </p:spPr>
      </p:pic>
      <p:sp>
        <p:nvSpPr>
          <p:cNvPr id="42" name="TextBox 41">
            <a:extLst>
              <a:ext uri="{FF2B5EF4-FFF2-40B4-BE49-F238E27FC236}">
                <a16:creationId xmlns:a16="http://schemas.microsoft.com/office/drawing/2014/main" id="{1024C8FD-04D9-BC46-A929-EA58836CAB42}"/>
              </a:ext>
            </a:extLst>
          </p:cNvPr>
          <p:cNvSpPr txBox="1"/>
          <p:nvPr/>
        </p:nvSpPr>
        <p:spPr>
          <a:xfrm>
            <a:off x="8341711" y="702628"/>
            <a:ext cx="1774332" cy="584775"/>
          </a:xfrm>
          <a:prstGeom prst="rect">
            <a:avLst/>
          </a:prstGeom>
          <a:noFill/>
        </p:spPr>
        <p:txBody>
          <a:bodyPr wrap="square" rtlCol="0">
            <a:spAutoFit/>
          </a:bodyPr>
          <a:lstStyle/>
          <a:p>
            <a:pPr algn="ctr"/>
            <a:r>
              <a:rPr lang="en-GB" sz="1600" dirty="0">
                <a:solidFill>
                  <a:srgbClr val="0F8080"/>
                </a:solidFill>
                <a:latin typeface="Calibri" panose="020F0502020204030204" pitchFamily="34" charset="0"/>
                <a:cs typeface="Calibri" panose="020F0502020204030204" pitchFamily="34" charset="0"/>
              </a:rPr>
              <a:t>Optimum parameters </a:t>
            </a:r>
          </a:p>
        </p:txBody>
      </p:sp>
      <p:cxnSp>
        <p:nvCxnSpPr>
          <p:cNvPr id="43" name="Straight Arrow Connector 42">
            <a:extLst>
              <a:ext uri="{FF2B5EF4-FFF2-40B4-BE49-F238E27FC236}">
                <a16:creationId xmlns:a16="http://schemas.microsoft.com/office/drawing/2014/main" id="{8B4EA588-68A7-684F-A0CB-87B2477017A6}"/>
              </a:ext>
            </a:extLst>
          </p:cNvPr>
          <p:cNvCxnSpPr>
            <a:cxnSpLocks/>
          </p:cNvCxnSpPr>
          <p:nvPr/>
        </p:nvCxnSpPr>
        <p:spPr>
          <a:xfrm flipV="1">
            <a:off x="9774660" y="657606"/>
            <a:ext cx="285633" cy="217589"/>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E9ECA4E-22F6-FC42-92CA-93EA2C89942B}"/>
              </a:ext>
            </a:extLst>
          </p:cNvPr>
          <p:cNvSpPr txBox="1"/>
          <p:nvPr/>
        </p:nvSpPr>
        <p:spPr>
          <a:xfrm>
            <a:off x="842368" y="1026549"/>
            <a:ext cx="6096000" cy="400110"/>
          </a:xfrm>
          <a:prstGeom prst="rect">
            <a:avLst/>
          </a:prstGeom>
          <a:noFill/>
        </p:spPr>
        <p:txBody>
          <a:bodyPr wrap="square">
            <a:spAutoFit/>
          </a:bodyPr>
          <a:lstStyle/>
          <a:p>
            <a:r>
              <a:rPr lang="en-US" sz="2000" dirty="0">
                <a:solidFill>
                  <a:schemeClr val="bg1"/>
                </a:solidFill>
              </a:rPr>
              <a:t>(What?)</a:t>
            </a:r>
          </a:p>
        </p:txBody>
      </p:sp>
      <p:sp>
        <p:nvSpPr>
          <p:cNvPr id="45" name="Title 1">
            <a:extLst>
              <a:ext uri="{FF2B5EF4-FFF2-40B4-BE49-F238E27FC236}">
                <a16:creationId xmlns:a16="http://schemas.microsoft.com/office/drawing/2014/main" id="{14009C96-0A0C-3442-AC36-5521882F16AB}"/>
              </a:ext>
            </a:extLst>
          </p:cNvPr>
          <p:cNvSpPr txBox="1">
            <a:spLocks/>
          </p:cNvSpPr>
          <p:nvPr/>
        </p:nvSpPr>
        <p:spPr>
          <a:xfrm>
            <a:off x="824689" y="121309"/>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Quantum process learning</a:t>
            </a:r>
          </a:p>
        </p:txBody>
      </p:sp>
    </p:spTree>
    <p:extLst>
      <p:ext uri="{BB962C8B-B14F-4D97-AF65-F5344CB8AC3E}">
        <p14:creationId xmlns:p14="http://schemas.microsoft.com/office/powerpoint/2010/main" val="249105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ECCCBA13-833E-CB40-BC1D-EBFEF6E4732A}"/>
              </a:ext>
            </a:extLst>
          </p:cNvPr>
          <p:cNvSpPr txBox="1"/>
          <p:nvPr/>
        </p:nvSpPr>
        <p:spPr>
          <a:xfrm>
            <a:off x="7808576" y="6128565"/>
            <a:ext cx="43834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3" name="TextBox 72">
            <a:extLst>
              <a:ext uri="{FF2B5EF4-FFF2-40B4-BE49-F238E27FC236}">
                <a16:creationId xmlns:a16="http://schemas.microsoft.com/office/drawing/2014/main" id="{132CF348-AA20-564F-8EC8-AE7B5A28088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6" name="Straight Arrow Connector 75">
            <a:extLst>
              <a:ext uri="{FF2B5EF4-FFF2-40B4-BE49-F238E27FC236}">
                <a16:creationId xmlns:a16="http://schemas.microsoft.com/office/drawing/2014/main" id="{422966F1-2BB4-874B-B77E-B9E23512BD8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D82DAD4-9C48-0F4B-9F42-61EBF27CDE40}"/>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B51361A-CDA0-4140-9F17-A153AA9C54CE}"/>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pic>
        <p:nvPicPr>
          <p:cNvPr id="85" name="Picture 84">
            <a:extLst>
              <a:ext uri="{FF2B5EF4-FFF2-40B4-BE49-F238E27FC236}">
                <a16:creationId xmlns:a16="http://schemas.microsoft.com/office/drawing/2014/main" id="{8A7C0AFA-1F3D-0F40-A781-68B1C84283B8}"/>
              </a:ext>
            </a:extLst>
          </p:cNvPr>
          <p:cNvPicPr>
            <a:picLocks noChangeAspect="1"/>
          </p:cNvPicPr>
          <p:nvPr/>
        </p:nvPicPr>
        <p:blipFill>
          <a:blip r:embed="rId6"/>
          <a:stretch>
            <a:fillRect/>
          </a:stretch>
        </p:blipFill>
        <p:spPr>
          <a:xfrm>
            <a:off x="2960754" y="5511155"/>
            <a:ext cx="4038600" cy="279400"/>
          </a:xfrm>
          <a:prstGeom prst="rect">
            <a:avLst/>
          </a:prstGeom>
        </p:spPr>
      </p:pic>
      <p:cxnSp>
        <p:nvCxnSpPr>
          <p:cNvPr id="87" name="Straight Arrow Connector 86">
            <a:extLst>
              <a:ext uri="{FF2B5EF4-FFF2-40B4-BE49-F238E27FC236}">
                <a16:creationId xmlns:a16="http://schemas.microsoft.com/office/drawing/2014/main" id="{C8EF87FC-6DA9-8440-AE12-656163FA93B6}"/>
              </a:ext>
            </a:extLst>
          </p:cNvPr>
          <p:cNvCxnSpPr>
            <a:cxnSpLocks/>
          </p:cNvCxnSpPr>
          <p:nvPr/>
        </p:nvCxnSpPr>
        <p:spPr>
          <a:xfrm flipV="1">
            <a:off x="11209806" y="6194296"/>
            <a:ext cx="285508" cy="1786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786C086-72D0-A746-B1AC-174C676B6DD9}"/>
              </a:ext>
            </a:extLst>
          </p:cNvPr>
          <p:cNvSpPr txBox="1"/>
          <p:nvPr/>
        </p:nvSpPr>
        <p:spPr>
          <a:xfrm>
            <a:off x="9826757" y="6325448"/>
            <a:ext cx="2123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Prepare state </a:t>
            </a:r>
          </a:p>
        </p:txBody>
      </p:sp>
      <p:pic>
        <p:nvPicPr>
          <p:cNvPr id="7" name="Picture 6">
            <a:extLst>
              <a:ext uri="{FF2B5EF4-FFF2-40B4-BE49-F238E27FC236}">
                <a16:creationId xmlns:a16="http://schemas.microsoft.com/office/drawing/2014/main" id="{234EE8E9-466F-3440-9FE2-261F4194E06A}"/>
              </a:ext>
            </a:extLst>
          </p:cNvPr>
          <p:cNvPicPr>
            <a:picLocks noChangeAspect="1"/>
          </p:cNvPicPr>
          <p:nvPr/>
        </p:nvPicPr>
        <p:blipFill>
          <a:blip r:embed="rId7"/>
          <a:stretch>
            <a:fillRect/>
          </a:stretch>
        </p:blipFill>
        <p:spPr>
          <a:xfrm>
            <a:off x="10953993" y="6372962"/>
            <a:ext cx="190500" cy="190500"/>
          </a:xfrm>
          <a:prstGeom prst="rect">
            <a:avLst/>
          </a:prstGeom>
        </p:spPr>
      </p:pic>
      <p:sp>
        <p:nvSpPr>
          <p:cNvPr id="125" name="TextBox 124">
            <a:extLst>
              <a:ext uri="{FF2B5EF4-FFF2-40B4-BE49-F238E27FC236}">
                <a16:creationId xmlns:a16="http://schemas.microsoft.com/office/drawing/2014/main" id="{3AB9EECF-0DAD-1D46-AA2C-DAB7B21B3E90}"/>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126" name="Rounded Rectangle 125">
            <a:extLst>
              <a:ext uri="{FF2B5EF4-FFF2-40B4-BE49-F238E27FC236}">
                <a16:creationId xmlns:a16="http://schemas.microsoft.com/office/drawing/2014/main" id="{27D2D45F-A120-5844-9B09-172B6EE3F9B3}"/>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A4C6CB2-FCE7-1F4D-87D3-7958E1F7D55B}"/>
              </a:ext>
            </a:extLst>
          </p:cNvPr>
          <p:cNvSpPr/>
          <p:nvPr/>
        </p:nvSpPr>
        <p:spPr>
          <a:xfrm>
            <a:off x="10248127" y="4327003"/>
            <a:ext cx="1737739"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C6B6871C-6DB2-F940-B702-AAB25DFBBAEB}"/>
              </a:ext>
            </a:extLst>
          </p:cNvPr>
          <p:cNvPicPr>
            <a:picLocks noChangeAspect="1"/>
          </p:cNvPicPr>
          <p:nvPr/>
        </p:nvPicPr>
        <p:blipFill>
          <a:blip r:embed="rId8"/>
          <a:stretch>
            <a:fillRect/>
          </a:stretch>
        </p:blipFill>
        <p:spPr>
          <a:xfrm>
            <a:off x="8353395" y="6359506"/>
            <a:ext cx="1295400" cy="241300"/>
          </a:xfrm>
          <a:prstGeom prst="rect">
            <a:avLst/>
          </a:prstGeom>
        </p:spPr>
      </p:pic>
      <p:pic>
        <p:nvPicPr>
          <p:cNvPr id="53" name="Picture 52">
            <a:extLst>
              <a:ext uri="{FF2B5EF4-FFF2-40B4-BE49-F238E27FC236}">
                <a16:creationId xmlns:a16="http://schemas.microsoft.com/office/drawing/2014/main" id="{D3FAF3E3-8B2C-A14A-9018-44C82BDFD384}"/>
              </a:ext>
            </a:extLst>
          </p:cNvPr>
          <p:cNvPicPr>
            <a:picLocks noChangeAspect="1"/>
          </p:cNvPicPr>
          <p:nvPr/>
        </p:nvPicPr>
        <p:blipFill>
          <a:blip r:embed="rId9"/>
          <a:stretch>
            <a:fillRect/>
          </a:stretch>
        </p:blipFill>
        <p:spPr>
          <a:xfrm>
            <a:off x="10360522" y="4775952"/>
            <a:ext cx="1521778" cy="264110"/>
          </a:xfrm>
          <a:prstGeom prst="rect">
            <a:avLst/>
          </a:prstGeom>
        </p:spPr>
      </p:pic>
      <p:sp>
        <p:nvSpPr>
          <p:cNvPr id="54" name="TextBox 53">
            <a:extLst>
              <a:ext uri="{FF2B5EF4-FFF2-40B4-BE49-F238E27FC236}">
                <a16:creationId xmlns:a16="http://schemas.microsoft.com/office/drawing/2014/main" id="{BF4429FC-7DFB-D44C-9F90-E2346E59EC6A}"/>
              </a:ext>
            </a:extLst>
          </p:cNvPr>
          <p:cNvSpPr txBox="1"/>
          <p:nvPr/>
        </p:nvSpPr>
        <p:spPr>
          <a:xfrm>
            <a:off x="10268447" y="4349161"/>
            <a:ext cx="173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570651B-9192-E44A-8D2A-FD03A8FE83C0}"/>
              </a:ext>
            </a:extLst>
          </p:cNvPr>
          <p:cNvSpPr txBox="1"/>
          <p:nvPr/>
        </p:nvSpPr>
        <p:spPr>
          <a:xfrm>
            <a:off x="7734324"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57" name="Picture 56">
            <a:extLst>
              <a:ext uri="{FF2B5EF4-FFF2-40B4-BE49-F238E27FC236}">
                <a16:creationId xmlns:a16="http://schemas.microsoft.com/office/drawing/2014/main" id="{E7B14A1F-5388-BC4D-9AE7-4F5C75A5E9D0}"/>
              </a:ext>
            </a:extLst>
          </p:cNvPr>
          <p:cNvPicPr>
            <a:picLocks noChangeAspect="1"/>
          </p:cNvPicPr>
          <p:nvPr/>
        </p:nvPicPr>
        <p:blipFill rotWithShape="1">
          <a:blip r:embed="rId10"/>
          <a:srcRect l="35883" t="-30493" b="1"/>
          <a:stretch/>
        </p:blipFill>
        <p:spPr>
          <a:xfrm>
            <a:off x="9517948" y="5598202"/>
            <a:ext cx="2532448" cy="646330"/>
          </a:xfrm>
          <a:prstGeom prst="rect">
            <a:avLst/>
          </a:prstGeom>
        </p:spPr>
      </p:pic>
      <p:pic>
        <p:nvPicPr>
          <p:cNvPr id="58" name="Picture 57">
            <a:extLst>
              <a:ext uri="{FF2B5EF4-FFF2-40B4-BE49-F238E27FC236}">
                <a16:creationId xmlns:a16="http://schemas.microsoft.com/office/drawing/2014/main" id="{C2BFEDB4-404D-8441-B159-AC12B9F1A46D}"/>
              </a:ext>
            </a:extLst>
          </p:cNvPr>
          <p:cNvPicPr>
            <a:picLocks noChangeAspect="1"/>
          </p:cNvPicPr>
          <p:nvPr/>
        </p:nvPicPr>
        <p:blipFill>
          <a:blip r:embed="rId11"/>
          <a:stretch>
            <a:fillRect/>
          </a:stretch>
        </p:blipFill>
        <p:spPr>
          <a:xfrm>
            <a:off x="7753374" y="5645937"/>
            <a:ext cx="1718166" cy="567320"/>
          </a:xfrm>
          <a:prstGeom prst="rect">
            <a:avLst/>
          </a:prstGeom>
        </p:spPr>
      </p:pic>
      <p:sp>
        <p:nvSpPr>
          <p:cNvPr id="59" name="Title 1">
            <a:extLst>
              <a:ext uri="{FF2B5EF4-FFF2-40B4-BE49-F238E27FC236}">
                <a16:creationId xmlns:a16="http://schemas.microsoft.com/office/drawing/2014/main" id="{79FC0C4E-B99B-3E33-26A8-E47C4AE8289C}"/>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89" name="TextBox 88">
            <a:extLst>
              <a:ext uri="{FF2B5EF4-FFF2-40B4-BE49-F238E27FC236}">
                <a16:creationId xmlns:a16="http://schemas.microsoft.com/office/drawing/2014/main" id="{E3E735D2-1AB2-8D34-59DD-EAFAEBC05809}"/>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0" name="Group 89">
            <a:extLst>
              <a:ext uri="{FF2B5EF4-FFF2-40B4-BE49-F238E27FC236}">
                <a16:creationId xmlns:a16="http://schemas.microsoft.com/office/drawing/2014/main" id="{29C6459F-D676-211B-6557-55712FF258F0}"/>
              </a:ext>
            </a:extLst>
          </p:cNvPr>
          <p:cNvGrpSpPr/>
          <p:nvPr/>
        </p:nvGrpSpPr>
        <p:grpSpPr>
          <a:xfrm>
            <a:off x="1987884" y="2855858"/>
            <a:ext cx="2982457" cy="2119951"/>
            <a:chOff x="1987884" y="2855858"/>
            <a:chExt cx="2982457" cy="2119951"/>
          </a:xfrm>
        </p:grpSpPr>
        <p:pic>
          <p:nvPicPr>
            <p:cNvPr id="91" name="Picture 90">
              <a:extLst>
                <a:ext uri="{FF2B5EF4-FFF2-40B4-BE49-F238E27FC236}">
                  <a16:creationId xmlns:a16="http://schemas.microsoft.com/office/drawing/2014/main" id="{4A2C82D5-EB48-AFE2-835B-95C928D37070}"/>
                </a:ext>
              </a:extLst>
            </p:cNvPr>
            <p:cNvPicPr>
              <a:picLocks noChangeAspect="1"/>
            </p:cNvPicPr>
            <p:nvPr/>
          </p:nvPicPr>
          <p:blipFill>
            <a:blip r:embed="rId12"/>
            <a:stretch>
              <a:fillRect/>
            </a:stretch>
          </p:blipFill>
          <p:spPr>
            <a:xfrm>
              <a:off x="4449641" y="4096749"/>
              <a:ext cx="520700" cy="215900"/>
            </a:xfrm>
            <a:prstGeom prst="rect">
              <a:avLst/>
            </a:prstGeom>
          </p:spPr>
        </p:pic>
        <p:pic>
          <p:nvPicPr>
            <p:cNvPr id="92" name="Picture 91">
              <a:extLst>
                <a:ext uri="{FF2B5EF4-FFF2-40B4-BE49-F238E27FC236}">
                  <a16:creationId xmlns:a16="http://schemas.microsoft.com/office/drawing/2014/main" id="{7C2D5834-9B47-5537-3B2A-C269DE86897A}"/>
                </a:ext>
              </a:extLst>
            </p:cNvPr>
            <p:cNvPicPr>
              <a:picLocks noChangeAspect="1"/>
            </p:cNvPicPr>
            <p:nvPr/>
          </p:nvPicPr>
          <p:blipFill rotWithShape="1">
            <a:blip r:embed="rId13"/>
            <a:srcRect l="23730"/>
            <a:stretch/>
          </p:blipFill>
          <p:spPr>
            <a:xfrm>
              <a:off x="4665463" y="3406274"/>
              <a:ext cx="235902" cy="330019"/>
            </a:xfrm>
            <a:prstGeom prst="rect">
              <a:avLst/>
            </a:prstGeom>
          </p:spPr>
        </p:pic>
        <p:pic>
          <p:nvPicPr>
            <p:cNvPr id="93" name="Picture 92">
              <a:extLst>
                <a:ext uri="{FF2B5EF4-FFF2-40B4-BE49-F238E27FC236}">
                  <a16:creationId xmlns:a16="http://schemas.microsoft.com/office/drawing/2014/main" id="{A8F4F165-E6EF-0CA1-670D-FC9B838A13C0}"/>
                </a:ext>
              </a:extLst>
            </p:cNvPr>
            <p:cNvPicPr>
              <a:picLocks noChangeAspect="1"/>
            </p:cNvPicPr>
            <p:nvPr/>
          </p:nvPicPr>
          <p:blipFill rotWithShape="1">
            <a:blip r:embed="rId13"/>
            <a:srcRect l="23731" t="13825" r="534"/>
            <a:stretch/>
          </p:blipFill>
          <p:spPr>
            <a:xfrm>
              <a:off x="4666280" y="3736293"/>
              <a:ext cx="235085" cy="285412"/>
            </a:xfrm>
            <a:prstGeom prst="rect">
              <a:avLst/>
            </a:prstGeom>
          </p:spPr>
        </p:pic>
        <p:pic>
          <p:nvPicPr>
            <p:cNvPr id="94" name="Picture 93">
              <a:extLst>
                <a:ext uri="{FF2B5EF4-FFF2-40B4-BE49-F238E27FC236}">
                  <a16:creationId xmlns:a16="http://schemas.microsoft.com/office/drawing/2014/main" id="{1F1A12BE-DA8E-3C21-B7A4-EF72BACE54FE}"/>
                </a:ext>
              </a:extLst>
            </p:cNvPr>
            <p:cNvPicPr>
              <a:picLocks noChangeAspect="1"/>
            </p:cNvPicPr>
            <p:nvPr/>
          </p:nvPicPr>
          <p:blipFill rotWithShape="1">
            <a:blip r:embed="rId13"/>
            <a:srcRect l="23731" t="13825" r="534"/>
            <a:stretch/>
          </p:blipFill>
          <p:spPr>
            <a:xfrm>
              <a:off x="4666280" y="3182444"/>
              <a:ext cx="235085" cy="285412"/>
            </a:xfrm>
            <a:prstGeom prst="rect">
              <a:avLst/>
            </a:prstGeom>
          </p:spPr>
        </p:pic>
        <p:pic>
          <p:nvPicPr>
            <p:cNvPr id="95" name="Picture 94">
              <a:extLst>
                <a:ext uri="{FF2B5EF4-FFF2-40B4-BE49-F238E27FC236}">
                  <a16:creationId xmlns:a16="http://schemas.microsoft.com/office/drawing/2014/main" id="{B9DE0568-B2ED-4B57-0A25-AE43516A47F6}"/>
                </a:ext>
              </a:extLst>
            </p:cNvPr>
            <p:cNvPicPr>
              <a:picLocks noChangeAspect="1"/>
            </p:cNvPicPr>
            <p:nvPr/>
          </p:nvPicPr>
          <p:blipFill rotWithShape="1">
            <a:blip r:embed="rId13"/>
            <a:srcRect l="23731" t="13825" r="534"/>
            <a:stretch/>
          </p:blipFill>
          <p:spPr>
            <a:xfrm>
              <a:off x="4674533" y="2898152"/>
              <a:ext cx="235085" cy="285412"/>
            </a:xfrm>
            <a:prstGeom prst="rect">
              <a:avLst/>
            </a:prstGeom>
          </p:spPr>
        </p:pic>
        <p:pic>
          <p:nvPicPr>
            <p:cNvPr id="96" name="Picture 95">
              <a:extLst>
                <a:ext uri="{FF2B5EF4-FFF2-40B4-BE49-F238E27FC236}">
                  <a16:creationId xmlns:a16="http://schemas.microsoft.com/office/drawing/2014/main" id="{8940412F-1C32-26F6-B09C-E8440D7A98D4}"/>
                </a:ext>
              </a:extLst>
            </p:cNvPr>
            <p:cNvPicPr>
              <a:picLocks noChangeAspect="1"/>
            </p:cNvPicPr>
            <p:nvPr/>
          </p:nvPicPr>
          <p:blipFill>
            <a:blip r:embed="rId14"/>
            <a:stretch>
              <a:fillRect/>
            </a:stretch>
          </p:blipFill>
          <p:spPr>
            <a:xfrm>
              <a:off x="2178582" y="2923297"/>
              <a:ext cx="203200" cy="215900"/>
            </a:xfrm>
            <a:prstGeom prst="rect">
              <a:avLst/>
            </a:prstGeom>
          </p:spPr>
        </p:pic>
        <p:pic>
          <p:nvPicPr>
            <p:cNvPr id="97" name="Picture 96">
              <a:extLst>
                <a:ext uri="{FF2B5EF4-FFF2-40B4-BE49-F238E27FC236}">
                  <a16:creationId xmlns:a16="http://schemas.microsoft.com/office/drawing/2014/main" id="{E32FD6E8-700C-9F71-FCB9-9DEC9237FB97}"/>
                </a:ext>
              </a:extLst>
            </p:cNvPr>
            <p:cNvPicPr>
              <a:picLocks noChangeAspect="1"/>
            </p:cNvPicPr>
            <p:nvPr/>
          </p:nvPicPr>
          <p:blipFill>
            <a:blip r:embed="rId14"/>
            <a:stretch>
              <a:fillRect/>
            </a:stretch>
          </p:blipFill>
          <p:spPr>
            <a:xfrm>
              <a:off x="2178582" y="3217200"/>
              <a:ext cx="203200" cy="215900"/>
            </a:xfrm>
            <a:prstGeom prst="rect">
              <a:avLst/>
            </a:prstGeom>
          </p:spPr>
        </p:pic>
        <p:pic>
          <p:nvPicPr>
            <p:cNvPr id="98" name="Picture 97">
              <a:extLst>
                <a:ext uri="{FF2B5EF4-FFF2-40B4-BE49-F238E27FC236}">
                  <a16:creationId xmlns:a16="http://schemas.microsoft.com/office/drawing/2014/main" id="{3C695873-91B3-8D0E-0176-2E7B6FCF4CD1}"/>
                </a:ext>
              </a:extLst>
            </p:cNvPr>
            <p:cNvPicPr>
              <a:picLocks noChangeAspect="1"/>
            </p:cNvPicPr>
            <p:nvPr/>
          </p:nvPicPr>
          <p:blipFill>
            <a:blip r:embed="rId14"/>
            <a:stretch>
              <a:fillRect/>
            </a:stretch>
          </p:blipFill>
          <p:spPr>
            <a:xfrm>
              <a:off x="2184990" y="3483670"/>
              <a:ext cx="203200" cy="215900"/>
            </a:xfrm>
            <a:prstGeom prst="rect">
              <a:avLst/>
            </a:prstGeom>
          </p:spPr>
        </p:pic>
        <p:pic>
          <p:nvPicPr>
            <p:cNvPr id="99" name="Picture 98">
              <a:extLst>
                <a:ext uri="{FF2B5EF4-FFF2-40B4-BE49-F238E27FC236}">
                  <a16:creationId xmlns:a16="http://schemas.microsoft.com/office/drawing/2014/main" id="{FBBC072F-41F1-6AA6-19E2-0BCA814713BB}"/>
                </a:ext>
              </a:extLst>
            </p:cNvPr>
            <p:cNvPicPr>
              <a:picLocks noChangeAspect="1"/>
            </p:cNvPicPr>
            <p:nvPr/>
          </p:nvPicPr>
          <p:blipFill>
            <a:blip r:embed="rId14"/>
            <a:stretch>
              <a:fillRect/>
            </a:stretch>
          </p:blipFill>
          <p:spPr>
            <a:xfrm>
              <a:off x="2193581" y="3754087"/>
              <a:ext cx="203200" cy="215900"/>
            </a:xfrm>
            <a:prstGeom prst="rect">
              <a:avLst/>
            </a:prstGeom>
          </p:spPr>
        </p:pic>
        <p:cxnSp>
          <p:nvCxnSpPr>
            <p:cNvPr id="100" name="Straight Connector 99">
              <a:extLst>
                <a:ext uri="{FF2B5EF4-FFF2-40B4-BE49-F238E27FC236}">
                  <a16:creationId xmlns:a16="http://schemas.microsoft.com/office/drawing/2014/main" id="{A26AAB06-222E-9952-AEA7-5B2F6F42CD16}"/>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01" name="Left Brace 100">
              <a:extLst>
                <a:ext uri="{FF2B5EF4-FFF2-40B4-BE49-F238E27FC236}">
                  <a16:creationId xmlns:a16="http://schemas.microsoft.com/office/drawing/2014/main" id="{5B03D1E8-09A6-284E-D620-AD700E32BCF8}"/>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75634EB4-DD68-D3C5-897E-37213C8ECDD4}"/>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124" name="Picture 123">
              <a:extLst>
                <a:ext uri="{FF2B5EF4-FFF2-40B4-BE49-F238E27FC236}">
                  <a16:creationId xmlns:a16="http://schemas.microsoft.com/office/drawing/2014/main" id="{0EB05C1E-76F5-CD49-16BD-4C764DDB6A87}"/>
                </a:ext>
              </a:extLst>
            </p:cNvPr>
            <p:cNvPicPr>
              <a:picLocks noChangeAspect="1"/>
            </p:cNvPicPr>
            <p:nvPr/>
          </p:nvPicPr>
          <p:blipFill>
            <a:blip r:embed="rId15"/>
            <a:stretch>
              <a:fillRect/>
            </a:stretch>
          </p:blipFill>
          <p:spPr>
            <a:xfrm>
              <a:off x="3798544" y="4601607"/>
              <a:ext cx="444500" cy="241300"/>
            </a:xfrm>
            <a:prstGeom prst="rect">
              <a:avLst/>
            </a:prstGeom>
          </p:spPr>
        </p:pic>
        <p:cxnSp>
          <p:nvCxnSpPr>
            <p:cNvPr id="127" name="Straight Connector 126">
              <a:extLst>
                <a:ext uri="{FF2B5EF4-FFF2-40B4-BE49-F238E27FC236}">
                  <a16:creationId xmlns:a16="http://schemas.microsoft.com/office/drawing/2014/main" id="{D880FB96-A304-8B7C-1BA2-6BF09FD10047}"/>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FD5DF32-80BE-5260-C983-50D4AB988DE3}"/>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4C7C054-6A5D-6193-C92C-9A92AC0AE727}"/>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CE135FF-9D5F-D102-04C0-73B155CEBD61}"/>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Rounded Rectangle 130">
                  <a:extLst>
                    <a:ext uri="{FF2B5EF4-FFF2-40B4-BE49-F238E27FC236}">
                      <a16:creationId xmlns:a16="http://schemas.microsoft.com/office/drawing/2014/main" id="{050B17FF-64BB-A014-54DF-9B702300F872}"/>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131" name="Rounded Rectangle 130">
                  <a:extLst>
                    <a:ext uri="{FF2B5EF4-FFF2-40B4-BE49-F238E27FC236}">
                      <a16:creationId xmlns:a16="http://schemas.microsoft.com/office/drawing/2014/main" id="{050B17FF-64BB-A014-54DF-9B702300F872}"/>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6"/>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Rounded Rectangle 131">
                  <a:extLst>
                    <a:ext uri="{FF2B5EF4-FFF2-40B4-BE49-F238E27FC236}">
                      <a16:creationId xmlns:a16="http://schemas.microsoft.com/office/drawing/2014/main" id="{A7C22D0D-5BDD-A213-D6D7-EF75E65AA69B}"/>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132" name="Rounded Rectangle 131">
                  <a:extLst>
                    <a:ext uri="{FF2B5EF4-FFF2-40B4-BE49-F238E27FC236}">
                      <a16:creationId xmlns:a16="http://schemas.microsoft.com/office/drawing/2014/main" id="{A7C22D0D-5BDD-A213-D6D7-EF75E65AA69B}"/>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7"/>
                  <a:stretch>
                    <a:fillRect l="-2000"/>
                  </a:stretch>
                </a:blipFill>
              </p:spPr>
              <p:txBody>
                <a:bodyPr/>
                <a:lstStyle/>
                <a:p>
                  <a:r>
                    <a:rPr lang="en-US">
                      <a:noFill/>
                    </a:rPr>
                    <a:t> </a:t>
                  </a:r>
                </a:p>
              </p:txBody>
            </p:sp>
          </mc:Fallback>
        </mc:AlternateContent>
      </p:grpSp>
      <p:sp>
        <p:nvSpPr>
          <p:cNvPr id="133" name="Rounded Rectangle 132">
            <a:extLst>
              <a:ext uri="{FF2B5EF4-FFF2-40B4-BE49-F238E27FC236}">
                <a16:creationId xmlns:a16="http://schemas.microsoft.com/office/drawing/2014/main" id="{EF69661C-7618-B301-F2F6-EF3CF8809845}"/>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572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705675D-0608-114E-94AA-00F1B6CA9BA9}"/>
              </a:ext>
            </a:extLst>
          </p:cNvPr>
          <p:cNvSpPr txBox="1"/>
          <p:nvPr/>
        </p:nvSpPr>
        <p:spPr>
          <a:xfrm>
            <a:off x="872108" y="1783349"/>
            <a:ext cx="795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Learning to replicate a process on a single input state </a:t>
            </a:r>
          </a:p>
        </p:txBody>
      </p:sp>
      <p:sp>
        <p:nvSpPr>
          <p:cNvPr id="132" name="Rounded Rectangle 131">
            <a:extLst>
              <a:ext uri="{FF2B5EF4-FFF2-40B4-BE49-F238E27FC236}">
                <a16:creationId xmlns:a16="http://schemas.microsoft.com/office/drawing/2014/main" id="{A1B34A1B-3F7C-B24F-BD51-6563A7948948}"/>
              </a:ext>
            </a:extLst>
          </p:cNvPr>
          <p:cNvSpPr/>
          <p:nvPr/>
        </p:nvSpPr>
        <p:spPr>
          <a:xfrm>
            <a:off x="4565857" y="5081122"/>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a:extLst>
              <a:ext uri="{FF2B5EF4-FFF2-40B4-BE49-F238E27FC236}">
                <a16:creationId xmlns:a16="http://schemas.microsoft.com/office/drawing/2014/main" id="{0D60F82C-5189-3040-AF78-9E8A228806A3}"/>
              </a:ext>
            </a:extLst>
          </p:cNvPr>
          <p:cNvSpPr/>
          <p:nvPr/>
        </p:nvSpPr>
        <p:spPr>
          <a:xfrm>
            <a:off x="4545013" y="5093918"/>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133" descr="A picture containing bird&#10;&#10;Description automatically generated">
            <a:extLst>
              <a:ext uri="{FF2B5EF4-FFF2-40B4-BE49-F238E27FC236}">
                <a16:creationId xmlns:a16="http://schemas.microsoft.com/office/drawing/2014/main" id="{4771B19A-A5B2-C548-855F-8E0BDF61C8DF}"/>
              </a:ext>
            </a:extLst>
          </p:cNvPr>
          <p:cNvPicPr>
            <a:picLocks noChangeAspect="1"/>
          </p:cNvPicPr>
          <p:nvPr/>
        </p:nvPicPr>
        <p:blipFill>
          <a:blip r:embed="rId3"/>
          <a:stretch>
            <a:fillRect/>
          </a:stretch>
        </p:blipFill>
        <p:spPr>
          <a:xfrm>
            <a:off x="4667315" y="5433614"/>
            <a:ext cx="181473" cy="462826"/>
          </a:xfrm>
          <a:prstGeom prst="rect">
            <a:avLst/>
          </a:prstGeom>
        </p:spPr>
      </p:pic>
      <p:pic>
        <p:nvPicPr>
          <p:cNvPr id="135" name="Graphic 134">
            <a:extLst>
              <a:ext uri="{FF2B5EF4-FFF2-40B4-BE49-F238E27FC236}">
                <a16:creationId xmlns:a16="http://schemas.microsoft.com/office/drawing/2014/main" id="{B13F6DB0-3BB8-884A-BC33-89D6FEDB8E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9186" y="5573421"/>
            <a:ext cx="326492" cy="219571"/>
          </a:xfrm>
          <a:prstGeom prst="rect">
            <a:avLst/>
          </a:prstGeom>
        </p:spPr>
      </p:pic>
      <p:pic>
        <p:nvPicPr>
          <p:cNvPr id="136" name="Graphic 135">
            <a:extLst>
              <a:ext uri="{FF2B5EF4-FFF2-40B4-BE49-F238E27FC236}">
                <a16:creationId xmlns:a16="http://schemas.microsoft.com/office/drawing/2014/main" id="{8B7E022D-6EFA-1D41-A803-0EAA3ED2F2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1325" y="5570745"/>
            <a:ext cx="345697" cy="219571"/>
          </a:xfrm>
          <a:prstGeom prst="rect">
            <a:avLst/>
          </a:prstGeom>
        </p:spPr>
      </p:pic>
      <p:pic>
        <p:nvPicPr>
          <p:cNvPr id="137" name="Picture 136" descr="A picture containing bird&#10;&#10;Description automatically generated">
            <a:extLst>
              <a:ext uri="{FF2B5EF4-FFF2-40B4-BE49-F238E27FC236}">
                <a16:creationId xmlns:a16="http://schemas.microsoft.com/office/drawing/2014/main" id="{6CEE5C6D-7AFC-C948-9FF7-5204C3D27FEF}"/>
              </a:ext>
            </a:extLst>
          </p:cNvPr>
          <p:cNvPicPr>
            <a:picLocks noChangeAspect="1"/>
          </p:cNvPicPr>
          <p:nvPr/>
        </p:nvPicPr>
        <p:blipFill>
          <a:blip r:embed="rId3"/>
          <a:stretch>
            <a:fillRect/>
          </a:stretch>
        </p:blipFill>
        <p:spPr>
          <a:xfrm>
            <a:off x="5879657" y="5433612"/>
            <a:ext cx="181473" cy="462826"/>
          </a:xfrm>
          <a:prstGeom prst="rect">
            <a:avLst/>
          </a:prstGeom>
        </p:spPr>
      </p:pic>
      <p:pic>
        <p:nvPicPr>
          <p:cNvPr id="138" name="Graphic 137">
            <a:extLst>
              <a:ext uri="{FF2B5EF4-FFF2-40B4-BE49-F238E27FC236}">
                <a16:creationId xmlns:a16="http://schemas.microsoft.com/office/drawing/2014/main" id="{BB684B6A-05F0-1C42-B468-1A04C9102F31}"/>
              </a:ext>
            </a:extLst>
          </p:cNvPr>
          <p:cNvPicPr>
            <a:picLocks noChangeAspect="1"/>
          </p:cNvPicPr>
          <p:nvPr/>
        </p:nvPicPr>
        <p:blipFill>
          <a:blip r:embed="rId8">
            <a:duotone>
              <a:prstClr val="black"/>
              <a:schemeClr val="tx2">
                <a:tint val="45000"/>
                <a:satMod val="400000"/>
              </a:schemeClr>
            </a:duotone>
            <a:extLst>
              <a:ext uri="{96DAC541-7B7A-43D3-8B79-37D633B846F1}">
                <asvg:svgBlip xmlns:asvg="http://schemas.microsoft.com/office/drawing/2016/SVG/main" r:embed="rId9"/>
              </a:ext>
            </a:extLst>
          </a:blip>
          <a:stretch>
            <a:fillRect/>
          </a:stretch>
        </p:blipFill>
        <p:spPr>
          <a:xfrm flipH="1">
            <a:off x="5169747" y="3100898"/>
            <a:ext cx="454102" cy="750342"/>
          </a:xfrm>
          <a:prstGeom prst="rect">
            <a:avLst/>
          </a:prstGeom>
        </p:spPr>
      </p:pic>
      <p:cxnSp>
        <p:nvCxnSpPr>
          <p:cNvPr id="139" name="Straight Arrow Connector 138">
            <a:extLst>
              <a:ext uri="{FF2B5EF4-FFF2-40B4-BE49-F238E27FC236}">
                <a16:creationId xmlns:a16="http://schemas.microsoft.com/office/drawing/2014/main" id="{49A6BAAD-F981-BB44-ADF5-F689658812DF}"/>
              </a:ext>
            </a:extLst>
          </p:cNvPr>
          <p:cNvCxnSpPr>
            <a:cxnSpLocks/>
          </p:cNvCxnSpPr>
          <p:nvPr/>
        </p:nvCxnSpPr>
        <p:spPr>
          <a:xfrm>
            <a:off x="3919215"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6D3E1E8-701A-A949-A388-72EFF4E256F4}"/>
              </a:ext>
            </a:extLst>
          </p:cNvPr>
          <p:cNvCxnSpPr>
            <a:cxnSpLocks/>
          </p:cNvCxnSpPr>
          <p:nvPr/>
        </p:nvCxnSpPr>
        <p:spPr>
          <a:xfrm>
            <a:off x="3850743"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9C5EAE-4435-EA4C-B284-DEC3D6FCCCE0}"/>
              </a:ext>
            </a:extLst>
          </p:cNvPr>
          <p:cNvCxnSpPr>
            <a:cxnSpLocks/>
          </p:cNvCxnSpPr>
          <p:nvPr/>
        </p:nvCxnSpPr>
        <p:spPr>
          <a:xfrm>
            <a:off x="6323653"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86E1CA0-D5A0-CC47-A951-6EEB3326E06C}"/>
              </a:ext>
            </a:extLst>
          </p:cNvPr>
          <p:cNvCxnSpPr>
            <a:cxnSpLocks/>
          </p:cNvCxnSpPr>
          <p:nvPr/>
        </p:nvCxnSpPr>
        <p:spPr>
          <a:xfrm>
            <a:off x="5836479"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2643845-F90E-FB41-8A1C-6132368AA574}"/>
              </a:ext>
            </a:extLst>
          </p:cNvPr>
          <p:cNvSpPr txBox="1"/>
          <p:nvPr/>
        </p:nvSpPr>
        <p:spPr>
          <a:xfrm>
            <a:off x="3802062" y="260970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148" name="TextBox 147">
            <a:extLst>
              <a:ext uri="{FF2B5EF4-FFF2-40B4-BE49-F238E27FC236}">
                <a16:creationId xmlns:a16="http://schemas.microsoft.com/office/drawing/2014/main" id="{8D07A61F-9720-9443-9A04-FB4BFDFEE9EB}"/>
              </a:ext>
            </a:extLst>
          </p:cNvPr>
          <p:cNvSpPr txBox="1"/>
          <p:nvPr/>
        </p:nvSpPr>
        <p:spPr>
          <a:xfrm>
            <a:off x="3769263"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Parametrized quantum process</a:t>
            </a:r>
          </a:p>
        </p:txBody>
      </p:sp>
      <p:sp>
        <p:nvSpPr>
          <p:cNvPr id="149" name="TextBox 148">
            <a:extLst>
              <a:ext uri="{FF2B5EF4-FFF2-40B4-BE49-F238E27FC236}">
                <a16:creationId xmlns:a16="http://schemas.microsoft.com/office/drawing/2014/main" id="{0F70CC47-C978-F541-8A55-683BCC44B334}"/>
              </a:ext>
            </a:extLst>
          </p:cNvPr>
          <p:cNvSpPr txBox="1"/>
          <p:nvPr/>
        </p:nvSpPr>
        <p:spPr>
          <a:xfrm>
            <a:off x="1126578" y="26008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0" name="TextBox 149">
            <a:extLst>
              <a:ext uri="{FF2B5EF4-FFF2-40B4-BE49-F238E27FC236}">
                <a16:creationId xmlns:a16="http://schemas.microsoft.com/office/drawing/2014/main" id="{E9C96BD4-62F5-CC4C-9CBE-388C64FAF264}"/>
              </a:ext>
            </a:extLst>
          </p:cNvPr>
          <p:cNvSpPr txBox="1"/>
          <p:nvPr/>
        </p:nvSpPr>
        <p:spPr>
          <a:xfrm>
            <a:off x="6907172" y="262359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151" name="TextBox 150">
            <a:extLst>
              <a:ext uri="{FF2B5EF4-FFF2-40B4-BE49-F238E27FC236}">
                <a16:creationId xmlns:a16="http://schemas.microsoft.com/office/drawing/2014/main" id="{40E1C584-A1C9-DD42-B905-9121BC82558F}"/>
              </a:ext>
            </a:extLst>
          </p:cNvPr>
          <p:cNvSpPr txBox="1"/>
          <p:nvPr/>
        </p:nvSpPr>
        <p:spPr>
          <a:xfrm>
            <a:off x="1116017" y="4812182"/>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2" name="TextBox 151">
            <a:extLst>
              <a:ext uri="{FF2B5EF4-FFF2-40B4-BE49-F238E27FC236}">
                <a16:creationId xmlns:a16="http://schemas.microsoft.com/office/drawing/2014/main" id="{889FFE3B-97CB-4645-B316-687954FDD482}"/>
              </a:ext>
            </a:extLst>
          </p:cNvPr>
          <p:cNvSpPr txBox="1"/>
          <p:nvPr/>
        </p:nvSpPr>
        <p:spPr>
          <a:xfrm>
            <a:off x="6918234"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Predicted output state</a:t>
            </a:r>
          </a:p>
        </p:txBody>
      </p:sp>
      <p:pic>
        <p:nvPicPr>
          <p:cNvPr id="30" name="Picture 29">
            <a:extLst>
              <a:ext uri="{FF2B5EF4-FFF2-40B4-BE49-F238E27FC236}">
                <a16:creationId xmlns:a16="http://schemas.microsoft.com/office/drawing/2014/main" id="{F4FE1098-EE67-234C-B63A-3C1B3D702ADD}"/>
              </a:ext>
            </a:extLst>
          </p:cNvPr>
          <p:cNvPicPr>
            <a:picLocks noChangeAspect="1"/>
          </p:cNvPicPr>
          <p:nvPr/>
        </p:nvPicPr>
        <p:blipFill>
          <a:blip r:embed="rId10"/>
          <a:stretch>
            <a:fillRect/>
          </a:stretch>
        </p:blipFill>
        <p:spPr>
          <a:xfrm>
            <a:off x="5289409" y="3318333"/>
            <a:ext cx="244834" cy="264509"/>
          </a:xfrm>
          <a:prstGeom prst="rect">
            <a:avLst/>
          </a:prstGeom>
        </p:spPr>
      </p:pic>
      <p:pic>
        <p:nvPicPr>
          <p:cNvPr id="31" name="Picture 30">
            <a:extLst>
              <a:ext uri="{FF2B5EF4-FFF2-40B4-BE49-F238E27FC236}">
                <a16:creationId xmlns:a16="http://schemas.microsoft.com/office/drawing/2014/main" id="{0E1F0C94-B39F-9D4B-86FC-C368216F9326}"/>
              </a:ext>
            </a:extLst>
          </p:cNvPr>
          <p:cNvPicPr>
            <a:picLocks noChangeAspect="1"/>
          </p:cNvPicPr>
          <p:nvPr/>
        </p:nvPicPr>
        <p:blipFill>
          <a:blip r:embed="rId11"/>
          <a:stretch>
            <a:fillRect/>
          </a:stretch>
        </p:blipFill>
        <p:spPr>
          <a:xfrm>
            <a:off x="2530851" y="3283963"/>
            <a:ext cx="403051" cy="384212"/>
          </a:xfrm>
          <a:prstGeom prst="rect">
            <a:avLst/>
          </a:prstGeom>
        </p:spPr>
      </p:pic>
      <p:pic>
        <p:nvPicPr>
          <p:cNvPr id="32" name="Picture 31">
            <a:extLst>
              <a:ext uri="{FF2B5EF4-FFF2-40B4-BE49-F238E27FC236}">
                <a16:creationId xmlns:a16="http://schemas.microsoft.com/office/drawing/2014/main" id="{C2431145-0D79-4F43-B061-571C6BA09685}"/>
              </a:ext>
            </a:extLst>
          </p:cNvPr>
          <p:cNvPicPr>
            <a:picLocks noChangeAspect="1"/>
          </p:cNvPicPr>
          <p:nvPr/>
        </p:nvPicPr>
        <p:blipFill>
          <a:blip r:embed="rId12"/>
          <a:stretch>
            <a:fillRect/>
          </a:stretch>
        </p:blipFill>
        <p:spPr>
          <a:xfrm>
            <a:off x="7594474" y="3305714"/>
            <a:ext cx="1920419" cy="384212"/>
          </a:xfrm>
          <a:prstGeom prst="rect">
            <a:avLst/>
          </a:prstGeom>
        </p:spPr>
      </p:pic>
      <p:pic>
        <p:nvPicPr>
          <p:cNvPr id="33" name="Picture 32">
            <a:extLst>
              <a:ext uri="{FF2B5EF4-FFF2-40B4-BE49-F238E27FC236}">
                <a16:creationId xmlns:a16="http://schemas.microsoft.com/office/drawing/2014/main" id="{62EF6750-21AB-A049-AAEA-14BA6F644D92}"/>
              </a:ext>
            </a:extLst>
          </p:cNvPr>
          <p:cNvPicPr>
            <a:picLocks noChangeAspect="1"/>
          </p:cNvPicPr>
          <p:nvPr/>
        </p:nvPicPr>
        <p:blipFill>
          <a:blip r:embed="rId13"/>
          <a:stretch>
            <a:fillRect/>
          </a:stretch>
        </p:blipFill>
        <p:spPr>
          <a:xfrm>
            <a:off x="7594474" y="5330672"/>
            <a:ext cx="2442014" cy="384212"/>
          </a:xfrm>
          <a:prstGeom prst="rect">
            <a:avLst/>
          </a:prstGeom>
        </p:spPr>
      </p:pic>
      <p:pic>
        <p:nvPicPr>
          <p:cNvPr id="34" name="Picture 33">
            <a:extLst>
              <a:ext uri="{FF2B5EF4-FFF2-40B4-BE49-F238E27FC236}">
                <a16:creationId xmlns:a16="http://schemas.microsoft.com/office/drawing/2014/main" id="{B66C4D8C-7DCE-3E48-8CAE-C7AD877E02CC}"/>
              </a:ext>
            </a:extLst>
          </p:cNvPr>
          <p:cNvPicPr>
            <a:picLocks noChangeAspect="1"/>
          </p:cNvPicPr>
          <p:nvPr/>
        </p:nvPicPr>
        <p:blipFill>
          <a:blip r:embed="rId14"/>
          <a:stretch>
            <a:fillRect/>
          </a:stretch>
        </p:blipFill>
        <p:spPr>
          <a:xfrm>
            <a:off x="5052793" y="5177213"/>
            <a:ext cx="705839" cy="357450"/>
          </a:xfrm>
          <a:prstGeom prst="rect">
            <a:avLst/>
          </a:prstGeom>
        </p:spPr>
      </p:pic>
      <p:pic>
        <p:nvPicPr>
          <p:cNvPr id="35" name="Picture 34">
            <a:extLst>
              <a:ext uri="{FF2B5EF4-FFF2-40B4-BE49-F238E27FC236}">
                <a16:creationId xmlns:a16="http://schemas.microsoft.com/office/drawing/2014/main" id="{1EB7AD51-5F87-2949-868F-AE993BCEC397}"/>
              </a:ext>
            </a:extLst>
          </p:cNvPr>
          <p:cNvPicPr>
            <a:picLocks noChangeAspect="1"/>
          </p:cNvPicPr>
          <p:nvPr/>
        </p:nvPicPr>
        <p:blipFill>
          <a:blip r:embed="rId11"/>
          <a:stretch>
            <a:fillRect/>
          </a:stretch>
        </p:blipFill>
        <p:spPr>
          <a:xfrm>
            <a:off x="2496445" y="5384534"/>
            <a:ext cx="403051" cy="384212"/>
          </a:xfrm>
          <a:prstGeom prst="rect">
            <a:avLst/>
          </a:prstGeom>
        </p:spPr>
      </p:pic>
      <p:sp>
        <p:nvSpPr>
          <p:cNvPr id="46" name="Rounded Rectangle 45">
            <a:extLst>
              <a:ext uri="{FF2B5EF4-FFF2-40B4-BE49-F238E27FC236}">
                <a16:creationId xmlns:a16="http://schemas.microsoft.com/office/drawing/2014/main" id="{E8838DFC-A4DF-7C41-AE4D-4C2C7E830E66}"/>
              </a:ext>
            </a:extLst>
          </p:cNvPr>
          <p:cNvSpPr/>
          <p:nvPr/>
        </p:nvSpPr>
        <p:spPr>
          <a:xfrm>
            <a:off x="6956319" y="200974"/>
            <a:ext cx="4572000" cy="1164275"/>
          </a:xfrm>
          <a:prstGeom prst="roundRect">
            <a:avLst/>
          </a:prstGeom>
          <a:solidFill>
            <a:schemeClr val="bg1">
              <a:lumMod val="85000"/>
              <a:alpha val="94375"/>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FF5D4B64-B260-2B47-867E-FCF044425044}"/>
              </a:ext>
            </a:extLst>
          </p:cNvPr>
          <p:cNvSpPr txBox="1"/>
          <p:nvPr/>
        </p:nvSpPr>
        <p:spPr>
          <a:xfrm>
            <a:off x="6671529" y="741551"/>
            <a:ext cx="2032239" cy="584775"/>
          </a:xfrm>
          <a:prstGeom prst="rect">
            <a:avLst/>
          </a:prstGeom>
          <a:noFill/>
        </p:spPr>
        <p:txBody>
          <a:bodyPr wrap="square" rtlCol="0">
            <a:spAutoFit/>
          </a:bodyPr>
          <a:lstStyle/>
          <a:p>
            <a:pPr algn="ctr"/>
            <a:r>
              <a:rPr lang="en-GB" sz="1600" dirty="0">
                <a:solidFill>
                  <a:srgbClr val="000F7E"/>
                </a:solidFill>
                <a:latin typeface="Calibri" panose="020F0502020204030204" pitchFamily="34" charset="0"/>
                <a:cs typeface="Calibri" panose="020F0502020204030204" pitchFamily="34" charset="0"/>
              </a:rPr>
              <a:t>Parameterised </a:t>
            </a:r>
          </a:p>
          <a:p>
            <a:pPr algn="ctr"/>
            <a:r>
              <a:rPr lang="en-GB" sz="1600" dirty="0">
                <a:solidFill>
                  <a:srgbClr val="000F7E"/>
                </a:solidFill>
                <a:latin typeface="Calibri" panose="020F0502020204030204" pitchFamily="34" charset="0"/>
                <a:cs typeface="Calibri" panose="020F0502020204030204" pitchFamily="34" charset="0"/>
              </a:rPr>
              <a:t>unitary</a:t>
            </a:r>
          </a:p>
        </p:txBody>
      </p:sp>
      <p:sp>
        <p:nvSpPr>
          <p:cNvPr id="48" name="TextBox 47">
            <a:extLst>
              <a:ext uri="{FF2B5EF4-FFF2-40B4-BE49-F238E27FC236}">
                <a16:creationId xmlns:a16="http://schemas.microsoft.com/office/drawing/2014/main" id="{B439F78F-3A1F-FE43-A23E-0C36725FB473}"/>
              </a:ext>
            </a:extLst>
          </p:cNvPr>
          <p:cNvSpPr txBox="1"/>
          <p:nvPr/>
        </p:nvSpPr>
        <p:spPr>
          <a:xfrm>
            <a:off x="10181738" y="875197"/>
            <a:ext cx="1645636" cy="338554"/>
          </a:xfrm>
          <a:prstGeom prst="rect">
            <a:avLst/>
          </a:prstGeom>
          <a:noFill/>
        </p:spPr>
        <p:txBody>
          <a:bodyPr wrap="square" rtlCol="0">
            <a:spAutoFit/>
          </a:bodyPr>
          <a:lstStyle/>
          <a:p>
            <a:r>
              <a:rPr lang="en-GB" sz="1600" dirty="0">
                <a:solidFill>
                  <a:srgbClr val="800080"/>
                </a:solidFill>
                <a:latin typeface="Calibri" panose="020F0502020204030204" pitchFamily="34" charset="0"/>
                <a:cs typeface="Calibri" panose="020F0502020204030204" pitchFamily="34" charset="0"/>
              </a:rPr>
              <a:t>Target unitary </a:t>
            </a:r>
          </a:p>
        </p:txBody>
      </p:sp>
      <p:cxnSp>
        <p:nvCxnSpPr>
          <p:cNvPr id="49" name="Straight Arrow Connector 48">
            <a:extLst>
              <a:ext uri="{FF2B5EF4-FFF2-40B4-BE49-F238E27FC236}">
                <a16:creationId xmlns:a16="http://schemas.microsoft.com/office/drawing/2014/main" id="{B33AD427-8CE1-1743-AC27-51169F6F3DD0}"/>
              </a:ext>
            </a:extLst>
          </p:cNvPr>
          <p:cNvCxnSpPr>
            <a:cxnSpLocks/>
          </p:cNvCxnSpPr>
          <p:nvPr/>
        </p:nvCxnSpPr>
        <p:spPr>
          <a:xfrm flipV="1">
            <a:off x="7666855" y="598229"/>
            <a:ext cx="84936" cy="158441"/>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0CE3D20-EB53-6D4E-9B42-19AFD4531109}"/>
              </a:ext>
            </a:extLst>
          </p:cNvPr>
          <p:cNvCxnSpPr>
            <a:cxnSpLocks/>
          </p:cNvCxnSpPr>
          <p:nvPr/>
        </p:nvCxnSpPr>
        <p:spPr>
          <a:xfrm flipV="1">
            <a:off x="10798833" y="638144"/>
            <a:ext cx="1" cy="237051"/>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1CE1D331-3686-9D47-9B29-E4A29CAEF341}"/>
              </a:ext>
            </a:extLst>
          </p:cNvPr>
          <p:cNvPicPr>
            <a:picLocks noChangeAspect="1"/>
          </p:cNvPicPr>
          <p:nvPr/>
        </p:nvPicPr>
        <p:blipFill>
          <a:blip r:embed="rId15"/>
          <a:stretch>
            <a:fillRect/>
          </a:stretch>
        </p:blipFill>
        <p:spPr>
          <a:xfrm>
            <a:off x="7181852" y="336640"/>
            <a:ext cx="3797300" cy="241300"/>
          </a:xfrm>
          <a:prstGeom prst="rect">
            <a:avLst/>
          </a:prstGeom>
        </p:spPr>
      </p:pic>
      <p:sp>
        <p:nvSpPr>
          <p:cNvPr id="52" name="TextBox 51">
            <a:extLst>
              <a:ext uri="{FF2B5EF4-FFF2-40B4-BE49-F238E27FC236}">
                <a16:creationId xmlns:a16="http://schemas.microsoft.com/office/drawing/2014/main" id="{16A7EAAB-40B0-D644-AC3E-1C9423921CA3}"/>
              </a:ext>
            </a:extLst>
          </p:cNvPr>
          <p:cNvSpPr txBox="1"/>
          <p:nvPr/>
        </p:nvSpPr>
        <p:spPr>
          <a:xfrm>
            <a:off x="8341711" y="702628"/>
            <a:ext cx="1774332" cy="584775"/>
          </a:xfrm>
          <a:prstGeom prst="rect">
            <a:avLst/>
          </a:prstGeom>
          <a:noFill/>
        </p:spPr>
        <p:txBody>
          <a:bodyPr wrap="square" rtlCol="0">
            <a:spAutoFit/>
          </a:bodyPr>
          <a:lstStyle/>
          <a:p>
            <a:pPr algn="ctr"/>
            <a:r>
              <a:rPr lang="en-GB" sz="1600" dirty="0">
                <a:solidFill>
                  <a:srgbClr val="0F8080"/>
                </a:solidFill>
                <a:latin typeface="Calibri" panose="020F0502020204030204" pitchFamily="34" charset="0"/>
                <a:cs typeface="Calibri" panose="020F0502020204030204" pitchFamily="34" charset="0"/>
              </a:rPr>
              <a:t>Optimum parameters </a:t>
            </a:r>
          </a:p>
        </p:txBody>
      </p:sp>
      <p:cxnSp>
        <p:nvCxnSpPr>
          <p:cNvPr id="53" name="Straight Arrow Connector 52">
            <a:extLst>
              <a:ext uri="{FF2B5EF4-FFF2-40B4-BE49-F238E27FC236}">
                <a16:creationId xmlns:a16="http://schemas.microsoft.com/office/drawing/2014/main" id="{EC0B0B5B-FB46-5F43-92BD-85AC24268908}"/>
              </a:ext>
            </a:extLst>
          </p:cNvPr>
          <p:cNvCxnSpPr>
            <a:cxnSpLocks/>
          </p:cNvCxnSpPr>
          <p:nvPr/>
        </p:nvCxnSpPr>
        <p:spPr>
          <a:xfrm flipV="1">
            <a:off x="9774660" y="657606"/>
            <a:ext cx="285633" cy="217589"/>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292DC07-1E9C-E84C-8DBD-32EC2829B97F}"/>
              </a:ext>
            </a:extLst>
          </p:cNvPr>
          <p:cNvSpPr txBox="1"/>
          <p:nvPr/>
        </p:nvSpPr>
        <p:spPr>
          <a:xfrm>
            <a:off x="842368" y="1026549"/>
            <a:ext cx="6096000" cy="400110"/>
          </a:xfrm>
          <a:prstGeom prst="rect">
            <a:avLst/>
          </a:prstGeom>
          <a:noFill/>
        </p:spPr>
        <p:txBody>
          <a:bodyPr wrap="square">
            <a:spAutoFit/>
          </a:bodyPr>
          <a:lstStyle/>
          <a:p>
            <a:r>
              <a:rPr lang="en-US" sz="2000" dirty="0">
                <a:solidFill>
                  <a:schemeClr val="bg1"/>
                </a:solidFill>
              </a:rPr>
              <a:t>(How?)</a:t>
            </a:r>
          </a:p>
        </p:txBody>
      </p:sp>
      <p:sp>
        <p:nvSpPr>
          <p:cNvPr id="55" name="Title 1">
            <a:extLst>
              <a:ext uri="{FF2B5EF4-FFF2-40B4-BE49-F238E27FC236}">
                <a16:creationId xmlns:a16="http://schemas.microsoft.com/office/drawing/2014/main" id="{F8F8048C-2D3A-C44D-BF6B-0E387331B0FC}"/>
              </a:ext>
            </a:extLst>
          </p:cNvPr>
          <p:cNvSpPr txBox="1">
            <a:spLocks/>
          </p:cNvSpPr>
          <p:nvPr/>
        </p:nvSpPr>
        <p:spPr>
          <a:xfrm>
            <a:off x="824689" y="121309"/>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Quantum process learning</a:t>
            </a:r>
          </a:p>
        </p:txBody>
      </p:sp>
    </p:spTree>
    <p:extLst>
      <p:ext uri="{BB962C8B-B14F-4D97-AF65-F5344CB8AC3E}">
        <p14:creationId xmlns:p14="http://schemas.microsoft.com/office/powerpoint/2010/main" val="16941048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0F70CC47-C978-F541-8A55-683BCC44B334}"/>
              </a:ext>
            </a:extLst>
          </p:cNvPr>
          <p:cNvSpPr txBox="1"/>
          <p:nvPr/>
        </p:nvSpPr>
        <p:spPr>
          <a:xfrm>
            <a:off x="279915" y="26008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1" name="TextBox 150">
            <a:extLst>
              <a:ext uri="{FF2B5EF4-FFF2-40B4-BE49-F238E27FC236}">
                <a16:creationId xmlns:a16="http://schemas.microsoft.com/office/drawing/2014/main" id="{40E1C584-A1C9-DD42-B905-9121BC82558F}"/>
              </a:ext>
            </a:extLst>
          </p:cNvPr>
          <p:cNvSpPr txBox="1"/>
          <p:nvPr/>
        </p:nvSpPr>
        <p:spPr>
          <a:xfrm>
            <a:off x="269354" y="4812182"/>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37" name="TextBox 36">
            <a:extLst>
              <a:ext uri="{FF2B5EF4-FFF2-40B4-BE49-F238E27FC236}">
                <a16:creationId xmlns:a16="http://schemas.microsoft.com/office/drawing/2014/main" id="{B09E55F3-F0C6-0041-8483-FF1AFCAAF5DB}"/>
              </a:ext>
            </a:extLst>
          </p:cNvPr>
          <p:cNvSpPr txBox="1"/>
          <p:nvPr/>
        </p:nvSpPr>
        <p:spPr>
          <a:xfrm>
            <a:off x="872108" y="1783349"/>
            <a:ext cx="795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Learning to replicate a process on a training ensemble</a:t>
            </a:r>
          </a:p>
        </p:txBody>
      </p:sp>
      <p:sp>
        <p:nvSpPr>
          <p:cNvPr id="132" name="Rounded Rectangle 131">
            <a:extLst>
              <a:ext uri="{FF2B5EF4-FFF2-40B4-BE49-F238E27FC236}">
                <a16:creationId xmlns:a16="http://schemas.microsoft.com/office/drawing/2014/main" id="{A1B34A1B-3F7C-B24F-BD51-6563A7948948}"/>
              </a:ext>
            </a:extLst>
          </p:cNvPr>
          <p:cNvSpPr/>
          <p:nvPr/>
        </p:nvSpPr>
        <p:spPr>
          <a:xfrm>
            <a:off x="3719194" y="5081122"/>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a:extLst>
              <a:ext uri="{FF2B5EF4-FFF2-40B4-BE49-F238E27FC236}">
                <a16:creationId xmlns:a16="http://schemas.microsoft.com/office/drawing/2014/main" id="{0D60F82C-5189-3040-AF78-9E8A228806A3}"/>
              </a:ext>
            </a:extLst>
          </p:cNvPr>
          <p:cNvSpPr/>
          <p:nvPr/>
        </p:nvSpPr>
        <p:spPr>
          <a:xfrm>
            <a:off x="3698350" y="5093918"/>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133" descr="A picture containing bird&#10;&#10;Description automatically generated">
            <a:extLst>
              <a:ext uri="{FF2B5EF4-FFF2-40B4-BE49-F238E27FC236}">
                <a16:creationId xmlns:a16="http://schemas.microsoft.com/office/drawing/2014/main" id="{4771B19A-A5B2-C548-855F-8E0BDF61C8DF}"/>
              </a:ext>
            </a:extLst>
          </p:cNvPr>
          <p:cNvPicPr>
            <a:picLocks noChangeAspect="1"/>
          </p:cNvPicPr>
          <p:nvPr/>
        </p:nvPicPr>
        <p:blipFill>
          <a:blip r:embed="rId3"/>
          <a:stretch>
            <a:fillRect/>
          </a:stretch>
        </p:blipFill>
        <p:spPr>
          <a:xfrm>
            <a:off x="3820652" y="5433614"/>
            <a:ext cx="181473" cy="462826"/>
          </a:xfrm>
          <a:prstGeom prst="rect">
            <a:avLst/>
          </a:prstGeom>
        </p:spPr>
      </p:pic>
      <p:pic>
        <p:nvPicPr>
          <p:cNvPr id="135" name="Graphic 134">
            <a:extLst>
              <a:ext uri="{FF2B5EF4-FFF2-40B4-BE49-F238E27FC236}">
                <a16:creationId xmlns:a16="http://schemas.microsoft.com/office/drawing/2014/main" id="{B13F6DB0-3BB8-884A-BC33-89D6FEDB8E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2523" y="5573421"/>
            <a:ext cx="326492" cy="219571"/>
          </a:xfrm>
          <a:prstGeom prst="rect">
            <a:avLst/>
          </a:prstGeom>
        </p:spPr>
      </p:pic>
      <p:pic>
        <p:nvPicPr>
          <p:cNvPr id="136" name="Graphic 135">
            <a:extLst>
              <a:ext uri="{FF2B5EF4-FFF2-40B4-BE49-F238E27FC236}">
                <a16:creationId xmlns:a16="http://schemas.microsoft.com/office/drawing/2014/main" id="{8B7E022D-6EFA-1D41-A803-0EAA3ED2F2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4662" y="5570745"/>
            <a:ext cx="345697" cy="219571"/>
          </a:xfrm>
          <a:prstGeom prst="rect">
            <a:avLst/>
          </a:prstGeom>
        </p:spPr>
      </p:pic>
      <p:pic>
        <p:nvPicPr>
          <p:cNvPr id="137" name="Picture 136" descr="A picture containing bird&#10;&#10;Description automatically generated">
            <a:extLst>
              <a:ext uri="{FF2B5EF4-FFF2-40B4-BE49-F238E27FC236}">
                <a16:creationId xmlns:a16="http://schemas.microsoft.com/office/drawing/2014/main" id="{6CEE5C6D-7AFC-C948-9FF7-5204C3D27FEF}"/>
              </a:ext>
            </a:extLst>
          </p:cNvPr>
          <p:cNvPicPr>
            <a:picLocks noChangeAspect="1"/>
          </p:cNvPicPr>
          <p:nvPr/>
        </p:nvPicPr>
        <p:blipFill>
          <a:blip r:embed="rId3"/>
          <a:stretch>
            <a:fillRect/>
          </a:stretch>
        </p:blipFill>
        <p:spPr>
          <a:xfrm>
            <a:off x="5032994" y="5433612"/>
            <a:ext cx="181473" cy="462826"/>
          </a:xfrm>
          <a:prstGeom prst="rect">
            <a:avLst/>
          </a:prstGeom>
        </p:spPr>
      </p:pic>
      <p:pic>
        <p:nvPicPr>
          <p:cNvPr id="138" name="Graphic 137">
            <a:extLst>
              <a:ext uri="{FF2B5EF4-FFF2-40B4-BE49-F238E27FC236}">
                <a16:creationId xmlns:a16="http://schemas.microsoft.com/office/drawing/2014/main" id="{BB684B6A-05F0-1C42-B468-1A04C9102F31}"/>
              </a:ext>
            </a:extLst>
          </p:cNvPr>
          <p:cNvPicPr>
            <a:picLocks noChangeAspect="1"/>
          </p:cNvPicPr>
          <p:nvPr/>
        </p:nvPicPr>
        <p:blipFill>
          <a:blip r:embed="rId8">
            <a:duotone>
              <a:prstClr val="black"/>
              <a:schemeClr val="tx2">
                <a:tint val="45000"/>
                <a:satMod val="400000"/>
              </a:schemeClr>
            </a:duotone>
            <a:extLst>
              <a:ext uri="{96DAC541-7B7A-43D3-8B79-37D633B846F1}">
                <asvg:svgBlip xmlns:asvg="http://schemas.microsoft.com/office/drawing/2016/SVG/main" r:embed="rId9"/>
              </a:ext>
            </a:extLst>
          </a:blip>
          <a:stretch>
            <a:fillRect/>
          </a:stretch>
        </p:blipFill>
        <p:spPr>
          <a:xfrm flipH="1">
            <a:off x="4323084" y="3100898"/>
            <a:ext cx="454102" cy="750342"/>
          </a:xfrm>
          <a:prstGeom prst="rect">
            <a:avLst/>
          </a:prstGeom>
        </p:spPr>
      </p:pic>
      <p:cxnSp>
        <p:nvCxnSpPr>
          <p:cNvPr id="139" name="Straight Arrow Connector 138">
            <a:extLst>
              <a:ext uri="{FF2B5EF4-FFF2-40B4-BE49-F238E27FC236}">
                <a16:creationId xmlns:a16="http://schemas.microsoft.com/office/drawing/2014/main" id="{49A6BAAD-F981-BB44-ADF5-F689658812DF}"/>
              </a:ext>
            </a:extLst>
          </p:cNvPr>
          <p:cNvCxnSpPr>
            <a:cxnSpLocks/>
          </p:cNvCxnSpPr>
          <p:nvPr/>
        </p:nvCxnSpPr>
        <p:spPr>
          <a:xfrm>
            <a:off x="3072552"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6D3E1E8-701A-A949-A388-72EFF4E256F4}"/>
              </a:ext>
            </a:extLst>
          </p:cNvPr>
          <p:cNvCxnSpPr>
            <a:cxnSpLocks/>
          </p:cNvCxnSpPr>
          <p:nvPr/>
        </p:nvCxnSpPr>
        <p:spPr>
          <a:xfrm>
            <a:off x="3004080"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9C5EAE-4435-EA4C-B284-DEC3D6FCCCE0}"/>
              </a:ext>
            </a:extLst>
          </p:cNvPr>
          <p:cNvCxnSpPr>
            <a:cxnSpLocks/>
          </p:cNvCxnSpPr>
          <p:nvPr/>
        </p:nvCxnSpPr>
        <p:spPr>
          <a:xfrm>
            <a:off x="5476990"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86E1CA0-D5A0-CC47-A951-6EEB3326E06C}"/>
              </a:ext>
            </a:extLst>
          </p:cNvPr>
          <p:cNvCxnSpPr>
            <a:cxnSpLocks/>
          </p:cNvCxnSpPr>
          <p:nvPr/>
        </p:nvCxnSpPr>
        <p:spPr>
          <a:xfrm>
            <a:off x="4989816"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2643845-F90E-FB41-8A1C-6132368AA574}"/>
              </a:ext>
            </a:extLst>
          </p:cNvPr>
          <p:cNvSpPr txBox="1"/>
          <p:nvPr/>
        </p:nvSpPr>
        <p:spPr>
          <a:xfrm>
            <a:off x="2955399" y="260970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148" name="TextBox 147">
            <a:extLst>
              <a:ext uri="{FF2B5EF4-FFF2-40B4-BE49-F238E27FC236}">
                <a16:creationId xmlns:a16="http://schemas.microsoft.com/office/drawing/2014/main" id="{8D07A61F-9720-9443-9A04-FB4BFDFEE9EB}"/>
              </a:ext>
            </a:extLst>
          </p:cNvPr>
          <p:cNvSpPr txBox="1"/>
          <p:nvPr/>
        </p:nvSpPr>
        <p:spPr>
          <a:xfrm>
            <a:off x="2922600"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Train quantum process</a:t>
            </a:r>
          </a:p>
        </p:txBody>
      </p:sp>
      <p:sp>
        <p:nvSpPr>
          <p:cNvPr id="150" name="TextBox 149">
            <a:extLst>
              <a:ext uri="{FF2B5EF4-FFF2-40B4-BE49-F238E27FC236}">
                <a16:creationId xmlns:a16="http://schemas.microsoft.com/office/drawing/2014/main" id="{E9C96BD4-62F5-CC4C-9CBE-388C64FAF264}"/>
              </a:ext>
            </a:extLst>
          </p:cNvPr>
          <p:cNvSpPr txBox="1"/>
          <p:nvPr/>
        </p:nvSpPr>
        <p:spPr>
          <a:xfrm>
            <a:off x="6060509" y="262359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152" name="TextBox 151">
            <a:extLst>
              <a:ext uri="{FF2B5EF4-FFF2-40B4-BE49-F238E27FC236}">
                <a16:creationId xmlns:a16="http://schemas.microsoft.com/office/drawing/2014/main" id="{889FFE3B-97CB-4645-B316-687954FDD482}"/>
              </a:ext>
            </a:extLst>
          </p:cNvPr>
          <p:cNvSpPr txBox="1"/>
          <p:nvPr/>
        </p:nvSpPr>
        <p:spPr>
          <a:xfrm>
            <a:off x="6071571"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 output state</a:t>
            </a:r>
          </a:p>
        </p:txBody>
      </p:sp>
      <p:pic>
        <p:nvPicPr>
          <p:cNvPr id="30" name="Picture 29">
            <a:extLst>
              <a:ext uri="{FF2B5EF4-FFF2-40B4-BE49-F238E27FC236}">
                <a16:creationId xmlns:a16="http://schemas.microsoft.com/office/drawing/2014/main" id="{F4FE1098-EE67-234C-B63A-3C1B3D702ADD}"/>
              </a:ext>
            </a:extLst>
          </p:cNvPr>
          <p:cNvPicPr>
            <a:picLocks noChangeAspect="1"/>
          </p:cNvPicPr>
          <p:nvPr/>
        </p:nvPicPr>
        <p:blipFill>
          <a:blip r:embed="rId10"/>
          <a:stretch>
            <a:fillRect/>
          </a:stretch>
        </p:blipFill>
        <p:spPr>
          <a:xfrm>
            <a:off x="4442746" y="3318333"/>
            <a:ext cx="244834" cy="264509"/>
          </a:xfrm>
          <a:prstGeom prst="rect">
            <a:avLst/>
          </a:prstGeom>
        </p:spPr>
      </p:pic>
      <p:pic>
        <p:nvPicPr>
          <p:cNvPr id="31" name="Picture 30">
            <a:extLst>
              <a:ext uri="{FF2B5EF4-FFF2-40B4-BE49-F238E27FC236}">
                <a16:creationId xmlns:a16="http://schemas.microsoft.com/office/drawing/2014/main" id="{0E1F0C94-B39F-9D4B-86FC-C368216F9326}"/>
              </a:ext>
            </a:extLst>
          </p:cNvPr>
          <p:cNvPicPr>
            <a:picLocks noChangeAspect="1"/>
          </p:cNvPicPr>
          <p:nvPr/>
        </p:nvPicPr>
        <p:blipFill>
          <a:blip r:embed="rId11"/>
          <a:stretch>
            <a:fillRect/>
          </a:stretch>
        </p:blipFill>
        <p:spPr>
          <a:xfrm>
            <a:off x="1684188" y="3283963"/>
            <a:ext cx="403051" cy="384212"/>
          </a:xfrm>
          <a:prstGeom prst="rect">
            <a:avLst/>
          </a:prstGeom>
        </p:spPr>
      </p:pic>
      <p:pic>
        <p:nvPicPr>
          <p:cNvPr id="32" name="Picture 31">
            <a:extLst>
              <a:ext uri="{FF2B5EF4-FFF2-40B4-BE49-F238E27FC236}">
                <a16:creationId xmlns:a16="http://schemas.microsoft.com/office/drawing/2014/main" id="{C2431145-0D79-4F43-B061-571C6BA09685}"/>
              </a:ext>
            </a:extLst>
          </p:cNvPr>
          <p:cNvPicPr>
            <a:picLocks noChangeAspect="1"/>
          </p:cNvPicPr>
          <p:nvPr/>
        </p:nvPicPr>
        <p:blipFill>
          <a:blip r:embed="rId12"/>
          <a:stretch>
            <a:fillRect/>
          </a:stretch>
        </p:blipFill>
        <p:spPr>
          <a:xfrm>
            <a:off x="6747811" y="3305714"/>
            <a:ext cx="1920419" cy="384212"/>
          </a:xfrm>
          <a:prstGeom prst="rect">
            <a:avLst/>
          </a:prstGeom>
        </p:spPr>
      </p:pic>
      <p:pic>
        <p:nvPicPr>
          <p:cNvPr id="33" name="Picture 32">
            <a:extLst>
              <a:ext uri="{FF2B5EF4-FFF2-40B4-BE49-F238E27FC236}">
                <a16:creationId xmlns:a16="http://schemas.microsoft.com/office/drawing/2014/main" id="{62EF6750-21AB-A049-AAEA-14BA6F644D92}"/>
              </a:ext>
            </a:extLst>
          </p:cNvPr>
          <p:cNvPicPr>
            <a:picLocks noChangeAspect="1"/>
          </p:cNvPicPr>
          <p:nvPr/>
        </p:nvPicPr>
        <p:blipFill>
          <a:blip r:embed="rId13"/>
          <a:stretch>
            <a:fillRect/>
          </a:stretch>
        </p:blipFill>
        <p:spPr>
          <a:xfrm>
            <a:off x="6747811" y="5330672"/>
            <a:ext cx="2442014" cy="384212"/>
          </a:xfrm>
          <a:prstGeom prst="rect">
            <a:avLst/>
          </a:prstGeom>
        </p:spPr>
      </p:pic>
      <p:pic>
        <p:nvPicPr>
          <p:cNvPr id="34" name="Picture 33">
            <a:extLst>
              <a:ext uri="{FF2B5EF4-FFF2-40B4-BE49-F238E27FC236}">
                <a16:creationId xmlns:a16="http://schemas.microsoft.com/office/drawing/2014/main" id="{B66C4D8C-7DCE-3E48-8CAE-C7AD877E02CC}"/>
              </a:ext>
            </a:extLst>
          </p:cNvPr>
          <p:cNvPicPr>
            <a:picLocks noChangeAspect="1"/>
          </p:cNvPicPr>
          <p:nvPr/>
        </p:nvPicPr>
        <p:blipFill>
          <a:blip r:embed="rId14"/>
          <a:stretch>
            <a:fillRect/>
          </a:stretch>
        </p:blipFill>
        <p:spPr>
          <a:xfrm>
            <a:off x="4206130" y="5177213"/>
            <a:ext cx="705839" cy="357450"/>
          </a:xfrm>
          <a:prstGeom prst="rect">
            <a:avLst/>
          </a:prstGeom>
        </p:spPr>
      </p:pic>
      <p:pic>
        <p:nvPicPr>
          <p:cNvPr id="35" name="Picture 34">
            <a:extLst>
              <a:ext uri="{FF2B5EF4-FFF2-40B4-BE49-F238E27FC236}">
                <a16:creationId xmlns:a16="http://schemas.microsoft.com/office/drawing/2014/main" id="{1EB7AD51-5F87-2949-868F-AE993BCEC397}"/>
              </a:ext>
            </a:extLst>
          </p:cNvPr>
          <p:cNvPicPr>
            <a:picLocks noChangeAspect="1"/>
          </p:cNvPicPr>
          <p:nvPr/>
        </p:nvPicPr>
        <p:blipFill>
          <a:blip r:embed="rId11"/>
          <a:stretch>
            <a:fillRect/>
          </a:stretch>
        </p:blipFill>
        <p:spPr>
          <a:xfrm>
            <a:off x="1649782" y="5384534"/>
            <a:ext cx="403051" cy="384212"/>
          </a:xfrm>
          <a:prstGeom prst="rect">
            <a:avLst/>
          </a:prstGeom>
        </p:spPr>
      </p:pic>
      <p:sp>
        <p:nvSpPr>
          <p:cNvPr id="39" name="Right Brace 38">
            <a:extLst>
              <a:ext uri="{FF2B5EF4-FFF2-40B4-BE49-F238E27FC236}">
                <a16:creationId xmlns:a16="http://schemas.microsoft.com/office/drawing/2014/main" id="{117EC1E1-D837-F942-BC55-CA6ED0DD418C}"/>
              </a:ext>
            </a:extLst>
          </p:cNvPr>
          <p:cNvSpPr/>
          <p:nvPr/>
        </p:nvSpPr>
        <p:spPr>
          <a:xfrm>
            <a:off x="9618133" y="2777067"/>
            <a:ext cx="728134" cy="331828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DF8F2FB-0E1D-0541-828C-18B00E7071AA}"/>
              </a:ext>
            </a:extLst>
          </p:cNvPr>
          <p:cNvSpPr txBox="1"/>
          <p:nvPr/>
        </p:nvSpPr>
        <p:spPr>
          <a:xfrm>
            <a:off x="10205905" y="3481401"/>
            <a:ext cx="1769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Repeat this for a whole set of different input states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i.e. a ‘training ensemble’</a:t>
            </a:r>
          </a:p>
        </p:txBody>
      </p:sp>
      <p:pic>
        <p:nvPicPr>
          <p:cNvPr id="41" name="Picture 40">
            <a:extLst>
              <a:ext uri="{FF2B5EF4-FFF2-40B4-BE49-F238E27FC236}">
                <a16:creationId xmlns:a16="http://schemas.microsoft.com/office/drawing/2014/main" id="{D03377B8-F8BC-CF41-BD0D-D1F446F48B0E}"/>
              </a:ext>
            </a:extLst>
          </p:cNvPr>
          <p:cNvPicPr>
            <a:picLocks noChangeAspect="1"/>
          </p:cNvPicPr>
          <p:nvPr/>
        </p:nvPicPr>
        <p:blipFill>
          <a:blip r:embed="rId15"/>
          <a:stretch>
            <a:fillRect/>
          </a:stretch>
        </p:blipFill>
        <p:spPr>
          <a:xfrm>
            <a:off x="10520956" y="4733597"/>
            <a:ext cx="1385146" cy="395756"/>
          </a:xfrm>
          <a:prstGeom prst="rect">
            <a:avLst/>
          </a:prstGeom>
        </p:spPr>
      </p:pic>
      <p:sp>
        <p:nvSpPr>
          <p:cNvPr id="36" name="Rounded Rectangle 35">
            <a:extLst>
              <a:ext uri="{FF2B5EF4-FFF2-40B4-BE49-F238E27FC236}">
                <a16:creationId xmlns:a16="http://schemas.microsoft.com/office/drawing/2014/main" id="{687C170E-ED46-544A-8F02-42CEE5BE183D}"/>
              </a:ext>
            </a:extLst>
          </p:cNvPr>
          <p:cNvSpPr/>
          <p:nvPr/>
        </p:nvSpPr>
        <p:spPr>
          <a:xfrm>
            <a:off x="6956319" y="200974"/>
            <a:ext cx="4572000" cy="1164275"/>
          </a:xfrm>
          <a:prstGeom prst="roundRect">
            <a:avLst/>
          </a:prstGeom>
          <a:solidFill>
            <a:schemeClr val="bg1">
              <a:lumMod val="85000"/>
              <a:alpha val="94375"/>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0B992498-26AD-BA49-9A72-21F6029FA81E}"/>
              </a:ext>
            </a:extLst>
          </p:cNvPr>
          <p:cNvSpPr txBox="1"/>
          <p:nvPr/>
        </p:nvSpPr>
        <p:spPr>
          <a:xfrm>
            <a:off x="6671529" y="741551"/>
            <a:ext cx="2032239" cy="584775"/>
          </a:xfrm>
          <a:prstGeom prst="rect">
            <a:avLst/>
          </a:prstGeom>
          <a:noFill/>
        </p:spPr>
        <p:txBody>
          <a:bodyPr wrap="square" rtlCol="0">
            <a:spAutoFit/>
          </a:bodyPr>
          <a:lstStyle/>
          <a:p>
            <a:pPr algn="ctr"/>
            <a:r>
              <a:rPr lang="en-GB" sz="1600" dirty="0">
                <a:solidFill>
                  <a:srgbClr val="000F7E"/>
                </a:solidFill>
                <a:latin typeface="Calibri" panose="020F0502020204030204" pitchFamily="34" charset="0"/>
                <a:cs typeface="Calibri" panose="020F0502020204030204" pitchFamily="34" charset="0"/>
              </a:rPr>
              <a:t>Parameterised </a:t>
            </a:r>
          </a:p>
          <a:p>
            <a:pPr algn="ctr"/>
            <a:r>
              <a:rPr lang="en-GB" sz="1600" dirty="0">
                <a:solidFill>
                  <a:srgbClr val="000F7E"/>
                </a:solidFill>
                <a:latin typeface="Calibri" panose="020F0502020204030204" pitchFamily="34" charset="0"/>
                <a:cs typeface="Calibri" panose="020F0502020204030204" pitchFamily="34" charset="0"/>
              </a:rPr>
              <a:t>unitary</a:t>
            </a:r>
          </a:p>
        </p:txBody>
      </p:sp>
      <p:sp>
        <p:nvSpPr>
          <p:cNvPr id="43" name="TextBox 42">
            <a:extLst>
              <a:ext uri="{FF2B5EF4-FFF2-40B4-BE49-F238E27FC236}">
                <a16:creationId xmlns:a16="http://schemas.microsoft.com/office/drawing/2014/main" id="{D60FD058-6A7B-B341-A401-4C6F8240C2E7}"/>
              </a:ext>
            </a:extLst>
          </p:cNvPr>
          <p:cNvSpPr txBox="1"/>
          <p:nvPr/>
        </p:nvSpPr>
        <p:spPr>
          <a:xfrm>
            <a:off x="10181738" y="875197"/>
            <a:ext cx="1645636" cy="338554"/>
          </a:xfrm>
          <a:prstGeom prst="rect">
            <a:avLst/>
          </a:prstGeom>
          <a:noFill/>
        </p:spPr>
        <p:txBody>
          <a:bodyPr wrap="square" rtlCol="0">
            <a:spAutoFit/>
          </a:bodyPr>
          <a:lstStyle/>
          <a:p>
            <a:r>
              <a:rPr lang="en-GB" sz="1600" dirty="0">
                <a:solidFill>
                  <a:srgbClr val="800080"/>
                </a:solidFill>
                <a:latin typeface="Calibri" panose="020F0502020204030204" pitchFamily="34" charset="0"/>
                <a:cs typeface="Calibri" panose="020F0502020204030204" pitchFamily="34" charset="0"/>
              </a:rPr>
              <a:t>Target unitary </a:t>
            </a:r>
          </a:p>
        </p:txBody>
      </p:sp>
      <p:cxnSp>
        <p:nvCxnSpPr>
          <p:cNvPr id="44" name="Straight Arrow Connector 43">
            <a:extLst>
              <a:ext uri="{FF2B5EF4-FFF2-40B4-BE49-F238E27FC236}">
                <a16:creationId xmlns:a16="http://schemas.microsoft.com/office/drawing/2014/main" id="{916BC2EA-211F-874F-9D1C-479AAB7438DA}"/>
              </a:ext>
            </a:extLst>
          </p:cNvPr>
          <p:cNvCxnSpPr>
            <a:cxnSpLocks/>
          </p:cNvCxnSpPr>
          <p:nvPr/>
        </p:nvCxnSpPr>
        <p:spPr>
          <a:xfrm flipV="1">
            <a:off x="7666855" y="598229"/>
            <a:ext cx="84936" cy="158441"/>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7D0A0A8-CD98-CF49-B12E-24E320B5EAE9}"/>
              </a:ext>
            </a:extLst>
          </p:cNvPr>
          <p:cNvCxnSpPr>
            <a:cxnSpLocks/>
          </p:cNvCxnSpPr>
          <p:nvPr/>
        </p:nvCxnSpPr>
        <p:spPr>
          <a:xfrm flipV="1">
            <a:off x="10798833" y="638144"/>
            <a:ext cx="1" cy="237051"/>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53C618F5-C62D-8047-B1AB-C471F4553BFA}"/>
              </a:ext>
            </a:extLst>
          </p:cNvPr>
          <p:cNvPicPr>
            <a:picLocks noChangeAspect="1"/>
          </p:cNvPicPr>
          <p:nvPr/>
        </p:nvPicPr>
        <p:blipFill>
          <a:blip r:embed="rId16"/>
          <a:stretch>
            <a:fillRect/>
          </a:stretch>
        </p:blipFill>
        <p:spPr>
          <a:xfrm>
            <a:off x="7181852" y="336640"/>
            <a:ext cx="3797300" cy="241300"/>
          </a:xfrm>
          <a:prstGeom prst="rect">
            <a:avLst/>
          </a:prstGeom>
        </p:spPr>
      </p:pic>
      <p:sp>
        <p:nvSpPr>
          <p:cNvPr id="47" name="TextBox 46">
            <a:extLst>
              <a:ext uri="{FF2B5EF4-FFF2-40B4-BE49-F238E27FC236}">
                <a16:creationId xmlns:a16="http://schemas.microsoft.com/office/drawing/2014/main" id="{E2B7A1ED-8966-9848-8528-41D1416E588A}"/>
              </a:ext>
            </a:extLst>
          </p:cNvPr>
          <p:cNvSpPr txBox="1"/>
          <p:nvPr/>
        </p:nvSpPr>
        <p:spPr>
          <a:xfrm>
            <a:off x="8341711" y="702628"/>
            <a:ext cx="1774332" cy="584775"/>
          </a:xfrm>
          <a:prstGeom prst="rect">
            <a:avLst/>
          </a:prstGeom>
          <a:noFill/>
        </p:spPr>
        <p:txBody>
          <a:bodyPr wrap="square" rtlCol="0">
            <a:spAutoFit/>
          </a:bodyPr>
          <a:lstStyle/>
          <a:p>
            <a:pPr algn="ctr"/>
            <a:r>
              <a:rPr lang="en-GB" sz="1600" dirty="0">
                <a:solidFill>
                  <a:srgbClr val="0F8080"/>
                </a:solidFill>
                <a:latin typeface="Calibri" panose="020F0502020204030204" pitchFamily="34" charset="0"/>
                <a:cs typeface="Calibri" panose="020F0502020204030204" pitchFamily="34" charset="0"/>
              </a:rPr>
              <a:t>Optimum parameters </a:t>
            </a:r>
          </a:p>
        </p:txBody>
      </p:sp>
      <p:cxnSp>
        <p:nvCxnSpPr>
          <p:cNvPr id="48" name="Straight Arrow Connector 47">
            <a:extLst>
              <a:ext uri="{FF2B5EF4-FFF2-40B4-BE49-F238E27FC236}">
                <a16:creationId xmlns:a16="http://schemas.microsoft.com/office/drawing/2014/main" id="{A20BD2D7-9546-C147-AA84-AF54E363F5B7}"/>
              </a:ext>
            </a:extLst>
          </p:cNvPr>
          <p:cNvCxnSpPr>
            <a:cxnSpLocks/>
          </p:cNvCxnSpPr>
          <p:nvPr/>
        </p:nvCxnSpPr>
        <p:spPr>
          <a:xfrm flipV="1">
            <a:off x="9774660" y="657606"/>
            <a:ext cx="285633" cy="217589"/>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3C19B49-08D9-AE4F-939F-D240F796749A}"/>
              </a:ext>
            </a:extLst>
          </p:cNvPr>
          <p:cNvSpPr txBox="1"/>
          <p:nvPr/>
        </p:nvSpPr>
        <p:spPr>
          <a:xfrm>
            <a:off x="842368" y="1026549"/>
            <a:ext cx="6096000" cy="400110"/>
          </a:xfrm>
          <a:prstGeom prst="rect">
            <a:avLst/>
          </a:prstGeom>
          <a:noFill/>
        </p:spPr>
        <p:txBody>
          <a:bodyPr wrap="square">
            <a:spAutoFit/>
          </a:bodyPr>
          <a:lstStyle/>
          <a:p>
            <a:r>
              <a:rPr lang="en-US" sz="2000" dirty="0">
                <a:solidFill>
                  <a:schemeClr val="bg1"/>
                </a:solidFill>
              </a:rPr>
              <a:t>(How?)</a:t>
            </a:r>
          </a:p>
        </p:txBody>
      </p:sp>
      <p:sp>
        <p:nvSpPr>
          <p:cNvPr id="50" name="Title 1">
            <a:extLst>
              <a:ext uri="{FF2B5EF4-FFF2-40B4-BE49-F238E27FC236}">
                <a16:creationId xmlns:a16="http://schemas.microsoft.com/office/drawing/2014/main" id="{3577BD7C-8FDD-D54F-B983-934E7AE9800A}"/>
              </a:ext>
            </a:extLst>
          </p:cNvPr>
          <p:cNvSpPr txBox="1">
            <a:spLocks/>
          </p:cNvSpPr>
          <p:nvPr/>
        </p:nvSpPr>
        <p:spPr>
          <a:xfrm>
            <a:off x="824689" y="121309"/>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Quantum process learning</a:t>
            </a:r>
          </a:p>
        </p:txBody>
      </p:sp>
    </p:spTree>
    <p:extLst>
      <p:ext uri="{BB962C8B-B14F-4D97-AF65-F5344CB8AC3E}">
        <p14:creationId xmlns:p14="http://schemas.microsoft.com/office/powerpoint/2010/main" val="569584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ounded Rectangle 131">
            <a:extLst>
              <a:ext uri="{FF2B5EF4-FFF2-40B4-BE49-F238E27FC236}">
                <a16:creationId xmlns:a16="http://schemas.microsoft.com/office/drawing/2014/main" id="{A1B34A1B-3F7C-B24F-BD51-6563A7948948}"/>
              </a:ext>
            </a:extLst>
          </p:cNvPr>
          <p:cNvSpPr/>
          <p:nvPr/>
        </p:nvSpPr>
        <p:spPr>
          <a:xfrm>
            <a:off x="4565857" y="5081122"/>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a:extLst>
              <a:ext uri="{FF2B5EF4-FFF2-40B4-BE49-F238E27FC236}">
                <a16:creationId xmlns:a16="http://schemas.microsoft.com/office/drawing/2014/main" id="{0D60F82C-5189-3040-AF78-9E8A228806A3}"/>
              </a:ext>
            </a:extLst>
          </p:cNvPr>
          <p:cNvSpPr/>
          <p:nvPr/>
        </p:nvSpPr>
        <p:spPr>
          <a:xfrm>
            <a:off x="4545013" y="5093918"/>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133" descr="A picture containing bird&#10;&#10;Description automatically generated">
            <a:extLst>
              <a:ext uri="{FF2B5EF4-FFF2-40B4-BE49-F238E27FC236}">
                <a16:creationId xmlns:a16="http://schemas.microsoft.com/office/drawing/2014/main" id="{4771B19A-A5B2-C548-855F-8E0BDF61C8DF}"/>
              </a:ext>
            </a:extLst>
          </p:cNvPr>
          <p:cNvPicPr>
            <a:picLocks noChangeAspect="1"/>
          </p:cNvPicPr>
          <p:nvPr/>
        </p:nvPicPr>
        <p:blipFill>
          <a:blip r:embed="rId3"/>
          <a:stretch>
            <a:fillRect/>
          </a:stretch>
        </p:blipFill>
        <p:spPr>
          <a:xfrm>
            <a:off x="4667315" y="5416679"/>
            <a:ext cx="181473" cy="462826"/>
          </a:xfrm>
          <a:prstGeom prst="rect">
            <a:avLst/>
          </a:prstGeom>
        </p:spPr>
      </p:pic>
      <p:pic>
        <p:nvPicPr>
          <p:cNvPr id="136" name="Graphic 135">
            <a:extLst>
              <a:ext uri="{FF2B5EF4-FFF2-40B4-BE49-F238E27FC236}">
                <a16:creationId xmlns:a16="http://schemas.microsoft.com/office/drawing/2014/main" id="{8B7E022D-6EFA-1D41-A803-0EAA3ED2F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6747" y="5556486"/>
            <a:ext cx="345697" cy="219571"/>
          </a:xfrm>
          <a:prstGeom prst="rect">
            <a:avLst/>
          </a:prstGeom>
        </p:spPr>
      </p:pic>
      <p:pic>
        <p:nvPicPr>
          <p:cNvPr id="137" name="Picture 136" descr="A picture containing bird&#10;&#10;Description automatically generated">
            <a:extLst>
              <a:ext uri="{FF2B5EF4-FFF2-40B4-BE49-F238E27FC236}">
                <a16:creationId xmlns:a16="http://schemas.microsoft.com/office/drawing/2014/main" id="{6CEE5C6D-7AFC-C948-9FF7-5204C3D27FEF}"/>
              </a:ext>
            </a:extLst>
          </p:cNvPr>
          <p:cNvPicPr>
            <a:picLocks noChangeAspect="1"/>
          </p:cNvPicPr>
          <p:nvPr/>
        </p:nvPicPr>
        <p:blipFill>
          <a:blip r:embed="rId3"/>
          <a:stretch>
            <a:fillRect/>
          </a:stretch>
        </p:blipFill>
        <p:spPr>
          <a:xfrm>
            <a:off x="5421164" y="5429551"/>
            <a:ext cx="181473" cy="462826"/>
          </a:xfrm>
          <a:prstGeom prst="rect">
            <a:avLst/>
          </a:prstGeom>
        </p:spPr>
      </p:pic>
      <p:pic>
        <p:nvPicPr>
          <p:cNvPr id="138" name="Graphic 137">
            <a:extLst>
              <a:ext uri="{FF2B5EF4-FFF2-40B4-BE49-F238E27FC236}">
                <a16:creationId xmlns:a16="http://schemas.microsoft.com/office/drawing/2014/main" id="{BB684B6A-05F0-1C42-B468-1A04C9102F31}"/>
              </a:ext>
            </a:extLst>
          </p:cNvPr>
          <p:cNvPicPr>
            <a:picLocks noChangeAspect="1"/>
          </p:cNvPicPr>
          <p:nvPr/>
        </p:nvPicPr>
        <p:blipFill>
          <a:blip r:embed="rId6">
            <a:duotone>
              <a:prstClr val="black"/>
              <a:schemeClr val="tx2">
                <a:tint val="45000"/>
                <a:satMod val="400000"/>
              </a:schemeClr>
            </a:duotone>
            <a:extLst>
              <a:ext uri="{96DAC541-7B7A-43D3-8B79-37D633B846F1}">
                <asvg:svgBlip xmlns:asvg="http://schemas.microsoft.com/office/drawing/2016/SVG/main" r:embed="rId7"/>
              </a:ext>
            </a:extLst>
          </a:blip>
          <a:stretch>
            <a:fillRect/>
          </a:stretch>
        </p:blipFill>
        <p:spPr>
          <a:xfrm flipH="1">
            <a:off x="5169747" y="3100898"/>
            <a:ext cx="454102" cy="750342"/>
          </a:xfrm>
          <a:prstGeom prst="rect">
            <a:avLst/>
          </a:prstGeom>
        </p:spPr>
      </p:pic>
      <p:cxnSp>
        <p:nvCxnSpPr>
          <p:cNvPr id="139" name="Straight Arrow Connector 138">
            <a:extLst>
              <a:ext uri="{FF2B5EF4-FFF2-40B4-BE49-F238E27FC236}">
                <a16:creationId xmlns:a16="http://schemas.microsoft.com/office/drawing/2014/main" id="{49A6BAAD-F981-BB44-ADF5-F689658812DF}"/>
              </a:ext>
            </a:extLst>
          </p:cNvPr>
          <p:cNvCxnSpPr>
            <a:cxnSpLocks/>
          </p:cNvCxnSpPr>
          <p:nvPr/>
        </p:nvCxnSpPr>
        <p:spPr>
          <a:xfrm>
            <a:off x="3919215"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6D3E1E8-701A-A949-A388-72EFF4E256F4}"/>
              </a:ext>
            </a:extLst>
          </p:cNvPr>
          <p:cNvCxnSpPr>
            <a:cxnSpLocks/>
          </p:cNvCxnSpPr>
          <p:nvPr/>
        </p:nvCxnSpPr>
        <p:spPr>
          <a:xfrm>
            <a:off x="3850743"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9C5EAE-4435-EA4C-B284-DEC3D6FCCCE0}"/>
              </a:ext>
            </a:extLst>
          </p:cNvPr>
          <p:cNvCxnSpPr>
            <a:cxnSpLocks/>
          </p:cNvCxnSpPr>
          <p:nvPr/>
        </p:nvCxnSpPr>
        <p:spPr>
          <a:xfrm>
            <a:off x="6323653"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86E1CA0-D5A0-CC47-A951-6EEB3326E06C}"/>
              </a:ext>
            </a:extLst>
          </p:cNvPr>
          <p:cNvCxnSpPr>
            <a:cxnSpLocks/>
          </p:cNvCxnSpPr>
          <p:nvPr/>
        </p:nvCxnSpPr>
        <p:spPr>
          <a:xfrm>
            <a:off x="5836479"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2643845-F90E-FB41-8A1C-6132368AA574}"/>
              </a:ext>
            </a:extLst>
          </p:cNvPr>
          <p:cNvSpPr txBox="1"/>
          <p:nvPr/>
        </p:nvSpPr>
        <p:spPr>
          <a:xfrm>
            <a:off x="3802062" y="260970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148" name="TextBox 147">
            <a:extLst>
              <a:ext uri="{FF2B5EF4-FFF2-40B4-BE49-F238E27FC236}">
                <a16:creationId xmlns:a16="http://schemas.microsoft.com/office/drawing/2014/main" id="{8D07A61F-9720-9443-9A04-FB4BFDFEE9EB}"/>
              </a:ext>
            </a:extLst>
          </p:cNvPr>
          <p:cNvSpPr txBox="1"/>
          <p:nvPr/>
        </p:nvSpPr>
        <p:spPr>
          <a:xfrm>
            <a:off x="3769263"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earned quantum process</a:t>
            </a:r>
          </a:p>
        </p:txBody>
      </p:sp>
      <p:sp>
        <p:nvSpPr>
          <p:cNvPr id="149" name="TextBox 148">
            <a:extLst>
              <a:ext uri="{FF2B5EF4-FFF2-40B4-BE49-F238E27FC236}">
                <a16:creationId xmlns:a16="http://schemas.microsoft.com/office/drawing/2014/main" id="{0F70CC47-C978-F541-8A55-683BCC44B334}"/>
              </a:ext>
            </a:extLst>
          </p:cNvPr>
          <p:cNvSpPr txBox="1"/>
          <p:nvPr/>
        </p:nvSpPr>
        <p:spPr>
          <a:xfrm>
            <a:off x="1126578" y="26008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0" name="TextBox 149">
            <a:extLst>
              <a:ext uri="{FF2B5EF4-FFF2-40B4-BE49-F238E27FC236}">
                <a16:creationId xmlns:a16="http://schemas.microsoft.com/office/drawing/2014/main" id="{E9C96BD4-62F5-CC4C-9CBE-388C64FAF264}"/>
              </a:ext>
            </a:extLst>
          </p:cNvPr>
          <p:cNvSpPr txBox="1"/>
          <p:nvPr/>
        </p:nvSpPr>
        <p:spPr>
          <a:xfrm>
            <a:off x="6907172" y="262359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151" name="TextBox 150">
            <a:extLst>
              <a:ext uri="{FF2B5EF4-FFF2-40B4-BE49-F238E27FC236}">
                <a16:creationId xmlns:a16="http://schemas.microsoft.com/office/drawing/2014/main" id="{40E1C584-A1C9-DD42-B905-9121BC82558F}"/>
              </a:ext>
            </a:extLst>
          </p:cNvPr>
          <p:cNvSpPr txBox="1"/>
          <p:nvPr/>
        </p:nvSpPr>
        <p:spPr>
          <a:xfrm>
            <a:off x="1116017" y="4812182"/>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2" name="TextBox 151">
            <a:extLst>
              <a:ext uri="{FF2B5EF4-FFF2-40B4-BE49-F238E27FC236}">
                <a16:creationId xmlns:a16="http://schemas.microsoft.com/office/drawing/2014/main" id="{889FFE3B-97CB-4645-B316-687954FDD482}"/>
              </a:ext>
            </a:extLst>
          </p:cNvPr>
          <p:cNvSpPr txBox="1"/>
          <p:nvPr/>
        </p:nvSpPr>
        <p:spPr>
          <a:xfrm>
            <a:off x="6918234"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P</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redicted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output state</a:t>
            </a:r>
          </a:p>
        </p:txBody>
      </p:sp>
      <p:pic>
        <p:nvPicPr>
          <p:cNvPr id="33" name="Graphic 32">
            <a:extLst>
              <a:ext uri="{FF2B5EF4-FFF2-40B4-BE49-F238E27FC236}">
                <a16:creationId xmlns:a16="http://schemas.microsoft.com/office/drawing/2014/main" id="{E0014D1B-139A-E046-B440-F6F9C0869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435" y="5573419"/>
            <a:ext cx="345697" cy="219571"/>
          </a:xfrm>
          <a:prstGeom prst="rect">
            <a:avLst/>
          </a:prstGeom>
        </p:spPr>
      </p:pic>
      <p:sp>
        <p:nvSpPr>
          <p:cNvPr id="2" name="Right Brace 1">
            <a:extLst>
              <a:ext uri="{FF2B5EF4-FFF2-40B4-BE49-F238E27FC236}">
                <a16:creationId xmlns:a16="http://schemas.microsoft.com/office/drawing/2014/main" id="{B5C2D8C0-42A1-7642-961E-9538A676D38E}"/>
              </a:ext>
            </a:extLst>
          </p:cNvPr>
          <p:cNvSpPr/>
          <p:nvPr/>
        </p:nvSpPr>
        <p:spPr>
          <a:xfrm>
            <a:off x="9618133" y="2777067"/>
            <a:ext cx="728134" cy="331828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604CFA4-AA98-9D48-8A6F-FCADF4C1FCD4}"/>
              </a:ext>
            </a:extLst>
          </p:cNvPr>
          <p:cNvSpPr txBox="1"/>
          <p:nvPr/>
        </p:nvSpPr>
        <p:spPr>
          <a:xfrm>
            <a:off x="872108" y="1783349"/>
            <a:ext cx="795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the hope that we can learn to make predictions on unseen inputs….</a:t>
            </a:r>
          </a:p>
        </p:txBody>
      </p:sp>
      <p:sp>
        <p:nvSpPr>
          <p:cNvPr id="3" name="TextBox 2">
            <a:extLst>
              <a:ext uri="{FF2B5EF4-FFF2-40B4-BE49-F238E27FC236}">
                <a16:creationId xmlns:a16="http://schemas.microsoft.com/office/drawing/2014/main" id="{E79CC72B-9476-E145-B090-6C1F2C3084A8}"/>
              </a:ext>
            </a:extLst>
          </p:cNvPr>
          <p:cNvSpPr txBox="1"/>
          <p:nvPr/>
        </p:nvSpPr>
        <p:spPr>
          <a:xfrm>
            <a:off x="8394115" y="3297307"/>
            <a:ext cx="101923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0C93FCCF-6B8B-C749-A416-F855A83B4598}"/>
              </a:ext>
            </a:extLst>
          </p:cNvPr>
          <p:cNvPicPr>
            <a:picLocks noChangeAspect="1"/>
          </p:cNvPicPr>
          <p:nvPr/>
        </p:nvPicPr>
        <p:blipFill>
          <a:blip r:embed="rId8"/>
          <a:stretch>
            <a:fillRect/>
          </a:stretch>
        </p:blipFill>
        <p:spPr>
          <a:xfrm>
            <a:off x="2525415" y="3330946"/>
            <a:ext cx="454103" cy="431398"/>
          </a:xfrm>
          <a:prstGeom prst="rect">
            <a:avLst/>
          </a:prstGeom>
        </p:spPr>
      </p:pic>
      <p:pic>
        <p:nvPicPr>
          <p:cNvPr id="35" name="Picture 34">
            <a:extLst>
              <a:ext uri="{FF2B5EF4-FFF2-40B4-BE49-F238E27FC236}">
                <a16:creationId xmlns:a16="http://schemas.microsoft.com/office/drawing/2014/main" id="{83996825-E37A-7441-A82B-67486B5C5266}"/>
              </a:ext>
            </a:extLst>
          </p:cNvPr>
          <p:cNvPicPr>
            <a:picLocks noChangeAspect="1"/>
          </p:cNvPicPr>
          <p:nvPr/>
        </p:nvPicPr>
        <p:blipFill>
          <a:blip r:embed="rId8"/>
          <a:stretch>
            <a:fillRect/>
          </a:stretch>
        </p:blipFill>
        <p:spPr>
          <a:xfrm>
            <a:off x="2525415" y="5345794"/>
            <a:ext cx="454103" cy="431398"/>
          </a:xfrm>
          <a:prstGeom prst="rect">
            <a:avLst/>
          </a:prstGeom>
        </p:spPr>
      </p:pic>
      <p:pic>
        <p:nvPicPr>
          <p:cNvPr id="5" name="Picture 4">
            <a:extLst>
              <a:ext uri="{FF2B5EF4-FFF2-40B4-BE49-F238E27FC236}">
                <a16:creationId xmlns:a16="http://schemas.microsoft.com/office/drawing/2014/main" id="{3101BE3C-F4CD-B745-8B5E-CEF826EC4B94}"/>
              </a:ext>
            </a:extLst>
          </p:cNvPr>
          <p:cNvPicPr>
            <a:picLocks noChangeAspect="1"/>
          </p:cNvPicPr>
          <p:nvPr/>
        </p:nvPicPr>
        <p:blipFill>
          <a:blip r:embed="rId9"/>
          <a:stretch>
            <a:fillRect/>
          </a:stretch>
        </p:blipFill>
        <p:spPr>
          <a:xfrm>
            <a:off x="7910967" y="5400827"/>
            <a:ext cx="1409295" cy="307777"/>
          </a:xfrm>
          <a:prstGeom prst="rect">
            <a:avLst/>
          </a:prstGeom>
        </p:spPr>
      </p:pic>
      <p:pic>
        <p:nvPicPr>
          <p:cNvPr id="36" name="Picture 35">
            <a:extLst>
              <a:ext uri="{FF2B5EF4-FFF2-40B4-BE49-F238E27FC236}">
                <a16:creationId xmlns:a16="http://schemas.microsoft.com/office/drawing/2014/main" id="{C4D4F2CE-165A-9846-82BF-D3B2073BA7DE}"/>
              </a:ext>
            </a:extLst>
          </p:cNvPr>
          <p:cNvPicPr>
            <a:picLocks noChangeAspect="1"/>
          </p:cNvPicPr>
          <p:nvPr/>
        </p:nvPicPr>
        <p:blipFill rotWithShape="1">
          <a:blip r:embed="rId9"/>
          <a:srcRect t="-1" r="25000" b="-42977"/>
          <a:stretch/>
        </p:blipFill>
        <p:spPr>
          <a:xfrm>
            <a:off x="4935822" y="5147170"/>
            <a:ext cx="958029" cy="398858"/>
          </a:xfrm>
          <a:prstGeom prst="rect">
            <a:avLst/>
          </a:prstGeom>
        </p:spPr>
      </p:pic>
      <p:pic>
        <p:nvPicPr>
          <p:cNvPr id="42" name="Picture 41">
            <a:extLst>
              <a:ext uri="{FF2B5EF4-FFF2-40B4-BE49-F238E27FC236}">
                <a16:creationId xmlns:a16="http://schemas.microsoft.com/office/drawing/2014/main" id="{87FA6A4F-BDA0-D745-9B09-D559BD8B0BF1}"/>
              </a:ext>
            </a:extLst>
          </p:cNvPr>
          <p:cNvPicPr>
            <a:picLocks noChangeAspect="1"/>
          </p:cNvPicPr>
          <p:nvPr/>
        </p:nvPicPr>
        <p:blipFill>
          <a:blip r:embed="rId10"/>
          <a:stretch>
            <a:fillRect/>
          </a:stretch>
        </p:blipFill>
        <p:spPr>
          <a:xfrm>
            <a:off x="5292419" y="3316826"/>
            <a:ext cx="244834" cy="264509"/>
          </a:xfrm>
          <a:prstGeom prst="rect">
            <a:avLst/>
          </a:prstGeom>
        </p:spPr>
      </p:pic>
      <p:sp>
        <p:nvSpPr>
          <p:cNvPr id="37" name="Rounded Rectangle 36">
            <a:extLst>
              <a:ext uri="{FF2B5EF4-FFF2-40B4-BE49-F238E27FC236}">
                <a16:creationId xmlns:a16="http://schemas.microsoft.com/office/drawing/2014/main" id="{6726C0D1-EAA6-5C4A-B768-405097D99240}"/>
              </a:ext>
            </a:extLst>
          </p:cNvPr>
          <p:cNvSpPr/>
          <p:nvPr/>
        </p:nvSpPr>
        <p:spPr>
          <a:xfrm>
            <a:off x="6956319" y="200974"/>
            <a:ext cx="4572000" cy="1164275"/>
          </a:xfrm>
          <a:prstGeom prst="roundRect">
            <a:avLst/>
          </a:prstGeom>
          <a:solidFill>
            <a:schemeClr val="bg1">
              <a:lumMod val="85000"/>
              <a:alpha val="94375"/>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96F4AC86-DE67-0A4B-A43F-353554E71179}"/>
              </a:ext>
            </a:extLst>
          </p:cNvPr>
          <p:cNvSpPr txBox="1"/>
          <p:nvPr/>
        </p:nvSpPr>
        <p:spPr>
          <a:xfrm>
            <a:off x="6671529" y="741551"/>
            <a:ext cx="2032239" cy="584775"/>
          </a:xfrm>
          <a:prstGeom prst="rect">
            <a:avLst/>
          </a:prstGeom>
          <a:noFill/>
        </p:spPr>
        <p:txBody>
          <a:bodyPr wrap="square" rtlCol="0">
            <a:spAutoFit/>
          </a:bodyPr>
          <a:lstStyle/>
          <a:p>
            <a:pPr algn="ctr"/>
            <a:r>
              <a:rPr lang="en-GB" sz="1600" dirty="0">
                <a:solidFill>
                  <a:srgbClr val="000F7E"/>
                </a:solidFill>
                <a:latin typeface="Calibri" panose="020F0502020204030204" pitchFamily="34" charset="0"/>
                <a:cs typeface="Calibri" panose="020F0502020204030204" pitchFamily="34" charset="0"/>
              </a:rPr>
              <a:t>Parameterised </a:t>
            </a:r>
          </a:p>
          <a:p>
            <a:pPr algn="ctr"/>
            <a:r>
              <a:rPr lang="en-GB" sz="1600" dirty="0">
                <a:solidFill>
                  <a:srgbClr val="000F7E"/>
                </a:solidFill>
                <a:latin typeface="Calibri" panose="020F0502020204030204" pitchFamily="34" charset="0"/>
                <a:cs typeface="Calibri" panose="020F0502020204030204" pitchFamily="34" charset="0"/>
              </a:rPr>
              <a:t>unitary</a:t>
            </a:r>
          </a:p>
        </p:txBody>
      </p:sp>
      <p:sp>
        <p:nvSpPr>
          <p:cNvPr id="41" name="TextBox 40">
            <a:extLst>
              <a:ext uri="{FF2B5EF4-FFF2-40B4-BE49-F238E27FC236}">
                <a16:creationId xmlns:a16="http://schemas.microsoft.com/office/drawing/2014/main" id="{B530AEB3-3640-5248-95FD-FBE018CD0827}"/>
              </a:ext>
            </a:extLst>
          </p:cNvPr>
          <p:cNvSpPr txBox="1"/>
          <p:nvPr/>
        </p:nvSpPr>
        <p:spPr>
          <a:xfrm>
            <a:off x="10181738" y="875197"/>
            <a:ext cx="1645636" cy="338554"/>
          </a:xfrm>
          <a:prstGeom prst="rect">
            <a:avLst/>
          </a:prstGeom>
          <a:noFill/>
        </p:spPr>
        <p:txBody>
          <a:bodyPr wrap="square" rtlCol="0">
            <a:spAutoFit/>
          </a:bodyPr>
          <a:lstStyle/>
          <a:p>
            <a:r>
              <a:rPr lang="en-GB" sz="1600" dirty="0">
                <a:solidFill>
                  <a:srgbClr val="800080"/>
                </a:solidFill>
                <a:latin typeface="Calibri" panose="020F0502020204030204" pitchFamily="34" charset="0"/>
                <a:cs typeface="Calibri" panose="020F0502020204030204" pitchFamily="34" charset="0"/>
              </a:rPr>
              <a:t>Target unitary </a:t>
            </a:r>
          </a:p>
        </p:txBody>
      </p:sp>
      <p:cxnSp>
        <p:nvCxnSpPr>
          <p:cNvPr id="43" name="Straight Arrow Connector 42">
            <a:extLst>
              <a:ext uri="{FF2B5EF4-FFF2-40B4-BE49-F238E27FC236}">
                <a16:creationId xmlns:a16="http://schemas.microsoft.com/office/drawing/2014/main" id="{66B5AC0C-0F29-6449-AE12-1893B3BD624C}"/>
              </a:ext>
            </a:extLst>
          </p:cNvPr>
          <p:cNvCxnSpPr>
            <a:cxnSpLocks/>
          </p:cNvCxnSpPr>
          <p:nvPr/>
        </p:nvCxnSpPr>
        <p:spPr>
          <a:xfrm flipV="1">
            <a:off x="7666855" y="598229"/>
            <a:ext cx="84936" cy="158441"/>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A64628D-AB40-5447-A9B4-223F3BF47730}"/>
              </a:ext>
            </a:extLst>
          </p:cNvPr>
          <p:cNvCxnSpPr>
            <a:cxnSpLocks/>
          </p:cNvCxnSpPr>
          <p:nvPr/>
        </p:nvCxnSpPr>
        <p:spPr>
          <a:xfrm flipV="1">
            <a:off x="10798833" y="638144"/>
            <a:ext cx="1" cy="237051"/>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4CFFD31E-FFD4-6A4D-A8F8-863275D08F9A}"/>
              </a:ext>
            </a:extLst>
          </p:cNvPr>
          <p:cNvPicPr>
            <a:picLocks noChangeAspect="1"/>
          </p:cNvPicPr>
          <p:nvPr/>
        </p:nvPicPr>
        <p:blipFill>
          <a:blip r:embed="rId11"/>
          <a:stretch>
            <a:fillRect/>
          </a:stretch>
        </p:blipFill>
        <p:spPr>
          <a:xfrm>
            <a:off x="7181852" y="336640"/>
            <a:ext cx="3797300" cy="241300"/>
          </a:xfrm>
          <a:prstGeom prst="rect">
            <a:avLst/>
          </a:prstGeom>
        </p:spPr>
      </p:pic>
      <p:sp>
        <p:nvSpPr>
          <p:cNvPr id="46" name="TextBox 45">
            <a:extLst>
              <a:ext uri="{FF2B5EF4-FFF2-40B4-BE49-F238E27FC236}">
                <a16:creationId xmlns:a16="http://schemas.microsoft.com/office/drawing/2014/main" id="{155F708E-9404-304D-908E-9893FD3F090A}"/>
              </a:ext>
            </a:extLst>
          </p:cNvPr>
          <p:cNvSpPr txBox="1"/>
          <p:nvPr/>
        </p:nvSpPr>
        <p:spPr>
          <a:xfrm>
            <a:off x="8341711" y="702628"/>
            <a:ext cx="1774332" cy="584775"/>
          </a:xfrm>
          <a:prstGeom prst="rect">
            <a:avLst/>
          </a:prstGeom>
          <a:noFill/>
        </p:spPr>
        <p:txBody>
          <a:bodyPr wrap="square" rtlCol="0">
            <a:spAutoFit/>
          </a:bodyPr>
          <a:lstStyle/>
          <a:p>
            <a:pPr algn="ctr"/>
            <a:r>
              <a:rPr lang="en-GB" sz="1600" dirty="0">
                <a:solidFill>
                  <a:srgbClr val="0F8080"/>
                </a:solidFill>
                <a:latin typeface="Calibri" panose="020F0502020204030204" pitchFamily="34" charset="0"/>
                <a:cs typeface="Calibri" panose="020F0502020204030204" pitchFamily="34" charset="0"/>
              </a:rPr>
              <a:t>Optimum parameters </a:t>
            </a:r>
          </a:p>
        </p:txBody>
      </p:sp>
      <p:cxnSp>
        <p:nvCxnSpPr>
          <p:cNvPr id="47" name="Straight Arrow Connector 46">
            <a:extLst>
              <a:ext uri="{FF2B5EF4-FFF2-40B4-BE49-F238E27FC236}">
                <a16:creationId xmlns:a16="http://schemas.microsoft.com/office/drawing/2014/main" id="{9CEFCFEA-CA43-B04A-9DB6-870F33A42DEA}"/>
              </a:ext>
            </a:extLst>
          </p:cNvPr>
          <p:cNvCxnSpPr>
            <a:cxnSpLocks/>
          </p:cNvCxnSpPr>
          <p:nvPr/>
        </p:nvCxnSpPr>
        <p:spPr>
          <a:xfrm flipV="1">
            <a:off x="9774660" y="657606"/>
            <a:ext cx="285633" cy="217589"/>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49CBF38-2A38-2E4C-9287-2CF069AA848F}"/>
              </a:ext>
            </a:extLst>
          </p:cNvPr>
          <p:cNvSpPr txBox="1"/>
          <p:nvPr/>
        </p:nvSpPr>
        <p:spPr>
          <a:xfrm>
            <a:off x="842368" y="1026549"/>
            <a:ext cx="6096000" cy="400110"/>
          </a:xfrm>
          <a:prstGeom prst="rect">
            <a:avLst/>
          </a:prstGeom>
          <a:noFill/>
        </p:spPr>
        <p:txBody>
          <a:bodyPr wrap="square">
            <a:spAutoFit/>
          </a:bodyPr>
          <a:lstStyle/>
          <a:p>
            <a:r>
              <a:rPr lang="en-US" sz="2000" dirty="0">
                <a:solidFill>
                  <a:schemeClr val="bg1"/>
                </a:solidFill>
              </a:rPr>
              <a:t>(How?)</a:t>
            </a:r>
          </a:p>
        </p:txBody>
      </p:sp>
      <p:sp>
        <p:nvSpPr>
          <p:cNvPr id="49" name="Title 1">
            <a:extLst>
              <a:ext uri="{FF2B5EF4-FFF2-40B4-BE49-F238E27FC236}">
                <a16:creationId xmlns:a16="http://schemas.microsoft.com/office/drawing/2014/main" id="{BA3EBEFB-9C7A-6847-81F9-424548DC70A8}"/>
              </a:ext>
            </a:extLst>
          </p:cNvPr>
          <p:cNvSpPr txBox="1">
            <a:spLocks/>
          </p:cNvSpPr>
          <p:nvPr/>
        </p:nvSpPr>
        <p:spPr>
          <a:xfrm>
            <a:off x="824689" y="121309"/>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Quantum process learning</a:t>
            </a:r>
          </a:p>
        </p:txBody>
      </p:sp>
      <p:sp>
        <p:nvSpPr>
          <p:cNvPr id="50" name="TextBox 49">
            <a:extLst>
              <a:ext uri="{FF2B5EF4-FFF2-40B4-BE49-F238E27FC236}">
                <a16:creationId xmlns:a16="http://schemas.microsoft.com/office/drawing/2014/main" id="{76E022D7-980A-524C-BE29-1556D09054E1}"/>
              </a:ext>
            </a:extLst>
          </p:cNvPr>
          <p:cNvSpPr txBox="1"/>
          <p:nvPr/>
        </p:nvSpPr>
        <p:spPr>
          <a:xfrm>
            <a:off x="10301111" y="4008046"/>
            <a:ext cx="1769400" cy="1169551"/>
          </a:xfrm>
          <a:prstGeom prst="rect">
            <a:avLst/>
          </a:prstGeom>
          <a:noFill/>
        </p:spPr>
        <p:txBody>
          <a:bodyPr wrap="square" rtlCol="0">
            <a:spAutoFit/>
          </a:bodyPr>
          <a:lstStyle/>
          <a:p>
            <a:pPr algn="ctr"/>
            <a:r>
              <a:rPr lang="en-US" sz="1400" dirty="0">
                <a:solidFill>
                  <a:schemeClr val="accent4"/>
                </a:solidFill>
              </a:rPr>
              <a:t>Key question: How well can we use learned process to predict output on unseen inputs?</a:t>
            </a:r>
          </a:p>
        </p:txBody>
      </p:sp>
    </p:spTree>
    <p:extLst>
      <p:ext uri="{BB962C8B-B14F-4D97-AF65-F5344CB8AC3E}">
        <p14:creationId xmlns:p14="http://schemas.microsoft.com/office/powerpoint/2010/main" val="1923285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ounded Rectangle 131">
            <a:extLst>
              <a:ext uri="{FF2B5EF4-FFF2-40B4-BE49-F238E27FC236}">
                <a16:creationId xmlns:a16="http://schemas.microsoft.com/office/drawing/2014/main" id="{A1B34A1B-3F7C-B24F-BD51-6563A7948948}"/>
              </a:ext>
            </a:extLst>
          </p:cNvPr>
          <p:cNvSpPr/>
          <p:nvPr/>
        </p:nvSpPr>
        <p:spPr>
          <a:xfrm>
            <a:off x="4565857" y="5081122"/>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a:extLst>
              <a:ext uri="{FF2B5EF4-FFF2-40B4-BE49-F238E27FC236}">
                <a16:creationId xmlns:a16="http://schemas.microsoft.com/office/drawing/2014/main" id="{0D60F82C-5189-3040-AF78-9E8A228806A3}"/>
              </a:ext>
            </a:extLst>
          </p:cNvPr>
          <p:cNvSpPr/>
          <p:nvPr/>
        </p:nvSpPr>
        <p:spPr>
          <a:xfrm>
            <a:off x="4545013" y="5093918"/>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133" descr="A picture containing bird&#10;&#10;Description automatically generated">
            <a:extLst>
              <a:ext uri="{FF2B5EF4-FFF2-40B4-BE49-F238E27FC236}">
                <a16:creationId xmlns:a16="http://schemas.microsoft.com/office/drawing/2014/main" id="{4771B19A-A5B2-C548-855F-8E0BDF61C8DF}"/>
              </a:ext>
            </a:extLst>
          </p:cNvPr>
          <p:cNvPicPr>
            <a:picLocks noChangeAspect="1"/>
          </p:cNvPicPr>
          <p:nvPr/>
        </p:nvPicPr>
        <p:blipFill>
          <a:blip r:embed="rId3"/>
          <a:stretch>
            <a:fillRect/>
          </a:stretch>
        </p:blipFill>
        <p:spPr>
          <a:xfrm>
            <a:off x="4667315" y="5416679"/>
            <a:ext cx="181473" cy="462826"/>
          </a:xfrm>
          <a:prstGeom prst="rect">
            <a:avLst/>
          </a:prstGeom>
        </p:spPr>
      </p:pic>
      <p:pic>
        <p:nvPicPr>
          <p:cNvPr id="136" name="Graphic 135">
            <a:extLst>
              <a:ext uri="{FF2B5EF4-FFF2-40B4-BE49-F238E27FC236}">
                <a16:creationId xmlns:a16="http://schemas.microsoft.com/office/drawing/2014/main" id="{8B7E022D-6EFA-1D41-A803-0EAA3ED2F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6747" y="5556486"/>
            <a:ext cx="345697" cy="219571"/>
          </a:xfrm>
          <a:prstGeom prst="rect">
            <a:avLst/>
          </a:prstGeom>
        </p:spPr>
      </p:pic>
      <p:pic>
        <p:nvPicPr>
          <p:cNvPr id="137" name="Picture 136" descr="A picture containing bird&#10;&#10;Description automatically generated">
            <a:extLst>
              <a:ext uri="{FF2B5EF4-FFF2-40B4-BE49-F238E27FC236}">
                <a16:creationId xmlns:a16="http://schemas.microsoft.com/office/drawing/2014/main" id="{6CEE5C6D-7AFC-C948-9FF7-5204C3D27FEF}"/>
              </a:ext>
            </a:extLst>
          </p:cNvPr>
          <p:cNvPicPr>
            <a:picLocks noChangeAspect="1"/>
          </p:cNvPicPr>
          <p:nvPr/>
        </p:nvPicPr>
        <p:blipFill>
          <a:blip r:embed="rId3"/>
          <a:stretch>
            <a:fillRect/>
          </a:stretch>
        </p:blipFill>
        <p:spPr>
          <a:xfrm>
            <a:off x="5421164" y="5429551"/>
            <a:ext cx="181473" cy="462826"/>
          </a:xfrm>
          <a:prstGeom prst="rect">
            <a:avLst/>
          </a:prstGeom>
        </p:spPr>
      </p:pic>
      <p:pic>
        <p:nvPicPr>
          <p:cNvPr id="138" name="Graphic 137">
            <a:extLst>
              <a:ext uri="{FF2B5EF4-FFF2-40B4-BE49-F238E27FC236}">
                <a16:creationId xmlns:a16="http://schemas.microsoft.com/office/drawing/2014/main" id="{BB684B6A-05F0-1C42-B468-1A04C9102F31}"/>
              </a:ext>
            </a:extLst>
          </p:cNvPr>
          <p:cNvPicPr>
            <a:picLocks noChangeAspect="1"/>
          </p:cNvPicPr>
          <p:nvPr/>
        </p:nvPicPr>
        <p:blipFill>
          <a:blip r:embed="rId6">
            <a:duotone>
              <a:prstClr val="black"/>
              <a:schemeClr val="tx2">
                <a:tint val="45000"/>
                <a:satMod val="400000"/>
              </a:schemeClr>
            </a:duotone>
            <a:extLst>
              <a:ext uri="{96DAC541-7B7A-43D3-8B79-37D633B846F1}">
                <asvg:svgBlip xmlns:asvg="http://schemas.microsoft.com/office/drawing/2016/SVG/main" r:embed="rId7"/>
              </a:ext>
            </a:extLst>
          </a:blip>
          <a:stretch>
            <a:fillRect/>
          </a:stretch>
        </p:blipFill>
        <p:spPr>
          <a:xfrm flipH="1">
            <a:off x="5169747" y="3100898"/>
            <a:ext cx="454102" cy="750342"/>
          </a:xfrm>
          <a:prstGeom prst="rect">
            <a:avLst/>
          </a:prstGeom>
        </p:spPr>
      </p:pic>
      <p:cxnSp>
        <p:nvCxnSpPr>
          <p:cNvPr id="139" name="Straight Arrow Connector 138">
            <a:extLst>
              <a:ext uri="{FF2B5EF4-FFF2-40B4-BE49-F238E27FC236}">
                <a16:creationId xmlns:a16="http://schemas.microsoft.com/office/drawing/2014/main" id="{49A6BAAD-F981-BB44-ADF5-F689658812DF}"/>
              </a:ext>
            </a:extLst>
          </p:cNvPr>
          <p:cNvCxnSpPr>
            <a:cxnSpLocks/>
          </p:cNvCxnSpPr>
          <p:nvPr/>
        </p:nvCxnSpPr>
        <p:spPr>
          <a:xfrm>
            <a:off x="3919215"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6D3E1E8-701A-A949-A388-72EFF4E256F4}"/>
              </a:ext>
            </a:extLst>
          </p:cNvPr>
          <p:cNvCxnSpPr>
            <a:cxnSpLocks/>
          </p:cNvCxnSpPr>
          <p:nvPr/>
        </p:nvCxnSpPr>
        <p:spPr>
          <a:xfrm>
            <a:off x="3850743"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9C5EAE-4435-EA4C-B284-DEC3D6FCCCE0}"/>
              </a:ext>
            </a:extLst>
          </p:cNvPr>
          <p:cNvCxnSpPr>
            <a:cxnSpLocks/>
          </p:cNvCxnSpPr>
          <p:nvPr/>
        </p:nvCxnSpPr>
        <p:spPr>
          <a:xfrm>
            <a:off x="6323653" y="5554610"/>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86E1CA0-D5A0-CC47-A951-6EEB3326E06C}"/>
              </a:ext>
            </a:extLst>
          </p:cNvPr>
          <p:cNvCxnSpPr>
            <a:cxnSpLocks/>
          </p:cNvCxnSpPr>
          <p:nvPr/>
        </p:nvCxnSpPr>
        <p:spPr>
          <a:xfrm>
            <a:off x="5836479" y="353093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2643845-F90E-FB41-8A1C-6132368AA574}"/>
              </a:ext>
            </a:extLst>
          </p:cNvPr>
          <p:cNvSpPr txBox="1"/>
          <p:nvPr/>
        </p:nvSpPr>
        <p:spPr>
          <a:xfrm>
            <a:off x="3802062" y="260970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149" name="TextBox 148">
            <a:extLst>
              <a:ext uri="{FF2B5EF4-FFF2-40B4-BE49-F238E27FC236}">
                <a16:creationId xmlns:a16="http://schemas.microsoft.com/office/drawing/2014/main" id="{0F70CC47-C978-F541-8A55-683BCC44B334}"/>
              </a:ext>
            </a:extLst>
          </p:cNvPr>
          <p:cNvSpPr txBox="1"/>
          <p:nvPr/>
        </p:nvSpPr>
        <p:spPr>
          <a:xfrm>
            <a:off x="1126578" y="26008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0" name="TextBox 149">
            <a:extLst>
              <a:ext uri="{FF2B5EF4-FFF2-40B4-BE49-F238E27FC236}">
                <a16:creationId xmlns:a16="http://schemas.microsoft.com/office/drawing/2014/main" id="{E9C96BD4-62F5-CC4C-9CBE-388C64FAF264}"/>
              </a:ext>
            </a:extLst>
          </p:cNvPr>
          <p:cNvSpPr txBox="1"/>
          <p:nvPr/>
        </p:nvSpPr>
        <p:spPr>
          <a:xfrm>
            <a:off x="6907172" y="262359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151" name="TextBox 150">
            <a:extLst>
              <a:ext uri="{FF2B5EF4-FFF2-40B4-BE49-F238E27FC236}">
                <a16:creationId xmlns:a16="http://schemas.microsoft.com/office/drawing/2014/main" id="{40E1C584-A1C9-DD42-B905-9121BC82558F}"/>
              </a:ext>
            </a:extLst>
          </p:cNvPr>
          <p:cNvSpPr txBox="1"/>
          <p:nvPr/>
        </p:nvSpPr>
        <p:spPr>
          <a:xfrm>
            <a:off x="1116017" y="4812182"/>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pic>
        <p:nvPicPr>
          <p:cNvPr id="33" name="Graphic 32">
            <a:extLst>
              <a:ext uri="{FF2B5EF4-FFF2-40B4-BE49-F238E27FC236}">
                <a16:creationId xmlns:a16="http://schemas.microsoft.com/office/drawing/2014/main" id="{E0014D1B-139A-E046-B440-F6F9C0869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435" y="5573419"/>
            <a:ext cx="345697" cy="219571"/>
          </a:xfrm>
          <a:prstGeom prst="rect">
            <a:avLst/>
          </a:prstGeom>
        </p:spPr>
      </p:pic>
      <p:sp>
        <p:nvSpPr>
          <p:cNvPr id="2" name="Right Brace 1">
            <a:extLst>
              <a:ext uri="{FF2B5EF4-FFF2-40B4-BE49-F238E27FC236}">
                <a16:creationId xmlns:a16="http://schemas.microsoft.com/office/drawing/2014/main" id="{B5C2D8C0-42A1-7642-961E-9538A676D38E}"/>
              </a:ext>
            </a:extLst>
          </p:cNvPr>
          <p:cNvSpPr/>
          <p:nvPr/>
        </p:nvSpPr>
        <p:spPr>
          <a:xfrm>
            <a:off x="9618133" y="2777067"/>
            <a:ext cx="728134" cy="331828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604CFA4-AA98-9D48-8A6F-FCADF4C1FCD4}"/>
              </a:ext>
            </a:extLst>
          </p:cNvPr>
          <p:cNvSpPr txBox="1"/>
          <p:nvPr/>
        </p:nvSpPr>
        <p:spPr>
          <a:xfrm>
            <a:off x="872108" y="1783349"/>
            <a:ext cx="795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the hope that we can learn to make predictions on unseen inputs….</a:t>
            </a:r>
          </a:p>
        </p:txBody>
      </p:sp>
      <p:sp>
        <p:nvSpPr>
          <p:cNvPr id="3" name="TextBox 2">
            <a:extLst>
              <a:ext uri="{FF2B5EF4-FFF2-40B4-BE49-F238E27FC236}">
                <a16:creationId xmlns:a16="http://schemas.microsoft.com/office/drawing/2014/main" id="{E79CC72B-9476-E145-B090-6C1F2C3084A8}"/>
              </a:ext>
            </a:extLst>
          </p:cNvPr>
          <p:cNvSpPr txBox="1"/>
          <p:nvPr/>
        </p:nvSpPr>
        <p:spPr>
          <a:xfrm>
            <a:off x="8394115" y="3297307"/>
            <a:ext cx="101923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0C93FCCF-6B8B-C749-A416-F855A83B4598}"/>
              </a:ext>
            </a:extLst>
          </p:cNvPr>
          <p:cNvPicPr>
            <a:picLocks noChangeAspect="1"/>
          </p:cNvPicPr>
          <p:nvPr/>
        </p:nvPicPr>
        <p:blipFill>
          <a:blip r:embed="rId8"/>
          <a:stretch>
            <a:fillRect/>
          </a:stretch>
        </p:blipFill>
        <p:spPr>
          <a:xfrm>
            <a:off x="2525415" y="3330946"/>
            <a:ext cx="454103" cy="431398"/>
          </a:xfrm>
          <a:prstGeom prst="rect">
            <a:avLst/>
          </a:prstGeom>
        </p:spPr>
      </p:pic>
      <p:pic>
        <p:nvPicPr>
          <p:cNvPr id="35" name="Picture 34">
            <a:extLst>
              <a:ext uri="{FF2B5EF4-FFF2-40B4-BE49-F238E27FC236}">
                <a16:creationId xmlns:a16="http://schemas.microsoft.com/office/drawing/2014/main" id="{83996825-E37A-7441-A82B-67486B5C5266}"/>
              </a:ext>
            </a:extLst>
          </p:cNvPr>
          <p:cNvPicPr>
            <a:picLocks noChangeAspect="1"/>
          </p:cNvPicPr>
          <p:nvPr/>
        </p:nvPicPr>
        <p:blipFill>
          <a:blip r:embed="rId8"/>
          <a:stretch>
            <a:fillRect/>
          </a:stretch>
        </p:blipFill>
        <p:spPr>
          <a:xfrm>
            <a:off x="2525415" y="5345794"/>
            <a:ext cx="454103" cy="431398"/>
          </a:xfrm>
          <a:prstGeom prst="rect">
            <a:avLst/>
          </a:prstGeom>
        </p:spPr>
      </p:pic>
      <p:pic>
        <p:nvPicPr>
          <p:cNvPr id="5" name="Picture 4">
            <a:extLst>
              <a:ext uri="{FF2B5EF4-FFF2-40B4-BE49-F238E27FC236}">
                <a16:creationId xmlns:a16="http://schemas.microsoft.com/office/drawing/2014/main" id="{3101BE3C-F4CD-B745-8B5E-CEF826EC4B94}"/>
              </a:ext>
            </a:extLst>
          </p:cNvPr>
          <p:cNvPicPr>
            <a:picLocks noChangeAspect="1"/>
          </p:cNvPicPr>
          <p:nvPr/>
        </p:nvPicPr>
        <p:blipFill>
          <a:blip r:embed="rId9"/>
          <a:stretch>
            <a:fillRect/>
          </a:stretch>
        </p:blipFill>
        <p:spPr>
          <a:xfrm>
            <a:off x="7910967" y="5400827"/>
            <a:ext cx="1409295" cy="307777"/>
          </a:xfrm>
          <a:prstGeom prst="rect">
            <a:avLst/>
          </a:prstGeom>
        </p:spPr>
      </p:pic>
      <p:pic>
        <p:nvPicPr>
          <p:cNvPr id="36" name="Picture 35">
            <a:extLst>
              <a:ext uri="{FF2B5EF4-FFF2-40B4-BE49-F238E27FC236}">
                <a16:creationId xmlns:a16="http://schemas.microsoft.com/office/drawing/2014/main" id="{C4D4F2CE-165A-9846-82BF-D3B2073BA7DE}"/>
              </a:ext>
            </a:extLst>
          </p:cNvPr>
          <p:cNvPicPr>
            <a:picLocks noChangeAspect="1"/>
          </p:cNvPicPr>
          <p:nvPr/>
        </p:nvPicPr>
        <p:blipFill rotWithShape="1">
          <a:blip r:embed="rId9"/>
          <a:srcRect t="-1" r="25000" b="-42977"/>
          <a:stretch/>
        </p:blipFill>
        <p:spPr>
          <a:xfrm>
            <a:off x="4935822" y="5147170"/>
            <a:ext cx="958029" cy="398858"/>
          </a:xfrm>
          <a:prstGeom prst="rect">
            <a:avLst/>
          </a:prstGeom>
        </p:spPr>
      </p:pic>
      <p:pic>
        <p:nvPicPr>
          <p:cNvPr id="42" name="Picture 41">
            <a:extLst>
              <a:ext uri="{FF2B5EF4-FFF2-40B4-BE49-F238E27FC236}">
                <a16:creationId xmlns:a16="http://schemas.microsoft.com/office/drawing/2014/main" id="{87FA6A4F-BDA0-D745-9B09-D559BD8B0BF1}"/>
              </a:ext>
            </a:extLst>
          </p:cNvPr>
          <p:cNvPicPr>
            <a:picLocks noChangeAspect="1"/>
          </p:cNvPicPr>
          <p:nvPr/>
        </p:nvPicPr>
        <p:blipFill>
          <a:blip r:embed="rId10"/>
          <a:stretch>
            <a:fillRect/>
          </a:stretch>
        </p:blipFill>
        <p:spPr>
          <a:xfrm>
            <a:off x="5292419" y="3316826"/>
            <a:ext cx="244834" cy="264509"/>
          </a:xfrm>
          <a:prstGeom prst="rect">
            <a:avLst/>
          </a:prstGeom>
        </p:spPr>
      </p:pic>
      <p:sp>
        <p:nvSpPr>
          <p:cNvPr id="37" name="Rounded Rectangle 36">
            <a:extLst>
              <a:ext uri="{FF2B5EF4-FFF2-40B4-BE49-F238E27FC236}">
                <a16:creationId xmlns:a16="http://schemas.microsoft.com/office/drawing/2014/main" id="{6726C0D1-EAA6-5C4A-B768-405097D99240}"/>
              </a:ext>
            </a:extLst>
          </p:cNvPr>
          <p:cNvSpPr/>
          <p:nvPr/>
        </p:nvSpPr>
        <p:spPr>
          <a:xfrm>
            <a:off x="6956319" y="200974"/>
            <a:ext cx="4572000" cy="1164275"/>
          </a:xfrm>
          <a:prstGeom prst="roundRect">
            <a:avLst/>
          </a:prstGeom>
          <a:solidFill>
            <a:schemeClr val="bg1">
              <a:lumMod val="85000"/>
              <a:alpha val="94375"/>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96F4AC86-DE67-0A4B-A43F-353554E71179}"/>
              </a:ext>
            </a:extLst>
          </p:cNvPr>
          <p:cNvSpPr txBox="1"/>
          <p:nvPr/>
        </p:nvSpPr>
        <p:spPr>
          <a:xfrm>
            <a:off x="6671529" y="741551"/>
            <a:ext cx="2032239" cy="584775"/>
          </a:xfrm>
          <a:prstGeom prst="rect">
            <a:avLst/>
          </a:prstGeom>
          <a:noFill/>
        </p:spPr>
        <p:txBody>
          <a:bodyPr wrap="square" rtlCol="0">
            <a:spAutoFit/>
          </a:bodyPr>
          <a:lstStyle/>
          <a:p>
            <a:pPr algn="ctr"/>
            <a:r>
              <a:rPr lang="en-GB" sz="1600" dirty="0">
                <a:solidFill>
                  <a:srgbClr val="000F7E"/>
                </a:solidFill>
                <a:latin typeface="Calibri" panose="020F0502020204030204" pitchFamily="34" charset="0"/>
                <a:cs typeface="Calibri" panose="020F0502020204030204" pitchFamily="34" charset="0"/>
              </a:rPr>
              <a:t>Parameterised </a:t>
            </a:r>
          </a:p>
          <a:p>
            <a:pPr algn="ctr"/>
            <a:r>
              <a:rPr lang="en-GB" sz="1600" dirty="0">
                <a:solidFill>
                  <a:srgbClr val="000F7E"/>
                </a:solidFill>
                <a:latin typeface="Calibri" panose="020F0502020204030204" pitchFamily="34" charset="0"/>
                <a:cs typeface="Calibri" panose="020F0502020204030204" pitchFamily="34" charset="0"/>
              </a:rPr>
              <a:t>unitary</a:t>
            </a:r>
          </a:p>
        </p:txBody>
      </p:sp>
      <p:sp>
        <p:nvSpPr>
          <p:cNvPr id="41" name="TextBox 40">
            <a:extLst>
              <a:ext uri="{FF2B5EF4-FFF2-40B4-BE49-F238E27FC236}">
                <a16:creationId xmlns:a16="http://schemas.microsoft.com/office/drawing/2014/main" id="{B530AEB3-3640-5248-95FD-FBE018CD0827}"/>
              </a:ext>
            </a:extLst>
          </p:cNvPr>
          <p:cNvSpPr txBox="1"/>
          <p:nvPr/>
        </p:nvSpPr>
        <p:spPr>
          <a:xfrm>
            <a:off x="10181738" y="875197"/>
            <a:ext cx="1645636" cy="338554"/>
          </a:xfrm>
          <a:prstGeom prst="rect">
            <a:avLst/>
          </a:prstGeom>
          <a:noFill/>
        </p:spPr>
        <p:txBody>
          <a:bodyPr wrap="square" rtlCol="0">
            <a:spAutoFit/>
          </a:bodyPr>
          <a:lstStyle/>
          <a:p>
            <a:r>
              <a:rPr lang="en-GB" sz="1600" dirty="0">
                <a:solidFill>
                  <a:srgbClr val="800080"/>
                </a:solidFill>
                <a:latin typeface="Calibri" panose="020F0502020204030204" pitchFamily="34" charset="0"/>
                <a:cs typeface="Calibri" panose="020F0502020204030204" pitchFamily="34" charset="0"/>
              </a:rPr>
              <a:t>Target unitary </a:t>
            </a:r>
          </a:p>
        </p:txBody>
      </p:sp>
      <p:cxnSp>
        <p:nvCxnSpPr>
          <p:cNvPr id="43" name="Straight Arrow Connector 42">
            <a:extLst>
              <a:ext uri="{FF2B5EF4-FFF2-40B4-BE49-F238E27FC236}">
                <a16:creationId xmlns:a16="http://schemas.microsoft.com/office/drawing/2014/main" id="{66B5AC0C-0F29-6449-AE12-1893B3BD624C}"/>
              </a:ext>
            </a:extLst>
          </p:cNvPr>
          <p:cNvCxnSpPr>
            <a:cxnSpLocks/>
          </p:cNvCxnSpPr>
          <p:nvPr/>
        </p:nvCxnSpPr>
        <p:spPr>
          <a:xfrm flipV="1">
            <a:off x="7666855" y="598229"/>
            <a:ext cx="84936" cy="158441"/>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A64628D-AB40-5447-A9B4-223F3BF47730}"/>
              </a:ext>
            </a:extLst>
          </p:cNvPr>
          <p:cNvCxnSpPr>
            <a:cxnSpLocks/>
          </p:cNvCxnSpPr>
          <p:nvPr/>
        </p:nvCxnSpPr>
        <p:spPr>
          <a:xfrm flipV="1">
            <a:off x="10798833" y="638144"/>
            <a:ext cx="1" cy="237051"/>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4CFFD31E-FFD4-6A4D-A8F8-863275D08F9A}"/>
              </a:ext>
            </a:extLst>
          </p:cNvPr>
          <p:cNvPicPr>
            <a:picLocks noChangeAspect="1"/>
          </p:cNvPicPr>
          <p:nvPr/>
        </p:nvPicPr>
        <p:blipFill>
          <a:blip r:embed="rId11"/>
          <a:stretch>
            <a:fillRect/>
          </a:stretch>
        </p:blipFill>
        <p:spPr>
          <a:xfrm>
            <a:off x="7181852" y="336640"/>
            <a:ext cx="3797300" cy="241300"/>
          </a:xfrm>
          <a:prstGeom prst="rect">
            <a:avLst/>
          </a:prstGeom>
        </p:spPr>
      </p:pic>
      <p:sp>
        <p:nvSpPr>
          <p:cNvPr id="46" name="TextBox 45">
            <a:extLst>
              <a:ext uri="{FF2B5EF4-FFF2-40B4-BE49-F238E27FC236}">
                <a16:creationId xmlns:a16="http://schemas.microsoft.com/office/drawing/2014/main" id="{155F708E-9404-304D-908E-9893FD3F090A}"/>
              </a:ext>
            </a:extLst>
          </p:cNvPr>
          <p:cNvSpPr txBox="1"/>
          <p:nvPr/>
        </p:nvSpPr>
        <p:spPr>
          <a:xfrm>
            <a:off x="8341711" y="702628"/>
            <a:ext cx="1774332" cy="584775"/>
          </a:xfrm>
          <a:prstGeom prst="rect">
            <a:avLst/>
          </a:prstGeom>
          <a:noFill/>
        </p:spPr>
        <p:txBody>
          <a:bodyPr wrap="square" rtlCol="0">
            <a:spAutoFit/>
          </a:bodyPr>
          <a:lstStyle/>
          <a:p>
            <a:pPr algn="ctr"/>
            <a:r>
              <a:rPr lang="en-GB" sz="1600" dirty="0">
                <a:solidFill>
                  <a:srgbClr val="0F8080"/>
                </a:solidFill>
                <a:latin typeface="Calibri" panose="020F0502020204030204" pitchFamily="34" charset="0"/>
                <a:cs typeface="Calibri" panose="020F0502020204030204" pitchFamily="34" charset="0"/>
              </a:rPr>
              <a:t>Optimum parameters </a:t>
            </a:r>
          </a:p>
        </p:txBody>
      </p:sp>
      <p:cxnSp>
        <p:nvCxnSpPr>
          <p:cNvPr id="47" name="Straight Arrow Connector 46">
            <a:extLst>
              <a:ext uri="{FF2B5EF4-FFF2-40B4-BE49-F238E27FC236}">
                <a16:creationId xmlns:a16="http://schemas.microsoft.com/office/drawing/2014/main" id="{9CEFCFEA-CA43-B04A-9DB6-870F33A42DEA}"/>
              </a:ext>
            </a:extLst>
          </p:cNvPr>
          <p:cNvCxnSpPr>
            <a:cxnSpLocks/>
          </p:cNvCxnSpPr>
          <p:nvPr/>
        </p:nvCxnSpPr>
        <p:spPr>
          <a:xfrm flipV="1">
            <a:off x="9774660" y="657606"/>
            <a:ext cx="285633" cy="217589"/>
          </a:xfrm>
          <a:prstGeom prst="straightConnector1">
            <a:avLst/>
          </a:prstGeom>
          <a:ln w="19050">
            <a:solidFill>
              <a:srgbClr val="0F808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49CBF38-2A38-2E4C-9287-2CF069AA848F}"/>
              </a:ext>
            </a:extLst>
          </p:cNvPr>
          <p:cNvSpPr txBox="1"/>
          <p:nvPr/>
        </p:nvSpPr>
        <p:spPr>
          <a:xfrm>
            <a:off x="842368" y="1026549"/>
            <a:ext cx="6096000" cy="400110"/>
          </a:xfrm>
          <a:prstGeom prst="rect">
            <a:avLst/>
          </a:prstGeom>
          <a:noFill/>
        </p:spPr>
        <p:txBody>
          <a:bodyPr wrap="square">
            <a:spAutoFit/>
          </a:bodyPr>
          <a:lstStyle/>
          <a:p>
            <a:r>
              <a:rPr lang="en-US" sz="2000" dirty="0">
                <a:solidFill>
                  <a:schemeClr val="bg1"/>
                </a:solidFill>
              </a:rPr>
              <a:t>(How?)</a:t>
            </a:r>
          </a:p>
        </p:txBody>
      </p:sp>
      <p:sp>
        <p:nvSpPr>
          <p:cNvPr id="49" name="Title 1">
            <a:extLst>
              <a:ext uri="{FF2B5EF4-FFF2-40B4-BE49-F238E27FC236}">
                <a16:creationId xmlns:a16="http://schemas.microsoft.com/office/drawing/2014/main" id="{BA3EBEFB-9C7A-6847-81F9-424548DC70A8}"/>
              </a:ext>
            </a:extLst>
          </p:cNvPr>
          <p:cNvSpPr txBox="1">
            <a:spLocks/>
          </p:cNvSpPr>
          <p:nvPr/>
        </p:nvSpPr>
        <p:spPr>
          <a:xfrm>
            <a:off x="824689" y="121309"/>
            <a:ext cx="1047288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Quantum process learning</a:t>
            </a:r>
          </a:p>
        </p:txBody>
      </p:sp>
      <p:sp>
        <p:nvSpPr>
          <p:cNvPr id="50" name="TextBox 49">
            <a:extLst>
              <a:ext uri="{FF2B5EF4-FFF2-40B4-BE49-F238E27FC236}">
                <a16:creationId xmlns:a16="http://schemas.microsoft.com/office/drawing/2014/main" id="{76E022D7-980A-524C-BE29-1556D09054E1}"/>
              </a:ext>
            </a:extLst>
          </p:cNvPr>
          <p:cNvSpPr txBox="1"/>
          <p:nvPr/>
        </p:nvSpPr>
        <p:spPr>
          <a:xfrm>
            <a:off x="10281084" y="3100898"/>
            <a:ext cx="1769400" cy="1169551"/>
          </a:xfrm>
          <a:prstGeom prst="rect">
            <a:avLst/>
          </a:prstGeom>
          <a:noFill/>
        </p:spPr>
        <p:txBody>
          <a:bodyPr wrap="square" rtlCol="0">
            <a:spAutoFit/>
          </a:bodyPr>
          <a:lstStyle/>
          <a:p>
            <a:pPr algn="ctr"/>
            <a:r>
              <a:rPr lang="en-US" sz="1400" dirty="0">
                <a:solidFill>
                  <a:schemeClr val="accent4"/>
                </a:solidFill>
              </a:rPr>
              <a:t>Key question: How well can we use learned process to predict output on unseen inputs?</a:t>
            </a:r>
          </a:p>
        </p:txBody>
      </p:sp>
      <p:cxnSp>
        <p:nvCxnSpPr>
          <p:cNvPr id="7" name="Straight Arrow Connector 6">
            <a:extLst>
              <a:ext uri="{FF2B5EF4-FFF2-40B4-BE49-F238E27FC236}">
                <a16:creationId xmlns:a16="http://schemas.microsoft.com/office/drawing/2014/main" id="{854FB03A-8E47-6048-BA41-3CF2A33A4202}"/>
              </a:ext>
            </a:extLst>
          </p:cNvPr>
          <p:cNvCxnSpPr>
            <a:cxnSpLocks/>
          </p:cNvCxnSpPr>
          <p:nvPr/>
        </p:nvCxnSpPr>
        <p:spPr>
          <a:xfrm>
            <a:off x="11165784" y="4386710"/>
            <a:ext cx="0" cy="3700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5AC67660-531E-9148-B27E-9F2BD5F9E610}"/>
              </a:ext>
            </a:extLst>
          </p:cNvPr>
          <p:cNvSpPr txBox="1"/>
          <p:nvPr/>
        </p:nvSpPr>
        <p:spPr>
          <a:xfrm>
            <a:off x="9889065" y="4860097"/>
            <a:ext cx="2413504" cy="1384995"/>
          </a:xfrm>
          <a:prstGeom prst="rect">
            <a:avLst/>
          </a:prstGeom>
          <a:noFill/>
        </p:spPr>
        <p:txBody>
          <a:bodyPr wrap="square" rtlCol="0">
            <a:spAutoFit/>
          </a:bodyPr>
          <a:lstStyle/>
          <a:p>
            <a:pPr algn="ctr"/>
            <a:r>
              <a:rPr lang="en-US" sz="1400" dirty="0">
                <a:solidFill>
                  <a:srgbClr val="FE8008"/>
                </a:solidFill>
              </a:rPr>
              <a:t>Answer: Generalization bounds</a:t>
            </a:r>
          </a:p>
          <a:p>
            <a:pPr algn="ctr"/>
            <a:r>
              <a:rPr lang="en-US" sz="1400" dirty="0">
                <a:solidFill>
                  <a:srgbClr val="FE8008"/>
                </a:solidFill>
              </a:rPr>
              <a:t>(quantify expected prediction performance in terms of training performance)</a:t>
            </a:r>
          </a:p>
          <a:p>
            <a:pPr algn="ctr"/>
            <a:r>
              <a:rPr lang="en-US" sz="1400" dirty="0">
                <a:solidFill>
                  <a:srgbClr val="FE8008"/>
                </a:solidFill>
              </a:rPr>
              <a:t> </a:t>
            </a:r>
          </a:p>
        </p:txBody>
      </p:sp>
      <p:sp>
        <p:nvSpPr>
          <p:cNvPr id="52" name="TextBox 51">
            <a:extLst>
              <a:ext uri="{FF2B5EF4-FFF2-40B4-BE49-F238E27FC236}">
                <a16:creationId xmlns:a16="http://schemas.microsoft.com/office/drawing/2014/main" id="{C878C116-2B16-5617-521E-E1011A9D7A26}"/>
              </a:ext>
            </a:extLst>
          </p:cNvPr>
          <p:cNvSpPr txBox="1"/>
          <p:nvPr/>
        </p:nvSpPr>
        <p:spPr>
          <a:xfrm>
            <a:off x="3769263"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earned quantum process</a:t>
            </a:r>
          </a:p>
        </p:txBody>
      </p:sp>
      <p:sp>
        <p:nvSpPr>
          <p:cNvPr id="53" name="TextBox 52">
            <a:extLst>
              <a:ext uri="{FF2B5EF4-FFF2-40B4-BE49-F238E27FC236}">
                <a16:creationId xmlns:a16="http://schemas.microsoft.com/office/drawing/2014/main" id="{4CED35C9-E73B-C14B-E703-47D1B6A3A906}"/>
              </a:ext>
            </a:extLst>
          </p:cNvPr>
          <p:cNvSpPr txBox="1"/>
          <p:nvPr/>
        </p:nvSpPr>
        <p:spPr>
          <a:xfrm>
            <a:off x="6918234" y="459203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P</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redicted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output state</a:t>
            </a:r>
          </a:p>
        </p:txBody>
      </p:sp>
    </p:spTree>
    <p:extLst>
      <p:ext uri="{BB962C8B-B14F-4D97-AF65-F5344CB8AC3E}">
        <p14:creationId xmlns:p14="http://schemas.microsoft.com/office/powerpoint/2010/main" val="39516956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Generalization bounds </a:t>
            </a:r>
          </a:p>
        </p:txBody>
      </p:sp>
      <p:sp>
        <p:nvSpPr>
          <p:cNvPr id="34" name="TextBox 33">
            <a:extLst>
              <a:ext uri="{FF2B5EF4-FFF2-40B4-BE49-F238E27FC236}">
                <a16:creationId xmlns:a16="http://schemas.microsoft.com/office/drawing/2014/main" id="{53CA8FEB-8777-9B4D-A90A-345362BAB3D2}"/>
              </a:ext>
            </a:extLst>
          </p:cNvPr>
          <p:cNvSpPr txBox="1"/>
          <p:nvPr/>
        </p:nvSpPr>
        <p:spPr>
          <a:xfrm>
            <a:off x="6331763" y="457429"/>
            <a:ext cx="4987408" cy="707886"/>
          </a:xfrm>
          <a:prstGeom prst="rect">
            <a:avLst/>
          </a:prstGeom>
          <a:noFill/>
        </p:spPr>
        <p:txBody>
          <a:bodyPr wrap="square" rtlCol="0">
            <a:spAutoFit/>
          </a:bodyPr>
          <a:lstStyle/>
          <a:p>
            <a:r>
              <a:rPr lang="en-US" sz="2000" dirty="0">
                <a:solidFill>
                  <a:schemeClr val="bg1"/>
                </a:solidFill>
              </a:rPr>
              <a:t>~ quantify how well we can make predictions in terms of training performance</a:t>
            </a:r>
          </a:p>
        </p:txBody>
      </p:sp>
      <p:sp>
        <p:nvSpPr>
          <p:cNvPr id="40" name="Rounded Rectangle 39">
            <a:extLst>
              <a:ext uri="{FF2B5EF4-FFF2-40B4-BE49-F238E27FC236}">
                <a16:creationId xmlns:a16="http://schemas.microsoft.com/office/drawing/2014/main" id="{CF599EB9-F407-5445-AEED-15C37B34CAAF}"/>
              </a:ext>
            </a:extLst>
          </p:cNvPr>
          <p:cNvSpPr/>
          <p:nvPr/>
        </p:nvSpPr>
        <p:spPr>
          <a:xfrm>
            <a:off x="4565857" y="4403793"/>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a:extLst>
              <a:ext uri="{FF2B5EF4-FFF2-40B4-BE49-F238E27FC236}">
                <a16:creationId xmlns:a16="http://schemas.microsoft.com/office/drawing/2014/main" id="{08A32049-D806-BC45-8AB7-60362053EA6C}"/>
              </a:ext>
            </a:extLst>
          </p:cNvPr>
          <p:cNvSpPr/>
          <p:nvPr/>
        </p:nvSpPr>
        <p:spPr>
          <a:xfrm>
            <a:off x="4545013" y="4416589"/>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2" name="Picture 41" descr="A picture containing bird&#10;&#10;Description automatically generated">
            <a:extLst>
              <a:ext uri="{FF2B5EF4-FFF2-40B4-BE49-F238E27FC236}">
                <a16:creationId xmlns:a16="http://schemas.microsoft.com/office/drawing/2014/main" id="{A06C49A3-0EC7-F342-BCC8-48DE2280B630}"/>
              </a:ext>
            </a:extLst>
          </p:cNvPr>
          <p:cNvPicPr>
            <a:picLocks noChangeAspect="1"/>
          </p:cNvPicPr>
          <p:nvPr/>
        </p:nvPicPr>
        <p:blipFill>
          <a:blip r:embed="rId3"/>
          <a:stretch>
            <a:fillRect/>
          </a:stretch>
        </p:blipFill>
        <p:spPr>
          <a:xfrm>
            <a:off x="4667315" y="4739350"/>
            <a:ext cx="181473" cy="462826"/>
          </a:xfrm>
          <a:prstGeom prst="rect">
            <a:avLst/>
          </a:prstGeom>
        </p:spPr>
      </p:pic>
      <p:pic>
        <p:nvPicPr>
          <p:cNvPr id="43" name="Graphic 42">
            <a:extLst>
              <a:ext uri="{FF2B5EF4-FFF2-40B4-BE49-F238E27FC236}">
                <a16:creationId xmlns:a16="http://schemas.microsoft.com/office/drawing/2014/main" id="{BD693F1B-3CBE-8B42-8EA5-47B89A1F48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6747" y="4879157"/>
            <a:ext cx="345697" cy="219571"/>
          </a:xfrm>
          <a:prstGeom prst="rect">
            <a:avLst/>
          </a:prstGeom>
        </p:spPr>
      </p:pic>
      <p:pic>
        <p:nvPicPr>
          <p:cNvPr id="44" name="Picture 43" descr="A picture containing bird&#10;&#10;Description automatically generated">
            <a:extLst>
              <a:ext uri="{FF2B5EF4-FFF2-40B4-BE49-F238E27FC236}">
                <a16:creationId xmlns:a16="http://schemas.microsoft.com/office/drawing/2014/main" id="{E98244E5-7248-4846-B0D6-62C32288C2D6}"/>
              </a:ext>
            </a:extLst>
          </p:cNvPr>
          <p:cNvPicPr>
            <a:picLocks noChangeAspect="1"/>
          </p:cNvPicPr>
          <p:nvPr/>
        </p:nvPicPr>
        <p:blipFill>
          <a:blip r:embed="rId3"/>
          <a:stretch>
            <a:fillRect/>
          </a:stretch>
        </p:blipFill>
        <p:spPr>
          <a:xfrm>
            <a:off x="5421164" y="4752222"/>
            <a:ext cx="181473" cy="462826"/>
          </a:xfrm>
          <a:prstGeom prst="rect">
            <a:avLst/>
          </a:prstGeom>
        </p:spPr>
      </p:pic>
      <p:pic>
        <p:nvPicPr>
          <p:cNvPr id="45" name="Graphic 44">
            <a:extLst>
              <a:ext uri="{FF2B5EF4-FFF2-40B4-BE49-F238E27FC236}">
                <a16:creationId xmlns:a16="http://schemas.microsoft.com/office/drawing/2014/main" id="{C03AD1C4-54E5-5446-910C-CE3BC5A78867}"/>
              </a:ext>
            </a:extLst>
          </p:cNvPr>
          <p:cNvPicPr>
            <a:picLocks noChangeAspect="1"/>
          </p:cNvPicPr>
          <p:nvPr/>
        </p:nvPicPr>
        <p:blipFill>
          <a:blip r:embed="rId6">
            <a:duotone>
              <a:prstClr val="black"/>
              <a:schemeClr val="tx2">
                <a:tint val="45000"/>
                <a:satMod val="400000"/>
              </a:schemeClr>
            </a:duotone>
            <a:extLst>
              <a:ext uri="{96DAC541-7B7A-43D3-8B79-37D633B846F1}">
                <asvg:svgBlip xmlns:asvg="http://schemas.microsoft.com/office/drawing/2016/SVG/main" r:embed="rId7"/>
              </a:ext>
            </a:extLst>
          </a:blip>
          <a:stretch>
            <a:fillRect/>
          </a:stretch>
        </p:blipFill>
        <p:spPr>
          <a:xfrm flipH="1">
            <a:off x="5169747" y="2829968"/>
            <a:ext cx="454102" cy="750342"/>
          </a:xfrm>
          <a:prstGeom prst="rect">
            <a:avLst/>
          </a:prstGeom>
        </p:spPr>
      </p:pic>
      <p:cxnSp>
        <p:nvCxnSpPr>
          <p:cNvPr id="46" name="Straight Arrow Connector 45">
            <a:extLst>
              <a:ext uri="{FF2B5EF4-FFF2-40B4-BE49-F238E27FC236}">
                <a16:creationId xmlns:a16="http://schemas.microsoft.com/office/drawing/2014/main" id="{717E3A1F-27F3-6B42-9B03-397659E956CA}"/>
              </a:ext>
            </a:extLst>
          </p:cNvPr>
          <p:cNvCxnSpPr>
            <a:cxnSpLocks/>
          </p:cNvCxnSpPr>
          <p:nvPr/>
        </p:nvCxnSpPr>
        <p:spPr>
          <a:xfrm>
            <a:off x="3919215" y="326000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927F61A-B418-534A-A145-B3CC081C9D88}"/>
              </a:ext>
            </a:extLst>
          </p:cNvPr>
          <p:cNvCxnSpPr>
            <a:cxnSpLocks/>
          </p:cNvCxnSpPr>
          <p:nvPr/>
        </p:nvCxnSpPr>
        <p:spPr>
          <a:xfrm>
            <a:off x="3850743" y="4877281"/>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CD8EFFA-540D-7C47-B5AA-7E1693934E9F}"/>
              </a:ext>
            </a:extLst>
          </p:cNvPr>
          <p:cNvCxnSpPr>
            <a:cxnSpLocks/>
          </p:cNvCxnSpPr>
          <p:nvPr/>
        </p:nvCxnSpPr>
        <p:spPr>
          <a:xfrm>
            <a:off x="6323653" y="4877281"/>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793F57D-9F54-A04A-9B93-00C1E70D7E98}"/>
              </a:ext>
            </a:extLst>
          </p:cNvPr>
          <p:cNvCxnSpPr>
            <a:cxnSpLocks/>
          </p:cNvCxnSpPr>
          <p:nvPr/>
        </p:nvCxnSpPr>
        <p:spPr>
          <a:xfrm>
            <a:off x="5836479" y="326000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E5FF60-6F5A-8345-9526-AF1CAF0FCD74}"/>
              </a:ext>
            </a:extLst>
          </p:cNvPr>
          <p:cNvSpPr txBox="1"/>
          <p:nvPr/>
        </p:nvSpPr>
        <p:spPr>
          <a:xfrm>
            <a:off x="3802062" y="233877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51" name="TextBox 50">
            <a:extLst>
              <a:ext uri="{FF2B5EF4-FFF2-40B4-BE49-F238E27FC236}">
                <a16:creationId xmlns:a16="http://schemas.microsoft.com/office/drawing/2014/main" id="{63DAFACC-B7DA-5943-B5C0-1FD7886B6B00}"/>
              </a:ext>
            </a:extLst>
          </p:cNvPr>
          <p:cNvSpPr txBox="1"/>
          <p:nvPr/>
        </p:nvSpPr>
        <p:spPr>
          <a:xfrm>
            <a:off x="3769263" y="3914710"/>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earned quantum process</a:t>
            </a:r>
          </a:p>
        </p:txBody>
      </p:sp>
      <p:sp>
        <p:nvSpPr>
          <p:cNvPr id="52" name="TextBox 51">
            <a:extLst>
              <a:ext uri="{FF2B5EF4-FFF2-40B4-BE49-F238E27FC236}">
                <a16:creationId xmlns:a16="http://schemas.microsoft.com/office/drawing/2014/main" id="{5D02476B-E354-3A4D-88D0-46D04EA1AEC1}"/>
              </a:ext>
            </a:extLst>
          </p:cNvPr>
          <p:cNvSpPr txBox="1"/>
          <p:nvPr/>
        </p:nvSpPr>
        <p:spPr>
          <a:xfrm>
            <a:off x="1126578" y="232990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53" name="TextBox 52">
            <a:extLst>
              <a:ext uri="{FF2B5EF4-FFF2-40B4-BE49-F238E27FC236}">
                <a16:creationId xmlns:a16="http://schemas.microsoft.com/office/drawing/2014/main" id="{773EE64E-26A5-5B45-9C83-B0C7C4BA5F25}"/>
              </a:ext>
            </a:extLst>
          </p:cNvPr>
          <p:cNvSpPr txBox="1"/>
          <p:nvPr/>
        </p:nvSpPr>
        <p:spPr>
          <a:xfrm>
            <a:off x="6907172" y="235266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54" name="TextBox 53">
            <a:extLst>
              <a:ext uri="{FF2B5EF4-FFF2-40B4-BE49-F238E27FC236}">
                <a16:creationId xmlns:a16="http://schemas.microsoft.com/office/drawing/2014/main" id="{1B53EAD3-8EC8-8D4B-9FE4-EDED66E95C95}"/>
              </a:ext>
            </a:extLst>
          </p:cNvPr>
          <p:cNvSpPr txBox="1"/>
          <p:nvPr/>
        </p:nvSpPr>
        <p:spPr>
          <a:xfrm>
            <a:off x="1116017" y="4134853"/>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55" name="TextBox 54">
            <a:extLst>
              <a:ext uri="{FF2B5EF4-FFF2-40B4-BE49-F238E27FC236}">
                <a16:creationId xmlns:a16="http://schemas.microsoft.com/office/drawing/2014/main" id="{DDFFC0BF-9311-6E49-BCA4-944A261EEDF6}"/>
              </a:ext>
            </a:extLst>
          </p:cNvPr>
          <p:cNvSpPr txBox="1"/>
          <p:nvPr/>
        </p:nvSpPr>
        <p:spPr>
          <a:xfrm>
            <a:off x="6918234" y="3914710"/>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Predicted output state</a:t>
            </a:r>
          </a:p>
        </p:txBody>
      </p:sp>
      <p:pic>
        <p:nvPicPr>
          <p:cNvPr id="56" name="Graphic 55">
            <a:extLst>
              <a:ext uri="{FF2B5EF4-FFF2-40B4-BE49-F238E27FC236}">
                <a16:creationId xmlns:a16="http://schemas.microsoft.com/office/drawing/2014/main" id="{3F0B33CC-972E-F64B-99BF-34977F4F3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435" y="4896090"/>
            <a:ext cx="345697" cy="219571"/>
          </a:xfrm>
          <a:prstGeom prst="rect">
            <a:avLst/>
          </a:prstGeom>
        </p:spPr>
      </p:pic>
      <p:pic>
        <p:nvPicPr>
          <p:cNvPr id="57" name="Picture 56">
            <a:extLst>
              <a:ext uri="{FF2B5EF4-FFF2-40B4-BE49-F238E27FC236}">
                <a16:creationId xmlns:a16="http://schemas.microsoft.com/office/drawing/2014/main" id="{A7F438C4-51BE-6E4F-8892-89966586CB47}"/>
              </a:ext>
            </a:extLst>
          </p:cNvPr>
          <p:cNvPicPr>
            <a:picLocks noChangeAspect="1"/>
          </p:cNvPicPr>
          <p:nvPr/>
        </p:nvPicPr>
        <p:blipFill>
          <a:blip r:embed="rId8"/>
          <a:stretch>
            <a:fillRect/>
          </a:stretch>
        </p:blipFill>
        <p:spPr>
          <a:xfrm>
            <a:off x="2525415" y="3060016"/>
            <a:ext cx="454103" cy="431398"/>
          </a:xfrm>
          <a:prstGeom prst="rect">
            <a:avLst/>
          </a:prstGeom>
        </p:spPr>
      </p:pic>
      <p:pic>
        <p:nvPicPr>
          <p:cNvPr id="58" name="Picture 57">
            <a:extLst>
              <a:ext uri="{FF2B5EF4-FFF2-40B4-BE49-F238E27FC236}">
                <a16:creationId xmlns:a16="http://schemas.microsoft.com/office/drawing/2014/main" id="{FC3FD2C3-B5D0-EA48-9E98-2EEBFEA678A8}"/>
              </a:ext>
            </a:extLst>
          </p:cNvPr>
          <p:cNvPicPr>
            <a:picLocks noChangeAspect="1"/>
          </p:cNvPicPr>
          <p:nvPr/>
        </p:nvPicPr>
        <p:blipFill>
          <a:blip r:embed="rId8"/>
          <a:stretch>
            <a:fillRect/>
          </a:stretch>
        </p:blipFill>
        <p:spPr>
          <a:xfrm>
            <a:off x="2525415" y="4668465"/>
            <a:ext cx="454103" cy="431398"/>
          </a:xfrm>
          <a:prstGeom prst="rect">
            <a:avLst/>
          </a:prstGeom>
        </p:spPr>
      </p:pic>
      <p:pic>
        <p:nvPicPr>
          <p:cNvPr id="59" name="Picture 58">
            <a:extLst>
              <a:ext uri="{FF2B5EF4-FFF2-40B4-BE49-F238E27FC236}">
                <a16:creationId xmlns:a16="http://schemas.microsoft.com/office/drawing/2014/main" id="{859A981E-8625-5F4F-BBBD-B4A5AA034F1E}"/>
              </a:ext>
            </a:extLst>
          </p:cNvPr>
          <p:cNvPicPr>
            <a:picLocks noChangeAspect="1"/>
          </p:cNvPicPr>
          <p:nvPr/>
        </p:nvPicPr>
        <p:blipFill>
          <a:blip r:embed="rId9"/>
          <a:stretch>
            <a:fillRect/>
          </a:stretch>
        </p:blipFill>
        <p:spPr>
          <a:xfrm>
            <a:off x="7910967" y="4723498"/>
            <a:ext cx="1409295" cy="307777"/>
          </a:xfrm>
          <a:prstGeom prst="rect">
            <a:avLst/>
          </a:prstGeom>
        </p:spPr>
      </p:pic>
      <p:pic>
        <p:nvPicPr>
          <p:cNvPr id="60" name="Picture 59">
            <a:extLst>
              <a:ext uri="{FF2B5EF4-FFF2-40B4-BE49-F238E27FC236}">
                <a16:creationId xmlns:a16="http://schemas.microsoft.com/office/drawing/2014/main" id="{4B0C3F8D-3C6D-1A42-AD46-8DF54D0DAEE2}"/>
              </a:ext>
            </a:extLst>
          </p:cNvPr>
          <p:cNvPicPr>
            <a:picLocks noChangeAspect="1"/>
          </p:cNvPicPr>
          <p:nvPr/>
        </p:nvPicPr>
        <p:blipFill rotWithShape="1">
          <a:blip r:embed="rId9"/>
          <a:srcRect t="-1" r="25000" b="-42977"/>
          <a:stretch/>
        </p:blipFill>
        <p:spPr>
          <a:xfrm>
            <a:off x="4935822" y="4469841"/>
            <a:ext cx="958029" cy="398858"/>
          </a:xfrm>
          <a:prstGeom prst="rect">
            <a:avLst/>
          </a:prstGeom>
        </p:spPr>
      </p:pic>
      <p:pic>
        <p:nvPicPr>
          <p:cNvPr id="61" name="Picture 60">
            <a:extLst>
              <a:ext uri="{FF2B5EF4-FFF2-40B4-BE49-F238E27FC236}">
                <a16:creationId xmlns:a16="http://schemas.microsoft.com/office/drawing/2014/main" id="{CBD3FC4A-F8FE-6949-B6C5-84C42A977E8F}"/>
              </a:ext>
            </a:extLst>
          </p:cNvPr>
          <p:cNvPicPr>
            <a:picLocks noChangeAspect="1"/>
          </p:cNvPicPr>
          <p:nvPr/>
        </p:nvPicPr>
        <p:blipFill>
          <a:blip r:embed="rId10"/>
          <a:stretch>
            <a:fillRect/>
          </a:stretch>
        </p:blipFill>
        <p:spPr>
          <a:xfrm>
            <a:off x="8230364" y="3085997"/>
            <a:ext cx="595103" cy="332557"/>
          </a:xfrm>
          <a:prstGeom prst="rect">
            <a:avLst/>
          </a:prstGeom>
        </p:spPr>
      </p:pic>
      <p:sp>
        <p:nvSpPr>
          <p:cNvPr id="62" name="Right Brace 61">
            <a:extLst>
              <a:ext uri="{FF2B5EF4-FFF2-40B4-BE49-F238E27FC236}">
                <a16:creationId xmlns:a16="http://schemas.microsoft.com/office/drawing/2014/main" id="{619640EE-F2CD-9E43-8E65-BCCFDDCB5C66}"/>
              </a:ext>
            </a:extLst>
          </p:cNvPr>
          <p:cNvSpPr/>
          <p:nvPr/>
        </p:nvSpPr>
        <p:spPr>
          <a:xfrm>
            <a:off x="9430984" y="2388020"/>
            <a:ext cx="728134" cy="2911882"/>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3136CF7B-6E24-5D44-B2DA-9E6B7CA53788}"/>
              </a:ext>
            </a:extLst>
          </p:cNvPr>
          <p:cNvSpPr txBox="1"/>
          <p:nvPr/>
        </p:nvSpPr>
        <p:spPr>
          <a:xfrm>
            <a:off x="10168924" y="3216260"/>
            <a:ext cx="1932767" cy="1477328"/>
          </a:xfrm>
          <a:prstGeom prst="rect">
            <a:avLst/>
          </a:prstGeom>
          <a:noFill/>
        </p:spPr>
        <p:txBody>
          <a:bodyPr wrap="square" rtlCol="0">
            <a:spAutoFit/>
          </a:bodyPr>
          <a:lstStyle/>
          <a:p>
            <a:r>
              <a:rPr lang="en-US" dirty="0"/>
              <a:t>Prediction error is the difference between true output and prediction </a:t>
            </a:r>
          </a:p>
        </p:txBody>
      </p:sp>
      <p:pic>
        <p:nvPicPr>
          <p:cNvPr id="9" name="Picture 8">
            <a:extLst>
              <a:ext uri="{FF2B5EF4-FFF2-40B4-BE49-F238E27FC236}">
                <a16:creationId xmlns:a16="http://schemas.microsoft.com/office/drawing/2014/main" id="{934FE8FF-BB11-8343-A3ED-18085F134D20}"/>
              </a:ext>
            </a:extLst>
          </p:cNvPr>
          <p:cNvPicPr>
            <a:picLocks noChangeAspect="1"/>
          </p:cNvPicPr>
          <p:nvPr/>
        </p:nvPicPr>
        <p:blipFill>
          <a:blip r:embed="rId11"/>
          <a:stretch>
            <a:fillRect/>
          </a:stretch>
        </p:blipFill>
        <p:spPr>
          <a:xfrm>
            <a:off x="4308843" y="5786888"/>
            <a:ext cx="5882291" cy="660021"/>
          </a:xfrm>
          <a:prstGeom prst="rect">
            <a:avLst/>
          </a:prstGeom>
        </p:spPr>
      </p:pic>
      <p:sp>
        <p:nvSpPr>
          <p:cNvPr id="66" name="TextBox 65">
            <a:extLst>
              <a:ext uri="{FF2B5EF4-FFF2-40B4-BE49-F238E27FC236}">
                <a16:creationId xmlns:a16="http://schemas.microsoft.com/office/drawing/2014/main" id="{98B888DA-E433-3149-9A8F-13BBFDE3755E}"/>
              </a:ext>
            </a:extLst>
          </p:cNvPr>
          <p:cNvSpPr txBox="1"/>
          <p:nvPr/>
        </p:nvSpPr>
        <p:spPr>
          <a:xfrm>
            <a:off x="1707754" y="5953421"/>
            <a:ext cx="7832189" cy="400110"/>
          </a:xfrm>
          <a:prstGeom prst="rect">
            <a:avLst/>
          </a:prstGeom>
          <a:noFill/>
        </p:spPr>
        <p:txBody>
          <a:bodyPr wrap="square" rtlCol="0">
            <a:spAutoFit/>
          </a:bodyPr>
          <a:lstStyle/>
          <a:p>
            <a:r>
              <a:rPr lang="en-US" sz="2000" dirty="0"/>
              <a:t>Prediction error:</a:t>
            </a:r>
          </a:p>
        </p:txBody>
      </p:sp>
    </p:spTree>
    <p:extLst>
      <p:ext uri="{BB962C8B-B14F-4D97-AF65-F5344CB8AC3E}">
        <p14:creationId xmlns:p14="http://schemas.microsoft.com/office/powerpoint/2010/main" val="4058120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ounded Rectangle 131">
            <a:extLst>
              <a:ext uri="{FF2B5EF4-FFF2-40B4-BE49-F238E27FC236}">
                <a16:creationId xmlns:a16="http://schemas.microsoft.com/office/drawing/2014/main" id="{A1B34A1B-3F7C-B24F-BD51-6563A7948948}"/>
              </a:ext>
            </a:extLst>
          </p:cNvPr>
          <p:cNvSpPr/>
          <p:nvPr/>
        </p:nvSpPr>
        <p:spPr>
          <a:xfrm>
            <a:off x="4565857" y="4403793"/>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a:extLst>
              <a:ext uri="{FF2B5EF4-FFF2-40B4-BE49-F238E27FC236}">
                <a16:creationId xmlns:a16="http://schemas.microsoft.com/office/drawing/2014/main" id="{0D60F82C-5189-3040-AF78-9E8A228806A3}"/>
              </a:ext>
            </a:extLst>
          </p:cNvPr>
          <p:cNvSpPr/>
          <p:nvPr/>
        </p:nvSpPr>
        <p:spPr>
          <a:xfrm>
            <a:off x="4545013" y="4416589"/>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133" descr="A picture containing bird&#10;&#10;Description automatically generated">
            <a:extLst>
              <a:ext uri="{FF2B5EF4-FFF2-40B4-BE49-F238E27FC236}">
                <a16:creationId xmlns:a16="http://schemas.microsoft.com/office/drawing/2014/main" id="{4771B19A-A5B2-C548-855F-8E0BDF61C8DF}"/>
              </a:ext>
            </a:extLst>
          </p:cNvPr>
          <p:cNvPicPr>
            <a:picLocks noChangeAspect="1"/>
          </p:cNvPicPr>
          <p:nvPr/>
        </p:nvPicPr>
        <p:blipFill>
          <a:blip r:embed="rId3"/>
          <a:stretch>
            <a:fillRect/>
          </a:stretch>
        </p:blipFill>
        <p:spPr>
          <a:xfrm>
            <a:off x="4667315" y="4739350"/>
            <a:ext cx="181473" cy="462826"/>
          </a:xfrm>
          <a:prstGeom prst="rect">
            <a:avLst/>
          </a:prstGeom>
        </p:spPr>
      </p:pic>
      <p:pic>
        <p:nvPicPr>
          <p:cNvPr id="136" name="Graphic 135">
            <a:extLst>
              <a:ext uri="{FF2B5EF4-FFF2-40B4-BE49-F238E27FC236}">
                <a16:creationId xmlns:a16="http://schemas.microsoft.com/office/drawing/2014/main" id="{8B7E022D-6EFA-1D41-A803-0EAA3ED2F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6747" y="4879157"/>
            <a:ext cx="345697" cy="219571"/>
          </a:xfrm>
          <a:prstGeom prst="rect">
            <a:avLst/>
          </a:prstGeom>
        </p:spPr>
      </p:pic>
      <p:pic>
        <p:nvPicPr>
          <p:cNvPr id="137" name="Picture 136" descr="A picture containing bird&#10;&#10;Description automatically generated">
            <a:extLst>
              <a:ext uri="{FF2B5EF4-FFF2-40B4-BE49-F238E27FC236}">
                <a16:creationId xmlns:a16="http://schemas.microsoft.com/office/drawing/2014/main" id="{6CEE5C6D-7AFC-C948-9FF7-5204C3D27FEF}"/>
              </a:ext>
            </a:extLst>
          </p:cNvPr>
          <p:cNvPicPr>
            <a:picLocks noChangeAspect="1"/>
          </p:cNvPicPr>
          <p:nvPr/>
        </p:nvPicPr>
        <p:blipFill>
          <a:blip r:embed="rId3"/>
          <a:stretch>
            <a:fillRect/>
          </a:stretch>
        </p:blipFill>
        <p:spPr>
          <a:xfrm>
            <a:off x="5421164" y="4752222"/>
            <a:ext cx="181473" cy="462826"/>
          </a:xfrm>
          <a:prstGeom prst="rect">
            <a:avLst/>
          </a:prstGeom>
        </p:spPr>
      </p:pic>
      <p:pic>
        <p:nvPicPr>
          <p:cNvPr id="138" name="Graphic 137">
            <a:extLst>
              <a:ext uri="{FF2B5EF4-FFF2-40B4-BE49-F238E27FC236}">
                <a16:creationId xmlns:a16="http://schemas.microsoft.com/office/drawing/2014/main" id="{BB684B6A-05F0-1C42-B468-1A04C9102F31}"/>
              </a:ext>
            </a:extLst>
          </p:cNvPr>
          <p:cNvPicPr>
            <a:picLocks noChangeAspect="1"/>
          </p:cNvPicPr>
          <p:nvPr/>
        </p:nvPicPr>
        <p:blipFill>
          <a:blip r:embed="rId6">
            <a:duotone>
              <a:prstClr val="black"/>
              <a:schemeClr val="tx2">
                <a:tint val="45000"/>
                <a:satMod val="400000"/>
              </a:schemeClr>
            </a:duotone>
            <a:extLst>
              <a:ext uri="{96DAC541-7B7A-43D3-8B79-37D633B846F1}">
                <asvg:svgBlip xmlns:asvg="http://schemas.microsoft.com/office/drawing/2016/SVG/main" r:embed="rId7"/>
              </a:ext>
            </a:extLst>
          </a:blip>
          <a:stretch>
            <a:fillRect/>
          </a:stretch>
        </p:blipFill>
        <p:spPr>
          <a:xfrm flipH="1">
            <a:off x="5169747" y="2829968"/>
            <a:ext cx="454102" cy="750342"/>
          </a:xfrm>
          <a:prstGeom prst="rect">
            <a:avLst/>
          </a:prstGeom>
        </p:spPr>
      </p:pic>
      <p:cxnSp>
        <p:nvCxnSpPr>
          <p:cNvPr id="139" name="Straight Arrow Connector 138">
            <a:extLst>
              <a:ext uri="{FF2B5EF4-FFF2-40B4-BE49-F238E27FC236}">
                <a16:creationId xmlns:a16="http://schemas.microsoft.com/office/drawing/2014/main" id="{49A6BAAD-F981-BB44-ADF5-F689658812DF}"/>
              </a:ext>
            </a:extLst>
          </p:cNvPr>
          <p:cNvCxnSpPr>
            <a:cxnSpLocks/>
          </p:cNvCxnSpPr>
          <p:nvPr/>
        </p:nvCxnSpPr>
        <p:spPr>
          <a:xfrm>
            <a:off x="3919215" y="326000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6D3E1E8-701A-A949-A388-72EFF4E256F4}"/>
              </a:ext>
            </a:extLst>
          </p:cNvPr>
          <p:cNvCxnSpPr>
            <a:cxnSpLocks/>
          </p:cNvCxnSpPr>
          <p:nvPr/>
        </p:nvCxnSpPr>
        <p:spPr>
          <a:xfrm>
            <a:off x="3850743" y="4877281"/>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9C5EAE-4435-EA4C-B284-DEC3D6FCCCE0}"/>
              </a:ext>
            </a:extLst>
          </p:cNvPr>
          <p:cNvCxnSpPr>
            <a:cxnSpLocks/>
          </p:cNvCxnSpPr>
          <p:nvPr/>
        </p:nvCxnSpPr>
        <p:spPr>
          <a:xfrm>
            <a:off x="6323653" y="4877281"/>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86E1CA0-D5A0-CC47-A951-6EEB3326E06C}"/>
              </a:ext>
            </a:extLst>
          </p:cNvPr>
          <p:cNvCxnSpPr>
            <a:cxnSpLocks/>
          </p:cNvCxnSpPr>
          <p:nvPr/>
        </p:nvCxnSpPr>
        <p:spPr>
          <a:xfrm>
            <a:off x="5836479" y="326000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2643845-F90E-FB41-8A1C-6132368AA574}"/>
              </a:ext>
            </a:extLst>
          </p:cNvPr>
          <p:cNvSpPr txBox="1"/>
          <p:nvPr/>
        </p:nvSpPr>
        <p:spPr>
          <a:xfrm>
            <a:off x="3802062" y="233877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149" name="TextBox 148">
            <a:extLst>
              <a:ext uri="{FF2B5EF4-FFF2-40B4-BE49-F238E27FC236}">
                <a16:creationId xmlns:a16="http://schemas.microsoft.com/office/drawing/2014/main" id="{0F70CC47-C978-F541-8A55-683BCC44B334}"/>
              </a:ext>
            </a:extLst>
          </p:cNvPr>
          <p:cNvSpPr txBox="1"/>
          <p:nvPr/>
        </p:nvSpPr>
        <p:spPr>
          <a:xfrm>
            <a:off x="1126578" y="232990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0" name="TextBox 149">
            <a:extLst>
              <a:ext uri="{FF2B5EF4-FFF2-40B4-BE49-F238E27FC236}">
                <a16:creationId xmlns:a16="http://schemas.microsoft.com/office/drawing/2014/main" id="{E9C96BD4-62F5-CC4C-9CBE-388C64FAF264}"/>
              </a:ext>
            </a:extLst>
          </p:cNvPr>
          <p:cNvSpPr txBox="1"/>
          <p:nvPr/>
        </p:nvSpPr>
        <p:spPr>
          <a:xfrm>
            <a:off x="6907172" y="235266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151" name="TextBox 150">
            <a:extLst>
              <a:ext uri="{FF2B5EF4-FFF2-40B4-BE49-F238E27FC236}">
                <a16:creationId xmlns:a16="http://schemas.microsoft.com/office/drawing/2014/main" id="{40E1C584-A1C9-DD42-B905-9121BC82558F}"/>
              </a:ext>
            </a:extLst>
          </p:cNvPr>
          <p:cNvSpPr txBox="1"/>
          <p:nvPr/>
        </p:nvSpPr>
        <p:spPr>
          <a:xfrm>
            <a:off x="1116017" y="4134853"/>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pic>
        <p:nvPicPr>
          <p:cNvPr id="33" name="Graphic 32">
            <a:extLst>
              <a:ext uri="{FF2B5EF4-FFF2-40B4-BE49-F238E27FC236}">
                <a16:creationId xmlns:a16="http://schemas.microsoft.com/office/drawing/2014/main" id="{E0014D1B-139A-E046-B440-F6F9C0869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435" y="4896090"/>
            <a:ext cx="345697" cy="219571"/>
          </a:xfrm>
          <a:prstGeom prst="rect">
            <a:avLst/>
          </a:prstGeom>
        </p:spPr>
      </p:pic>
      <p:pic>
        <p:nvPicPr>
          <p:cNvPr id="4" name="Picture 3">
            <a:extLst>
              <a:ext uri="{FF2B5EF4-FFF2-40B4-BE49-F238E27FC236}">
                <a16:creationId xmlns:a16="http://schemas.microsoft.com/office/drawing/2014/main" id="{0C93FCCF-6B8B-C749-A416-F855A83B4598}"/>
              </a:ext>
            </a:extLst>
          </p:cNvPr>
          <p:cNvPicPr>
            <a:picLocks noChangeAspect="1"/>
          </p:cNvPicPr>
          <p:nvPr/>
        </p:nvPicPr>
        <p:blipFill>
          <a:blip r:embed="rId8"/>
          <a:stretch>
            <a:fillRect/>
          </a:stretch>
        </p:blipFill>
        <p:spPr>
          <a:xfrm>
            <a:off x="2525415" y="3060016"/>
            <a:ext cx="454103" cy="431398"/>
          </a:xfrm>
          <a:prstGeom prst="rect">
            <a:avLst/>
          </a:prstGeom>
        </p:spPr>
      </p:pic>
      <p:pic>
        <p:nvPicPr>
          <p:cNvPr id="35" name="Picture 34">
            <a:extLst>
              <a:ext uri="{FF2B5EF4-FFF2-40B4-BE49-F238E27FC236}">
                <a16:creationId xmlns:a16="http://schemas.microsoft.com/office/drawing/2014/main" id="{83996825-E37A-7441-A82B-67486B5C5266}"/>
              </a:ext>
            </a:extLst>
          </p:cNvPr>
          <p:cNvPicPr>
            <a:picLocks noChangeAspect="1"/>
          </p:cNvPicPr>
          <p:nvPr/>
        </p:nvPicPr>
        <p:blipFill>
          <a:blip r:embed="rId8"/>
          <a:stretch>
            <a:fillRect/>
          </a:stretch>
        </p:blipFill>
        <p:spPr>
          <a:xfrm>
            <a:off x="2525415" y="4668465"/>
            <a:ext cx="454103" cy="431398"/>
          </a:xfrm>
          <a:prstGeom prst="rect">
            <a:avLst/>
          </a:prstGeom>
        </p:spPr>
      </p:pic>
      <p:pic>
        <p:nvPicPr>
          <p:cNvPr id="5" name="Picture 4">
            <a:extLst>
              <a:ext uri="{FF2B5EF4-FFF2-40B4-BE49-F238E27FC236}">
                <a16:creationId xmlns:a16="http://schemas.microsoft.com/office/drawing/2014/main" id="{3101BE3C-F4CD-B745-8B5E-CEF826EC4B94}"/>
              </a:ext>
            </a:extLst>
          </p:cNvPr>
          <p:cNvPicPr>
            <a:picLocks noChangeAspect="1"/>
          </p:cNvPicPr>
          <p:nvPr/>
        </p:nvPicPr>
        <p:blipFill>
          <a:blip r:embed="rId9"/>
          <a:stretch>
            <a:fillRect/>
          </a:stretch>
        </p:blipFill>
        <p:spPr>
          <a:xfrm>
            <a:off x="7910967" y="4723498"/>
            <a:ext cx="1409295" cy="307777"/>
          </a:xfrm>
          <a:prstGeom prst="rect">
            <a:avLst/>
          </a:prstGeom>
        </p:spPr>
      </p:pic>
      <p:pic>
        <p:nvPicPr>
          <p:cNvPr id="36" name="Picture 35">
            <a:extLst>
              <a:ext uri="{FF2B5EF4-FFF2-40B4-BE49-F238E27FC236}">
                <a16:creationId xmlns:a16="http://schemas.microsoft.com/office/drawing/2014/main" id="{C4D4F2CE-165A-9846-82BF-D3B2073BA7DE}"/>
              </a:ext>
            </a:extLst>
          </p:cNvPr>
          <p:cNvPicPr>
            <a:picLocks noChangeAspect="1"/>
          </p:cNvPicPr>
          <p:nvPr/>
        </p:nvPicPr>
        <p:blipFill rotWithShape="1">
          <a:blip r:embed="rId9"/>
          <a:srcRect t="-1" r="25000" b="-42977"/>
          <a:stretch/>
        </p:blipFill>
        <p:spPr>
          <a:xfrm>
            <a:off x="4935822" y="4469841"/>
            <a:ext cx="958029" cy="398858"/>
          </a:xfrm>
          <a:prstGeom prst="rect">
            <a:avLst/>
          </a:prstGeom>
        </p:spPr>
      </p:pic>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Generalization bounds </a:t>
            </a:r>
          </a:p>
        </p:txBody>
      </p:sp>
      <p:pic>
        <p:nvPicPr>
          <p:cNvPr id="2" name="Picture 1">
            <a:extLst>
              <a:ext uri="{FF2B5EF4-FFF2-40B4-BE49-F238E27FC236}">
                <a16:creationId xmlns:a16="http://schemas.microsoft.com/office/drawing/2014/main" id="{EF270099-9D4E-7946-A1E2-ECD621E824AD}"/>
              </a:ext>
            </a:extLst>
          </p:cNvPr>
          <p:cNvPicPr>
            <a:picLocks noChangeAspect="1"/>
          </p:cNvPicPr>
          <p:nvPr/>
        </p:nvPicPr>
        <p:blipFill>
          <a:blip r:embed="rId10"/>
          <a:stretch>
            <a:fillRect/>
          </a:stretch>
        </p:blipFill>
        <p:spPr>
          <a:xfrm>
            <a:off x="8230364" y="3085997"/>
            <a:ext cx="595103" cy="332557"/>
          </a:xfrm>
          <a:prstGeom prst="rect">
            <a:avLst/>
          </a:prstGeom>
        </p:spPr>
      </p:pic>
      <p:sp>
        <p:nvSpPr>
          <p:cNvPr id="32" name="Right Brace 31">
            <a:extLst>
              <a:ext uri="{FF2B5EF4-FFF2-40B4-BE49-F238E27FC236}">
                <a16:creationId xmlns:a16="http://schemas.microsoft.com/office/drawing/2014/main" id="{F1F08F00-0E1F-7046-BC91-21E71FC10564}"/>
              </a:ext>
            </a:extLst>
          </p:cNvPr>
          <p:cNvSpPr/>
          <p:nvPr/>
        </p:nvSpPr>
        <p:spPr>
          <a:xfrm>
            <a:off x="9430984" y="2388020"/>
            <a:ext cx="728134" cy="2911882"/>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419AF74-8126-974D-B29B-F1E49D3A06F0}"/>
              </a:ext>
            </a:extLst>
          </p:cNvPr>
          <p:cNvSpPr txBox="1"/>
          <p:nvPr/>
        </p:nvSpPr>
        <p:spPr>
          <a:xfrm>
            <a:off x="10168924" y="3216260"/>
            <a:ext cx="1932767" cy="1477328"/>
          </a:xfrm>
          <a:prstGeom prst="rect">
            <a:avLst/>
          </a:prstGeom>
          <a:noFill/>
        </p:spPr>
        <p:txBody>
          <a:bodyPr wrap="square" rtlCol="0">
            <a:spAutoFit/>
          </a:bodyPr>
          <a:lstStyle/>
          <a:p>
            <a:r>
              <a:rPr lang="en-US" dirty="0"/>
              <a:t>Prediction error is the difference between true output and prediction </a:t>
            </a:r>
          </a:p>
        </p:txBody>
      </p:sp>
      <p:sp>
        <p:nvSpPr>
          <p:cNvPr id="34" name="TextBox 33">
            <a:extLst>
              <a:ext uri="{FF2B5EF4-FFF2-40B4-BE49-F238E27FC236}">
                <a16:creationId xmlns:a16="http://schemas.microsoft.com/office/drawing/2014/main" id="{452B2588-0DB2-CA40-A2AB-BAAC90C0A8F6}"/>
              </a:ext>
            </a:extLst>
          </p:cNvPr>
          <p:cNvSpPr txBox="1"/>
          <p:nvPr/>
        </p:nvSpPr>
        <p:spPr>
          <a:xfrm>
            <a:off x="1076837" y="5736279"/>
            <a:ext cx="2897155" cy="707886"/>
          </a:xfrm>
          <a:prstGeom prst="rect">
            <a:avLst/>
          </a:prstGeom>
          <a:noFill/>
        </p:spPr>
        <p:txBody>
          <a:bodyPr wrap="square" rtlCol="0">
            <a:spAutoFit/>
          </a:bodyPr>
          <a:lstStyle/>
          <a:p>
            <a:r>
              <a:rPr lang="en-US" sz="2000" dirty="0"/>
              <a:t>Average prediction error:</a:t>
            </a:r>
          </a:p>
          <a:p>
            <a:pPr algn="ctr"/>
            <a:r>
              <a:rPr lang="en-US" sz="2000" dirty="0"/>
              <a:t>(risk)</a:t>
            </a:r>
          </a:p>
        </p:txBody>
      </p:sp>
      <p:pic>
        <p:nvPicPr>
          <p:cNvPr id="18" name="Picture 17">
            <a:extLst>
              <a:ext uri="{FF2B5EF4-FFF2-40B4-BE49-F238E27FC236}">
                <a16:creationId xmlns:a16="http://schemas.microsoft.com/office/drawing/2014/main" id="{3A8B7644-B749-1F4B-A81E-5B99E81DC599}"/>
              </a:ext>
            </a:extLst>
          </p:cNvPr>
          <p:cNvPicPr>
            <a:picLocks noChangeAspect="1"/>
          </p:cNvPicPr>
          <p:nvPr/>
        </p:nvPicPr>
        <p:blipFill>
          <a:blip r:embed="rId11"/>
          <a:stretch>
            <a:fillRect/>
          </a:stretch>
        </p:blipFill>
        <p:spPr>
          <a:xfrm>
            <a:off x="4425213" y="5746174"/>
            <a:ext cx="6769100" cy="571500"/>
          </a:xfrm>
          <a:prstGeom prst="rect">
            <a:avLst/>
          </a:prstGeom>
        </p:spPr>
      </p:pic>
      <p:sp>
        <p:nvSpPr>
          <p:cNvPr id="37" name="TextBox 36">
            <a:extLst>
              <a:ext uri="{FF2B5EF4-FFF2-40B4-BE49-F238E27FC236}">
                <a16:creationId xmlns:a16="http://schemas.microsoft.com/office/drawing/2014/main" id="{5E5AB72D-7B74-D149-945A-19203A4E6F55}"/>
              </a:ext>
            </a:extLst>
          </p:cNvPr>
          <p:cNvSpPr txBox="1"/>
          <p:nvPr/>
        </p:nvSpPr>
        <p:spPr>
          <a:xfrm>
            <a:off x="6331763" y="457429"/>
            <a:ext cx="4987408" cy="707886"/>
          </a:xfrm>
          <a:prstGeom prst="rect">
            <a:avLst/>
          </a:prstGeom>
          <a:noFill/>
        </p:spPr>
        <p:txBody>
          <a:bodyPr wrap="square" rtlCol="0">
            <a:spAutoFit/>
          </a:bodyPr>
          <a:lstStyle/>
          <a:p>
            <a:r>
              <a:rPr lang="en-US" sz="2000" dirty="0">
                <a:solidFill>
                  <a:schemeClr val="bg1"/>
                </a:solidFill>
              </a:rPr>
              <a:t>~ quantify how well we can make predictions in terms of training performance</a:t>
            </a:r>
          </a:p>
        </p:txBody>
      </p:sp>
      <p:sp>
        <p:nvSpPr>
          <p:cNvPr id="39" name="TextBox 38">
            <a:extLst>
              <a:ext uri="{FF2B5EF4-FFF2-40B4-BE49-F238E27FC236}">
                <a16:creationId xmlns:a16="http://schemas.microsoft.com/office/drawing/2014/main" id="{9C9E4BA5-8AE8-86FF-A9A7-E75A96EC9E34}"/>
              </a:ext>
            </a:extLst>
          </p:cNvPr>
          <p:cNvSpPr txBox="1"/>
          <p:nvPr/>
        </p:nvSpPr>
        <p:spPr>
          <a:xfrm>
            <a:off x="3769263" y="3914710"/>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earned quantum process</a:t>
            </a:r>
          </a:p>
        </p:txBody>
      </p:sp>
      <p:sp>
        <p:nvSpPr>
          <p:cNvPr id="40" name="TextBox 39">
            <a:extLst>
              <a:ext uri="{FF2B5EF4-FFF2-40B4-BE49-F238E27FC236}">
                <a16:creationId xmlns:a16="http://schemas.microsoft.com/office/drawing/2014/main" id="{0C00CB06-DDF4-E99C-D06D-3A2747C42A7E}"/>
              </a:ext>
            </a:extLst>
          </p:cNvPr>
          <p:cNvSpPr txBox="1"/>
          <p:nvPr/>
        </p:nvSpPr>
        <p:spPr>
          <a:xfrm>
            <a:off x="6918234" y="3914710"/>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Predicted output state</a:t>
            </a:r>
          </a:p>
        </p:txBody>
      </p:sp>
    </p:spTree>
    <p:extLst>
      <p:ext uri="{BB962C8B-B14F-4D97-AF65-F5344CB8AC3E}">
        <p14:creationId xmlns:p14="http://schemas.microsoft.com/office/powerpoint/2010/main" val="1593202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ounded Rectangle 131">
            <a:extLst>
              <a:ext uri="{FF2B5EF4-FFF2-40B4-BE49-F238E27FC236}">
                <a16:creationId xmlns:a16="http://schemas.microsoft.com/office/drawing/2014/main" id="{A1B34A1B-3F7C-B24F-BD51-6563A7948948}"/>
              </a:ext>
            </a:extLst>
          </p:cNvPr>
          <p:cNvSpPr/>
          <p:nvPr/>
        </p:nvSpPr>
        <p:spPr>
          <a:xfrm>
            <a:off x="4565857" y="4403793"/>
            <a:ext cx="1658073" cy="883312"/>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a:extLst>
              <a:ext uri="{FF2B5EF4-FFF2-40B4-BE49-F238E27FC236}">
                <a16:creationId xmlns:a16="http://schemas.microsoft.com/office/drawing/2014/main" id="{0D60F82C-5189-3040-AF78-9E8A228806A3}"/>
              </a:ext>
            </a:extLst>
          </p:cNvPr>
          <p:cNvSpPr/>
          <p:nvPr/>
        </p:nvSpPr>
        <p:spPr>
          <a:xfrm>
            <a:off x="4545013" y="4416589"/>
            <a:ext cx="1658073" cy="883312"/>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34" name="Picture 133" descr="A picture containing bird&#10;&#10;Description automatically generated">
            <a:extLst>
              <a:ext uri="{FF2B5EF4-FFF2-40B4-BE49-F238E27FC236}">
                <a16:creationId xmlns:a16="http://schemas.microsoft.com/office/drawing/2014/main" id="{4771B19A-A5B2-C548-855F-8E0BDF61C8DF}"/>
              </a:ext>
            </a:extLst>
          </p:cNvPr>
          <p:cNvPicPr>
            <a:picLocks noChangeAspect="1"/>
          </p:cNvPicPr>
          <p:nvPr/>
        </p:nvPicPr>
        <p:blipFill>
          <a:blip r:embed="rId3"/>
          <a:stretch>
            <a:fillRect/>
          </a:stretch>
        </p:blipFill>
        <p:spPr>
          <a:xfrm>
            <a:off x="4667315" y="4739350"/>
            <a:ext cx="181473" cy="462826"/>
          </a:xfrm>
          <a:prstGeom prst="rect">
            <a:avLst/>
          </a:prstGeom>
        </p:spPr>
      </p:pic>
      <p:pic>
        <p:nvPicPr>
          <p:cNvPr id="136" name="Graphic 135">
            <a:extLst>
              <a:ext uri="{FF2B5EF4-FFF2-40B4-BE49-F238E27FC236}">
                <a16:creationId xmlns:a16="http://schemas.microsoft.com/office/drawing/2014/main" id="{8B7E022D-6EFA-1D41-A803-0EAA3ED2F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6747" y="4879157"/>
            <a:ext cx="345697" cy="219571"/>
          </a:xfrm>
          <a:prstGeom prst="rect">
            <a:avLst/>
          </a:prstGeom>
        </p:spPr>
      </p:pic>
      <p:pic>
        <p:nvPicPr>
          <p:cNvPr id="137" name="Picture 136" descr="A picture containing bird&#10;&#10;Description automatically generated">
            <a:extLst>
              <a:ext uri="{FF2B5EF4-FFF2-40B4-BE49-F238E27FC236}">
                <a16:creationId xmlns:a16="http://schemas.microsoft.com/office/drawing/2014/main" id="{6CEE5C6D-7AFC-C948-9FF7-5204C3D27FEF}"/>
              </a:ext>
            </a:extLst>
          </p:cNvPr>
          <p:cNvPicPr>
            <a:picLocks noChangeAspect="1"/>
          </p:cNvPicPr>
          <p:nvPr/>
        </p:nvPicPr>
        <p:blipFill>
          <a:blip r:embed="rId3"/>
          <a:stretch>
            <a:fillRect/>
          </a:stretch>
        </p:blipFill>
        <p:spPr>
          <a:xfrm>
            <a:off x="5421164" y="4752222"/>
            <a:ext cx="181473" cy="462826"/>
          </a:xfrm>
          <a:prstGeom prst="rect">
            <a:avLst/>
          </a:prstGeom>
        </p:spPr>
      </p:pic>
      <p:pic>
        <p:nvPicPr>
          <p:cNvPr id="138" name="Graphic 137">
            <a:extLst>
              <a:ext uri="{FF2B5EF4-FFF2-40B4-BE49-F238E27FC236}">
                <a16:creationId xmlns:a16="http://schemas.microsoft.com/office/drawing/2014/main" id="{BB684B6A-05F0-1C42-B468-1A04C9102F31}"/>
              </a:ext>
            </a:extLst>
          </p:cNvPr>
          <p:cNvPicPr>
            <a:picLocks noChangeAspect="1"/>
          </p:cNvPicPr>
          <p:nvPr/>
        </p:nvPicPr>
        <p:blipFill>
          <a:blip r:embed="rId6">
            <a:duotone>
              <a:prstClr val="black"/>
              <a:schemeClr val="tx2">
                <a:tint val="45000"/>
                <a:satMod val="400000"/>
              </a:schemeClr>
            </a:duotone>
            <a:extLst>
              <a:ext uri="{96DAC541-7B7A-43D3-8B79-37D633B846F1}">
                <asvg:svgBlip xmlns:asvg="http://schemas.microsoft.com/office/drawing/2016/SVG/main" r:embed="rId7"/>
              </a:ext>
            </a:extLst>
          </a:blip>
          <a:stretch>
            <a:fillRect/>
          </a:stretch>
        </p:blipFill>
        <p:spPr>
          <a:xfrm flipH="1">
            <a:off x="5169747" y="2829968"/>
            <a:ext cx="454102" cy="750342"/>
          </a:xfrm>
          <a:prstGeom prst="rect">
            <a:avLst/>
          </a:prstGeom>
        </p:spPr>
      </p:pic>
      <p:cxnSp>
        <p:nvCxnSpPr>
          <p:cNvPr id="139" name="Straight Arrow Connector 138">
            <a:extLst>
              <a:ext uri="{FF2B5EF4-FFF2-40B4-BE49-F238E27FC236}">
                <a16:creationId xmlns:a16="http://schemas.microsoft.com/office/drawing/2014/main" id="{49A6BAAD-F981-BB44-ADF5-F689658812DF}"/>
              </a:ext>
            </a:extLst>
          </p:cNvPr>
          <p:cNvCxnSpPr>
            <a:cxnSpLocks/>
          </p:cNvCxnSpPr>
          <p:nvPr/>
        </p:nvCxnSpPr>
        <p:spPr>
          <a:xfrm>
            <a:off x="3919215" y="326000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F6D3E1E8-701A-A949-A388-72EFF4E256F4}"/>
              </a:ext>
            </a:extLst>
          </p:cNvPr>
          <p:cNvCxnSpPr>
            <a:cxnSpLocks/>
          </p:cNvCxnSpPr>
          <p:nvPr/>
        </p:nvCxnSpPr>
        <p:spPr>
          <a:xfrm>
            <a:off x="3850743" y="4877281"/>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9E9C5EAE-4435-EA4C-B284-DEC3D6FCCCE0}"/>
              </a:ext>
            </a:extLst>
          </p:cNvPr>
          <p:cNvCxnSpPr>
            <a:cxnSpLocks/>
          </p:cNvCxnSpPr>
          <p:nvPr/>
        </p:nvCxnSpPr>
        <p:spPr>
          <a:xfrm>
            <a:off x="6323653" y="4877281"/>
            <a:ext cx="548736"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786E1CA0-D5A0-CC47-A951-6EEB3326E06C}"/>
              </a:ext>
            </a:extLst>
          </p:cNvPr>
          <p:cNvCxnSpPr>
            <a:cxnSpLocks/>
          </p:cNvCxnSpPr>
          <p:nvPr/>
        </p:nvCxnSpPr>
        <p:spPr>
          <a:xfrm>
            <a:off x="5836479" y="3260007"/>
            <a:ext cx="97522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2643845-F90E-FB41-8A1C-6132368AA574}"/>
              </a:ext>
            </a:extLst>
          </p:cNvPr>
          <p:cNvSpPr txBox="1"/>
          <p:nvPr/>
        </p:nvSpPr>
        <p:spPr>
          <a:xfrm>
            <a:off x="3802062" y="2338771"/>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149" name="TextBox 148">
            <a:extLst>
              <a:ext uri="{FF2B5EF4-FFF2-40B4-BE49-F238E27FC236}">
                <a16:creationId xmlns:a16="http://schemas.microsoft.com/office/drawing/2014/main" id="{0F70CC47-C978-F541-8A55-683BCC44B334}"/>
              </a:ext>
            </a:extLst>
          </p:cNvPr>
          <p:cNvSpPr txBox="1"/>
          <p:nvPr/>
        </p:nvSpPr>
        <p:spPr>
          <a:xfrm>
            <a:off x="1126578" y="2329909"/>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sp>
        <p:nvSpPr>
          <p:cNvPr id="150" name="TextBox 149">
            <a:extLst>
              <a:ext uri="{FF2B5EF4-FFF2-40B4-BE49-F238E27FC236}">
                <a16:creationId xmlns:a16="http://schemas.microsoft.com/office/drawing/2014/main" id="{E9C96BD4-62F5-CC4C-9CBE-388C64FAF264}"/>
              </a:ext>
            </a:extLst>
          </p:cNvPr>
          <p:cNvSpPr txBox="1"/>
          <p:nvPr/>
        </p:nvSpPr>
        <p:spPr>
          <a:xfrm>
            <a:off x="6907172" y="2352665"/>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151" name="TextBox 150">
            <a:extLst>
              <a:ext uri="{FF2B5EF4-FFF2-40B4-BE49-F238E27FC236}">
                <a16:creationId xmlns:a16="http://schemas.microsoft.com/office/drawing/2014/main" id="{40E1C584-A1C9-DD42-B905-9121BC82558F}"/>
              </a:ext>
            </a:extLst>
          </p:cNvPr>
          <p:cNvSpPr txBox="1"/>
          <p:nvPr/>
        </p:nvSpPr>
        <p:spPr>
          <a:xfrm>
            <a:off x="1116017" y="4134853"/>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Input state</a:t>
            </a:r>
          </a:p>
        </p:txBody>
      </p:sp>
      <p:pic>
        <p:nvPicPr>
          <p:cNvPr id="33" name="Graphic 32">
            <a:extLst>
              <a:ext uri="{FF2B5EF4-FFF2-40B4-BE49-F238E27FC236}">
                <a16:creationId xmlns:a16="http://schemas.microsoft.com/office/drawing/2014/main" id="{E0014D1B-139A-E046-B440-F6F9C0869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5435" y="4896090"/>
            <a:ext cx="345697" cy="219571"/>
          </a:xfrm>
          <a:prstGeom prst="rect">
            <a:avLst/>
          </a:prstGeom>
        </p:spPr>
      </p:pic>
      <p:pic>
        <p:nvPicPr>
          <p:cNvPr id="4" name="Picture 3">
            <a:extLst>
              <a:ext uri="{FF2B5EF4-FFF2-40B4-BE49-F238E27FC236}">
                <a16:creationId xmlns:a16="http://schemas.microsoft.com/office/drawing/2014/main" id="{0C93FCCF-6B8B-C749-A416-F855A83B4598}"/>
              </a:ext>
            </a:extLst>
          </p:cNvPr>
          <p:cNvPicPr>
            <a:picLocks noChangeAspect="1"/>
          </p:cNvPicPr>
          <p:nvPr/>
        </p:nvPicPr>
        <p:blipFill>
          <a:blip r:embed="rId8"/>
          <a:stretch>
            <a:fillRect/>
          </a:stretch>
        </p:blipFill>
        <p:spPr>
          <a:xfrm>
            <a:off x="2525415" y="3060016"/>
            <a:ext cx="454103" cy="431398"/>
          </a:xfrm>
          <a:prstGeom prst="rect">
            <a:avLst/>
          </a:prstGeom>
        </p:spPr>
      </p:pic>
      <p:pic>
        <p:nvPicPr>
          <p:cNvPr id="35" name="Picture 34">
            <a:extLst>
              <a:ext uri="{FF2B5EF4-FFF2-40B4-BE49-F238E27FC236}">
                <a16:creationId xmlns:a16="http://schemas.microsoft.com/office/drawing/2014/main" id="{83996825-E37A-7441-A82B-67486B5C5266}"/>
              </a:ext>
            </a:extLst>
          </p:cNvPr>
          <p:cNvPicPr>
            <a:picLocks noChangeAspect="1"/>
          </p:cNvPicPr>
          <p:nvPr/>
        </p:nvPicPr>
        <p:blipFill>
          <a:blip r:embed="rId8"/>
          <a:stretch>
            <a:fillRect/>
          </a:stretch>
        </p:blipFill>
        <p:spPr>
          <a:xfrm>
            <a:off x="2525415" y="4668465"/>
            <a:ext cx="454103" cy="431398"/>
          </a:xfrm>
          <a:prstGeom prst="rect">
            <a:avLst/>
          </a:prstGeom>
        </p:spPr>
      </p:pic>
      <p:pic>
        <p:nvPicPr>
          <p:cNvPr id="5" name="Picture 4">
            <a:extLst>
              <a:ext uri="{FF2B5EF4-FFF2-40B4-BE49-F238E27FC236}">
                <a16:creationId xmlns:a16="http://schemas.microsoft.com/office/drawing/2014/main" id="{3101BE3C-F4CD-B745-8B5E-CEF826EC4B94}"/>
              </a:ext>
            </a:extLst>
          </p:cNvPr>
          <p:cNvPicPr>
            <a:picLocks noChangeAspect="1"/>
          </p:cNvPicPr>
          <p:nvPr/>
        </p:nvPicPr>
        <p:blipFill>
          <a:blip r:embed="rId9"/>
          <a:stretch>
            <a:fillRect/>
          </a:stretch>
        </p:blipFill>
        <p:spPr>
          <a:xfrm>
            <a:off x="7910967" y="4723498"/>
            <a:ext cx="1409295" cy="307777"/>
          </a:xfrm>
          <a:prstGeom prst="rect">
            <a:avLst/>
          </a:prstGeom>
        </p:spPr>
      </p:pic>
      <p:pic>
        <p:nvPicPr>
          <p:cNvPr id="36" name="Picture 35">
            <a:extLst>
              <a:ext uri="{FF2B5EF4-FFF2-40B4-BE49-F238E27FC236}">
                <a16:creationId xmlns:a16="http://schemas.microsoft.com/office/drawing/2014/main" id="{C4D4F2CE-165A-9846-82BF-D3B2073BA7DE}"/>
              </a:ext>
            </a:extLst>
          </p:cNvPr>
          <p:cNvPicPr>
            <a:picLocks noChangeAspect="1"/>
          </p:cNvPicPr>
          <p:nvPr/>
        </p:nvPicPr>
        <p:blipFill rotWithShape="1">
          <a:blip r:embed="rId9"/>
          <a:srcRect t="-1" r="25000" b="-42977"/>
          <a:stretch/>
        </p:blipFill>
        <p:spPr>
          <a:xfrm>
            <a:off x="4935822" y="4469841"/>
            <a:ext cx="958029" cy="398858"/>
          </a:xfrm>
          <a:prstGeom prst="rect">
            <a:avLst/>
          </a:prstGeom>
        </p:spPr>
      </p:pic>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Generalization bounds </a:t>
            </a:r>
          </a:p>
        </p:txBody>
      </p:sp>
      <p:pic>
        <p:nvPicPr>
          <p:cNvPr id="2" name="Picture 1">
            <a:extLst>
              <a:ext uri="{FF2B5EF4-FFF2-40B4-BE49-F238E27FC236}">
                <a16:creationId xmlns:a16="http://schemas.microsoft.com/office/drawing/2014/main" id="{EF270099-9D4E-7946-A1E2-ECD621E824AD}"/>
              </a:ext>
            </a:extLst>
          </p:cNvPr>
          <p:cNvPicPr>
            <a:picLocks noChangeAspect="1"/>
          </p:cNvPicPr>
          <p:nvPr/>
        </p:nvPicPr>
        <p:blipFill>
          <a:blip r:embed="rId10"/>
          <a:stretch>
            <a:fillRect/>
          </a:stretch>
        </p:blipFill>
        <p:spPr>
          <a:xfrm>
            <a:off x="8230364" y="3085997"/>
            <a:ext cx="595103" cy="332557"/>
          </a:xfrm>
          <a:prstGeom prst="rect">
            <a:avLst/>
          </a:prstGeom>
        </p:spPr>
      </p:pic>
      <p:sp>
        <p:nvSpPr>
          <p:cNvPr id="32" name="Right Brace 31">
            <a:extLst>
              <a:ext uri="{FF2B5EF4-FFF2-40B4-BE49-F238E27FC236}">
                <a16:creationId xmlns:a16="http://schemas.microsoft.com/office/drawing/2014/main" id="{F1F08F00-0E1F-7046-BC91-21E71FC10564}"/>
              </a:ext>
            </a:extLst>
          </p:cNvPr>
          <p:cNvSpPr/>
          <p:nvPr/>
        </p:nvSpPr>
        <p:spPr>
          <a:xfrm>
            <a:off x="9430984" y="2388020"/>
            <a:ext cx="728134" cy="2911882"/>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419AF74-8126-974D-B29B-F1E49D3A06F0}"/>
              </a:ext>
            </a:extLst>
          </p:cNvPr>
          <p:cNvSpPr txBox="1"/>
          <p:nvPr/>
        </p:nvSpPr>
        <p:spPr>
          <a:xfrm>
            <a:off x="10168924" y="3216260"/>
            <a:ext cx="1932767" cy="1477328"/>
          </a:xfrm>
          <a:prstGeom prst="rect">
            <a:avLst/>
          </a:prstGeom>
          <a:noFill/>
        </p:spPr>
        <p:txBody>
          <a:bodyPr wrap="square" rtlCol="0">
            <a:spAutoFit/>
          </a:bodyPr>
          <a:lstStyle/>
          <a:p>
            <a:r>
              <a:rPr lang="en-US" dirty="0"/>
              <a:t>Prediction error is the difference between true output and prediction </a:t>
            </a:r>
          </a:p>
        </p:txBody>
      </p:sp>
      <p:cxnSp>
        <p:nvCxnSpPr>
          <p:cNvPr id="40" name="Straight Arrow Connector 39">
            <a:extLst>
              <a:ext uri="{FF2B5EF4-FFF2-40B4-BE49-F238E27FC236}">
                <a16:creationId xmlns:a16="http://schemas.microsoft.com/office/drawing/2014/main" id="{6BE81771-7616-414D-8D89-EFA028DED0D7}"/>
              </a:ext>
            </a:extLst>
          </p:cNvPr>
          <p:cNvCxnSpPr>
            <a:cxnSpLocks/>
          </p:cNvCxnSpPr>
          <p:nvPr/>
        </p:nvCxnSpPr>
        <p:spPr>
          <a:xfrm flipH="1" flipV="1">
            <a:off x="6770433" y="6154181"/>
            <a:ext cx="136739" cy="243210"/>
          </a:xfrm>
          <a:prstGeom prst="straightConnector1">
            <a:avLst/>
          </a:prstGeom>
          <a:ln>
            <a:solidFill>
              <a:srgbClr val="0F808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15F1BD5-BCFC-5948-B932-57FFBDA8D007}"/>
              </a:ext>
            </a:extLst>
          </p:cNvPr>
          <p:cNvSpPr txBox="1"/>
          <p:nvPr/>
        </p:nvSpPr>
        <p:spPr>
          <a:xfrm>
            <a:off x="6907172" y="6346093"/>
            <a:ext cx="3563499" cy="461665"/>
          </a:xfrm>
          <a:prstGeom prst="rect">
            <a:avLst/>
          </a:prstGeom>
          <a:noFill/>
        </p:spPr>
        <p:txBody>
          <a:bodyPr wrap="square" rtlCol="0">
            <a:spAutoFit/>
          </a:bodyPr>
          <a:lstStyle/>
          <a:p>
            <a:r>
              <a:rPr lang="en-US" sz="1200" dirty="0">
                <a:solidFill>
                  <a:srgbClr val="0F8080"/>
                </a:solidFill>
              </a:rPr>
              <a:t>Testing ensemble (the ensemble of states we care about predicting the action of the process over)  </a:t>
            </a:r>
          </a:p>
        </p:txBody>
      </p:sp>
      <p:pic>
        <p:nvPicPr>
          <p:cNvPr id="7" name="Picture 6">
            <a:extLst>
              <a:ext uri="{FF2B5EF4-FFF2-40B4-BE49-F238E27FC236}">
                <a16:creationId xmlns:a16="http://schemas.microsoft.com/office/drawing/2014/main" id="{CE47E3C3-4612-A142-BF33-558C12B5C64F}"/>
              </a:ext>
            </a:extLst>
          </p:cNvPr>
          <p:cNvPicPr>
            <a:picLocks noChangeAspect="1"/>
          </p:cNvPicPr>
          <p:nvPr/>
        </p:nvPicPr>
        <p:blipFill>
          <a:blip r:embed="rId11"/>
          <a:stretch>
            <a:fillRect/>
          </a:stretch>
        </p:blipFill>
        <p:spPr>
          <a:xfrm>
            <a:off x="4566908" y="5549509"/>
            <a:ext cx="6769100" cy="571500"/>
          </a:xfrm>
          <a:prstGeom prst="rect">
            <a:avLst/>
          </a:prstGeom>
        </p:spPr>
      </p:pic>
      <p:sp>
        <p:nvSpPr>
          <p:cNvPr id="37" name="TextBox 36">
            <a:extLst>
              <a:ext uri="{FF2B5EF4-FFF2-40B4-BE49-F238E27FC236}">
                <a16:creationId xmlns:a16="http://schemas.microsoft.com/office/drawing/2014/main" id="{54A872CE-0FEE-3D4D-BA31-CD4A6D2FF135}"/>
              </a:ext>
            </a:extLst>
          </p:cNvPr>
          <p:cNvSpPr txBox="1"/>
          <p:nvPr/>
        </p:nvSpPr>
        <p:spPr>
          <a:xfrm>
            <a:off x="6331763" y="457429"/>
            <a:ext cx="4987408" cy="707886"/>
          </a:xfrm>
          <a:prstGeom prst="rect">
            <a:avLst/>
          </a:prstGeom>
          <a:noFill/>
        </p:spPr>
        <p:txBody>
          <a:bodyPr wrap="square" rtlCol="0">
            <a:spAutoFit/>
          </a:bodyPr>
          <a:lstStyle/>
          <a:p>
            <a:r>
              <a:rPr lang="en-US" sz="2000" dirty="0">
                <a:solidFill>
                  <a:schemeClr val="bg1"/>
                </a:solidFill>
              </a:rPr>
              <a:t>~ quantify how well we can make predictions in terms of training performance</a:t>
            </a:r>
          </a:p>
        </p:txBody>
      </p:sp>
      <p:sp>
        <p:nvSpPr>
          <p:cNvPr id="41" name="TextBox 40">
            <a:extLst>
              <a:ext uri="{FF2B5EF4-FFF2-40B4-BE49-F238E27FC236}">
                <a16:creationId xmlns:a16="http://schemas.microsoft.com/office/drawing/2014/main" id="{63343A30-9D80-3544-AA5E-15B604BF8E42}"/>
              </a:ext>
            </a:extLst>
          </p:cNvPr>
          <p:cNvSpPr txBox="1"/>
          <p:nvPr/>
        </p:nvSpPr>
        <p:spPr>
          <a:xfrm>
            <a:off x="1076837" y="5736279"/>
            <a:ext cx="2897155" cy="707886"/>
          </a:xfrm>
          <a:prstGeom prst="rect">
            <a:avLst/>
          </a:prstGeom>
          <a:noFill/>
        </p:spPr>
        <p:txBody>
          <a:bodyPr wrap="square" rtlCol="0">
            <a:spAutoFit/>
          </a:bodyPr>
          <a:lstStyle/>
          <a:p>
            <a:r>
              <a:rPr lang="en-US" sz="2000" dirty="0"/>
              <a:t>Average prediction error:</a:t>
            </a:r>
          </a:p>
          <a:p>
            <a:pPr algn="ctr"/>
            <a:r>
              <a:rPr lang="en-US" sz="2000" dirty="0"/>
              <a:t>(risk)</a:t>
            </a:r>
          </a:p>
        </p:txBody>
      </p:sp>
      <p:sp>
        <p:nvSpPr>
          <p:cNvPr id="39" name="TextBox 38">
            <a:extLst>
              <a:ext uri="{FF2B5EF4-FFF2-40B4-BE49-F238E27FC236}">
                <a16:creationId xmlns:a16="http://schemas.microsoft.com/office/drawing/2014/main" id="{3721D64F-ADA9-515F-F402-1B95B2DD0CD5}"/>
              </a:ext>
            </a:extLst>
          </p:cNvPr>
          <p:cNvSpPr txBox="1"/>
          <p:nvPr/>
        </p:nvSpPr>
        <p:spPr>
          <a:xfrm>
            <a:off x="3769263" y="3914710"/>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earned quantum process</a:t>
            </a:r>
          </a:p>
        </p:txBody>
      </p:sp>
      <p:sp>
        <p:nvSpPr>
          <p:cNvPr id="42" name="TextBox 41">
            <a:extLst>
              <a:ext uri="{FF2B5EF4-FFF2-40B4-BE49-F238E27FC236}">
                <a16:creationId xmlns:a16="http://schemas.microsoft.com/office/drawing/2014/main" id="{4E240954-27E2-6325-9494-577AF0680EAB}"/>
              </a:ext>
            </a:extLst>
          </p:cNvPr>
          <p:cNvSpPr txBox="1"/>
          <p:nvPr/>
        </p:nvSpPr>
        <p:spPr>
          <a:xfrm>
            <a:off x="6918234" y="3914710"/>
            <a:ext cx="3272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Predicted output state</a:t>
            </a:r>
          </a:p>
        </p:txBody>
      </p:sp>
    </p:spTree>
    <p:extLst>
      <p:ext uri="{BB962C8B-B14F-4D97-AF65-F5344CB8AC3E}">
        <p14:creationId xmlns:p14="http://schemas.microsoft.com/office/powerpoint/2010/main" val="35230529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604CFA4-AA98-9D48-8A6F-FCADF4C1FCD4}"/>
              </a:ext>
            </a:extLst>
          </p:cNvPr>
          <p:cNvSpPr txBox="1"/>
          <p:nvPr/>
        </p:nvSpPr>
        <p:spPr>
          <a:xfrm>
            <a:off x="872108" y="1783349"/>
            <a:ext cx="795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 we don’t have access to the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risk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only the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training cost  </a:t>
            </a: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Generalization bounds </a:t>
            </a:r>
          </a:p>
        </p:txBody>
      </p:sp>
      <p:sp>
        <p:nvSpPr>
          <p:cNvPr id="41" name="Rounded Rectangle 40">
            <a:extLst>
              <a:ext uri="{FF2B5EF4-FFF2-40B4-BE49-F238E27FC236}">
                <a16:creationId xmlns:a16="http://schemas.microsoft.com/office/drawing/2014/main" id="{983BD7CB-1EA1-F44C-9BD6-BFC55CAE81A7}"/>
              </a:ext>
            </a:extLst>
          </p:cNvPr>
          <p:cNvSpPr/>
          <p:nvPr/>
        </p:nvSpPr>
        <p:spPr>
          <a:xfrm>
            <a:off x="3607981" y="4517064"/>
            <a:ext cx="1493368" cy="720414"/>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Rounded Rectangle 41">
            <a:extLst>
              <a:ext uri="{FF2B5EF4-FFF2-40B4-BE49-F238E27FC236}">
                <a16:creationId xmlns:a16="http://schemas.microsoft.com/office/drawing/2014/main" id="{2D795318-67EF-3A4F-BFAC-9C029C05DA29}"/>
              </a:ext>
            </a:extLst>
          </p:cNvPr>
          <p:cNvSpPr/>
          <p:nvPr/>
        </p:nvSpPr>
        <p:spPr>
          <a:xfrm>
            <a:off x="3589208" y="4527500"/>
            <a:ext cx="1493368" cy="720414"/>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descr="A picture containing bird&#10;&#10;Description automatically generated">
            <a:extLst>
              <a:ext uri="{FF2B5EF4-FFF2-40B4-BE49-F238E27FC236}">
                <a16:creationId xmlns:a16="http://schemas.microsoft.com/office/drawing/2014/main" id="{32ECE9A9-695A-4C4A-B522-29B38DA1D086}"/>
              </a:ext>
            </a:extLst>
          </p:cNvPr>
          <p:cNvPicPr>
            <a:picLocks noChangeAspect="1"/>
          </p:cNvPicPr>
          <p:nvPr/>
        </p:nvPicPr>
        <p:blipFill>
          <a:blip r:embed="rId3"/>
          <a:stretch>
            <a:fillRect/>
          </a:stretch>
        </p:blipFill>
        <p:spPr>
          <a:xfrm>
            <a:off x="3699361" y="4804550"/>
            <a:ext cx="163446" cy="377473"/>
          </a:xfrm>
          <a:prstGeom prst="rect">
            <a:avLst/>
          </a:prstGeom>
        </p:spPr>
      </p:pic>
      <p:pic>
        <p:nvPicPr>
          <p:cNvPr id="44" name="Graphic 43">
            <a:extLst>
              <a:ext uri="{FF2B5EF4-FFF2-40B4-BE49-F238E27FC236}">
                <a16:creationId xmlns:a16="http://schemas.microsoft.com/office/drawing/2014/main" id="{B9CB1AA2-95CF-8540-B053-E5852626F5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0252" y="4918575"/>
            <a:ext cx="294060" cy="179078"/>
          </a:xfrm>
          <a:prstGeom prst="rect">
            <a:avLst/>
          </a:prstGeom>
        </p:spPr>
      </p:pic>
      <p:pic>
        <p:nvPicPr>
          <p:cNvPr id="45" name="Graphic 44">
            <a:extLst>
              <a:ext uri="{FF2B5EF4-FFF2-40B4-BE49-F238E27FC236}">
                <a16:creationId xmlns:a16="http://schemas.microsoft.com/office/drawing/2014/main" id="{5A0F529E-76A0-4D4F-9552-4AD9E0BA56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7478" y="4916392"/>
            <a:ext cx="311357" cy="179078"/>
          </a:xfrm>
          <a:prstGeom prst="rect">
            <a:avLst/>
          </a:prstGeom>
        </p:spPr>
      </p:pic>
      <p:pic>
        <p:nvPicPr>
          <p:cNvPr id="46" name="Picture 45" descr="A picture containing bird&#10;&#10;Description automatically generated">
            <a:extLst>
              <a:ext uri="{FF2B5EF4-FFF2-40B4-BE49-F238E27FC236}">
                <a16:creationId xmlns:a16="http://schemas.microsoft.com/office/drawing/2014/main" id="{260A599C-44FF-8F4A-A091-F60BD3F4BDAF}"/>
              </a:ext>
            </a:extLst>
          </p:cNvPr>
          <p:cNvPicPr>
            <a:picLocks noChangeAspect="1"/>
          </p:cNvPicPr>
          <p:nvPr/>
        </p:nvPicPr>
        <p:blipFill>
          <a:blip r:embed="rId3"/>
          <a:stretch>
            <a:fillRect/>
          </a:stretch>
        </p:blipFill>
        <p:spPr>
          <a:xfrm>
            <a:off x="4791275" y="4804549"/>
            <a:ext cx="163446" cy="377473"/>
          </a:xfrm>
          <a:prstGeom prst="rect">
            <a:avLst/>
          </a:prstGeom>
        </p:spPr>
      </p:pic>
      <p:pic>
        <p:nvPicPr>
          <p:cNvPr id="47" name="Graphic 46">
            <a:extLst>
              <a:ext uri="{FF2B5EF4-FFF2-40B4-BE49-F238E27FC236}">
                <a16:creationId xmlns:a16="http://schemas.microsoft.com/office/drawing/2014/main" id="{D1BB79DB-727B-8849-AAE3-6796E8CEC8EB}"/>
              </a:ext>
            </a:extLst>
          </p:cNvPr>
          <p:cNvPicPr>
            <a:picLocks noChangeAspect="1"/>
          </p:cNvPicPr>
          <p:nvPr/>
        </p:nvPicPr>
        <p:blipFill>
          <a:blip r:embed="rId8">
            <a:duotone>
              <a:prstClr val="black"/>
              <a:schemeClr val="tx2">
                <a:tint val="45000"/>
                <a:satMod val="400000"/>
              </a:schemeClr>
            </a:duotone>
            <a:extLst>
              <a:ext uri="{96DAC541-7B7A-43D3-8B79-37D633B846F1}">
                <asvg:svgBlip xmlns:asvg="http://schemas.microsoft.com/office/drawing/2016/SVG/main" r:embed="rId9"/>
              </a:ext>
            </a:extLst>
          </a:blip>
          <a:stretch>
            <a:fillRect/>
          </a:stretch>
        </p:blipFill>
        <p:spPr>
          <a:xfrm flipH="1">
            <a:off x="4151884" y="2902029"/>
            <a:ext cx="408994" cy="611966"/>
          </a:xfrm>
          <a:prstGeom prst="rect">
            <a:avLst/>
          </a:prstGeom>
        </p:spPr>
      </p:pic>
      <p:cxnSp>
        <p:nvCxnSpPr>
          <p:cNvPr id="48" name="Straight Arrow Connector 47">
            <a:extLst>
              <a:ext uri="{FF2B5EF4-FFF2-40B4-BE49-F238E27FC236}">
                <a16:creationId xmlns:a16="http://schemas.microsoft.com/office/drawing/2014/main" id="{E6B0E1E0-25C8-C547-A270-258528AF1B44}"/>
              </a:ext>
            </a:extLst>
          </p:cNvPr>
          <p:cNvCxnSpPr>
            <a:cxnSpLocks/>
          </p:cNvCxnSpPr>
          <p:nvPr/>
        </p:nvCxnSpPr>
        <p:spPr>
          <a:xfrm>
            <a:off x="3025573" y="3252761"/>
            <a:ext cx="878349"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D90F1CE-A658-1D47-A542-B8728830D282}"/>
              </a:ext>
            </a:extLst>
          </p:cNvPr>
          <p:cNvCxnSpPr>
            <a:cxnSpLocks/>
          </p:cNvCxnSpPr>
          <p:nvPr/>
        </p:nvCxnSpPr>
        <p:spPr>
          <a:xfrm>
            <a:off x="2963903" y="4903233"/>
            <a:ext cx="494227"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530EB36-6D76-FF40-B72D-E3821C670A44}"/>
              </a:ext>
            </a:extLst>
          </p:cNvPr>
          <p:cNvCxnSpPr>
            <a:cxnSpLocks/>
          </p:cNvCxnSpPr>
          <p:nvPr/>
        </p:nvCxnSpPr>
        <p:spPr>
          <a:xfrm>
            <a:off x="5191167" y="4903233"/>
            <a:ext cx="494227"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5468A60-3B11-DB4C-879B-B65D8B9D6AFB}"/>
              </a:ext>
            </a:extLst>
          </p:cNvPr>
          <p:cNvCxnSpPr>
            <a:cxnSpLocks/>
          </p:cNvCxnSpPr>
          <p:nvPr/>
        </p:nvCxnSpPr>
        <p:spPr>
          <a:xfrm>
            <a:off x="4752386" y="3252761"/>
            <a:ext cx="878349"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A1F7991-5819-7A44-96C2-C121D6717694}"/>
              </a:ext>
            </a:extLst>
          </p:cNvPr>
          <p:cNvSpPr txBox="1"/>
          <p:nvPr/>
        </p:nvSpPr>
        <p:spPr>
          <a:xfrm>
            <a:off x="2920058" y="2501417"/>
            <a:ext cx="2947787" cy="2510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53" name="TextBox 52">
            <a:extLst>
              <a:ext uri="{FF2B5EF4-FFF2-40B4-BE49-F238E27FC236}">
                <a16:creationId xmlns:a16="http://schemas.microsoft.com/office/drawing/2014/main" id="{A574694E-DAD7-7F4C-A0C5-0456F4891AB8}"/>
              </a:ext>
            </a:extLst>
          </p:cNvPr>
          <p:cNvSpPr txBox="1"/>
          <p:nvPr/>
        </p:nvSpPr>
        <p:spPr>
          <a:xfrm>
            <a:off x="2890517" y="4118177"/>
            <a:ext cx="29477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Learned quantum process</a:t>
            </a:r>
          </a:p>
        </p:txBody>
      </p:sp>
      <p:sp>
        <p:nvSpPr>
          <p:cNvPr id="54" name="TextBox 53">
            <a:extLst>
              <a:ext uri="{FF2B5EF4-FFF2-40B4-BE49-F238E27FC236}">
                <a16:creationId xmlns:a16="http://schemas.microsoft.com/office/drawing/2014/main" id="{54128577-9B7C-454E-8411-9CC74F806AE5}"/>
              </a:ext>
            </a:extLst>
          </p:cNvPr>
          <p:cNvSpPr txBox="1"/>
          <p:nvPr/>
        </p:nvSpPr>
        <p:spPr>
          <a:xfrm>
            <a:off x="5716722" y="2512749"/>
            <a:ext cx="2947787" cy="2510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sp>
        <p:nvSpPr>
          <p:cNvPr id="55" name="TextBox 54">
            <a:extLst>
              <a:ext uri="{FF2B5EF4-FFF2-40B4-BE49-F238E27FC236}">
                <a16:creationId xmlns:a16="http://schemas.microsoft.com/office/drawing/2014/main" id="{14CFD66E-3F9B-6140-B9FE-4C857C0E7E4F}"/>
              </a:ext>
            </a:extLst>
          </p:cNvPr>
          <p:cNvSpPr txBox="1"/>
          <p:nvPr/>
        </p:nvSpPr>
        <p:spPr>
          <a:xfrm>
            <a:off x="5726685" y="4118177"/>
            <a:ext cx="29477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Predicted output state</a:t>
            </a:r>
          </a:p>
        </p:txBody>
      </p:sp>
      <p:pic>
        <p:nvPicPr>
          <p:cNvPr id="56" name="Picture 55">
            <a:extLst>
              <a:ext uri="{FF2B5EF4-FFF2-40B4-BE49-F238E27FC236}">
                <a16:creationId xmlns:a16="http://schemas.microsoft.com/office/drawing/2014/main" id="{3626731D-FDE9-F349-981D-234E03389118}"/>
              </a:ext>
            </a:extLst>
          </p:cNvPr>
          <p:cNvPicPr>
            <a:picLocks noChangeAspect="1"/>
          </p:cNvPicPr>
          <p:nvPr/>
        </p:nvPicPr>
        <p:blipFill>
          <a:blip r:embed="rId10"/>
          <a:stretch>
            <a:fillRect/>
          </a:stretch>
        </p:blipFill>
        <p:spPr>
          <a:xfrm>
            <a:off x="4259659" y="3079365"/>
            <a:ext cx="220513" cy="215729"/>
          </a:xfrm>
          <a:prstGeom prst="rect">
            <a:avLst/>
          </a:prstGeom>
        </p:spPr>
      </p:pic>
      <p:pic>
        <p:nvPicPr>
          <p:cNvPr id="57" name="Picture 56">
            <a:extLst>
              <a:ext uri="{FF2B5EF4-FFF2-40B4-BE49-F238E27FC236}">
                <a16:creationId xmlns:a16="http://schemas.microsoft.com/office/drawing/2014/main" id="{F307BF8F-0021-E648-A739-6C6C93EBA7E0}"/>
              </a:ext>
            </a:extLst>
          </p:cNvPr>
          <p:cNvPicPr>
            <a:picLocks noChangeAspect="1"/>
          </p:cNvPicPr>
          <p:nvPr/>
        </p:nvPicPr>
        <p:blipFill>
          <a:blip r:embed="rId11"/>
          <a:stretch>
            <a:fillRect/>
          </a:stretch>
        </p:blipFill>
        <p:spPr>
          <a:xfrm>
            <a:off x="1775122" y="3051333"/>
            <a:ext cx="363014" cy="313357"/>
          </a:xfrm>
          <a:prstGeom prst="rect">
            <a:avLst/>
          </a:prstGeom>
        </p:spPr>
      </p:pic>
      <p:pic>
        <p:nvPicPr>
          <p:cNvPr id="58" name="Picture 57">
            <a:extLst>
              <a:ext uri="{FF2B5EF4-FFF2-40B4-BE49-F238E27FC236}">
                <a16:creationId xmlns:a16="http://schemas.microsoft.com/office/drawing/2014/main" id="{2071FD96-65C7-4444-A9DA-05C64C966358}"/>
              </a:ext>
            </a:extLst>
          </p:cNvPr>
          <p:cNvPicPr>
            <a:picLocks noChangeAspect="1"/>
          </p:cNvPicPr>
          <p:nvPr/>
        </p:nvPicPr>
        <p:blipFill>
          <a:blip r:embed="rId12"/>
          <a:stretch>
            <a:fillRect/>
          </a:stretch>
        </p:blipFill>
        <p:spPr>
          <a:xfrm>
            <a:off x="6335751" y="3069073"/>
            <a:ext cx="1729654" cy="313357"/>
          </a:xfrm>
          <a:prstGeom prst="rect">
            <a:avLst/>
          </a:prstGeom>
        </p:spPr>
      </p:pic>
      <p:pic>
        <p:nvPicPr>
          <p:cNvPr id="59" name="Picture 58">
            <a:extLst>
              <a:ext uri="{FF2B5EF4-FFF2-40B4-BE49-F238E27FC236}">
                <a16:creationId xmlns:a16="http://schemas.microsoft.com/office/drawing/2014/main" id="{DC4DCFE1-5C2E-C445-A7E1-E45F3D419A8D}"/>
              </a:ext>
            </a:extLst>
          </p:cNvPr>
          <p:cNvPicPr>
            <a:picLocks noChangeAspect="1"/>
          </p:cNvPicPr>
          <p:nvPr/>
        </p:nvPicPr>
        <p:blipFill>
          <a:blip r:embed="rId13"/>
          <a:stretch>
            <a:fillRect/>
          </a:stretch>
        </p:blipFill>
        <p:spPr>
          <a:xfrm>
            <a:off x="6335751" y="4720593"/>
            <a:ext cx="2199437" cy="313357"/>
          </a:xfrm>
          <a:prstGeom prst="rect">
            <a:avLst/>
          </a:prstGeom>
        </p:spPr>
      </p:pic>
      <p:pic>
        <p:nvPicPr>
          <p:cNvPr id="60" name="Picture 59">
            <a:extLst>
              <a:ext uri="{FF2B5EF4-FFF2-40B4-BE49-F238E27FC236}">
                <a16:creationId xmlns:a16="http://schemas.microsoft.com/office/drawing/2014/main" id="{259241B7-ED75-EE44-8DF1-FE38CFEAFCB0}"/>
              </a:ext>
            </a:extLst>
          </p:cNvPr>
          <p:cNvPicPr>
            <a:picLocks noChangeAspect="1"/>
          </p:cNvPicPr>
          <p:nvPr/>
        </p:nvPicPr>
        <p:blipFill>
          <a:blip r:embed="rId14"/>
          <a:stretch>
            <a:fillRect/>
          </a:stretch>
        </p:blipFill>
        <p:spPr>
          <a:xfrm>
            <a:off x="4046547" y="4595434"/>
            <a:ext cx="635725" cy="291530"/>
          </a:xfrm>
          <a:prstGeom prst="rect">
            <a:avLst/>
          </a:prstGeom>
        </p:spPr>
      </p:pic>
      <p:pic>
        <p:nvPicPr>
          <p:cNvPr id="61" name="Picture 60">
            <a:extLst>
              <a:ext uri="{FF2B5EF4-FFF2-40B4-BE49-F238E27FC236}">
                <a16:creationId xmlns:a16="http://schemas.microsoft.com/office/drawing/2014/main" id="{D9972A28-3EAD-D94E-8243-2D6B2FC8EB84}"/>
              </a:ext>
            </a:extLst>
          </p:cNvPr>
          <p:cNvPicPr>
            <a:picLocks noChangeAspect="1"/>
          </p:cNvPicPr>
          <p:nvPr/>
        </p:nvPicPr>
        <p:blipFill>
          <a:blip r:embed="rId11"/>
          <a:stretch>
            <a:fillRect/>
          </a:stretch>
        </p:blipFill>
        <p:spPr>
          <a:xfrm>
            <a:off x="1744134" y="4764522"/>
            <a:ext cx="363014" cy="313357"/>
          </a:xfrm>
          <a:prstGeom prst="rect">
            <a:avLst/>
          </a:prstGeom>
        </p:spPr>
      </p:pic>
      <p:sp>
        <p:nvSpPr>
          <p:cNvPr id="62" name="Right Brace 61">
            <a:extLst>
              <a:ext uri="{FF2B5EF4-FFF2-40B4-BE49-F238E27FC236}">
                <a16:creationId xmlns:a16="http://schemas.microsoft.com/office/drawing/2014/main" id="{A3BEB305-B2B3-7246-908F-D08C2FB1D2EA}"/>
              </a:ext>
            </a:extLst>
          </p:cNvPr>
          <p:cNvSpPr/>
          <p:nvPr/>
        </p:nvSpPr>
        <p:spPr>
          <a:xfrm>
            <a:off x="8920949" y="2637918"/>
            <a:ext cx="655805" cy="270633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3AB9EBA1-A3E3-1348-B067-CA2CB5B6D4FD}"/>
              </a:ext>
            </a:extLst>
          </p:cNvPr>
          <p:cNvSpPr txBox="1"/>
          <p:nvPr/>
        </p:nvSpPr>
        <p:spPr>
          <a:xfrm>
            <a:off x="9450335" y="3212360"/>
            <a:ext cx="1593637" cy="953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Repeat this for a whole set of different input states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i.e. a ‘training ensemble’</a:t>
            </a:r>
          </a:p>
        </p:txBody>
      </p:sp>
      <p:pic>
        <p:nvPicPr>
          <p:cNvPr id="64" name="Picture 63">
            <a:extLst>
              <a:ext uri="{FF2B5EF4-FFF2-40B4-BE49-F238E27FC236}">
                <a16:creationId xmlns:a16="http://schemas.microsoft.com/office/drawing/2014/main" id="{B34AE0EC-5DD4-E14E-822F-D4F6AE837300}"/>
              </a:ext>
            </a:extLst>
          </p:cNvPr>
          <p:cNvPicPr>
            <a:picLocks noChangeAspect="1"/>
          </p:cNvPicPr>
          <p:nvPr/>
        </p:nvPicPr>
        <p:blipFill>
          <a:blip r:embed="rId15"/>
          <a:stretch>
            <a:fillRect/>
          </a:stretch>
        </p:blipFill>
        <p:spPr>
          <a:xfrm>
            <a:off x="9769590" y="4604204"/>
            <a:ext cx="1247553" cy="322772"/>
          </a:xfrm>
          <a:prstGeom prst="rect">
            <a:avLst/>
          </a:prstGeom>
        </p:spPr>
      </p:pic>
      <p:sp>
        <p:nvSpPr>
          <p:cNvPr id="91" name="TextBox 90">
            <a:extLst>
              <a:ext uri="{FF2B5EF4-FFF2-40B4-BE49-F238E27FC236}">
                <a16:creationId xmlns:a16="http://schemas.microsoft.com/office/drawing/2014/main" id="{BB2DE414-8049-4743-AA3B-481E6545D0AB}"/>
              </a:ext>
            </a:extLst>
          </p:cNvPr>
          <p:cNvSpPr txBox="1"/>
          <p:nvPr/>
        </p:nvSpPr>
        <p:spPr>
          <a:xfrm>
            <a:off x="56497" y="5885561"/>
            <a:ext cx="38132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T</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raining cost: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average error over training data)</a:t>
            </a:r>
          </a:p>
        </p:txBody>
      </p:sp>
      <p:pic>
        <p:nvPicPr>
          <p:cNvPr id="13" name="Picture 12">
            <a:extLst>
              <a:ext uri="{FF2B5EF4-FFF2-40B4-BE49-F238E27FC236}">
                <a16:creationId xmlns:a16="http://schemas.microsoft.com/office/drawing/2014/main" id="{45AD92E0-E931-EE48-B41A-1C99F6F6C199}"/>
              </a:ext>
            </a:extLst>
          </p:cNvPr>
          <p:cNvPicPr>
            <a:picLocks noChangeAspect="1"/>
          </p:cNvPicPr>
          <p:nvPr/>
        </p:nvPicPr>
        <p:blipFill>
          <a:blip r:embed="rId16"/>
          <a:stretch>
            <a:fillRect/>
          </a:stretch>
        </p:blipFill>
        <p:spPr>
          <a:xfrm>
            <a:off x="3869731" y="5807704"/>
            <a:ext cx="7543800" cy="863600"/>
          </a:xfrm>
          <a:prstGeom prst="rect">
            <a:avLst/>
          </a:prstGeom>
        </p:spPr>
      </p:pic>
      <p:sp>
        <p:nvSpPr>
          <p:cNvPr id="35" name="TextBox 34">
            <a:extLst>
              <a:ext uri="{FF2B5EF4-FFF2-40B4-BE49-F238E27FC236}">
                <a16:creationId xmlns:a16="http://schemas.microsoft.com/office/drawing/2014/main" id="{0FF0658D-50B1-3343-A950-4EA8F659E87C}"/>
              </a:ext>
            </a:extLst>
          </p:cNvPr>
          <p:cNvSpPr txBox="1"/>
          <p:nvPr/>
        </p:nvSpPr>
        <p:spPr>
          <a:xfrm>
            <a:off x="6331763" y="457429"/>
            <a:ext cx="4987408" cy="707886"/>
          </a:xfrm>
          <a:prstGeom prst="rect">
            <a:avLst/>
          </a:prstGeom>
          <a:noFill/>
        </p:spPr>
        <p:txBody>
          <a:bodyPr wrap="square" rtlCol="0">
            <a:spAutoFit/>
          </a:bodyPr>
          <a:lstStyle/>
          <a:p>
            <a:r>
              <a:rPr lang="en-US" sz="2000" dirty="0">
                <a:solidFill>
                  <a:schemeClr val="bg1"/>
                </a:solidFill>
              </a:rPr>
              <a:t>~ quantify how well we can make predictions in terms of training performance</a:t>
            </a:r>
          </a:p>
        </p:txBody>
      </p:sp>
    </p:spTree>
    <p:extLst>
      <p:ext uri="{BB962C8B-B14F-4D97-AF65-F5344CB8AC3E}">
        <p14:creationId xmlns:p14="http://schemas.microsoft.com/office/powerpoint/2010/main" val="773695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604CFA4-AA98-9D48-8A6F-FCADF4C1FCD4}"/>
              </a:ext>
            </a:extLst>
          </p:cNvPr>
          <p:cNvSpPr txBox="1"/>
          <p:nvPr/>
        </p:nvSpPr>
        <p:spPr>
          <a:xfrm>
            <a:off x="872108" y="1783349"/>
            <a:ext cx="7953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 we don’t have access to the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risk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only the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training cost  </a:t>
            </a: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Generalization bounds </a:t>
            </a:r>
          </a:p>
        </p:txBody>
      </p:sp>
      <p:sp>
        <p:nvSpPr>
          <p:cNvPr id="41" name="Rounded Rectangle 40">
            <a:extLst>
              <a:ext uri="{FF2B5EF4-FFF2-40B4-BE49-F238E27FC236}">
                <a16:creationId xmlns:a16="http://schemas.microsoft.com/office/drawing/2014/main" id="{983BD7CB-1EA1-F44C-9BD6-BFC55CAE81A7}"/>
              </a:ext>
            </a:extLst>
          </p:cNvPr>
          <p:cNvSpPr/>
          <p:nvPr/>
        </p:nvSpPr>
        <p:spPr>
          <a:xfrm>
            <a:off x="3607981" y="4517064"/>
            <a:ext cx="1493368" cy="720414"/>
          </a:xfrm>
          <a:prstGeom prst="roundRect">
            <a:avLst/>
          </a:prstGeom>
          <a:solidFill>
            <a:schemeClr val="bg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Rounded Rectangle 41">
            <a:extLst>
              <a:ext uri="{FF2B5EF4-FFF2-40B4-BE49-F238E27FC236}">
                <a16:creationId xmlns:a16="http://schemas.microsoft.com/office/drawing/2014/main" id="{2D795318-67EF-3A4F-BFAC-9C029C05DA29}"/>
              </a:ext>
            </a:extLst>
          </p:cNvPr>
          <p:cNvSpPr/>
          <p:nvPr/>
        </p:nvSpPr>
        <p:spPr>
          <a:xfrm>
            <a:off x="3589208" y="4527500"/>
            <a:ext cx="1493368" cy="720414"/>
          </a:xfrm>
          <a:prstGeom prst="roundRect">
            <a:avLst/>
          </a:prstGeom>
          <a:solidFill>
            <a:srgbClr val="CDCDDF">
              <a:alpha val="42000"/>
            </a:srgbClr>
          </a:solidFill>
          <a:ln w="38100">
            <a:solidFill>
              <a:srgbClr val="CDCDD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descr="A picture containing bird&#10;&#10;Description automatically generated">
            <a:extLst>
              <a:ext uri="{FF2B5EF4-FFF2-40B4-BE49-F238E27FC236}">
                <a16:creationId xmlns:a16="http://schemas.microsoft.com/office/drawing/2014/main" id="{32ECE9A9-695A-4C4A-B522-29B38DA1D086}"/>
              </a:ext>
            </a:extLst>
          </p:cNvPr>
          <p:cNvPicPr>
            <a:picLocks noChangeAspect="1"/>
          </p:cNvPicPr>
          <p:nvPr/>
        </p:nvPicPr>
        <p:blipFill>
          <a:blip r:embed="rId3"/>
          <a:stretch>
            <a:fillRect/>
          </a:stretch>
        </p:blipFill>
        <p:spPr>
          <a:xfrm>
            <a:off x="3699361" y="4804550"/>
            <a:ext cx="163446" cy="377473"/>
          </a:xfrm>
          <a:prstGeom prst="rect">
            <a:avLst/>
          </a:prstGeom>
        </p:spPr>
      </p:pic>
      <p:pic>
        <p:nvPicPr>
          <p:cNvPr id="44" name="Graphic 43">
            <a:extLst>
              <a:ext uri="{FF2B5EF4-FFF2-40B4-BE49-F238E27FC236}">
                <a16:creationId xmlns:a16="http://schemas.microsoft.com/office/drawing/2014/main" id="{B9CB1AA2-95CF-8540-B053-E5852626F5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0252" y="4918575"/>
            <a:ext cx="294060" cy="179078"/>
          </a:xfrm>
          <a:prstGeom prst="rect">
            <a:avLst/>
          </a:prstGeom>
        </p:spPr>
      </p:pic>
      <p:pic>
        <p:nvPicPr>
          <p:cNvPr id="45" name="Graphic 44">
            <a:extLst>
              <a:ext uri="{FF2B5EF4-FFF2-40B4-BE49-F238E27FC236}">
                <a16:creationId xmlns:a16="http://schemas.microsoft.com/office/drawing/2014/main" id="{5A0F529E-76A0-4D4F-9552-4AD9E0BA56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7478" y="4916392"/>
            <a:ext cx="311357" cy="179078"/>
          </a:xfrm>
          <a:prstGeom prst="rect">
            <a:avLst/>
          </a:prstGeom>
        </p:spPr>
      </p:pic>
      <p:pic>
        <p:nvPicPr>
          <p:cNvPr id="46" name="Picture 45" descr="A picture containing bird&#10;&#10;Description automatically generated">
            <a:extLst>
              <a:ext uri="{FF2B5EF4-FFF2-40B4-BE49-F238E27FC236}">
                <a16:creationId xmlns:a16="http://schemas.microsoft.com/office/drawing/2014/main" id="{260A599C-44FF-8F4A-A091-F60BD3F4BDAF}"/>
              </a:ext>
            </a:extLst>
          </p:cNvPr>
          <p:cNvPicPr>
            <a:picLocks noChangeAspect="1"/>
          </p:cNvPicPr>
          <p:nvPr/>
        </p:nvPicPr>
        <p:blipFill>
          <a:blip r:embed="rId3"/>
          <a:stretch>
            <a:fillRect/>
          </a:stretch>
        </p:blipFill>
        <p:spPr>
          <a:xfrm>
            <a:off x="4791275" y="4804549"/>
            <a:ext cx="163446" cy="377473"/>
          </a:xfrm>
          <a:prstGeom prst="rect">
            <a:avLst/>
          </a:prstGeom>
        </p:spPr>
      </p:pic>
      <p:pic>
        <p:nvPicPr>
          <p:cNvPr id="47" name="Graphic 46">
            <a:extLst>
              <a:ext uri="{FF2B5EF4-FFF2-40B4-BE49-F238E27FC236}">
                <a16:creationId xmlns:a16="http://schemas.microsoft.com/office/drawing/2014/main" id="{D1BB79DB-727B-8849-AAE3-6796E8CEC8EB}"/>
              </a:ext>
            </a:extLst>
          </p:cNvPr>
          <p:cNvPicPr>
            <a:picLocks noChangeAspect="1"/>
          </p:cNvPicPr>
          <p:nvPr/>
        </p:nvPicPr>
        <p:blipFill>
          <a:blip r:embed="rId8">
            <a:duotone>
              <a:prstClr val="black"/>
              <a:schemeClr val="tx2">
                <a:tint val="45000"/>
                <a:satMod val="400000"/>
              </a:schemeClr>
            </a:duotone>
            <a:extLst>
              <a:ext uri="{96DAC541-7B7A-43D3-8B79-37D633B846F1}">
                <asvg:svgBlip xmlns:asvg="http://schemas.microsoft.com/office/drawing/2016/SVG/main" r:embed="rId9"/>
              </a:ext>
            </a:extLst>
          </a:blip>
          <a:stretch>
            <a:fillRect/>
          </a:stretch>
        </p:blipFill>
        <p:spPr>
          <a:xfrm flipH="1">
            <a:off x="4151884" y="2902029"/>
            <a:ext cx="408994" cy="611966"/>
          </a:xfrm>
          <a:prstGeom prst="rect">
            <a:avLst/>
          </a:prstGeom>
        </p:spPr>
      </p:pic>
      <p:cxnSp>
        <p:nvCxnSpPr>
          <p:cNvPr id="48" name="Straight Arrow Connector 47">
            <a:extLst>
              <a:ext uri="{FF2B5EF4-FFF2-40B4-BE49-F238E27FC236}">
                <a16:creationId xmlns:a16="http://schemas.microsoft.com/office/drawing/2014/main" id="{E6B0E1E0-25C8-C547-A270-258528AF1B44}"/>
              </a:ext>
            </a:extLst>
          </p:cNvPr>
          <p:cNvCxnSpPr>
            <a:cxnSpLocks/>
          </p:cNvCxnSpPr>
          <p:nvPr/>
        </p:nvCxnSpPr>
        <p:spPr>
          <a:xfrm>
            <a:off x="3025573" y="3252761"/>
            <a:ext cx="878349"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D90F1CE-A658-1D47-A542-B8728830D282}"/>
              </a:ext>
            </a:extLst>
          </p:cNvPr>
          <p:cNvCxnSpPr>
            <a:cxnSpLocks/>
          </p:cNvCxnSpPr>
          <p:nvPr/>
        </p:nvCxnSpPr>
        <p:spPr>
          <a:xfrm>
            <a:off x="2963903" y="4903233"/>
            <a:ext cx="494227"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530EB36-6D76-FF40-B72D-E3821C670A44}"/>
              </a:ext>
            </a:extLst>
          </p:cNvPr>
          <p:cNvCxnSpPr>
            <a:cxnSpLocks/>
          </p:cNvCxnSpPr>
          <p:nvPr/>
        </p:nvCxnSpPr>
        <p:spPr>
          <a:xfrm>
            <a:off x="5191167" y="4903233"/>
            <a:ext cx="494227"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5468A60-3B11-DB4C-879B-B65D8B9D6AFB}"/>
              </a:ext>
            </a:extLst>
          </p:cNvPr>
          <p:cNvCxnSpPr>
            <a:cxnSpLocks/>
          </p:cNvCxnSpPr>
          <p:nvPr/>
        </p:nvCxnSpPr>
        <p:spPr>
          <a:xfrm>
            <a:off x="4752386" y="3252761"/>
            <a:ext cx="878349"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A1F7991-5819-7A44-96C2-C121D6717694}"/>
              </a:ext>
            </a:extLst>
          </p:cNvPr>
          <p:cNvSpPr txBox="1"/>
          <p:nvPr/>
        </p:nvSpPr>
        <p:spPr>
          <a:xfrm>
            <a:off x="2920058" y="2501417"/>
            <a:ext cx="2947787" cy="2510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Unknown quantum process</a:t>
            </a:r>
          </a:p>
        </p:txBody>
      </p:sp>
      <p:sp>
        <p:nvSpPr>
          <p:cNvPr id="54" name="TextBox 53">
            <a:extLst>
              <a:ext uri="{FF2B5EF4-FFF2-40B4-BE49-F238E27FC236}">
                <a16:creationId xmlns:a16="http://schemas.microsoft.com/office/drawing/2014/main" id="{54128577-9B7C-454E-8411-9CC74F806AE5}"/>
              </a:ext>
            </a:extLst>
          </p:cNvPr>
          <p:cNvSpPr txBox="1"/>
          <p:nvPr/>
        </p:nvSpPr>
        <p:spPr>
          <a:xfrm>
            <a:off x="5716722" y="2512749"/>
            <a:ext cx="2947787" cy="2510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Output state</a:t>
            </a:r>
          </a:p>
        </p:txBody>
      </p:sp>
      <p:pic>
        <p:nvPicPr>
          <p:cNvPr id="56" name="Picture 55">
            <a:extLst>
              <a:ext uri="{FF2B5EF4-FFF2-40B4-BE49-F238E27FC236}">
                <a16:creationId xmlns:a16="http://schemas.microsoft.com/office/drawing/2014/main" id="{3626731D-FDE9-F349-981D-234E03389118}"/>
              </a:ext>
            </a:extLst>
          </p:cNvPr>
          <p:cNvPicPr>
            <a:picLocks noChangeAspect="1"/>
          </p:cNvPicPr>
          <p:nvPr/>
        </p:nvPicPr>
        <p:blipFill>
          <a:blip r:embed="rId10"/>
          <a:stretch>
            <a:fillRect/>
          </a:stretch>
        </p:blipFill>
        <p:spPr>
          <a:xfrm>
            <a:off x="4259659" y="3079365"/>
            <a:ext cx="220513" cy="215729"/>
          </a:xfrm>
          <a:prstGeom prst="rect">
            <a:avLst/>
          </a:prstGeom>
        </p:spPr>
      </p:pic>
      <p:pic>
        <p:nvPicPr>
          <p:cNvPr id="57" name="Picture 56">
            <a:extLst>
              <a:ext uri="{FF2B5EF4-FFF2-40B4-BE49-F238E27FC236}">
                <a16:creationId xmlns:a16="http://schemas.microsoft.com/office/drawing/2014/main" id="{F307BF8F-0021-E648-A739-6C6C93EBA7E0}"/>
              </a:ext>
            </a:extLst>
          </p:cNvPr>
          <p:cNvPicPr>
            <a:picLocks noChangeAspect="1"/>
          </p:cNvPicPr>
          <p:nvPr/>
        </p:nvPicPr>
        <p:blipFill>
          <a:blip r:embed="rId11"/>
          <a:stretch>
            <a:fillRect/>
          </a:stretch>
        </p:blipFill>
        <p:spPr>
          <a:xfrm>
            <a:off x="1775122" y="3051333"/>
            <a:ext cx="363014" cy="313357"/>
          </a:xfrm>
          <a:prstGeom prst="rect">
            <a:avLst/>
          </a:prstGeom>
        </p:spPr>
      </p:pic>
      <p:pic>
        <p:nvPicPr>
          <p:cNvPr id="58" name="Picture 57">
            <a:extLst>
              <a:ext uri="{FF2B5EF4-FFF2-40B4-BE49-F238E27FC236}">
                <a16:creationId xmlns:a16="http://schemas.microsoft.com/office/drawing/2014/main" id="{2071FD96-65C7-4444-A9DA-05C64C966358}"/>
              </a:ext>
            </a:extLst>
          </p:cNvPr>
          <p:cNvPicPr>
            <a:picLocks noChangeAspect="1"/>
          </p:cNvPicPr>
          <p:nvPr/>
        </p:nvPicPr>
        <p:blipFill>
          <a:blip r:embed="rId12"/>
          <a:stretch>
            <a:fillRect/>
          </a:stretch>
        </p:blipFill>
        <p:spPr>
          <a:xfrm>
            <a:off x="6335751" y="3069073"/>
            <a:ext cx="1729654" cy="313357"/>
          </a:xfrm>
          <a:prstGeom prst="rect">
            <a:avLst/>
          </a:prstGeom>
        </p:spPr>
      </p:pic>
      <p:pic>
        <p:nvPicPr>
          <p:cNvPr id="59" name="Picture 58">
            <a:extLst>
              <a:ext uri="{FF2B5EF4-FFF2-40B4-BE49-F238E27FC236}">
                <a16:creationId xmlns:a16="http://schemas.microsoft.com/office/drawing/2014/main" id="{DC4DCFE1-5C2E-C445-A7E1-E45F3D419A8D}"/>
              </a:ext>
            </a:extLst>
          </p:cNvPr>
          <p:cNvPicPr>
            <a:picLocks noChangeAspect="1"/>
          </p:cNvPicPr>
          <p:nvPr/>
        </p:nvPicPr>
        <p:blipFill>
          <a:blip r:embed="rId13"/>
          <a:stretch>
            <a:fillRect/>
          </a:stretch>
        </p:blipFill>
        <p:spPr>
          <a:xfrm>
            <a:off x="6335751" y="4720593"/>
            <a:ext cx="2199437" cy="313357"/>
          </a:xfrm>
          <a:prstGeom prst="rect">
            <a:avLst/>
          </a:prstGeom>
        </p:spPr>
      </p:pic>
      <p:pic>
        <p:nvPicPr>
          <p:cNvPr id="60" name="Picture 59">
            <a:extLst>
              <a:ext uri="{FF2B5EF4-FFF2-40B4-BE49-F238E27FC236}">
                <a16:creationId xmlns:a16="http://schemas.microsoft.com/office/drawing/2014/main" id="{259241B7-ED75-EE44-8DF1-FE38CFEAFCB0}"/>
              </a:ext>
            </a:extLst>
          </p:cNvPr>
          <p:cNvPicPr>
            <a:picLocks noChangeAspect="1"/>
          </p:cNvPicPr>
          <p:nvPr/>
        </p:nvPicPr>
        <p:blipFill>
          <a:blip r:embed="rId14"/>
          <a:stretch>
            <a:fillRect/>
          </a:stretch>
        </p:blipFill>
        <p:spPr>
          <a:xfrm>
            <a:off x="4046547" y="4595434"/>
            <a:ext cx="635725" cy="291530"/>
          </a:xfrm>
          <a:prstGeom prst="rect">
            <a:avLst/>
          </a:prstGeom>
        </p:spPr>
      </p:pic>
      <p:pic>
        <p:nvPicPr>
          <p:cNvPr id="61" name="Picture 60">
            <a:extLst>
              <a:ext uri="{FF2B5EF4-FFF2-40B4-BE49-F238E27FC236}">
                <a16:creationId xmlns:a16="http://schemas.microsoft.com/office/drawing/2014/main" id="{D9972A28-3EAD-D94E-8243-2D6B2FC8EB84}"/>
              </a:ext>
            </a:extLst>
          </p:cNvPr>
          <p:cNvPicPr>
            <a:picLocks noChangeAspect="1"/>
          </p:cNvPicPr>
          <p:nvPr/>
        </p:nvPicPr>
        <p:blipFill>
          <a:blip r:embed="rId11"/>
          <a:stretch>
            <a:fillRect/>
          </a:stretch>
        </p:blipFill>
        <p:spPr>
          <a:xfrm>
            <a:off x="1744134" y="4764522"/>
            <a:ext cx="363014" cy="313357"/>
          </a:xfrm>
          <a:prstGeom prst="rect">
            <a:avLst/>
          </a:prstGeom>
        </p:spPr>
      </p:pic>
      <p:sp>
        <p:nvSpPr>
          <p:cNvPr id="62" name="Right Brace 61">
            <a:extLst>
              <a:ext uri="{FF2B5EF4-FFF2-40B4-BE49-F238E27FC236}">
                <a16:creationId xmlns:a16="http://schemas.microsoft.com/office/drawing/2014/main" id="{A3BEB305-B2B3-7246-908F-D08C2FB1D2EA}"/>
              </a:ext>
            </a:extLst>
          </p:cNvPr>
          <p:cNvSpPr/>
          <p:nvPr/>
        </p:nvSpPr>
        <p:spPr>
          <a:xfrm>
            <a:off x="8920949" y="2637918"/>
            <a:ext cx="655805" cy="270633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3AB9EBA1-A3E3-1348-B067-CA2CB5B6D4FD}"/>
              </a:ext>
            </a:extLst>
          </p:cNvPr>
          <p:cNvSpPr txBox="1"/>
          <p:nvPr/>
        </p:nvSpPr>
        <p:spPr>
          <a:xfrm>
            <a:off x="9450335" y="3212360"/>
            <a:ext cx="1593637" cy="953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Repeat this for a whole set of different input states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i.e. a ‘training ensemble’</a:t>
            </a:r>
          </a:p>
        </p:txBody>
      </p:sp>
      <p:pic>
        <p:nvPicPr>
          <p:cNvPr id="64" name="Picture 63">
            <a:extLst>
              <a:ext uri="{FF2B5EF4-FFF2-40B4-BE49-F238E27FC236}">
                <a16:creationId xmlns:a16="http://schemas.microsoft.com/office/drawing/2014/main" id="{B34AE0EC-5DD4-E14E-822F-D4F6AE837300}"/>
              </a:ext>
            </a:extLst>
          </p:cNvPr>
          <p:cNvPicPr>
            <a:picLocks noChangeAspect="1"/>
          </p:cNvPicPr>
          <p:nvPr/>
        </p:nvPicPr>
        <p:blipFill>
          <a:blip r:embed="rId15"/>
          <a:stretch>
            <a:fillRect/>
          </a:stretch>
        </p:blipFill>
        <p:spPr>
          <a:xfrm>
            <a:off x="9769590" y="4604204"/>
            <a:ext cx="1247553" cy="322772"/>
          </a:xfrm>
          <a:prstGeom prst="rect">
            <a:avLst/>
          </a:prstGeom>
        </p:spPr>
      </p:pic>
      <p:cxnSp>
        <p:nvCxnSpPr>
          <p:cNvPr id="37" name="Straight Arrow Connector 36">
            <a:extLst>
              <a:ext uri="{FF2B5EF4-FFF2-40B4-BE49-F238E27FC236}">
                <a16:creationId xmlns:a16="http://schemas.microsoft.com/office/drawing/2014/main" id="{7DD4FDB5-AAE4-144E-8CDA-7A71FC2CB76E}"/>
              </a:ext>
            </a:extLst>
          </p:cNvPr>
          <p:cNvCxnSpPr>
            <a:cxnSpLocks/>
          </p:cNvCxnSpPr>
          <p:nvPr/>
        </p:nvCxnSpPr>
        <p:spPr>
          <a:xfrm flipH="1" flipV="1">
            <a:off x="4712048" y="6182307"/>
            <a:ext cx="136739" cy="243210"/>
          </a:xfrm>
          <a:prstGeom prst="straightConnector1">
            <a:avLst/>
          </a:prstGeom>
          <a:ln>
            <a:solidFill>
              <a:srgbClr val="880F4B"/>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6C006F3-FF45-B04C-A85F-1C2AFFB23DCA}"/>
              </a:ext>
            </a:extLst>
          </p:cNvPr>
          <p:cNvSpPr txBox="1"/>
          <p:nvPr/>
        </p:nvSpPr>
        <p:spPr>
          <a:xfrm>
            <a:off x="4848787" y="6300080"/>
            <a:ext cx="4343399" cy="523220"/>
          </a:xfrm>
          <a:prstGeom prst="rect">
            <a:avLst/>
          </a:prstGeom>
          <a:noFill/>
        </p:spPr>
        <p:txBody>
          <a:bodyPr wrap="square" rtlCol="0">
            <a:spAutoFit/>
          </a:bodyPr>
          <a:lstStyle/>
          <a:p>
            <a:r>
              <a:rPr lang="en-US" sz="1400" dirty="0">
                <a:solidFill>
                  <a:srgbClr val="880F4B"/>
                </a:solidFill>
              </a:rPr>
              <a:t>Training ensemble (the ensemble of states that the training states are drawn from)  </a:t>
            </a:r>
          </a:p>
        </p:txBody>
      </p:sp>
      <p:pic>
        <p:nvPicPr>
          <p:cNvPr id="65" name="Picture 64">
            <a:extLst>
              <a:ext uri="{FF2B5EF4-FFF2-40B4-BE49-F238E27FC236}">
                <a16:creationId xmlns:a16="http://schemas.microsoft.com/office/drawing/2014/main" id="{71F29E88-91B2-2F46-83DA-DC611BAB61A9}"/>
              </a:ext>
            </a:extLst>
          </p:cNvPr>
          <p:cNvPicPr>
            <a:picLocks noChangeAspect="1"/>
          </p:cNvPicPr>
          <p:nvPr/>
        </p:nvPicPr>
        <p:blipFill>
          <a:blip r:embed="rId16"/>
          <a:stretch>
            <a:fillRect/>
          </a:stretch>
        </p:blipFill>
        <p:spPr>
          <a:xfrm>
            <a:off x="4343399" y="5489158"/>
            <a:ext cx="7543800" cy="863600"/>
          </a:xfrm>
          <a:prstGeom prst="rect">
            <a:avLst/>
          </a:prstGeom>
        </p:spPr>
      </p:pic>
      <p:sp>
        <p:nvSpPr>
          <p:cNvPr id="66" name="TextBox 65">
            <a:extLst>
              <a:ext uri="{FF2B5EF4-FFF2-40B4-BE49-F238E27FC236}">
                <a16:creationId xmlns:a16="http://schemas.microsoft.com/office/drawing/2014/main" id="{8F232E13-6248-A04F-B12A-6DAF01BF55F9}"/>
              </a:ext>
            </a:extLst>
          </p:cNvPr>
          <p:cNvSpPr txBox="1"/>
          <p:nvPr/>
        </p:nvSpPr>
        <p:spPr>
          <a:xfrm>
            <a:off x="6331763" y="457429"/>
            <a:ext cx="4987408" cy="707886"/>
          </a:xfrm>
          <a:prstGeom prst="rect">
            <a:avLst/>
          </a:prstGeom>
          <a:noFill/>
        </p:spPr>
        <p:txBody>
          <a:bodyPr wrap="square" rtlCol="0">
            <a:spAutoFit/>
          </a:bodyPr>
          <a:lstStyle/>
          <a:p>
            <a:r>
              <a:rPr lang="en-US" sz="2000" dirty="0">
                <a:solidFill>
                  <a:schemeClr val="bg1"/>
                </a:solidFill>
              </a:rPr>
              <a:t>~ quantify how well we can make predictions in terms of training performance</a:t>
            </a:r>
          </a:p>
        </p:txBody>
      </p:sp>
      <p:sp>
        <p:nvSpPr>
          <p:cNvPr id="67" name="TextBox 66">
            <a:extLst>
              <a:ext uri="{FF2B5EF4-FFF2-40B4-BE49-F238E27FC236}">
                <a16:creationId xmlns:a16="http://schemas.microsoft.com/office/drawing/2014/main" id="{01D7898B-895C-AE48-A25D-AE6F32222015}"/>
              </a:ext>
            </a:extLst>
          </p:cNvPr>
          <p:cNvSpPr txBox="1"/>
          <p:nvPr/>
        </p:nvSpPr>
        <p:spPr>
          <a:xfrm>
            <a:off x="56497" y="5885561"/>
            <a:ext cx="38132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T</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raining cost: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average error over training data)</a:t>
            </a:r>
          </a:p>
        </p:txBody>
      </p:sp>
      <p:sp>
        <p:nvSpPr>
          <p:cNvPr id="68" name="TextBox 67">
            <a:extLst>
              <a:ext uri="{FF2B5EF4-FFF2-40B4-BE49-F238E27FC236}">
                <a16:creationId xmlns:a16="http://schemas.microsoft.com/office/drawing/2014/main" id="{F196D715-2ECC-C854-F7B0-9E87F239202B}"/>
              </a:ext>
            </a:extLst>
          </p:cNvPr>
          <p:cNvSpPr txBox="1"/>
          <p:nvPr/>
        </p:nvSpPr>
        <p:spPr>
          <a:xfrm>
            <a:off x="2890517" y="4118177"/>
            <a:ext cx="29477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Learned quantum process</a:t>
            </a:r>
          </a:p>
        </p:txBody>
      </p:sp>
      <p:sp>
        <p:nvSpPr>
          <p:cNvPr id="69" name="TextBox 68">
            <a:extLst>
              <a:ext uri="{FF2B5EF4-FFF2-40B4-BE49-F238E27FC236}">
                <a16:creationId xmlns:a16="http://schemas.microsoft.com/office/drawing/2014/main" id="{5DED8CF7-7987-F181-BD8B-CDA5801295F1}"/>
              </a:ext>
            </a:extLst>
          </p:cNvPr>
          <p:cNvSpPr txBox="1"/>
          <p:nvPr/>
        </p:nvSpPr>
        <p:spPr>
          <a:xfrm>
            <a:off x="5726685" y="4118177"/>
            <a:ext cx="29477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Predicted output state</a:t>
            </a:r>
          </a:p>
        </p:txBody>
      </p:sp>
    </p:spTree>
    <p:extLst>
      <p:ext uri="{BB962C8B-B14F-4D97-AF65-F5344CB8AC3E}">
        <p14:creationId xmlns:p14="http://schemas.microsoft.com/office/powerpoint/2010/main" val="2894351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Generalization bounds </a:t>
            </a:r>
          </a:p>
        </p:txBody>
      </p:sp>
      <p:sp>
        <p:nvSpPr>
          <p:cNvPr id="90" name="TextBox 89">
            <a:extLst>
              <a:ext uri="{FF2B5EF4-FFF2-40B4-BE49-F238E27FC236}">
                <a16:creationId xmlns:a16="http://schemas.microsoft.com/office/drawing/2014/main" id="{E8B4CD15-F87A-FA4C-9BCE-2776E2430A90}"/>
              </a:ext>
            </a:extLst>
          </p:cNvPr>
          <p:cNvSpPr txBox="1"/>
          <p:nvPr/>
        </p:nvSpPr>
        <p:spPr>
          <a:xfrm>
            <a:off x="922544" y="3733817"/>
            <a:ext cx="38132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T</a:t>
            </a:r>
            <a:r>
              <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rPr>
              <a:t>raining cost = average error over training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880F4B"/>
                </a:solidFill>
                <a:latin typeface="Calibri" panose="020F0502020204030204"/>
              </a:rPr>
              <a:t>(what we have access to)</a:t>
            </a:r>
            <a:r>
              <a:rPr kumimoji="0" lang="en-US" sz="2000" b="0" u="none" strike="noStrike" kern="1200" cap="none" spc="0" normalizeH="0" baseline="0" noProof="0" dirty="0">
                <a:ln>
                  <a:noFill/>
                </a:ln>
                <a:solidFill>
                  <a:srgbClr val="880F4B"/>
                </a:solidFill>
                <a:effectLst/>
                <a:uLnTx/>
                <a:uFillTx/>
                <a:latin typeface="Calibri" panose="020F0502020204030204"/>
                <a:ea typeface="+mn-ea"/>
                <a:cs typeface="+mn-cs"/>
              </a:rPr>
              <a:t>   </a:t>
            </a:r>
          </a:p>
        </p:txBody>
      </p:sp>
      <p:sp>
        <p:nvSpPr>
          <p:cNvPr id="35" name="TextBox 34">
            <a:extLst>
              <a:ext uri="{FF2B5EF4-FFF2-40B4-BE49-F238E27FC236}">
                <a16:creationId xmlns:a16="http://schemas.microsoft.com/office/drawing/2014/main" id="{6618BC56-03DB-3140-B22F-4CA921A0AA54}"/>
              </a:ext>
            </a:extLst>
          </p:cNvPr>
          <p:cNvSpPr txBox="1"/>
          <p:nvPr/>
        </p:nvSpPr>
        <p:spPr>
          <a:xfrm>
            <a:off x="905974" y="2621800"/>
            <a:ext cx="7832189" cy="707886"/>
          </a:xfrm>
          <a:prstGeom prst="rect">
            <a:avLst/>
          </a:prstGeom>
          <a:noFill/>
        </p:spPr>
        <p:txBody>
          <a:bodyPr wrap="square" rtlCol="0">
            <a:spAutoFit/>
          </a:bodyPr>
          <a:lstStyle/>
          <a:p>
            <a:r>
              <a:rPr lang="en-US" sz="2000" dirty="0"/>
              <a:t>Risk = average prediction error</a:t>
            </a:r>
          </a:p>
          <a:p>
            <a:r>
              <a:rPr lang="en-US" sz="2000" dirty="0">
                <a:solidFill>
                  <a:srgbClr val="0F8080"/>
                </a:solidFill>
              </a:rPr>
              <a:t>(what we care about)</a:t>
            </a:r>
          </a:p>
        </p:txBody>
      </p:sp>
      <p:sp>
        <p:nvSpPr>
          <p:cNvPr id="2" name="TextBox 1">
            <a:extLst>
              <a:ext uri="{FF2B5EF4-FFF2-40B4-BE49-F238E27FC236}">
                <a16:creationId xmlns:a16="http://schemas.microsoft.com/office/drawing/2014/main" id="{6F414774-1F11-D64E-B080-472AEC072704}"/>
              </a:ext>
            </a:extLst>
          </p:cNvPr>
          <p:cNvSpPr txBox="1"/>
          <p:nvPr/>
        </p:nvSpPr>
        <p:spPr>
          <a:xfrm>
            <a:off x="922544" y="1942458"/>
            <a:ext cx="8856134" cy="461665"/>
          </a:xfrm>
          <a:prstGeom prst="rect">
            <a:avLst/>
          </a:prstGeom>
          <a:noFill/>
        </p:spPr>
        <p:txBody>
          <a:bodyPr wrap="square" rtlCol="0">
            <a:spAutoFit/>
          </a:bodyPr>
          <a:lstStyle/>
          <a:p>
            <a:r>
              <a:rPr lang="en-US" sz="2400" dirty="0"/>
              <a:t>Generalization bounds quantify the</a:t>
            </a:r>
            <a:r>
              <a:rPr lang="en-US" sz="2400" i="1" dirty="0"/>
              <a:t> risk </a:t>
            </a:r>
            <a:r>
              <a:rPr lang="en-US" sz="2400" dirty="0"/>
              <a:t>in terms of </a:t>
            </a:r>
            <a:r>
              <a:rPr lang="en-US" sz="2400" i="1" dirty="0"/>
              <a:t>training cost </a:t>
            </a:r>
          </a:p>
        </p:txBody>
      </p:sp>
      <p:pic>
        <p:nvPicPr>
          <p:cNvPr id="65" name="Picture 64">
            <a:extLst>
              <a:ext uri="{FF2B5EF4-FFF2-40B4-BE49-F238E27FC236}">
                <a16:creationId xmlns:a16="http://schemas.microsoft.com/office/drawing/2014/main" id="{56D28BB2-F46E-BD4F-B243-8AD6AC2CAEED}"/>
              </a:ext>
            </a:extLst>
          </p:cNvPr>
          <p:cNvPicPr>
            <a:picLocks noChangeAspect="1"/>
          </p:cNvPicPr>
          <p:nvPr/>
        </p:nvPicPr>
        <p:blipFill>
          <a:blip r:embed="rId3"/>
          <a:stretch>
            <a:fillRect/>
          </a:stretch>
        </p:blipFill>
        <p:spPr>
          <a:xfrm>
            <a:off x="4822068" y="2689993"/>
            <a:ext cx="6769100" cy="571500"/>
          </a:xfrm>
          <a:prstGeom prst="rect">
            <a:avLst/>
          </a:prstGeom>
        </p:spPr>
      </p:pic>
      <p:pic>
        <p:nvPicPr>
          <p:cNvPr id="13" name="Picture 12">
            <a:extLst>
              <a:ext uri="{FF2B5EF4-FFF2-40B4-BE49-F238E27FC236}">
                <a16:creationId xmlns:a16="http://schemas.microsoft.com/office/drawing/2014/main" id="{4AA17CD9-901D-EE4A-AAA8-A012CA417DA8}"/>
              </a:ext>
            </a:extLst>
          </p:cNvPr>
          <p:cNvPicPr>
            <a:picLocks noChangeAspect="1"/>
          </p:cNvPicPr>
          <p:nvPr/>
        </p:nvPicPr>
        <p:blipFill>
          <a:blip r:embed="rId4"/>
          <a:stretch>
            <a:fillRect/>
          </a:stretch>
        </p:blipFill>
        <p:spPr>
          <a:xfrm>
            <a:off x="4343399" y="3922254"/>
            <a:ext cx="7543800" cy="863600"/>
          </a:xfrm>
          <a:prstGeom prst="rect">
            <a:avLst/>
          </a:prstGeom>
        </p:spPr>
      </p:pic>
      <p:sp>
        <p:nvSpPr>
          <p:cNvPr id="15" name="TextBox 14">
            <a:extLst>
              <a:ext uri="{FF2B5EF4-FFF2-40B4-BE49-F238E27FC236}">
                <a16:creationId xmlns:a16="http://schemas.microsoft.com/office/drawing/2014/main" id="{B113E9F0-7544-D94C-93D7-2E6BD4902751}"/>
              </a:ext>
            </a:extLst>
          </p:cNvPr>
          <p:cNvSpPr txBox="1"/>
          <p:nvPr/>
        </p:nvSpPr>
        <p:spPr>
          <a:xfrm>
            <a:off x="6331763" y="457429"/>
            <a:ext cx="4987408" cy="707886"/>
          </a:xfrm>
          <a:prstGeom prst="rect">
            <a:avLst/>
          </a:prstGeom>
          <a:noFill/>
        </p:spPr>
        <p:txBody>
          <a:bodyPr wrap="square" rtlCol="0">
            <a:spAutoFit/>
          </a:bodyPr>
          <a:lstStyle/>
          <a:p>
            <a:r>
              <a:rPr lang="en-US" sz="2000" dirty="0">
                <a:solidFill>
                  <a:schemeClr val="bg1"/>
                </a:solidFill>
              </a:rPr>
              <a:t>~ quantify how well we can make predictions in terms of training performance</a:t>
            </a:r>
          </a:p>
        </p:txBody>
      </p:sp>
    </p:spTree>
    <p:extLst>
      <p:ext uri="{BB962C8B-B14F-4D97-AF65-F5344CB8AC3E}">
        <p14:creationId xmlns:p14="http://schemas.microsoft.com/office/powerpoint/2010/main" val="287083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FF5D75-90CC-0B42-B16D-BA1DC18B7966}"/>
              </a:ext>
            </a:extLst>
          </p:cNvPr>
          <p:cNvSpPr txBox="1"/>
          <p:nvPr/>
        </p:nvSpPr>
        <p:spPr>
          <a:xfrm>
            <a:off x="7615881" y="2250437"/>
            <a:ext cx="23039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Classical Computation</a:t>
            </a:r>
          </a:p>
        </p:txBody>
      </p:sp>
      <p:sp>
        <p:nvSpPr>
          <p:cNvPr id="24" name="Curved Down Arrow 23">
            <a:extLst>
              <a:ext uri="{FF2B5EF4-FFF2-40B4-BE49-F238E27FC236}">
                <a16:creationId xmlns:a16="http://schemas.microsoft.com/office/drawing/2014/main" id="{58DE570D-4644-604E-8FBA-EEBCFE195178}"/>
              </a:ext>
            </a:extLst>
          </p:cNvPr>
          <p:cNvSpPr/>
          <p:nvPr/>
        </p:nvSpPr>
        <p:spPr>
          <a:xfrm>
            <a:off x="5508065" y="2864099"/>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urved Down Arrow 24">
            <a:extLst>
              <a:ext uri="{FF2B5EF4-FFF2-40B4-BE49-F238E27FC236}">
                <a16:creationId xmlns:a16="http://schemas.microsoft.com/office/drawing/2014/main" id="{DF322AAE-978E-D444-A05B-E034480F964A}"/>
              </a:ext>
            </a:extLst>
          </p:cNvPr>
          <p:cNvSpPr/>
          <p:nvPr/>
        </p:nvSpPr>
        <p:spPr>
          <a:xfrm rot="10800000">
            <a:off x="5468356" y="3794243"/>
            <a:ext cx="1777792" cy="369771"/>
          </a:xfrm>
          <a:prstGeom prst="curvedDownArrow">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8100000" scaled="1"/>
            <a:tileRect/>
          </a:gradFill>
          <a:ln w="15875">
            <a:solidFill>
              <a:schemeClr val="accent3">
                <a:lumMod val="75000"/>
              </a:schemeClr>
            </a:solidFill>
            <a:extLst>
              <a:ext uri="{C807C97D-BFC1-408E-A445-0C87EB9F89A2}">
                <ask:lineSketchStyleProps xmlns:ask="http://schemas.microsoft.com/office/drawing/2018/sketchyshapes">
                  <ask:type>
                    <ask:lineSketchNone/>
                  </ask:type>
                </ask:lineSketchStyleProps>
              </a:ext>
            </a:extLst>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5986110-C696-EC4A-ABC8-096B05F4E79D}"/>
              </a:ext>
            </a:extLst>
          </p:cNvPr>
          <p:cNvSpPr/>
          <p:nvPr/>
        </p:nvSpPr>
        <p:spPr>
          <a:xfrm>
            <a:off x="5375528" y="4181788"/>
            <a:ext cx="102143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parameters</a:t>
            </a:r>
          </a:p>
        </p:txBody>
      </p:sp>
      <p:pic>
        <p:nvPicPr>
          <p:cNvPr id="28" name="Picture 27">
            <a:extLst>
              <a:ext uri="{FF2B5EF4-FFF2-40B4-BE49-F238E27FC236}">
                <a16:creationId xmlns:a16="http://schemas.microsoft.com/office/drawing/2014/main" id="{900BC6F5-438A-DD40-8E6F-1C3BB56D74F2}"/>
              </a:ext>
            </a:extLst>
          </p:cNvPr>
          <p:cNvPicPr>
            <a:picLocks noChangeAspect="1"/>
          </p:cNvPicPr>
          <p:nvPr/>
        </p:nvPicPr>
        <p:blipFill rotWithShape="1">
          <a:blip r:embed="rId3"/>
          <a:srcRect l="3112"/>
          <a:stretch/>
        </p:blipFill>
        <p:spPr>
          <a:xfrm>
            <a:off x="7886922" y="2933524"/>
            <a:ext cx="1761873" cy="1341846"/>
          </a:xfrm>
          <a:prstGeom prst="rect">
            <a:avLst/>
          </a:prstGeom>
        </p:spPr>
      </p:pic>
      <p:pic>
        <p:nvPicPr>
          <p:cNvPr id="29" name="Picture 28">
            <a:extLst>
              <a:ext uri="{FF2B5EF4-FFF2-40B4-BE49-F238E27FC236}">
                <a16:creationId xmlns:a16="http://schemas.microsoft.com/office/drawing/2014/main" id="{FA0A354B-2CDE-9445-9F9F-BCBD2F470EB1}"/>
              </a:ext>
            </a:extLst>
          </p:cNvPr>
          <p:cNvPicPr>
            <a:picLocks noChangeAspect="1"/>
          </p:cNvPicPr>
          <p:nvPr/>
        </p:nvPicPr>
        <p:blipFill>
          <a:blip r:embed="rId4"/>
          <a:stretch>
            <a:fillRect/>
          </a:stretch>
        </p:blipFill>
        <p:spPr>
          <a:xfrm>
            <a:off x="6432415" y="4348148"/>
            <a:ext cx="876300" cy="190500"/>
          </a:xfrm>
          <a:prstGeom prst="rect">
            <a:avLst/>
          </a:prstGeom>
        </p:spPr>
      </p:pic>
      <p:pic>
        <p:nvPicPr>
          <p:cNvPr id="35" name="Picture 34">
            <a:extLst>
              <a:ext uri="{FF2B5EF4-FFF2-40B4-BE49-F238E27FC236}">
                <a16:creationId xmlns:a16="http://schemas.microsoft.com/office/drawing/2014/main" id="{43A07BCC-2630-2541-908C-F792CBFB3A0F}"/>
              </a:ext>
            </a:extLst>
          </p:cNvPr>
          <p:cNvPicPr>
            <a:picLocks noChangeAspect="1"/>
          </p:cNvPicPr>
          <p:nvPr/>
        </p:nvPicPr>
        <p:blipFill rotWithShape="1">
          <a:blip r:embed="rId5"/>
          <a:srcRect r="74627" b="18287"/>
          <a:stretch/>
        </p:blipFill>
        <p:spPr>
          <a:xfrm>
            <a:off x="6586160" y="2453402"/>
            <a:ext cx="502685" cy="176417"/>
          </a:xfrm>
          <a:prstGeom prst="rect">
            <a:avLst/>
          </a:prstGeom>
        </p:spPr>
      </p:pic>
      <p:sp>
        <p:nvSpPr>
          <p:cNvPr id="48" name="Rectangle 47">
            <a:extLst>
              <a:ext uri="{FF2B5EF4-FFF2-40B4-BE49-F238E27FC236}">
                <a16:creationId xmlns:a16="http://schemas.microsoft.com/office/drawing/2014/main" id="{7C987A1E-AB8A-0348-89B8-064FDA66BD05}"/>
              </a:ext>
            </a:extLst>
          </p:cNvPr>
          <p:cNvSpPr/>
          <p:nvPr/>
        </p:nvSpPr>
        <p:spPr>
          <a:xfrm>
            <a:off x="5563280" y="2254896"/>
            <a:ext cx="96455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Cost</a:t>
            </a:r>
          </a:p>
        </p:txBody>
      </p:sp>
      <p:sp>
        <p:nvSpPr>
          <p:cNvPr id="51" name="Rounded Rectangle 50">
            <a:extLst>
              <a:ext uri="{FF2B5EF4-FFF2-40B4-BE49-F238E27FC236}">
                <a16:creationId xmlns:a16="http://schemas.microsoft.com/office/drawing/2014/main" id="{51864F66-6D71-DF42-8D20-B96693391CCE}"/>
              </a:ext>
            </a:extLst>
          </p:cNvPr>
          <p:cNvSpPr/>
          <p:nvPr/>
        </p:nvSpPr>
        <p:spPr>
          <a:xfrm>
            <a:off x="7515823" y="1931634"/>
            <a:ext cx="2549185"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ECCCBA13-833E-CB40-BC1D-EBFEF6E4732A}"/>
              </a:ext>
            </a:extLst>
          </p:cNvPr>
          <p:cNvSpPr txBox="1"/>
          <p:nvPr/>
        </p:nvSpPr>
        <p:spPr>
          <a:xfrm>
            <a:off x="7808576" y="6128565"/>
            <a:ext cx="43834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3" name="TextBox 72">
            <a:extLst>
              <a:ext uri="{FF2B5EF4-FFF2-40B4-BE49-F238E27FC236}">
                <a16:creationId xmlns:a16="http://schemas.microsoft.com/office/drawing/2014/main" id="{132CF348-AA20-564F-8EC8-AE7B5A28088B}"/>
              </a:ext>
            </a:extLst>
          </p:cNvPr>
          <p:cNvSpPr txBox="1"/>
          <p:nvPr/>
        </p:nvSpPr>
        <p:spPr>
          <a:xfrm>
            <a:off x="3944528" y="5948316"/>
            <a:ext cx="1530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Optimised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F7E"/>
                </a:solidFill>
                <a:effectLst/>
                <a:uLnTx/>
                <a:uFillTx/>
                <a:latin typeface="Calibri" panose="020F0502020204030204" pitchFamily="34" charset="0"/>
                <a:ea typeface="+mn-ea"/>
                <a:cs typeface="Calibri" panose="020F0502020204030204" pitchFamily="34" charset="0"/>
              </a:rPr>
              <a:t>quantum circuit</a:t>
            </a:r>
          </a:p>
        </p:txBody>
      </p:sp>
      <p:cxnSp>
        <p:nvCxnSpPr>
          <p:cNvPr id="76" name="Straight Arrow Connector 75">
            <a:extLst>
              <a:ext uri="{FF2B5EF4-FFF2-40B4-BE49-F238E27FC236}">
                <a16:creationId xmlns:a16="http://schemas.microsoft.com/office/drawing/2014/main" id="{422966F1-2BB4-874B-B77E-B9E23512BD85}"/>
              </a:ext>
            </a:extLst>
          </p:cNvPr>
          <p:cNvCxnSpPr>
            <a:cxnSpLocks/>
          </p:cNvCxnSpPr>
          <p:nvPr/>
        </p:nvCxnSpPr>
        <p:spPr>
          <a:xfrm flipV="1">
            <a:off x="5137098" y="5882913"/>
            <a:ext cx="491056" cy="256260"/>
          </a:xfrm>
          <a:prstGeom prst="straightConnector1">
            <a:avLst/>
          </a:prstGeom>
          <a:ln w="19050">
            <a:solidFill>
              <a:srgbClr val="000F7E"/>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D82DAD4-9C48-0F4B-9F42-61EBF27CDE40}"/>
              </a:ext>
            </a:extLst>
          </p:cNvPr>
          <p:cNvCxnSpPr>
            <a:cxnSpLocks/>
          </p:cNvCxnSpPr>
          <p:nvPr/>
        </p:nvCxnSpPr>
        <p:spPr>
          <a:xfrm flipV="1">
            <a:off x="6616170" y="5823277"/>
            <a:ext cx="221332" cy="188127"/>
          </a:xfrm>
          <a:prstGeom prst="straightConnector1">
            <a:avLst/>
          </a:prstGeom>
          <a:ln w="1905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EB51361A-CDA0-4140-9F17-A153AA9C54CE}"/>
              </a:ext>
            </a:extLst>
          </p:cNvPr>
          <p:cNvSpPr txBox="1"/>
          <p:nvPr/>
        </p:nvSpPr>
        <p:spPr>
          <a:xfrm>
            <a:off x="1976959" y="5732631"/>
            <a:ext cx="1530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Task:</a:t>
            </a:r>
          </a:p>
        </p:txBody>
      </p:sp>
      <p:pic>
        <p:nvPicPr>
          <p:cNvPr id="85" name="Picture 84">
            <a:extLst>
              <a:ext uri="{FF2B5EF4-FFF2-40B4-BE49-F238E27FC236}">
                <a16:creationId xmlns:a16="http://schemas.microsoft.com/office/drawing/2014/main" id="{8A7C0AFA-1F3D-0F40-A781-68B1C84283B8}"/>
              </a:ext>
            </a:extLst>
          </p:cNvPr>
          <p:cNvPicPr>
            <a:picLocks noChangeAspect="1"/>
          </p:cNvPicPr>
          <p:nvPr/>
        </p:nvPicPr>
        <p:blipFill>
          <a:blip r:embed="rId6"/>
          <a:stretch>
            <a:fillRect/>
          </a:stretch>
        </p:blipFill>
        <p:spPr>
          <a:xfrm>
            <a:off x="2960754" y="5511155"/>
            <a:ext cx="4038600" cy="279400"/>
          </a:xfrm>
          <a:prstGeom prst="rect">
            <a:avLst/>
          </a:prstGeom>
        </p:spPr>
      </p:pic>
      <p:cxnSp>
        <p:nvCxnSpPr>
          <p:cNvPr id="87" name="Straight Arrow Connector 86">
            <a:extLst>
              <a:ext uri="{FF2B5EF4-FFF2-40B4-BE49-F238E27FC236}">
                <a16:creationId xmlns:a16="http://schemas.microsoft.com/office/drawing/2014/main" id="{C8EF87FC-6DA9-8440-AE12-656163FA93B6}"/>
              </a:ext>
            </a:extLst>
          </p:cNvPr>
          <p:cNvCxnSpPr>
            <a:cxnSpLocks/>
          </p:cNvCxnSpPr>
          <p:nvPr/>
        </p:nvCxnSpPr>
        <p:spPr>
          <a:xfrm flipV="1">
            <a:off x="11182502" y="6109719"/>
            <a:ext cx="262249" cy="332155"/>
          </a:xfrm>
          <a:prstGeom prst="straightConnector1">
            <a:avLst/>
          </a:prstGeom>
          <a:ln w="19050">
            <a:solidFill>
              <a:srgbClr val="80003F"/>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40A5EE5-E09C-D542-A62E-30D4B4A4CB3E}"/>
              </a:ext>
            </a:extLst>
          </p:cNvPr>
          <p:cNvSpPr txBox="1"/>
          <p:nvPr/>
        </p:nvSpPr>
        <p:spPr>
          <a:xfrm>
            <a:off x="10022686" y="6276679"/>
            <a:ext cx="1475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3F"/>
                </a:solidFill>
                <a:effectLst/>
                <a:uLnTx/>
                <a:uFillTx/>
                <a:latin typeface="Calibri" panose="020F0502020204030204"/>
                <a:ea typeface="+mn-ea"/>
                <a:cs typeface="+mn-cs"/>
              </a:rPr>
              <a:t>Evolve under target unitary</a:t>
            </a:r>
          </a:p>
        </p:txBody>
      </p:sp>
      <p:sp>
        <p:nvSpPr>
          <p:cNvPr id="71" name="TextBox 70">
            <a:extLst>
              <a:ext uri="{FF2B5EF4-FFF2-40B4-BE49-F238E27FC236}">
                <a16:creationId xmlns:a16="http://schemas.microsoft.com/office/drawing/2014/main" id="{08D95185-4552-4047-A4F5-4BCC3A32DF37}"/>
              </a:ext>
            </a:extLst>
          </p:cNvPr>
          <p:cNvSpPr txBox="1"/>
          <p:nvPr/>
        </p:nvSpPr>
        <p:spPr>
          <a:xfrm>
            <a:off x="5628154" y="6020952"/>
            <a:ext cx="17777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Target unitary </a:t>
            </a:r>
          </a:p>
        </p:txBody>
      </p:sp>
      <p:sp>
        <p:nvSpPr>
          <p:cNvPr id="75" name="Rounded Rectangle 74">
            <a:extLst>
              <a:ext uri="{FF2B5EF4-FFF2-40B4-BE49-F238E27FC236}">
                <a16:creationId xmlns:a16="http://schemas.microsoft.com/office/drawing/2014/main" id="{0005C2EF-0B7D-B546-8DF3-3CEDC667B9E5}"/>
              </a:ext>
            </a:extLst>
          </p:cNvPr>
          <p:cNvSpPr/>
          <p:nvPr/>
        </p:nvSpPr>
        <p:spPr>
          <a:xfrm>
            <a:off x="1936323" y="5368865"/>
            <a:ext cx="5621977" cy="1209712"/>
          </a:xfrm>
          <a:prstGeom prst="roundRect">
            <a:avLst/>
          </a:prstGeom>
          <a:solidFill>
            <a:schemeClr val="tx2">
              <a:lumMod val="60000"/>
              <a:lumOff val="40000"/>
              <a:alpha val="21000"/>
            </a:schemeClr>
          </a:solidFill>
          <a:ln w="44450">
            <a:solidFill>
              <a:srgbClr val="000F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ounded Rectangle 79">
            <a:extLst>
              <a:ext uri="{FF2B5EF4-FFF2-40B4-BE49-F238E27FC236}">
                <a16:creationId xmlns:a16="http://schemas.microsoft.com/office/drawing/2014/main" id="{266CAE00-2E39-A04C-9C04-DE7153EC445E}"/>
              </a:ext>
            </a:extLst>
          </p:cNvPr>
          <p:cNvSpPr/>
          <p:nvPr/>
        </p:nvSpPr>
        <p:spPr>
          <a:xfrm>
            <a:off x="10248127" y="4327003"/>
            <a:ext cx="1737739" cy="923330"/>
          </a:xfrm>
          <a:prstGeom prst="roundRect">
            <a:avLst/>
          </a:prstGeom>
          <a:solidFill>
            <a:schemeClr val="accent1">
              <a:alpha val="47082"/>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 name="Picture 80">
            <a:extLst>
              <a:ext uri="{FF2B5EF4-FFF2-40B4-BE49-F238E27FC236}">
                <a16:creationId xmlns:a16="http://schemas.microsoft.com/office/drawing/2014/main" id="{6DC50DA6-7E53-FA46-B0D9-4836F6BE3F73}"/>
              </a:ext>
            </a:extLst>
          </p:cNvPr>
          <p:cNvPicPr>
            <a:picLocks noChangeAspect="1"/>
          </p:cNvPicPr>
          <p:nvPr/>
        </p:nvPicPr>
        <p:blipFill>
          <a:blip r:embed="rId7"/>
          <a:stretch>
            <a:fillRect/>
          </a:stretch>
        </p:blipFill>
        <p:spPr>
          <a:xfrm>
            <a:off x="10360522" y="4775952"/>
            <a:ext cx="1521778" cy="264110"/>
          </a:xfrm>
          <a:prstGeom prst="rect">
            <a:avLst/>
          </a:prstGeom>
        </p:spPr>
      </p:pic>
      <p:sp>
        <p:nvSpPr>
          <p:cNvPr id="83" name="TextBox 82">
            <a:extLst>
              <a:ext uri="{FF2B5EF4-FFF2-40B4-BE49-F238E27FC236}">
                <a16:creationId xmlns:a16="http://schemas.microsoft.com/office/drawing/2014/main" id="{24E50A1E-8080-DD40-94D3-621F64912484}"/>
              </a:ext>
            </a:extLst>
          </p:cNvPr>
          <p:cNvSpPr txBox="1"/>
          <p:nvPr/>
        </p:nvSpPr>
        <p:spPr>
          <a:xfrm>
            <a:off x="10268447" y="4349161"/>
            <a:ext cx="173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351C3BEB-B2FD-3A48-9271-D3F07D769281}"/>
              </a:ext>
            </a:extLst>
          </p:cNvPr>
          <p:cNvSpPr txBox="1"/>
          <p:nvPr/>
        </p:nvSpPr>
        <p:spPr>
          <a:xfrm>
            <a:off x="7734324" y="6276860"/>
            <a:ext cx="737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p:txBody>
      </p:sp>
      <p:pic>
        <p:nvPicPr>
          <p:cNvPr id="86" name="Picture 85">
            <a:extLst>
              <a:ext uri="{FF2B5EF4-FFF2-40B4-BE49-F238E27FC236}">
                <a16:creationId xmlns:a16="http://schemas.microsoft.com/office/drawing/2014/main" id="{44E7DA73-4B41-5440-A7D1-C8948293A46C}"/>
              </a:ext>
            </a:extLst>
          </p:cNvPr>
          <p:cNvPicPr>
            <a:picLocks noChangeAspect="1"/>
          </p:cNvPicPr>
          <p:nvPr/>
        </p:nvPicPr>
        <p:blipFill>
          <a:blip r:embed="rId8"/>
          <a:stretch>
            <a:fillRect/>
          </a:stretch>
        </p:blipFill>
        <p:spPr>
          <a:xfrm>
            <a:off x="8353395" y="6359506"/>
            <a:ext cx="1295400" cy="241300"/>
          </a:xfrm>
          <a:prstGeom prst="rect">
            <a:avLst/>
          </a:prstGeom>
        </p:spPr>
      </p:pic>
      <p:pic>
        <p:nvPicPr>
          <p:cNvPr id="79" name="Picture 78">
            <a:extLst>
              <a:ext uri="{FF2B5EF4-FFF2-40B4-BE49-F238E27FC236}">
                <a16:creationId xmlns:a16="http://schemas.microsoft.com/office/drawing/2014/main" id="{5411C43B-41FC-0B4C-8CAE-0A47AC501AFD}"/>
              </a:ext>
            </a:extLst>
          </p:cNvPr>
          <p:cNvPicPr>
            <a:picLocks noChangeAspect="1"/>
          </p:cNvPicPr>
          <p:nvPr/>
        </p:nvPicPr>
        <p:blipFill rotWithShape="1">
          <a:blip r:embed="rId9"/>
          <a:srcRect l="35883" t="-21119" b="1"/>
          <a:stretch/>
        </p:blipFill>
        <p:spPr>
          <a:xfrm>
            <a:off x="9517948" y="5644628"/>
            <a:ext cx="2532448" cy="599904"/>
          </a:xfrm>
          <a:prstGeom prst="rect">
            <a:avLst/>
          </a:prstGeom>
        </p:spPr>
      </p:pic>
      <p:pic>
        <p:nvPicPr>
          <p:cNvPr id="89" name="Picture 88">
            <a:extLst>
              <a:ext uri="{FF2B5EF4-FFF2-40B4-BE49-F238E27FC236}">
                <a16:creationId xmlns:a16="http://schemas.microsoft.com/office/drawing/2014/main" id="{4F4B9BC1-0D9B-B14B-83A0-835ADB3B10EF}"/>
              </a:ext>
            </a:extLst>
          </p:cNvPr>
          <p:cNvPicPr>
            <a:picLocks noChangeAspect="1"/>
          </p:cNvPicPr>
          <p:nvPr/>
        </p:nvPicPr>
        <p:blipFill>
          <a:blip r:embed="rId10"/>
          <a:stretch>
            <a:fillRect/>
          </a:stretch>
        </p:blipFill>
        <p:spPr>
          <a:xfrm>
            <a:off x="7753374" y="5645937"/>
            <a:ext cx="1718166" cy="567320"/>
          </a:xfrm>
          <a:prstGeom prst="rect">
            <a:avLst/>
          </a:prstGeom>
        </p:spPr>
      </p:pic>
      <p:sp>
        <p:nvSpPr>
          <p:cNvPr id="90" name="Title 1">
            <a:extLst>
              <a:ext uri="{FF2B5EF4-FFF2-40B4-BE49-F238E27FC236}">
                <a16:creationId xmlns:a16="http://schemas.microsoft.com/office/drawing/2014/main" id="{A54AF5FC-F324-F751-8EBE-2B75A09142DE}"/>
              </a:ext>
            </a:extLst>
          </p:cNvPr>
          <p:cNvSpPr txBox="1">
            <a:spLocks/>
          </p:cNvSpPr>
          <p:nvPr/>
        </p:nvSpPr>
        <p:spPr>
          <a:xfrm>
            <a:off x="685799" y="342129"/>
            <a:ext cx="11279747" cy="10336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Example: Learning an unknown unitary (quantum compilation)</a:t>
            </a:r>
          </a:p>
        </p:txBody>
      </p:sp>
      <p:sp>
        <p:nvSpPr>
          <p:cNvPr id="91" name="TextBox 90">
            <a:extLst>
              <a:ext uri="{FF2B5EF4-FFF2-40B4-BE49-F238E27FC236}">
                <a16:creationId xmlns:a16="http://schemas.microsoft.com/office/drawing/2014/main" id="{13BD41E7-215E-38C0-CBCB-51C3DD74C4D1}"/>
              </a:ext>
            </a:extLst>
          </p:cNvPr>
          <p:cNvSpPr txBox="1"/>
          <p:nvPr/>
        </p:nvSpPr>
        <p:spPr>
          <a:xfrm>
            <a:off x="2295181" y="2256314"/>
            <a:ext cx="23538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Quantum Computation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nvGrpSpPr>
          <p:cNvPr id="92" name="Group 91">
            <a:extLst>
              <a:ext uri="{FF2B5EF4-FFF2-40B4-BE49-F238E27FC236}">
                <a16:creationId xmlns:a16="http://schemas.microsoft.com/office/drawing/2014/main" id="{76E64360-3F2D-9353-C865-B158F0080745}"/>
              </a:ext>
            </a:extLst>
          </p:cNvPr>
          <p:cNvGrpSpPr/>
          <p:nvPr/>
        </p:nvGrpSpPr>
        <p:grpSpPr>
          <a:xfrm>
            <a:off x="1987884" y="2855858"/>
            <a:ext cx="2982457" cy="2119951"/>
            <a:chOff x="1987884" y="2855858"/>
            <a:chExt cx="2982457" cy="2119951"/>
          </a:xfrm>
        </p:grpSpPr>
        <p:pic>
          <p:nvPicPr>
            <p:cNvPr id="93" name="Picture 92">
              <a:extLst>
                <a:ext uri="{FF2B5EF4-FFF2-40B4-BE49-F238E27FC236}">
                  <a16:creationId xmlns:a16="http://schemas.microsoft.com/office/drawing/2014/main" id="{12CDBDB8-0836-6333-9993-42EE81720733}"/>
                </a:ext>
              </a:extLst>
            </p:cNvPr>
            <p:cNvPicPr>
              <a:picLocks noChangeAspect="1"/>
            </p:cNvPicPr>
            <p:nvPr/>
          </p:nvPicPr>
          <p:blipFill>
            <a:blip r:embed="rId11"/>
            <a:stretch>
              <a:fillRect/>
            </a:stretch>
          </p:blipFill>
          <p:spPr>
            <a:xfrm>
              <a:off x="4449641" y="4096749"/>
              <a:ext cx="520700" cy="215900"/>
            </a:xfrm>
            <a:prstGeom prst="rect">
              <a:avLst/>
            </a:prstGeom>
          </p:spPr>
        </p:pic>
        <p:pic>
          <p:nvPicPr>
            <p:cNvPr id="94" name="Picture 93">
              <a:extLst>
                <a:ext uri="{FF2B5EF4-FFF2-40B4-BE49-F238E27FC236}">
                  <a16:creationId xmlns:a16="http://schemas.microsoft.com/office/drawing/2014/main" id="{DE00DE8E-122E-117D-D308-41943488FE89}"/>
                </a:ext>
              </a:extLst>
            </p:cNvPr>
            <p:cNvPicPr>
              <a:picLocks noChangeAspect="1"/>
            </p:cNvPicPr>
            <p:nvPr/>
          </p:nvPicPr>
          <p:blipFill rotWithShape="1">
            <a:blip r:embed="rId12"/>
            <a:srcRect l="23730"/>
            <a:stretch/>
          </p:blipFill>
          <p:spPr>
            <a:xfrm>
              <a:off x="4665463" y="3406274"/>
              <a:ext cx="235902" cy="330019"/>
            </a:xfrm>
            <a:prstGeom prst="rect">
              <a:avLst/>
            </a:prstGeom>
          </p:spPr>
        </p:pic>
        <p:pic>
          <p:nvPicPr>
            <p:cNvPr id="95" name="Picture 94">
              <a:extLst>
                <a:ext uri="{FF2B5EF4-FFF2-40B4-BE49-F238E27FC236}">
                  <a16:creationId xmlns:a16="http://schemas.microsoft.com/office/drawing/2014/main" id="{FAC0506A-2280-DD80-66C0-5938B03156EE}"/>
                </a:ext>
              </a:extLst>
            </p:cNvPr>
            <p:cNvPicPr>
              <a:picLocks noChangeAspect="1"/>
            </p:cNvPicPr>
            <p:nvPr/>
          </p:nvPicPr>
          <p:blipFill rotWithShape="1">
            <a:blip r:embed="rId12"/>
            <a:srcRect l="23731" t="13825" r="534"/>
            <a:stretch/>
          </p:blipFill>
          <p:spPr>
            <a:xfrm>
              <a:off x="4666280" y="3736293"/>
              <a:ext cx="235085" cy="285412"/>
            </a:xfrm>
            <a:prstGeom prst="rect">
              <a:avLst/>
            </a:prstGeom>
          </p:spPr>
        </p:pic>
        <p:pic>
          <p:nvPicPr>
            <p:cNvPr id="96" name="Picture 95">
              <a:extLst>
                <a:ext uri="{FF2B5EF4-FFF2-40B4-BE49-F238E27FC236}">
                  <a16:creationId xmlns:a16="http://schemas.microsoft.com/office/drawing/2014/main" id="{990694C8-ECC7-1F01-1376-3D54E3F704B3}"/>
                </a:ext>
              </a:extLst>
            </p:cNvPr>
            <p:cNvPicPr>
              <a:picLocks noChangeAspect="1"/>
            </p:cNvPicPr>
            <p:nvPr/>
          </p:nvPicPr>
          <p:blipFill rotWithShape="1">
            <a:blip r:embed="rId12"/>
            <a:srcRect l="23731" t="13825" r="534"/>
            <a:stretch/>
          </p:blipFill>
          <p:spPr>
            <a:xfrm>
              <a:off x="4666280" y="3182444"/>
              <a:ext cx="235085" cy="285412"/>
            </a:xfrm>
            <a:prstGeom prst="rect">
              <a:avLst/>
            </a:prstGeom>
          </p:spPr>
        </p:pic>
        <p:pic>
          <p:nvPicPr>
            <p:cNvPr id="97" name="Picture 96">
              <a:extLst>
                <a:ext uri="{FF2B5EF4-FFF2-40B4-BE49-F238E27FC236}">
                  <a16:creationId xmlns:a16="http://schemas.microsoft.com/office/drawing/2014/main" id="{AC2C5D19-283D-310C-7680-27C86E9D41F0}"/>
                </a:ext>
              </a:extLst>
            </p:cNvPr>
            <p:cNvPicPr>
              <a:picLocks noChangeAspect="1"/>
            </p:cNvPicPr>
            <p:nvPr/>
          </p:nvPicPr>
          <p:blipFill rotWithShape="1">
            <a:blip r:embed="rId12"/>
            <a:srcRect l="23731" t="13825" r="534"/>
            <a:stretch/>
          </p:blipFill>
          <p:spPr>
            <a:xfrm>
              <a:off x="4674533" y="2898152"/>
              <a:ext cx="235085" cy="285412"/>
            </a:xfrm>
            <a:prstGeom prst="rect">
              <a:avLst/>
            </a:prstGeom>
          </p:spPr>
        </p:pic>
        <p:pic>
          <p:nvPicPr>
            <p:cNvPr id="98" name="Picture 97">
              <a:extLst>
                <a:ext uri="{FF2B5EF4-FFF2-40B4-BE49-F238E27FC236}">
                  <a16:creationId xmlns:a16="http://schemas.microsoft.com/office/drawing/2014/main" id="{973010F2-7336-1045-BBB2-33DFC07809A9}"/>
                </a:ext>
              </a:extLst>
            </p:cNvPr>
            <p:cNvPicPr>
              <a:picLocks noChangeAspect="1"/>
            </p:cNvPicPr>
            <p:nvPr/>
          </p:nvPicPr>
          <p:blipFill>
            <a:blip r:embed="rId13"/>
            <a:stretch>
              <a:fillRect/>
            </a:stretch>
          </p:blipFill>
          <p:spPr>
            <a:xfrm>
              <a:off x="2178582" y="2923297"/>
              <a:ext cx="203200" cy="215900"/>
            </a:xfrm>
            <a:prstGeom prst="rect">
              <a:avLst/>
            </a:prstGeom>
          </p:spPr>
        </p:pic>
        <p:pic>
          <p:nvPicPr>
            <p:cNvPr id="99" name="Picture 98">
              <a:extLst>
                <a:ext uri="{FF2B5EF4-FFF2-40B4-BE49-F238E27FC236}">
                  <a16:creationId xmlns:a16="http://schemas.microsoft.com/office/drawing/2014/main" id="{9F365813-2907-0A32-C12E-56F0A62731E7}"/>
                </a:ext>
              </a:extLst>
            </p:cNvPr>
            <p:cNvPicPr>
              <a:picLocks noChangeAspect="1"/>
            </p:cNvPicPr>
            <p:nvPr/>
          </p:nvPicPr>
          <p:blipFill>
            <a:blip r:embed="rId13"/>
            <a:stretch>
              <a:fillRect/>
            </a:stretch>
          </p:blipFill>
          <p:spPr>
            <a:xfrm>
              <a:off x="2178582" y="3217200"/>
              <a:ext cx="203200" cy="215900"/>
            </a:xfrm>
            <a:prstGeom prst="rect">
              <a:avLst/>
            </a:prstGeom>
          </p:spPr>
        </p:pic>
        <p:pic>
          <p:nvPicPr>
            <p:cNvPr id="100" name="Picture 99">
              <a:extLst>
                <a:ext uri="{FF2B5EF4-FFF2-40B4-BE49-F238E27FC236}">
                  <a16:creationId xmlns:a16="http://schemas.microsoft.com/office/drawing/2014/main" id="{3B16BAA9-735A-CE09-B324-05DAA0348732}"/>
                </a:ext>
              </a:extLst>
            </p:cNvPr>
            <p:cNvPicPr>
              <a:picLocks noChangeAspect="1"/>
            </p:cNvPicPr>
            <p:nvPr/>
          </p:nvPicPr>
          <p:blipFill>
            <a:blip r:embed="rId13"/>
            <a:stretch>
              <a:fillRect/>
            </a:stretch>
          </p:blipFill>
          <p:spPr>
            <a:xfrm>
              <a:off x="2184990" y="3483670"/>
              <a:ext cx="203200" cy="215900"/>
            </a:xfrm>
            <a:prstGeom prst="rect">
              <a:avLst/>
            </a:prstGeom>
          </p:spPr>
        </p:pic>
        <p:pic>
          <p:nvPicPr>
            <p:cNvPr id="101" name="Picture 100">
              <a:extLst>
                <a:ext uri="{FF2B5EF4-FFF2-40B4-BE49-F238E27FC236}">
                  <a16:creationId xmlns:a16="http://schemas.microsoft.com/office/drawing/2014/main" id="{A0B516B4-41FC-8642-E0AA-E93ED2BCD649}"/>
                </a:ext>
              </a:extLst>
            </p:cNvPr>
            <p:cNvPicPr>
              <a:picLocks noChangeAspect="1"/>
            </p:cNvPicPr>
            <p:nvPr/>
          </p:nvPicPr>
          <p:blipFill>
            <a:blip r:embed="rId13"/>
            <a:stretch>
              <a:fillRect/>
            </a:stretch>
          </p:blipFill>
          <p:spPr>
            <a:xfrm>
              <a:off x="2193581" y="3754087"/>
              <a:ext cx="203200" cy="215900"/>
            </a:xfrm>
            <a:prstGeom prst="rect">
              <a:avLst/>
            </a:prstGeom>
          </p:spPr>
        </p:pic>
        <p:cxnSp>
          <p:nvCxnSpPr>
            <p:cNvPr id="102" name="Straight Connector 101">
              <a:extLst>
                <a:ext uri="{FF2B5EF4-FFF2-40B4-BE49-F238E27FC236}">
                  <a16:creationId xmlns:a16="http://schemas.microsoft.com/office/drawing/2014/main" id="{1C222EB4-67EE-DF33-3BC0-1CFDB5E59384}"/>
                </a:ext>
              </a:extLst>
            </p:cNvPr>
            <p:cNvCxnSpPr>
              <a:cxnSpLocks/>
            </p:cNvCxnSpPr>
            <p:nvPr/>
          </p:nvCxnSpPr>
          <p:spPr>
            <a:xfrm>
              <a:off x="4609276" y="2888365"/>
              <a:ext cx="0" cy="1133340"/>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03" name="Left Brace 102">
              <a:extLst>
                <a:ext uri="{FF2B5EF4-FFF2-40B4-BE49-F238E27FC236}">
                  <a16:creationId xmlns:a16="http://schemas.microsoft.com/office/drawing/2014/main" id="{D02DAB5F-600C-9DBE-FB18-C426FE23EEA4}"/>
                </a:ext>
              </a:extLst>
            </p:cNvPr>
            <p:cNvSpPr/>
            <p:nvPr/>
          </p:nvSpPr>
          <p:spPr>
            <a:xfrm rot="16200000">
              <a:off x="3401631" y="3428771"/>
              <a:ext cx="215900" cy="1687463"/>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98AA737D-9428-8CC1-3830-B298C9CF4E52}"/>
                </a:ext>
              </a:extLst>
            </p:cNvPr>
            <p:cNvSpPr txBox="1"/>
            <p:nvPr/>
          </p:nvSpPr>
          <p:spPr>
            <a:xfrm>
              <a:off x="1987884" y="4452589"/>
              <a:ext cx="2015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Parameterised</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 Circuit</a:t>
              </a:r>
            </a:p>
          </p:txBody>
        </p:sp>
        <p:pic>
          <p:nvPicPr>
            <p:cNvPr id="105" name="Picture 104">
              <a:extLst>
                <a:ext uri="{FF2B5EF4-FFF2-40B4-BE49-F238E27FC236}">
                  <a16:creationId xmlns:a16="http://schemas.microsoft.com/office/drawing/2014/main" id="{ED7E7C2B-FC07-F655-1B00-835E8FAF5ABA}"/>
                </a:ext>
              </a:extLst>
            </p:cNvPr>
            <p:cNvPicPr>
              <a:picLocks noChangeAspect="1"/>
            </p:cNvPicPr>
            <p:nvPr/>
          </p:nvPicPr>
          <p:blipFill>
            <a:blip r:embed="rId14"/>
            <a:stretch>
              <a:fillRect/>
            </a:stretch>
          </p:blipFill>
          <p:spPr>
            <a:xfrm>
              <a:off x="3798544" y="4601607"/>
              <a:ext cx="444500" cy="241300"/>
            </a:xfrm>
            <a:prstGeom prst="rect">
              <a:avLst/>
            </a:prstGeom>
          </p:spPr>
        </p:pic>
        <p:cxnSp>
          <p:nvCxnSpPr>
            <p:cNvPr id="106" name="Straight Connector 105">
              <a:extLst>
                <a:ext uri="{FF2B5EF4-FFF2-40B4-BE49-F238E27FC236}">
                  <a16:creationId xmlns:a16="http://schemas.microsoft.com/office/drawing/2014/main" id="{516F5DAD-9CDC-0760-87A4-522BA5854E1E}"/>
                </a:ext>
              </a:extLst>
            </p:cNvPr>
            <p:cNvCxnSpPr>
              <a:cxnSpLocks/>
            </p:cNvCxnSpPr>
            <p:nvPr/>
          </p:nvCxnSpPr>
          <p:spPr>
            <a:xfrm>
              <a:off x="2471351" y="303124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BD85EB9-832C-ED62-500C-56853C62C9A3}"/>
                </a:ext>
              </a:extLst>
            </p:cNvPr>
            <p:cNvCxnSpPr>
              <a:cxnSpLocks/>
            </p:cNvCxnSpPr>
            <p:nvPr/>
          </p:nvCxnSpPr>
          <p:spPr>
            <a:xfrm>
              <a:off x="2483708" y="3326332"/>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90DABE8-4494-5218-A531-F941A3AA5042}"/>
                </a:ext>
              </a:extLst>
            </p:cNvPr>
            <p:cNvCxnSpPr>
              <a:cxnSpLocks/>
            </p:cNvCxnSpPr>
            <p:nvPr/>
          </p:nvCxnSpPr>
          <p:spPr>
            <a:xfrm>
              <a:off x="2483708" y="359599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A0BC513-A6CD-091F-66BF-59009654EC41}"/>
                </a:ext>
              </a:extLst>
            </p:cNvPr>
            <p:cNvCxnSpPr>
              <a:cxnSpLocks/>
            </p:cNvCxnSpPr>
            <p:nvPr/>
          </p:nvCxnSpPr>
          <p:spPr>
            <a:xfrm>
              <a:off x="2471351" y="3862037"/>
              <a:ext cx="210085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Rounded Rectangle 109">
                  <a:extLst>
                    <a:ext uri="{FF2B5EF4-FFF2-40B4-BE49-F238E27FC236}">
                      <a16:creationId xmlns:a16="http://schemas.microsoft.com/office/drawing/2014/main" id="{C2BF61C4-C00D-9460-662B-8D63A94FA334}"/>
                    </a:ext>
                  </a:extLst>
                </p:cNvPr>
                <p:cNvSpPr/>
                <p:nvPr/>
              </p:nvSpPr>
              <p:spPr>
                <a:xfrm>
                  <a:off x="2767135" y="2864099"/>
                  <a:ext cx="624131"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𝑈</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𝜃</m:t>
                            </m:r>
                          </m:e>
                        </m:d>
                      </m:oMath>
                    </m:oMathPara>
                  </a14:m>
                  <a:endParaRPr lang="en-US" dirty="0">
                    <a:solidFill>
                      <a:schemeClr val="tx1"/>
                    </a:solidFill>
                  </a:endParaRPr>
                </a:p>
              </p:txBody>
            </p:sp>
          </mc:Choice>
          <mc:Fallback xmlns="">
            <p:sp>
              <p:nvSpPr>
                <p:cNvPr id="110" name="Rounded Rectangle 109">
                  <a:extLst>
                    <a:ext uri="{FF2B5EF4-FFF2-40B4-BE49-F238E27FC236}">
                      <a16:creationId xmlns:a16="http://schemas.microsoft.com/office/drawing/2014/main" id="{C2BF61C4-C00D-9460-662B-8D63A94FA334}"/>
                    </a:ext>
                  </a:extLst>
                </p:cNvPr>
                <p:cNvSpPr>
                  <a:spLocks noRot="1" noChangeAspect="1" noMove="1" noResize="1" noEditPoints="1" noAdjustHandles="1" noChangeArrowheads="1" noChangeShapeType="1" noTextEdit="1"/>
                </p:cNvSpPr>
                <p:nvPr/>
              </p:nvSpPr>
              <p:spPr>
                <a:xfrm>
                  <a:off x="2767135" y="2864099"/>
                  <a:ext cx="624131" cy="1157606"/>
                </a:xfrm>
                <a:prstGeom prst="roundRect">
                  <a:avLst/>
                </a:prstGeom>
                <a:blipFill>
                  <a:blip r:embed="rId15"/>
                  <a:stretch>
                    <a:fillRect l="-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ounded Rectangle 110">
                  <a:extLst>
                    <a:ext uri="{FF2B5EF4-FFF2-40B4-BE49-F238E27FC236}">
                      <a16:creationId xmlns:a16="http://schemas.microsoft.com/office/drawing/2014/main" id="{21826ED6-C148-6EB0-D40C-8360F57F8E1F}"/>
                    </a:ext>
                  </a:extLst>
                </p:cNvPr>
                <p:cNvSpPr/>
                <p:nvPr/>
              </p:nvSpPr>
              <p:spPr>
                <a:xfrm>
                  <a:off x="3660942" y="2855858"/>
                  <a:ext cx="616874" cy="11576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𝑉</m:t>
                            </m:r>
                          </m:e>
                          <m:sup>
                            <m:r>
                              <a:rPr lang="en-US"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111" name="Rounded Rectangle 110">
                  <a:extLst>
                    <a:ext uri="{FF2B5EF4-FFF2-40B4-BE49-F238E27FC236}">
                      <a16:creationId xmlns:a16="http://schemas.microsoft.com/office/drawing/2014/main" id="{21826ED6-C148-6EB0-D40C-8360F57F8E1F}"/>
                    </a:ext>
                  </a:extLst>
                </p:cNvPr>
                <p:cNvSpPr>
                  <a:spLocks noRot="1" noChangeAspect="1" noMove="1" noResize="1" noEditPoints="1" noAdjustHandles="1" noChangeArrowheads="1" noChangeShapeType="1" noTextEdit="1"/>
                </p:cNvSpPr>
                <p:nvPr/>
              </p:nvSpPr>
              <p:spPr>
                <a:xfrm>
                  <a:off x="3660942" y="2855858"/>
                  <a:ext cx="616874" cy="1157606"/>
                </a:xfrm>
                <a:prstGeom prst="roundRect">
                  <a:avLst/>
                </a:prstGeom>
                <a:blipFill>
                  <a:blip r:embed="rId16"/>
                  <a:stretch>
                    <a:fillRect l="-2000"/>
                  </a:stretch>
                </a:blipFill>
              </p:spPr>
              <p:txBody>
                <a:bodyPr/>
                <a:lstStyle/>
                <a:p>
                  <a:r>
                    <a:rPr lang="en-US">
                      <a:noFill/>
                    </a:rPr>
                    <a:t> </a:t>
                  </a:r>
                </a:p>
              </p:txBody>
            </p:sp>
          </mc:Fallback>
        </mc:AlternateContent>
      </p:grpSp>
      <p:sp>
        <p:nvSpPr>
          <p:cNvPr id="112" name="Rounded Rectangle 111">
            <a:extLst>
              <a:ext uri="{FF2B5EF4-FFF2-40B4-BE49-F238E27FC236}">
                <a16:creationId xmlns:a16="http://schemas.microsoft.com/office/drawing/2014/main" id="{48FB7B7D-D0E9-AA2F-1AD7-B79A467979A4}"/>
              </a:ext>
            </a:extLst>
          </p:cNvPr>
          <p:cNvSpPr/>
          <p:nvPr/>
        </p:nvSpPr>
        <p:spPr>
          <a:xfrm>
            <a:off x="1819930" y="1881157"/>
            <a:ext cx="3359426" cy="3230365"/>
          </a:xfrm>
          <a:prstGeom prst="roundRect">
            <a:avLst/>
          </a:prstGeom>
          <a:solidFill>
            <a:schemeClr val="accent3">
              <a:alpha val="21000"/>
            </a:schemeClr>
          </a:solidFill>
          <a:ln w="444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2346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3E3232C-8939-8C42-A8E0-B554BB2A14E5}"/>
              </a:ext>
            </a:extLst>
          </p:cNvPr>
          <p:cNvSpPr txBox="1"/>
          <p:nvPr/>
        </p:nvSpPr>
        <p:spPr>
          <a:xfrm>
            <a:off x="794669" y="1898086"/>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p:pic>
        <p:nvPicPr>
          <p:cNvPr id="6" name="Picture 5">
            <a:extLst>
              <a:ext uri="{FF2B5EF4-FFF2-40B4-BE49-F238E27FC236}">
                <a16:creationId xmlns:a16="http://schemas.microsoft.com/office/drawing/2014/main" id="{14F00FE1-9D00-0442-8E5F-E44E3D29CC2A}"/>
              </a:ext>
            </a:extLst>
          </p:cNvPr>
          <p:cNvPicPr>
            <a:picLocks noChangeAspect="1"/>
          </p:cNvPicPr>
          <p:nvPr/>
        </p:nvPicPr>
        <p:blipFill>
          <a:blip r:embed="rId3"/>
          <a:stretch>
            <a:fillRect/>
          </a:stretch>
        </p:blipFill>
        <p:spPr>
          <a:xfrm>
            <a:off x="10191086" y="2041585"/>
            <a:ext cx="787400" cy="241300"/>
          </a:xfrm>
          <a:prstGeom prst="rect">
            <a:avLst/>
          </a:prstGeom>
        </p:spPr>
      </p:pic>
      <p:sp>
        <p:nvSpPr>
          <p:cNvPr id="74" name="Title 73">
            <a:extLst>
              <a:ext uri="{FF2B5EF4-FFF2-40B4-BE49-F238E27FC236}">
                <a16:creationId xmlns:a16="http://schemas.microsoft.com/office/drawing/2014/main" id="{F8483E6F-D339-3645-8289-3FDE561A960F}"/>
              </a:ext>
            </a:extLst>
          </p:cNvPr>
          <p:cNvSpPr>
            <a:spLocks noGrp="1"/>
          </p:cNvSpPr>
          <p:nvPr>
            <p:ph type="title"/>
          </p:nvPr>
        </p:nvSpPr>
        <p:spPr/>
        <p:txBody>
          <a:bodyPr>
            <a:normAutofit/>
          </a:bodyPr>
          <a:lstStyle/>
          <a:p>
            <a:r>
              <a:rPr lang="en-US" sz="3600" dirty="0">
                <a:solidFill>
                  <a:schemeClr val="bg1"/>
                </a:solidFill>
              </a:rPr>
              <a:t>In-Distribution vs. Out-of-Distribution Generalization</a:t>
            </a:r>
          </a:p>
        </p:txBody>
      </p:sp>
    </p:spTree>
    <p:extLst>
      <p:ext uri="{BB962C8B-B14F-4D97-AF65-F5344CB8AC3E}">
        <p14:creationId xmlns:p14="http://schemas.microsoft.com/office/powerpoint/2010/main" val="2886026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3E3232C-8939-8C42-A8E0-B554BB2A14E5}"/>
              </a:ext>
            </a:extLst>
          </p:cNvPr>
          <p:cNvSpPr txBox="1"/>
          <p:nvPr/>
        </p:nvSpPr>
        <p:spPr>
          <a:xfrm>
            <a:off x="794669" y="1898086"/>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p:pic>
        <p:nvPicPr>
          <p:cNvPr id="6" name="Picture 5">
            <a:extLst>
              <a:ext uri="{FF2B5EF4-FFF2-40B4-BE49-F238E27FC236}">
                <a16:creationId xmlns:a16="http://schemas.microsoft.com/office/drawing/2014/main" id="{14F00FE1-9D00-0442-8E5F-E44E3D29CC2A}"/>
              </a:ext>
            </a:extLst>
          </p:cNvPr>
          <p:cNvPicPr>
            <a:picLocks noChangeAspect="1"/>
          </p:cNvPicPr>
          <p:nvPr/>
        </p:nvPicPr>
        <p:blipFill>
          <a:blip r:embed="rId3"/>
          <a:stretch>
            <a:fillRect/>
          </a:stretch>
        </p:blipFill>
        <p:spPr>
          <a:xfrm>
            <a:off x="10191086" y="2041585"/>
            <a:ext cx="787400" cy="241300"/>
          </a:xfrm>
          <a:prstGeom prst="rect">
            <a:avLst/>
          </a:prstGeom>
        </p:spPr>
      </p:pic>
      <p:pic>
        <p:nvPicPr>
          <p:cNvPr id="7" name="Picture 6" descr="A picture containing cat, sitting, domestic cat, mammal&#10;&#10;Description automatically generated">
            <a:extLst>
              <a:ext uri="{FF2B5EF4-FFF2-40B4-BE49-F238E27FC236}">
                <a16:creationId xmlns:a16="http://schemas.microsoft.com/office/drawing/2014/main" id="{0051F3F7-D417-F54F-B278-459DB2DC62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67454" y="4979358"/>
            <a:ext cx="985826" cy="770259"/>
          </a:xfrm>
          <a:prstGeom prst="rect">
            <a:avLst/>
          </a:prstGeom>
        </p:spPr>
      </p:pic>
      <p:pic>
        <p:nvPicPr>
          <p:cNvPr id="18" name="Picture 17" descr="A picture containing yellow, insect, orange, bright&#10;&#10;Description automatically generated">
            <a:extLst>
              <a:ext uri="{FF2B5EF4-FFF2-40B4-BE49-F238E27FC236}">
                <a16:creationId xmlns:a16="http://schemas.microsoft.com/office/drawing/2014/main" id="{3FB4576F-CA00-474B-8220-2B329565CF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17080" y="4233206"/>
            <a:ext cx="918958" cy="634632"/>
          </a:xfrm>
          <a:prstGeom prst="rect">
            <a:avLst/>
          </a:prstGeom>
        </p:spPr>
      </p:pic>
      <p:pic>
        <p:nvPicPr>
          <p:cNvPr id="22" name="Picture 21" descr="A picture containing reptile, snake&#10;&#10;Description automatically generated">
            <a:extLst>
              <a:ext uri="{FF2B5EF4-FFF2-40B4-BE49-F238E27FC236}">
                <a16:creationId xmlns:a16="http://schemas.microsoft.com/office/drawing/2014/main" id="{661C767E-1F00-234A-BF17-28EF2BD28C3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775112" y="5142921"/>
            <a:ext cx="1267089" cy="482005"/>
          </a:xfrm>
          <a:prstGeom prst="rect">
            <a:avLst/>
          </a:prstGeom>
        </p:spPr>
      </p:pic>
      <p:pic>
        <p:nvPicPr>
          <p:cNvPr id="25" name="Picture 24" descr="A picture containing bird, outdoor, colorful&#10;&#10;Description automatically generated">
            <a:extLst>
              <a:ext uri="{FF2B5EF4-FFF2-40B4-BE49-F238E27FC236}">
                <a16:creationId xmlns:a16="http://schemas.microsoft.com/office/drawing/2014/main" id="{5E1667F6-8649-AA43-A1B2-B773F14D057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975105" y="3790799"/>
            <a:ext cx="1319386" cy="918073"/>
          </a:xfrm>
          <a:prstGeom prst="rect">
            <a:avLst/>
          </a:prstGeom>
        </p:spPr>
      </p:pic>
      <p:pic>
        <p:nvPicPr>
          <p:cNvPr id="30" name="Picture 29" descr="A tree with green leaves&#10;&#10;Description automatically generated with medium confidence">
            <a:extLst>
              <a:ext uri="{FF2B5EF4-FFF2-40B4-BE49-F238E27FC236}">
                <a16:creationId xmlns:a16="http://schemas.microsoft.com/office/drawing/2014/main" id="{BACA7991-9EC7-6344-B6DF-6A5F7C259685}"/>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3710596" y="4940698"/>
            <a:ext cx="1642913" cy="1089903"/>
          </a:xfrm>
          <a:prstGeom prst="rect">
            <a:avLst/>
          </a:prstGeom>
        </p:spPr>
      </p:pic>
      <p:pic>
        <p:nvPicPr>
          <p:cNvPr id="36" name="Picture 35" descr="A red rose with green leaves&#10;&#10;Description automatically generated with medium confidence">
            <a:extLst>
              <a:ext uri="{FF2B5EF4-FFF2-40B4-BE49-F238E27FC236}">
                <a16:creationId xmlns:a16="http://schemas.microsoft.com/office/drawing/2014/main" id="{D74BA62F-D2D0-E748-A18E-A8FB3E53C3BF}"/>
              </a:ext>
            </a:extLst>
          </p:cNvPr>
          <p:cNvPicPr>
            <a:picLocks noChangeAspect="1"/>
          </p:cNvPicPr>
          <p:nvPr/>
        </p:nvPicPr>
        <p:blipFill rotWithShape="1">
          <a:blip r:embed="rId14">
            <a:extLst>
              <a:ext uri="{837473B0-CC2E-450A-ABE3-18F120FF3D39}">
                <a1611:picAttrSrcUrl xmlns:a1611="http://schemas.microsoft.com/office/drawing/2016/11/main" r:id="rId15"/>
              </a:ext>
            </a:extLst>
          </a:blip>
          <a:srcRect b="9460"/>
          <a:stretch/>
        </p:blipFill>
        <p:spPr>
          <a:xfrm>
            <a:off x="5353329" y="4638621"/>
            <a:ext cx="918958" cy="1250155"/>
          </a:xfrm>
          <a:prstGeom prst="rect">
            <a:avLst/>
          </a:prstGeom>
        </p:spPr>
      </p:pic>
      <p:pic>
        <p:nvPicPr>
          <p:cNvPr id="40" name="Picture 39" descr="A picture containing green, plant, broccoli, vegetable&#10;&#10;Description automatically generated">
            <a:extLst>
              <a:ext uri="{FF2B5EF4-FFF2-40B4-BE49-F238E27FC236}">
                <a16:creationId xmlns:a16="http://schemas.microsoft.com/office/drawing/2014/main" id="{6C0642E7-B49F-9042-A147-68596AFC4714}"/>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4460080" y="3978878"/>
            <a:ext cx="1010526" cy="1089903"/>
          </a:xfrm>
          <a:prstGeom prst="rect">
            <a:avLst/>
          </a:prstGeom>
        </p:spPr>
      </p:pic>
      <p:pic>
        <p:nvPicPr>
          <p:cNvPr id="44" name="Picture 43" descr="A black and white cat&#10;&#10;Description automatically generated">
            <a:extLst>
              <a:ext uri="{FF2B5EF4-FFF2-40B4-BE49-F238E27FC236}">
                <a16:creationId xmlns:a16="http://schemas.microsoft.com/office/drawing/2014/main" id="{5BC48F8B-9D75-2646-9852-B1BD1F0DD65D}"/>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7152458" y="4043265"/>
            <a:ext cx="758214" cy="903674"/>
          </a:xfrm>
          <a:prstGeom prst="rect">
            <a:avLst/>
          </a:prstGeom>
        </p:spPr>
      </p:pic>
      <p:pic>
        <p:nvPicPr>
          <p:cNvPr id="48" name="Picture 47" descr="A picture containing bird, sky, flying, outdoor&#10;&#10;Description automatically generated">
            <a:extLst>
              <a:ext uri="{FF2B5EF4-FFF2-40B4-BE49-F238E27FC236}">
                <a16:creationId xmlns:a16="http://schemas.microsoft.com/office/drawing/2014/main" id="{B2021C6E-2363-8940-A747-E25D563151DC}"/>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8035863" y="4084865"/>
            <a:ext cx="1565029" cy="1040744"/>
          </a:xfrm>
          <a:prstGeom prst="rect">
            <a:avLst/>
          </a:prstGeom>
        </p:spPr>
      </p:pic>
      <p:pic>
        <p:nvPicPr>
          <p:cNvPr id="50" name="Picture 49" descr="A picture containing reptile, snake&#10;&#10;Description automatically generated">
            <a:extLst>
              <a:ext uri="{FF2B5EF4-FFF2-40B4-BE49-F238E27FC236}">
                <a16:creationId xmlns:a16="http://schemas.microsoft.com/office/drawing/2014/main" id="{4B5C8C56-BEBA-3E45-B9F8-C036827D5298}"/>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7850065" y="4751970"/>
            <a:ext cx="1853896" cy="1296732"/>
          </a:xfrm>
          <a:prstGeom prst="rect">
            <a:avLst/>
          </a:prstGeom>
        </p:spPr>
      </p:pic>
      <p:pic>
        <p:nvPicPr>
          <p:cNvPr id="53" name="Picture 52" descr="A picture containing text, reptile, dinosaur&#10;&#10;Description automatically generated">
            <a:extLst>
              <a:ext uri="{FF2B5EF4-FFF2-40B4-BE49-F238E27FC236}">
                <a16:creationId xmlns:a16="http://schemas.microsoft.com/office/drawing/2014/main" id="{A0D3C1FA-8193-AB49-93E1-315AC6CDCBBC}"/>
              </a:ext>
            </a:extLst>
          </p:cNvPr>
          <p:cNvPicPr>
            <a:picLocks noChangeAspect="1"/>
          </p:cNvPicPr>
          <p:nvPr/>
        </p:nvPicPr>
        <p:blipFill>
          <a:blip r:embed="rId24">
            <a:extLst>
              <a:ext uri="{837473B0-CC2E-450A-ABE3-18F120FF3D39}">
                <a1611:picAttrSrcUrl xmlns:a1611="http://schemas.microsoft.com/office/drawing/2016/11/main" r:id="rId25"/>
              </a:ext>
            </a:extLst>
          </a:blip>
          <a:stretch>
            <a:fillRect/>
          </a:stretch>
        </p:blipFill>
        <p:spPr>
          <a:xfrm>
            <a:off x="6739780" y="5082015"/>
            <a:ext cx="1359462" cy="679731"/>
          </a:xfrm>
          <a:prstGeom prst="rect">
            <a:avLst/>
          </a:prstGeom>
        </p:spPr>
      </p:pic>
      <p:pic>
        <p:nvPicPr>
          <p:cNvPr id="56" name="Picture 55" descr="A tree with green leaves&#10;&#10;Description automatically generated with medium confidence">
            <a:extLst>
              <a:ext uri="{FF2B5EF4-FFF2-40B4-BE49-F238E27FC236}">
                <a16:creationId xmlns:a16="http://schemas.microsoft.com/office/drawing/2014/main" id="{C850DF2B-71D6-1448-A502-77FFE27B2030}"/>
              </a:ext>
            </a:extLst>
          </p:cNvPr>
          <p:cNvPicPr>
            <a:picLocks noChangeAspect="1"/>
          </p:cNvPicPr>
          <p:nvPr/>
        </p:nvPicPr>
        <p:blipFill>
          <a:blip r:embed="rId26">
            <a:extLst>
              <a:ext uri="{837473B0-CC2E-450A-ABE3-18F120FF3D39}">
                <a1611:picAttrSrcUrl xmlns:a1611="http://schemas.microsoft.com/office/drawing/2016/11/main" r:id="rId27"/>
              </a:ext>
            </a:extLst>
          </a:blip>
          <a:stretch>
            <a:fillRect/>
          </a:stretch>
        </p:blipFill>
        <p:spPr>
          <a:xfrm>
            <a:off x="10955964" y="4585171"/>
            <a:ext cx="1126099" cy="1535869"/>
          </a:xfrm>
          <a:prstGeom prst="rect">
            <a:avLst/>
          </a:prstGeom>
        </p:spPr>
      </p:pic>
      <p:pic>
        <p:nvPicPr>
          <p:cNvPr id="59" name="Picture 58" descr="A yellow sunflower with green leaves&#10;&#10;Description automatically generated with medium confidence">
            <a:extLst>
              <a:ext uri="{FF2B5EF4-FFF2-40B4-BE49-F238E27FC236}">
                <a16:creationId xmlns:a16="http://schemas.microsoft.com/office/drawing/2014/main" id="{816A2E2C-AE61-864B-93F2-B7DBE2363BDB}"/>
              </a:ext>
            </a:extLst>
          </p:cNvPr>
          <p:cNvPicPr>
            <a:picLocks noChangeAspect="1"/>
          </p:cNvPicPr>
          <p:nvPr/>
        </p:nvPicPr>
        <p:blipFill>
          <a:blip r:embed="rId28">
            <a:extLst>
              <a:ext uri="{837473B0-CC2E-450A-ABE3-18F120FF3D39}">
                <a1611:picAttrSrcUrl xmlns:a1611="http://schemas.microsoft.com/office/drawing/2016/11/main" r:id="rId29"/>
              </a:ext>
            </a:extLst>
          </a:blip>
          <a:stretch>
            <a:fillRect/>
          </a:stretch>
        </p:blipFill>
        <p:spPr>
          <a:xfrm>
            <a:off x="9963380" y="3948709"/>
            <a:ext cx="721444" cy="1082166"/>
          </a:xfrm>
          <a:prstGeom prst="rect">
            <a:avLst/>
          </a:prstGeom>
        </p:spPr>
      </p:pic>
      <p:pic>
        <p:nvPicPr>
          <p:cNvPr id="62" name="Picture 61" descr="A cactus in a pot&#10;&#10;Description automatically generated">
            <a:extLst>
              <a:ext uri="{FF2B5EF4-FFF2-40B4-BE49-F238E27FC236}">
                <a16:creationId xmlns:a16="http://schemas.microsoft.com/office/drawing/2014/main" id="{F4C9F08D-F167-A14D-ACB9-03B4870CF38F}"/>
              </a:ext>
            </a:extLst>
          </p:cNvPr>
          <p:cNvPicPr>
            <a:picLocks noChangeAspect="1"/>
          </p:cNvPicPr>
          <p:nvPr/>
        </p:nvPicPr>
        <p:blipFill>
          <a:blip r:embed="rId30">
            <a:extLst>
              <a:ext uri="{837473B0-CC2E-450A-ABE3-18F120FF3D39}">
                <a1611:picAttrSrcUrl xmlns:a1611="http://schemas.microsoft.com/office/drawing/2016/11/main" r:id="rId31"/>
              </a:ext>
            </a:extLst>
          </a:blip>
          <a:stretch>
            <a:fillRect/>
          </a:stretch>
        </p:blipFill>
        <p:spPr>
          <a:xfrm>
            <a:off x="3805205" y="3822172"/>
            <a:ext cx="707702" cy="1061034"/>
          </a:xfrm>
          <a:prstGeom prst="rect">
            <a:avLst/>
          </a:prstGeom>
        </p:spPr>
      </p:pic>
      <p:pic>
        <p:nvPicPr>
          <p:cNvPr id="66" name="Picture 65" descr="A cactus in a pot&#10;&#10;Description automatically generated">
            <a:extLst>
              <a:ext uri="{FF2B5EF4-FFF2-40B4-BE49-F238E27FC236}">
                <a16:creationId xmlns:a16="http://schemas.microsoft.com/office/drawing/2014/main" id="{3840F0D1-C5AB-4946-A822-A6EF533EF619}"/>
              </a:ext>
            </a:extLst>
          </p:cNvPr>
          <p:cNvPicPr>
            <a:picLocks noChangeAspect="1"/>
          </p:cNvPicPr>
          <p:nvPr/>
        </p:nvPicPr>
        <p:blipFill rotWithShape="1">
          <a:blip r:embed="rId32">
            <a:extLst>
              <a:ext uri="{837473B0-CC2E-450A-ABE3-18F120FF3D39}">
                <a1611:picAttrSrcUrl xmlns:a1611="http://schemas.microsoft.com/office/drawing/2016/11/main" r:id="rId33"/>
              </a:ext>
            </a:extLst>
          </a:blip>
          <a:srcRect l="60379" t="20572" r="9135"/>
          <a:stretch/>
        </p:blipFill>
        <p:spPr>
          <a:xfrm>
            <a:off x="10052826" y="5154788"/>
            <a:ext cx="516899" cy="961960"/>
          </a:xfrm>
          <a:prstGeom prst="rect">
            <a:avLst/>
          </a:prstGeom>
        </p:spPr>
      </p:pic>
      <p:pic>
        <p:nvPicPr>
          <p:cNvPr id="68" name="Picture 67" descr="A close up of a plant&#10;&#10;Description automatically generated with medium confidence">
            <a:extLst>
              <a:ext uri="{FF2B5EF4-FFF2-40B4-BE49-F238E27FC236}">
                <a16:creationId xmlns:a16="http://schemas.microsoft.com/office/drawing/2014/main" id="{EC5C5513-2DB7-7E44-A543-14F80C05BAA8}"/>
              </a:ext>
            </a:extLst>
          </p:cNvPr>
          <p:cNvPicPr>
            <a:picLocks noChangeAspect="1"/>
          </p:cNvPicPr>
          <p:nvPr/>
        </p:nvPicPr>
        <p:blipFill>
          <a:blip r:embed="rId34">
            <a:extLst>
              <a:ext uri="{837473B0-CC2E-450A-ABE3-18F120FF3D39}">
                <a1611:picAttrSrcUrl xmlns:a1611="http://schemas.microsoft.com/office/drawing/2016/11/main" r:id="rId35"/>
              </a:ext>
            </a:extLst>
          </a:blip>
          <a:stretch>
            <a:fillRect/>
          </a:stretch>
        </p:blipFill>
        <p:spPr>
          <a:xfrm>
            <a:off x="10491268" y="3215362"/>
            <a:ext cx="1655805" cy="1655805"/>
          </a:xfrm>
          <a:prstGeom prst="rect">
            <a:avLst/>
          </a:prstGeom>
        </p:spPr>
      </p:pic>
      <p:cxnSp>
        <p:nvCxnSpPr>
          <p:cNvPr id="71" name="Straight Connector 70">
            <a:extLst>
              <a:ext uri="{FF2B5EF4-FFF2-40B4-BE49-F238E27FC236}">
                <a16:creationId xmlns:a16="http://schemas.microsoft.com/office/drawing/2014/main" id="{C7AC5FF0-ACD1-1241-80AC-90FA3A636370}"/>
              </a:ext>
            </a:extLst>
          </p:cNvPr>
          <p:cNvCxnSpPr/>
          <p:nvPr/>
        </p:nvCxnSpPr>
        <p:spPr>
          <a:xfrm>
            <a:off x="6478073" y="2614765"/>
            <a:ext cx="0" cy="3581591"/>
          </a:xfrm>
          <a:prstGeom prst="line">
            <a:avLst/>
          </a:prstGeom>
          <a:ln w="19050"/>
        </p:spPr>
        <p:style>
          <a:lnRef idx="1">
            <a:schemeClr val="dk1"/>
          </a:lnRef>
          <a:fillRef idx="0">
            <a:schemeClr val="dk1"/>
          </a:fillRef>
          <a:effectRef idx="0">
            <a:schemeClr val="dk1"/>
          </a:effectRef>
          <a:fontRef idx="minor">
            <a:schemeClr val="tx1"/>
          </a:fontRef>
        </p:style>
      </p:cxnSp>
      <p:sp>
        <p:nvSpPr>
          <p:cNvPr id="74" name="Title 73">
            <a:extLst>
              <a:ext uri="{FF2B5EF4-FFF2-40B4-BE49-F238E27FC236}">
                <a16:creationId xmlns:a16="http://schemas.microsoft.com/office/drawing/2014/main" id="{F8483E6F-D339-3645-8289-3FDE561A960F}"/>
              </a:ext>
            </a:extLst>
          </p:cNvPr>
          <p:cNvSpPr>
            <a:spLocks noGrp="1"/>
          </p:cNvSpPr>
          <p:nvPr>
            <p:ph type="title"/>
          </p:nvPr>
        </p:nvSpPr>
        <p:spPr/>
        <p:txBody>
          <a:bodyPr>
            <a:normAutofit/>
          </a:bodyPr>
          <a:lstStyle/>
          <a:p>
            <a:r>
              <a:rPr lang="en-US" sz="3600" dirty="0">
                <a:solidFill>
                  <a:schemeClr val="bg1"/>
                </a:solidFill>
              </a:rPr>
              <a:t>In-Distribution vs. Out-of-Distribution Generalization</a:t>
            </a:r>
          </a:p>
        </p:txBody>
      </p:sp>
      <p:sp>
        <p:nvSpPr>
          <p:cNvPr id="78" name="TextBox 77">
            <a:extLst>
              <a:ext uri="{FF2B5EF4-FFF2-40B4-BE49-F238E27FC236}">
                <a16:creationId xmlns:a16="http://schemas.microsoft.com/office/drawing/2014/main" id="{259569CB-9A79-9847-8BC1-974D821AB4A3}"/>
              </a:ext>
            </a:extLst>
          </p:cNvPr>
          <p:cNvSpPr txBox="1"/>
          <p:nvPr/>
        </p:nvSpPr>
        <p:spPr>
          <a:xfrm>
            <a:off x="2516936" y="2906450"/>
            <a:ext cx="2575965" cy="369332"/>
          </a:xfrm>
          <a:prstGeom prst="rect">
            <a:avLst/>
          </a:prstGeom>
          <a:noFill/>
        </p:spPr>
        <p:txBody>
          <a:bodyPr wrap="square" rtlCol="0">
            <a:spAutoFit/>
          </a:bodyPr>
          <a:lstStyle/>
          <a:p>
            <a:r>
              <a:rPr lang="en-US" dirty="0"/>
              <a:t>Training data </a:t>
            </a:r>
          </a:p>
        </p:txBody>
      </p:sp>
      <p:sp>
        <p:nvSpPr>
          <p:cNvPr id="79" name="TextBox 78">
            <a:extLst>
              <a:ext uri="{FF2B5EF4-FFF2-40B4-BE49-F238E27FC236}">
                <a16:creationId xmlns:a16="http://schemas.microsoft.com/office/drawing/2014/main" id="{E4B92C35-8869-7D47-AC93-9DC7A794298F}"/>
              </a:ext>
            </a:extLst>
          </p:cNvPr>
          <p:cNvSpPr txBox="1"/>
          <p:nvPr/>
        </p:nvSpPr>
        <p:spPr>
          <a:xfrm>
            <a:off x="8691585" y="2851685"/>
            <a:ext cx="2575965" cy="369332"/>
          </a:xfrm>
          <a:prstGeom prst="rect">
            <a:avLst/>
          </a:prstGeom>
          <a:noFill/>
        </p:spPr>
        <p:txBody>
          <a:bodyPr wrap="square" rtlCol="0">
            <a:spAutoFit/>
          </a:bodyPr>
          <a:lstStyle/>
          <a:p>
            <a:r>
              <a:rPr lang="en-US" dirty="0"/>
              <a:t>Testing </a:t>
            </a:r>
          </a:p>
        </p:txBody>
      </p:sp>
      <p:sp>
        <p:nvSpPr>
          <p:cNvPr id="80" name="TextBox 79">
            <a:extLst>
              <a:ext uri="{FF2B5EF4-FFF2-40B4-BE49-F238E27FC236}">
                <a16:creationId xmlns:a16="http://schemas.microsoft.com/office/drawing/2014/main" id="{046968B5-B5B6-EB4D-BD61-E84A491470E6}"/>
              </a:ext>
            </a:extLst>
          </p:cNvPr>
          <p:cNvSpPr txBox="1"/>
          <p:nvPr/>
        </p:nvSpPr>
        <p:spPr>
          <a:xfrm>
            <a:off x="789959" y="2459005"/>
            <a:ext cx="6153949" cy="369332"/>
          </a:xfrm>
          <a:prstGeom prst="rect">
            <a:avLst/>
          </a:prstGeom>
          <a:noFill/>
        </p:spPr>
        <p:txBody>
          <a:bodyPr wrap="square" rtlCol="0">
            <a:spAutoFit/>
          </a:bodyPr>
          <a:lstStyle/>
          <a:p>
            <a:r>
              <a:rPr lang="en-US" dirty="0"/>
              <a:t>Example task: Classify animals vs. plants </a:t>
            </a:r>
          </a:p>
        </p:txBody>
      </p:sp>
    </p:spTree>
    <p:extLst>
      <p:ext uri="{BB962C8B-B14F-4D97-AF65-F5344CB8AC3E}">
        <p14:creationId xmlns:p14="http://schemas.microsoft.com/office/powerpoint/2010/main" val="3289014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3E3232C-8939-8C42-A8E0-B554BB2A14E5}"/>
              </a:ext>
            </a:extLst>
          </p:cNvPr>
          <p:cNvSpPr txBox="1"/>
          <p:nvPr/>
        </p:nvSpPr>
        <p:spPr>
          <a:xfrm>
            <a:off x="794669" y="1898086"/>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p:pic>
        <p:nvPicPr>
          <p:cNvPr id="6" name="Picture 5">
            <a:extLst>
              <a:ext uri="{FF2B5EF4-FFF2-40B4-BE49-F238E27FC236}">
                <a16:creationId xmlns:a16="http://schemas.microsoft.com/office/drawing/2014/main" id="{14F00FE1-9D00-0442-8E5F-E44E3D29CC2A}"/>
              </a:ext>
            </a:extLst>
          </p:cNvPr>
          <p:cNvPicPr>
            <a:picLocks noChangeAspect="1"/>
          </p:cNvPicPr>
          <p:nvPr/>
        </p:nvPicPr>
        <p:blipFill>
          <a:blip r:embed="rId3"/>
          <a:stretch>
            <a:fillRect/>
          </a:stretch>
        </p:blipFill>
        <p:spPr>
          <a:xfrm>
            <a:off x="10191086" y="2041585"/>
            <a:ext cx="787400" cy="241300"/>
          </a:xfrm>
          <a:prstGeom prst="rect">
            <a:avLst/>
          </a:prstGeom>
        </p:spPr>
      </p:pic>
      <p:sp>
        <p:nvSpPr>
          <p:cNvPr id="42" name="TextBox 41">
            <a:extLst>
              <a:ext uri="{FF2B5EF4-FFF2-40B4-BE49-F238E27FC236}">
                <a16:creationId xmlns:a16="http://schemas.microsoft.com/office/drawing/2014/main" id="{2FD94553-EE27-F343-A042-61454FC01CA3}"/>
              </a:ext>
            </a:extLst>
          </p:cNvPr>
          <p:cNvSpPr txBox="1"/>
          <p:nvPr/>
        </p:nvSpPr>
        <p:spPr>
          <a:xfrm>
            <a:off x="2516936" y="2906450"/>
            <a:ext cx="2575965" cy="369332"/>
          </a:xfrm>
          <a:prstGeom prst="rect">
            <a:avLst/>
          </a:prstGeom>
          <a:noFill/>
        </p:spPr>
        <p:txBody>
          <a:bodyPr wrap="square" rtlCol="0">
            <a:spAutoFit/>
          </a:bodyPr>
          <a:lstStyle/>
          <a:p>
            <a:r>
              <a:rPr lang="en-US" dirty="0"/>
              <a:t>Training data </a:t>
            </a:r>
          </a:p>
        </p:txBody>
      </p:sp>
      <p:sp>
        <p:nvSpPr>
          <p:cNvPr id="45" name="TextBox 44">
            <a:extLst>
              <a:ext uri="{FF2B5EF4-FFF2-40B4-BE49-F238E27FC236}">
                <a16:creationId xmlns:a16="http://schemas.microsoft.com/office/drawing/2014/main" id="{94355700-0CF5-B540-99E1-B5CE6E39F765}"/>
              </a:ext>
            </a:extLst>
          </p:cNvPr>
          <p:cNvSpPr txBox="1"/>
          <p:nvPr/>
        </p:nvSpPr>
        <p:spPr>
          <a:xfrm>
            <a:off x="8691585" y="2851685"/>
            <a:ext cx="2575965" cy="369332"/>
          </a:xfrm>
          <a:prstGeom prst="rect">
            <a:avLst/>
          </a:prstGeom>
          <a:noFill/>
        </p:spPr>
        <p:txBody>
          <a:bodyPr wrap="square" rtlCol="0">
            <a:spAutoFit/>
          </a:bodyPr>
          <a:lstStyle/>
          <a:p>
            <a:r>
              <a:rPr lang="en-US" dirty="0"/>
              <a:t>Testing </a:t>
            </a:r>
          </a:p>
        </p:txBody>
      </p:sp>
      <p:cxnSp>
        <p:nvCxnSpPr>
          <p:cNvPr id="71" name="Straight Connector 70">
            <a:extLst>
              <a:ext uri="{FF2B5EF4-FFF2-40B4-BE49-F238E27FC236}">
                <a16:creationId xmlns:a16="http://schemas.microsoft.com/office/drawing/2014/main" id="{C7AC5FF0-ACD1-1241-80AC-90FA3A636370}"/>
              </a:ext>
            </a:extLst>
          </p:cNvPr>
          <p:cNvCxnSpPr/>
          <p:nvPr/>
        </p:nvCxnSpPr>
        <p:spPr>
          <a:xfrm>
            <a:off x="6478073" y="2614765"/>
            <a:ext cx="0" cy="3581591"/>
          </a:xfrm>
          <a:prstGeom prst="line">
            <a:avLst/>
          </a:prstGeom>
          <a:ln w="19050"/>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A1860147-6576-FA4F-9500-16425320AC0F}"/>
              </a:ext>
            </a:extLst>
          </p:cNvPr>
          <p:cNvSpPr txBox="1"/>
          <p:nvPr/>
        </p:nvSpPr>
        <p:spPr>
          <a:xfrm>
            <a:off x="789959" y="2459005"/>
            <a:ext cx="6153949" cy="369332"/>
          </a:xfrm>
          <a:prstGeom prst="rect">
            <a:avLst/>
          </a:prstGeom>
          <a:noFill/>
        </p:spPr>
        <p:txBody>
          <a:bodyPr wrap="square" rtlCol="0">
            <a:spAutoFit/>
          </a:bodyPr>
          <a:lstStyle/>
          <a:p>
            <a:r>
              <a:rPr lang="en-US" dirty="0"/>
              <a:t>Example task: Quantum process learning </a:t>
            </a:r>
          </a:p>
        </p:txBody>
      </p:sp>
      <p:pic>
        <p:nvPicPr>
          <p:cNvPr id="32" name="Picture 31" descr="Chart, line chart&#10;&#10;Description automatically generated">
            <a:extLst>
              <a:ext uri="{FF2B5EF4-FFF2-40B4-BE49-F238E27FC236}">
                <a16:creationId xmlns:a16="http://schemas.microsoft.com/office/drawing/2014/main" id="{4C779539-E8A2-424F-8082-0D2BBE1E8486}"/>
              </a:ext>
            </a:extLst>
          </p:cNvPr>
          <p:cNvPicPr>
            <a:picLocks noChangeAspect="1"/>
          </p:cNvPicPr>
          <p:nvPr/>
        </p:nvPicPr>
        <p:blipFill>
          <a:blip r:embed="rId4">
            <a:alphaModFix amt="85000"/>
            <a:grayscl/>
            <a:extLst>
              <a:ext uri="{837473B0-CC2E-450A-ABE3-18F120FF3D39}">
                <a1611:picAttrSrcUrl xmlns:a1611="http://schemas.microsoft.com/office/drawing/2016/11/main" r:id="rId5"/>
              </a:ext>
            </a:extLst>
          </a:blip>
          <a:stretch>
            <a:fillRect/>
          </a:stretch>
        </p:blipFill>
        <p:spPr>
          <a:xfrm>
            <a:off x="1421380" y="4845066"/>
            <a:ext cx="1195638" cy="1016078"/>
          </a:xfrm>
          <a:prstGeom prst="rect">
            <a:avLst/>
          </a:prstGeom>
        </p:spPr>
      </p:pic>
      <p:pic>
        <p:nvPicPr>
          <p:cNvPr id="33" name="Picture 32" descr="Chart, line chart&#10;&#10;Description automatically generated">
            <a:extLst>
              <a:ext uri="{FF2B5EF4-FFF2-40B4-BE49-F238E27FC236}">
                <a16:creationId xmlns:a16="http://schemas.microsoft.com/office/drawing/2014/main" id="{CC2BB8B5-B3F1-F943-B10C-B0FC20FEA4BC}"/>
              </a:ext>
            </a:extLst>
          </p:cNvPr>
          <p:cNvPicPr>
            <a:picLocks noChangeAspect="1"/>
          </p:cNvPicPr>
          <p:nvPr/>
        </p:nvPicPr>
        <p:blipFill>
          <a:blip r:embed="rId4">
            <a:duotone>
              <a:schemeClr val="accent6">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2993360" y="4391374"/>
            <a:ext cx="866651" cy="1294574"/>
          </a:xfrm>
          <a:prstGeom prst="rect">
            <a:avLst/>
          </a:prstGeom>
        </p:spPr>
      </p:pic>
      <p:pic>
        <p:nvPicPr>
          <p:cNvPr id="34" name="Picture 33" descr="Chart, line chart&#10;&#10;Description automatically generated">
            <a:extLst>
              <a:ext uri="{FF2B5EF4-FFF2-40B4-BE49-F238E27FC236}">
                <a16:creationId xmlns:a16="http://schemas.microsoft.com/office/drawing/2014/main" id="{66EA217A-3672-B245-9EC4-A341712686BF}"/>
              </a:ext>
            </a:extLst>
          </p:cNvPr>
          <p:cNvPicPr>
            <a:picLocks noChangeAspect="1"/>
          </p:cNvPicPr>
          <p:nvPr/>
        </p:nvPicPr>
        <p:blipFill>
          <a:blip r:embed="rId4">
            <a:duotone>
              <a:schemeClr val="accent5">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3848929" y="3636312"/>
            <a:ext cx="1245095" cy="1125391"/>
          </a:xfrm>
          <a:prstGeom prst="rect">
            <a:avLst/>
          </a:prstGeom>
        </p:spPr>
      </p:pic>
      <p:pic>
        <p:nvPicPr>
          <p:cNvPr id="35" name="Picture 34" descr="Chart, line chart&#10;&#10;Description automatically generated">
            <a:extLst>
              <a:ext uri="{FF2B5EF4-FFF2-40B4-BE49-F238E27FC236}">
                <a16:creationId xmlns:a16="http://schemas.microsoft.com/office/drawing/2014/main" id="{3FEC19DB-44FB-5844-86DF-019521410A24}"/>
              </a:ext>
            </a:extLst>
          </p:cNvPr>
          <p:cNvPicPr>
            <a:picLocks noChangeAspect="1"/>
          </p:cNvPicPr>
          <p:nvPr/>
        </p:nvPicPr>
        <p:blipFill>
          <a:blip r:embed="rId4">
            <a:duotone>
              <a:schemeClr val="accent3">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986137" y="3611074"/>
            <a:ext cx="2575964" cy="765405"/>
          </a:xfrm>
          <a:prstGeom prst="rect">
            <a:avLst/>
          </a:prstGeom>
        </p:spPr>
      </p:pic>
      <p:pic>
        <p:nvPicPr>
          <p:cNvPr id="37" name="Picture 36" descr="Chart, line chart&#10;&#10;Description automatically generated">
            <a:extLst>
              <a:ext uri="{FF2B5EF4-FFF2-40B4-BE49-F238E27FC236}">
                <a16:creationId xmlns:a16="http://schemas.microsoft.com/office/drawing/2014/main" id="{95026C62-19B9-CB40-BBD2-E85018F7E29A}"/>
              </a:ext>
            </a:extLst>
          </p:cNvPr>
          <p:cNvPicPr>
            <a:picLocks noChangeAspect="1"/>
          </p:cNvPicPr>
          <p:nvPr/>
        </p:nvPicPr>
        <p:blipFill>
          <a:blip r:embed="rId4">
            <a:alphaModFix amt="85000"/>
            <a:duotone>
              <a:schemeClr val="accent4">
                <a:shade val="45000"/>
                <a:satMod val="135000"/>
              </a:schemeClr>
              <a:prstClr val="white"/>
            </a:duotone>
            <a:extLst>
              <a:ext uri="{837473B0-CC2E-450A-ABE3-18F120FF3D39}">
                <a1611:picAttrSrcUrl xmlns:a1611="http://schemas.microsoft.com/office/drawing/2016/11/main" r:id="rId5"/>
              </a:ext>
            </a:extLst>
          </a:blip>
          <a:stretch>
            <a:fillRect/>
          </a:stretch>
        </p:blipFill>
        <p:spPr>
          <a:xfrm flipV="1">
            <a:off x="4607949" y="5024775"/>
            <a:ext cx="1130461" cy="679927"/>
          </a:xfrm>
          <a:prstGeom prst="rect">
            <a:avLst/>
          </a:prstGeom>
        </p:spPr>
      </p:pic>
      <p:pic>
        <p:nvPicPr>
          <p:cNvPr id="39" name="Picture 38" descr="Chart, line chart&#10;&#10;Description automatically generated">
            <a:extLst>
              <a:ext uri="{FF2B5EF4-FFF2-40B4-BE49-F238E27FC236}">
                <a16:creationId xmlns:a16="http://schemas.microsoft.com/office/drawing/2014/main" id="{149CC99D-22C3-D24B-8B15-8858C12037E2}"/>
              </a:ext>
            </a:extLst>
          </p:cNvPr>
          <p:cNvPicPr>
            <a:picLocks noChangeAspect="1"/>
          </p:cNvPicPr>
          <p:nvPr/>
        </p:nvPicPr>
        <p:blipFill>
          <a:blip r:embed="rId4">
            <a:alphaModFix amt="85000"/>
            <a:extLst>
              <a:ext uri="{837473B0-CC2E-450A-ABE3-18F120FF3D39}">
                <a1611:picAttrSrcUrl xmlns:a1611="http://schemas.microsoft.com/office/drawing/2016/11/main" r:id="rId5"/>
              </a:ext>
            </a:extLst>
          </a:blip>
          <a:stretch>
            <a:fillRect/>
          </a:stretch>
        </p:blipFill>
        <p:spPr>
          <a:xfrm flipV="1">
            <a:off x="2652227" y="5680470"/>
            <a:ext cx="2571816" cy="162552"/>
          </a:xfrm>
          <a:prstGeom prst="rect">
            <a:avLst/>
          </a:prstGeom>
        </p:spPr>
      </p:pic>
      <p:pic>
        <p:nvPicPr>
          <p:cNvPr id="41" name="Picture 40" descr="Chart, line chart&#10;&#10;Description automatically generated">
            <a:extLst>
              <a:ext uri="{FF2B5EF4-FFF2-40B4-BE49-F238E27FC236}">
                <a16:creationId xmlns:a16="http://schemas.microsoft.com/office/drawing/2014/main" id="{755B40BF-FF3D-FA46-8D3E-5EDDD49AD4AE}"/>
              </a:ext>
            </a:extLst>
          </p:cNvPr>
          <p:cNvPicPr>
            <a:picLocks noChangeAspect="1"/>
          </p:cNvPicPr>
          <p:nvPr/>
        </p:nvPicPr>
        <p:blipFill>
          <a:blip r:embed="rId4">
            <a:alphaModFix amt="85000"/>
            <a:extLst>
              <a:ext uri="{837473B0-CC2E-450A-ABE3-18F120FF3D39}">
                <a1611:picAttrSrcUrl xmlns:a1611="http://schemas.microsoft.com/office/drawing/2016/11/main" r:id="rId5"/>
              </a:ext>
            </a:extLst>
          </a:blip>
          <a:stretch>
            <a:fillRect/>
          </a:stretch>
        </p:blipFill>
        <p:spPr>
          <a:xfrm>
            <a:off x="7214171" y="4769932"/>
            <a:ext cx="1195638" cy="1016078"/>
          </a:xfrm>
          <a:prstGeom prst="rect">
            <a:avLst/>
          </a:prstGeom>
        </p:spPr>
      </p:pic>
      <p:pic>
        <p:nvPicPr>
          <p:cNvPr id="43" name="Picture 42" descr="Chart, line chart&#10;&#10;Description automatically generated">
            <a:extLst>
              <a:ext uri="{FF2B5EF4-FFF2-40B4-BE49-F238E27FC236}">
                <a16:creationId xmlns:a16="http://schemas.microsoft.com/office/drawing/2014/main" id="{C5C5832F-D94E-C943-AB16-8C3F99C80FD6}"/>
              </a:ext>
            </a:extLst>
          </p:cNvPr>
          <p:cNvPicPr>
            <a:picLocks noChangeAspect="1"/>
          </p:cNvPicPr>
          <p:nvPr/>
        </p:nvPicPr>
        <p:blipFill>
          <a:blip r:embed="rId4">
            <a:duotone>
              <a:schemeClr val="accent6">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8647688" y="4153069"/>
            <a:ext cx="2025152" cy="1294574"/>
          </a:xfrm>
          <a:prstGeom prst="rect">
            <a:avLst/>
          </a:prstGeom>
        </p:spPr>
      </p:pic>
      <p:pic>
        <p:nvPicPr>
          <p:cNvPr id="46" name="Picture 45" descr="Chart, line chart&#10;&#10;Description automatically generated">
            <a:extLst>
              <a:ext uri="{FF2B5EF4-FFF2-40B4-BE49-F238E27FC236}">
                <a16:creationId xmlns:a16="http://schemas.microsoft.com/office/drawing/2014/main" id="{DFAA5C52-0E95-AA4D-B2CF-37FF58BC50BF}"/>
              </a:ext>
            </a:extLst>
          </p:cNvPr>
          <p:cNvPicPr>
            <a:picLocks noChangeAspect="1"/>
          </p:cNvPicPr>
          <p:nvPr/>
        </p:nvPicPr>
        <p:blipFill>
          <a:blip r:embed="rId4">
            <a:duotone>
              <a:schemeClr val="accent5">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8548382" y="5384018"/>
            <a:ext cx="1245095" cy="732571"/>
          </a:xfrm>
          <a:prstGeom prst="rect">
            <a:avLst/>
          </a:prstGeom>
        </p:spPr>
      </p:pic>
      <p:pic>
        <p:nvPicPr>
          <p:cNvPr id="47" name="Picture 46" descr="Chart, line chart&#10;&#10;Description automatically generated">
            <a:extLst>
              <a:ext uri="{FF2B5EF4-FFF2-40B4-BE49-F238E27FC236}">
                <a16:creationId xmlns:a16="http://schemas.microsoft.com/office/drawing/2014/main" id="{DC445D54-5B71-B24E-9F24-D80DCFCBBBB5}"/>
              </a:ext>
            </a:extLst>
          </p:cNvPr>
          <p:cNvPicPr>
            <a:picLocks noChangeAspect="1"/>
          </p:cNvPicPr>
          <p:nvPr/>
        </p:nvPicPr>
        <p:blipFill>
          <a:blip r:embed="rId4">
            <a:duotone>
              <a:schemeClr val="accent3">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6778928" y="3535940"/>
            <a:ext cx="2575964" cy="765405"/>
          </a:xfrm>
          <a:prstGeom prst="rect">
            <a:avLst/>
          </a:prstGeom>
        </p:spPr>
      </p:pic>
      <p:pic>
        <p:nvPicPr>
          <p:cNvPr id="49" name="Picture 48" descr="Chart, line chart&#10;&#10;Description automatically generated">
            <a:extLst>
              <a:ext uri="{FF2B5EF4-FFF2-40B4-BE49-F238E27FC236}">
                <a16:creationId xmlns:a16="http://schemas.microsoft.com/office/drawing/2014/main" id="{A1E0F74D-795C-5246-8A35-5DEFE49BADD4}"/>
              </a:ext>
            </a:extLst>
          </p:cNvPr>
          <p:cNvPicPr>
            <a:picLocks noChangeAspect="1"/>
          </p:cNvPicPr>
          <p:nvPr/>
        </p:nvPicPr>
        <p:blipFill>
          <a:blip r:embed="rId4">
            <a:alphaModFix amt="85000"/>
            <a:duotone>
              <a:schemeClr val="accent4">
                <a:shade val="45000"/>
                <a:satMod val="135000"/>
              </a:schemeClr>
              <a:prstClr val="white"/>
            </a:duotone>
            <a:extLst>
              <a:ext uri="{837473B0-CC2E-450A-ABE3-18F120FF3D39}">
                <a1611:picAttrSrcUrl xmlns:a1611="http://schemas.microsoft.com/office/drawing/2016/11/main" r:id="rId5"/>
              </a:ext>
            </a:extLst>
          </a:blip>
          <a:stretch>
            <a:fillRect/>
          </a:stretch>
        </p:blipFill>
        <p:spPr>
          <a:xfrm flipV="1">
            <a:off x="10465028" y="4845820"/>
            <a:ext cx="1130461" cy="1048195"/>
          </a:xfrm>
          <a:prstGeom prst="rect">
            <a:avLst/>
          </a:prstGeom>
        </p:spPr>
      </p:pic>
      <p:pic>
        <p:nvPicPr>
          <p:cNvPr id="51" name="Picture 50" descr="Chart, line chart&#10;&#10;Description automatically generated">
            <a:extLst>
              <a:ext uri="{FF2B5EF4-FFF2-40B4-BE49-F238E27FC236}">
                <a16:creationId xmlns:a16="http://schemas.microsoft.com/office/drawing/2014/main" id="{C2D4671A-BCCD-7E48-A5A8-AF7F9D64EDFF}"/>
              </a:ext>
            </a:extLst>
          </p:cNvPr>
          <p:cNvPicPr>
            <a:picLocks noChangeAspect="1"/>
          </p:cNvPicPr>
          <p:nvPr/>
        </p:nvPicPr>
        <p:blipFill>
          <a:blip r:embed="rId4">
            <a:alphaModFix amt="85000"/>
            <a:duotone>
              <a:schemeClr val="accent1">
                <a:shade val="45000"/>
                <a:satMod val="135000"/>
              </a:schemeClr>
              <a:prstClr val="white"/>
            </a:duotone>
            <a:extLst>
              <a:ext uri="{837473B0-CC2E-450A-ABE3-18F120FF3D39}">
                <a1611:picAttrSrcUrl xmlns:a1611="http://schemas.microsoft.com/office/drawing/2016/11/main" r:id="rId5"/>
              </a:ext>
            </a:extLst>
          </a:blip>
          <a:stretch>
            <a:fillRect/>
          </a:stretch>
        </p:blipFill>
        <p:spPr>
          <a:xfrm flipV="1">
            <a:off x="9473683" y="3886756"/>
            <a:ext cx="2571816" cy="162552"/>
          </a:xfrm>
          <a:prstGeom prst="rect">
            <a:avLst/>
          </a:prstGeom>
        </p:spPr>
      </p:pic>
      <p:sp>
        <p:nvSpPr>
          <p:cNvPr id="52" name="Title 73">
            <a:extLst>
              <a:ext uri="{FF2B5EF4-FFF2-40B4-BE49-F238E27FC236}">
                <a16:creationId xmlns:a16="http://schemas.microsoft.com/office/drawing/2014/main" id="{CB57A323-4EB4-424A-902B-1DD43B163760}"/>
              </a:ext>
            </a:extLst>
          </p:cNvPr>
          <p:cNvSpPr>
            <a:spLocks noGrp="1"/>
          </p:cNvSpPr>
          <p:nvPr>
            <p:ph type="title"/>
          </p:nvPr>
        </p:nvSpPr>
        <p:spPr>
          <a:xfrm>
            <a:off x="838200" y="365125"/>
            <a:ext cx="10515600" cy="1325563"/>
          </a:xfrm>
        </p:spPr>
        <p:txBody>
          <a:bodyPr>
            <a:normAutofit/>
          </a:bodyPr>
          <a:lstStyle/>
          <a:p>
            <a:r>
              <a:rPr lang="en-US" sz="3600" dirty="0">
                <a:solidFill>
                  <a:schemeClr val="bg1"/>
                </a:solidFill>
              </a:rPr>
              <a:t>In-Distribution vs. Out-of-Distribution Generalization</a:t>
            </a:r>
          </a:p>
        </p:txBody>
      </p:sp>
    </p:spTree>
    <p:extLst>
      <p:ext uri="{BB962C8B-B14F-4D97-AF65-F5344CB8AC3E}">
        <p14:creationId xmlns:p14="http://schemas.microsoft.com/office/powerpoint/2010/main" val="1388309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3E3232C-8939-8C42-A8E0-B554BB2A14E5}"/>
              </a:ext>
            </a:extLst>
          </p:cNvPr>
          <p:cNvSpPr txBox="1"/>
          <p:nvPr/>
        </p:nvSpPr>
        <p:spPr>
          <a:xfrm>
            <a:off x="794669" y="1898086"/>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p:pic>
        <p:nvPicPr>
          <p:cNvPr id="6" name="Picture 5">
            <a:extLst>
              <a:ext uri="{FF2B5EF4-FFF2-40B4-BE49-F238E27FC236}">
                <a16:creationId xmlns:a16="http://schemas.microsoft.com/office/drawing/2014/main" id="{14F00FE1-9D00-0442-8E5F-E44E3D29CC2A}"/>
              </a:ext>
            </a:extLst>
          </p:cNvPr>
          <p:cNvPicPr>
            <a:picLocks noChangeAspect="1"/>
          </p:cNvPicPr>
          <p:nvPr/>
        </p:nvPicPr>
        <p:blipFill>
          <a:blip r:embed="rId3"/>
          <a:stretch>
            <a:fillRect/>
          </a:stretch>
        </p:blipFill>
        <p:spPr>
          <a:xfrm>
            <a:off x="10191086" y="2041585"/>
            <a:ext cx="787400" cy="241300"/>
          </a:xfrm>
          <a:prstGeom prst="rect">
            <a:avLst/>
          </a:prstGeom>
        </p:spPr>
      </p:pic>
      <p:sp>
        <p:nvSpPr>
          <p:cNvPr id="3" name="TextBox 2">
            <a:extLst>
              <a:ext uri="{FF2B5EF4-FFF2-40B4-BE49-F238E27FC236}">
                <a16:creationId xmlns:a16="http://schemas.microsoft.com/office/drawing/2014/main" id="{9C4F6AF8-F077-A946-8C97-A929142EFF7C}"/>
              </a:ext>
            </a:extLst>
          </p:cNvPr>
          <p:cNvSpPr txBox="1"/>
          <p:nvPr/>
        </p:nvSpPr>
        <p:spPr>
          <a:xfrm>
            <a:off x="789959" y="6393209"/>
            <a:ext cx="1096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the best of our knowledge all prior results on generalization in QML are on in-distribution generalization)  </a:t>
            </a:r>
          </a:p>
        </p:txBody>
      </p:sp>
      <p:sp>
        <p:nvSpPr>
          <p:cNvPr id="42" name="TextBox 41">
            <a:extLst>
              <a:ext uri="{FF2B5EF4-FFF2-40B4-BE49-F238E27FC236}">
                <a16:creationId xmlns:a16="http://schemas.microsoft.com/office/drawing/2014/main" id="{2FD94553-EE27-F343-A042-61454FC01CA3}"/>
              </a:ext>
            </a:extLst>
          </p:cNvPr>
          <p:cNvSpPr txBox="1"/>
          <p:nvPr/>
        </p:nvSpPr>
        <p:spPr>
          <a:xfrm>
            <a:off x="2516936" y="2906450"/>
            <a:ext cx="2575965" cy="369332"/>
          </a:xfrm>
          <a:prstGeom prst="rect">
            <a:avLst/>
          </a:prstGeom>
          <a:noFill/>
        </p:spPr>
        <p:txBody>
          <a:bodyPr wrap="square" rtlCol="0">
            <a:spAutoFit/>
          </a:bodyPr>
          <a:lstStyle/>
          <a:p>
            <a:r>
              <a:rPr lang="en-US" dirty="0"/>
              <a:t>Training data </a:t>
            </a:r>
          </a:p>
        </p:txBody>
      </p:sp>
      <p:sp>
        <p:nvSpPr>
          <p:cNvPr id="45" name="TextBox 44">
            <a:extLst>
              <a:ext uri="{FF2B5EF4-FFF2-40B4-BE49-F238E27FC236}">
                <a16:creationId xmlns:a16="http://schemas.microsoft.com/office/drawing/2014/main" id="{94355700-0CF5-B540-99E1-B5CE6E39F765}"/>
              </a:ext>
            </a:extLst>
          </p:cNvPr>
          <p:cNvSpPr txBox="1"/>
          <p:nvPr/>
        </p:nvSpPr>
        <p:spPr>
          <a:xfrm>
            <a:off x="8691585" y="2851685"/>
            <a:ext cx="2575965" cy="369332"/>
          </a:xfrm>
          <a:prstGeom prst="rect">
            <a:avLst/>
          </a:prstGeom>
          <a:noFill/>
        </p:spPr>
        <p:txBody>
          <a:bodyPr wrap="square" rtlCol="0">
            <a:spAutoFit/>
          </a:bodyPr>
          <a:lstStyle/>
          <a:p>
            <a:r>
              <a:rPr lang="en-US" dirty="0"/>
              <a:t>Testing </a:t>
            </a:r>
          </a:p>
        </p:txBody>
      </p:sp>
      <p:cxnSp>
        <p:nvCxnSpPr>
          <p:cNvPr id="71" name="Straight Connector 70">
            <a:extLst>
              <a:ext uri="{FF2B5EF4-FFF2-40B4-BE49-F238E27FC236}">
                <a16:creationId xmlns:a16="http://schemas.microsoft.com/office/drawing/2014/main" id="{C7AC5FF0-ACD1-1241-80AC-90FA3A636370}"/>
              </a:ext>
            </a:extLst>
          </p:cNvPr>
          <p:cNvCxnSpPr/>
          <p:nvPr/>
        </p:nvCxnSpPr>
        <p:spPr>
          <a:xfrm>
            <a:off x="6478073" y="2614765"/>
            <a:ext cx="0" cy="3581591"/>
          </a:xfrm>
          <a:prstGeom prst="line">
            <a:avLst/>
          </a:prstGeom>
          <a:ln w="19050"/>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A1860147-6576-FA4F-9500-16425320AC0F}"/>
              </a:ext>
            </a:extLst>
          </p:cNvPr>
          <p:cNvSpPr txBox="1"/>
          <p:nvPr/>
        </p:nvSpPr>
        <p:spPr>
          <a:xfrm>
            <a:off x="789959" y="2459005"/>
            <a:ext cx="6153949" cy="369332"/>
          </a:xfrm>
          <a:prstGeom prst="rect">
            <a:avLst/>
          </a:prstGeom>
          <a:noFill/>
        </p:spPr>
        <p:txBody>
          <a:bodyPr wrap="square" rtlCol="0">
            <a:spAutoFit/>
          </a:bodyPr>
          <a:lstStyle/>
          <a:p>
            <a:r>
              <a:rPr lang="en-US" dirty="0"/>
              <a:t>Example task: Quantum process learning </a:t>
            </a:r>
          </a:p>
        </p:txBody>
      </p:sp>
      <p:pic>
        <p:nvPicPr>
          <p:cNvPr id="32" name="Picture 31" descr="Chart, line chart&#10;&#10;Description automatically generated">
            <a:extLst>
              <a:ext uri="{FF2B5EF4-FFF2-40B4-BE49-F238E27FC236}">
                <a16:creationId xmlns:a16="http://schemas.microsoft.com/office/drawing/2014/main" id="{4C779539-E8A2-424F-8082-0D2BBE1E8486}"/>
              </a:ext>
            </a:extLst>
          </p:cNvPr>
          <p:cNvPicPr>
            <a:picLocks noChangeAspect="1"/>
          </p:cNvPicPr>
          <p:nvPr/>
        </p:nvPicPr>
        <p:blipFill>
          <a:blip r:embed="rId4">
            <a:alphaModFix amt="85000"/>
            <a:grayscl/>
            <a:extLst>
              <a:ext uri="{837473B0-CC2E-450A-ABE3-18F120FF3D39}">
                <a1611:picAttrSrcUrl xmlns:a1611="http://schemas.microsoft.com/office/drawing/2016/11/main" r:id="rId5"/>
              </a:ext>
            </a:extLst>
          </a:blip>
          <a:stretch>
            <a:fillRect/>
          </a:stretch>
        </p:blipFill>
        <p:spPr>
          <a:xfrm>
            <a:off x="1421380" y="4845066"/>
            <a:ext cx="1195638" cy="1016078"/>
          </a:xfrm>
          <a:prstGeom prst="rect">
            <a:avLst/>
          </a:prstGeom>
        </p:spPr>
      </p:pic>
      <p:pic>
        <p:nvPicPr>
          <p:cNvPr id="33" name="Picture 32" descr="Chart, line chart&#10;&#10;Description automatically generated">
            <a:extLst>
              <a:ext uri="{FF2B5EF4-FFF2-40B4-BE49-F238E27FC236}">
                <a16:creationId xmlns:a16="http://schemas.microsoft.com/office/drawing/2014/main" id="{CC2BB8B5-B3F1-F943-B10C-B0FC20FEA4BC}"/>
              </a:ext>
            </a:extLst>
          </p:cNvPr>
          <p:cNvPicPr>
            <a:picLocks noChangeAspect="1"/>
          </p:cNvPicPr>
          <p:nvPr/>
        </p:nvPicPr>
        <p:blipFill>
          <a:blip r:embed="rId4">
            <a:duotone>
              <a:schemeClr val="accent6">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2993360" y="4391374"/>
            <a:ext cx="866651" cy="1294574"/>
          </a:xfrm>
          <a:prstGeom prst="rect">
            <a:avLst/>
          </a:prstGeom>
        </p:spPr>
      </p:pic>
      <p:pic>
        <p:nvPicPr>
          <p:cNvPr id="34" name="Picture 33" descr="Chart, line chart&#10;&#10;Description automatically generated">
            <a:extLst>
              <a:ext uri="{FF2B5EF4-FFF2-40B4-BE49-F238E27FC236}">
                <a16:creationId xmlns:a16="http://schemas.microsoft.com/office/drawing/2014/main" id="{66EA217A-3672-B245-9EC4-A341712686BF}"/>
              </a:ext>
            </a:extLst>
          </p:cNvPr>
          <p:cNvPicPr>
            <a:picLocks noChangeAspect="1"/>
          </p:cNvPicPr>
          <p:nvPr/>
        </p:nvPicPr>
        <p:blipFill>
          <a:blip r:embed="rId4">
            <a:duotone>
              <a:schemeClr val="accent5">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3848929" y="3636312"/>
            <a:ext cx="1245095" cy="1125391"/>
          </a:xfrm>
          <a:prstGeom prst="rect">
            <a:avLst/>
          </a:prstGeom>
        </p:spPr>
      </p:pic>
      <p:pic>
        <p:nvPicPr>
          <p:cNvPr id="35" name="Picture 34" descr="Chart, line chart&#10;&#10;Description automatically generated">
            <a:extLst>
              <a:ext uri="{FF2B5EF4-FFF2-40B4-BE49-F238E27FC236}">
                <a16:creationId xmlns:a16="http://schemas.microsoft.com/office/drawing/2014/main" id="{3FEC19DB-44FB-5844-86DF-019521410A24}"/>
              </a:ext>
            </a:extLst>
          </p:cNvPr>
          <p:cNvPicPr>
            <a:picLocks noChangeAspect="1"/>
          </p:cNvPicPr>
          <p:nvPr/>
        </p:nvPicPr>
        <p:blipFill>
          <a:blip r:embed="rId4">
            <a:duotone>
              <a:schemeClr val="accent3">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986137" y="3611074"/>
            <a:ext cx="2575964" cy="765405"/>
          </a:xfrm>
          <a:prstGeom prst="rect">
            <a:avLst/>
          </a:prstGeom>
        </p:spPr>
      </p:pic>
      <p:pic>
        <p:nvPicPr>
          <p:cNvPr id="37" name="Picture 36" descr="Chart, line chart&#10;&#10;Description automatically generated">
            <a:extLst>
              <a:ext uri="{FF2B5EF4-FFF2-40B4-BE49-F238E27FC236}">
                <a16:creationId xmlns:a16="http://schemas.microsoft.com/office/drawing/2014/main" id="{95026C62-19B9-CB40-BBD2-E85018F7E29A}"/>
              </a:ext>
            </a:extLst>
          </p:cNvPr>
          <p:cNvPicPr>
            <a:picLocks noChangeAspect="1"/>
          </p:cNvPicPr>
          <p:nvPr/>
        </p:nvPicPr>
        <p:blipFill>
          <a:blip r:embed="rId4">
            <a:alphaModFix amt="85000"/>
            <a:duotone>
              <a:schemeClr val="accent4">
                <a:shade val="45000"/>
                <a:satMod val="135000"/>
              </a:schemeClr>
              <a:prstClr val="white"/>
            </a:duotone>
            <a:extLst>
              <a:ext uri="{837473B0-CC2E-450A-ABE3-18F120FF3D39}">
                <a1611:picAttrSrcUrl xmlns:a1611="http://schemas.microsoft.com/office/drawing/2016/11/main" r:id="rId5"/>
              </a:ext>
            </a:extLst>
          </a:blip>
          <a:stretch>
            <a:fillRect/>
          </a:stretch>
        </p:blipFill>
        <p:spPr>
          <a:xfrm flipV="1">
            <a:off x="4607949" y="5024775"/>
            <a:ext cx="1130461" cy="679927"/>
          </a:xfrm>
          <a:prstGeom prst="rect">
            <a:avLst/>
          </a:prstGeom>
        </p:spPr>
      </p:pic>
      <p:pic>
        <p:nvPicPr>
          <p:cNvPr id="39" name="Picture 38" descr="Chart, line chart&#10;&#10;Description automatically generated">
            <a:extLst>
              <a:ext uri="{FF2B5EF4-FFF2-40B4-BE49-F238E27FC236}">
                <a16:creationId xmlns:a16="http://schemas.microsoft.com/office/drawing/2014/main" id="{149CC99D-22C3-D24B-8B15-8858C12037E2}"/>
              </a:ext>
            </a:extLst>
          </p:cNvPr>
          <p:cNvPicPr>
            <a:picLocks noChangeAspect="1"/>
          </p:cNvPicPr>
          <p:nvPr/>
        </p:nvPicPr>
        <p:blipFill>
          <a:blip r:embed="rId4">
            <a:alphaModFix amt="85000"/>
            <a:extLst>
              <a:ext uri="{837473B0-CC2E-450A-ABE3-18F120FF3D39}">
                <a1611:picAttrSrcUrl xmlns:a1611="http://schemas.microsoft.com/office/drawing/2016/11/main" r:id="rId5"/>
              </a:ext>
            </a:extLst>
          </a:blip>
          <a:stretch>
            <a:fillRect/>
          </a:stretch>
        </p:blipFill>
        <p:spPr>
          <a:xfrm flipV="1">
            <a:off x="2652227" y="5680470"/>
            <a:ext cx="2571816" cy="162552"/>
          </a:xfrm>
          <a:prstGeom prst="rect">
            <a:avLst/>
          </a:prstGeom>
        </p:spPr>
      </p:pic>
      <p:pic>
        <p:nvPicPr>
          <p:cNvPr id="41" name="Picture 40" descr="Chart, line chart&#10;&#10;Description automatically generated">
            <a:extLst>
              <a:ext uri="{FF2B5EF4-FFF2-40B4-BE49-F238E27FC236}">
                <a16:creationId xmlns:a16="http://schemas.microsoft.com/office/drawing/2014/main" id="{755B40BF-FF3D-FA46-8D3E-5EDDD49AD4AE}"/>
              </a:ext>
            </a:extLst>
          </p:cNvPr>
          <p:cNvPicPr>
            <a:picLocks noChangeAspect="1"/>
          </p:cNvPicPr>
          <p:nvPr/>
        </p:nvPicPr>
        <p:blipFill>
          <a:blip r:embed="rId4">
            <a:alphaModFix amt="85000"/>
            <a:extLst>
              <a:ext uri="{837473B0-CC2E-450A-ABE3-18F120FF3D39}">
                <a1611:picAttrSrcUrl xmlns:a1611="http://schemas.microsoft.com/office/drawing/2016/11/main" r:id="rId5"/>
              </a:ext>
            </a:extLst>
          </a:blip>
          <a:stretch>
            <a:fillRect/>
          </a:stretch>
        </p:blipFill>
        <p:spPr>
          <a:xfrm>
            <a:off x="7214171" y="4769932"/>
            <a:ext cx="1195638" cy="1016078"/>
          </a:xfrm>
          <a:prstGeom prst="rect">
            <a:avLst/>
          </a:prstGeom>
        </p:spPr>
      </p:pic>
      <p:pic>
        <p:nvPicPr>
          <p:cNvPr id="43" name="Picture 42" descr="Chart, line chart&#10;&#10;Description automatically generated">
            <a:extLst>
              <a:ext uri="{FF2B5EF4-FFF2-40B4-BE49-F238E27FC236}">
                <a16:creationId xmlns:a16="http://schemas.microsoft.com/office/drawing/2014/main" id="{C5C5832F-D94E-C943-AB16-8C3F99C80FD6}"/>
              </a:ext>
            </a:extLst>
          </p:cNvPr>
          <p:cNvPicPr>
            <a:picLocks noChangeAspect="1"/>
          </p:cNvPicPr>
          <p:nvPr/>
        </p:nvPicPr>
        <p:blipFill>
          <a:blip r:embed="rId4">
            <a:duotone>
              <a:schemeClr val="accent6">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8647688" y="4153069"/>
            <a:ext cx="2025152" cy="1294574"/>
          </a:xfrm>
          <a:prstGeom prst="rect">
            <a:avLst/>
          </a:prstGeom>
        </p:spPr>
      </p:pic>
      <p:pic>
        <p:nvPicPr>
          <p:cNvPr id="46" name="Picture 45" descr="Chart, line chart&#10;&#10;Description automatically generated">
            <a:extLst>
              <a:ext uri="{FF2B5EF4-FFF2-40B4-BE49-F238E27FC236}">
                <a16:creationId xmlns:a16="http://schemas.microsoft.com/office/drawing/2014/main" id="{DFAA5C52-0E95-AA4D-B2CF-37FF58BC50BF}"/>
              </a:ext>
            </a:extLst>
          </p:cNvPr>
          <p:cNvPicPr>
            <a:picLocks noChangeAspect="1"/>
          </p:cNvPicPr>
          <p:nvPr/>
        </p:nvPicPr>
        <p:blipFill>
          <a:blip r:embed="rId4">
            <a:duotone>
              <a:schemeClr val="accent5">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8548382" y="5384018"/>
            <a:ext cx="1245095" cy="732571"/>
          </a:xfrm>
          <a:prstGeom prst="rect">
            <a:avLst/>
          </a:prstGeom>
        </p:spPr>
      </p:pic>
      <p:pic>
        <p:nvPicPr>
          <p:cNvPr id="47" name="Picture 46" descr="Chart, line chart&#10;&#10;Description automatically generated">
            <a:extLst>
              <a:ext uri="{FF2B5EF4-FFF2-40B4-BE49-F238E27FC236}">
                <a16:creationId xmlns:a16="http://schemas.microsoft.com/office/drawing/2014/main" id="{DC445D54-5B71-B24E-9F24-D80DCFCBBBB5}"/>
              </a:ext>
            </a:extLst>
          </p:cNvPr>
          <p:cNvPicPr>
            <a:picLocks noChangeAspect="1"/>
          </p:cNvPicPr>
          <p:nvPr/>
        </p:nvPicPr>
        <p:blipFill>
          <a:blip r:embed="rId4">
            <a:duotone>
              <a:schemeClr val="accent3">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6778928" y="3535940"/>
            <a:ext cx="2575964" cy="765405"/>
          </a:xfrm>
          <a:prstGeom prst="rect">
            <a:avLst/>
          </a:prstGeom>
        </p:spPr>
      </p:pic>
      <p:pic>
        <p:nvPicPr>
          <p:cNvPr id="49" name="Picture 48" descr="Chart, line chart&#10;&#10;Description automatically generated">
            <a:extLst>
              <a:ext uri="{FF2B5EF4-FFF2-40B4-BE49-F238E27FC236}">
                <a16:creationId xmlns:a16="http://schemas.microsoft.com/office/drawing/2014/main" id="{A1E0F74D-795C-5246-8A35-5DEFE49BADD4}"/>
              </a:ext>
            </a:extLst>
          </p:cNvPr>
          <p:cNvPicPr>
            <a:picLocks noChangeAspect="1"/>
          </p:cNvPicPr>
          <p:nvPr/>
        </p:nvPicPr>
        <p:blipFill>
          <a:blip r:embed="rId4">
            <a:alphaModFix amt="85000"/>
            <a:duotone>
              <a:schemeClr val="accent4">
                <a:shade val="45000"/>
                <a:satMod val="135000"/>
              </a:schemeClr>
              <a:prstClr val="white"/>
            </a:duotone>
            <a:extLst>
              <a:ext uri="{837473B0-CC2E-450A-ABE3-18F120FF3D39}">
                <a1611:picAttrSrcUrl xmlns:a1611="http://schemas.microsoft.com/office/drawing/2016/11/main" r:id="rId5"/>
              </a:ext>
            </a:extLst>
          </a:blip>
          <a:stretch>
            <a:fillRect/>
          </a:stretch>
        </p:blipFill>
        <p:spPr>
          <a:xfrm flipV="1">
            <a:off x="10465028" y="4845820"/>
            <a:ext cx="1130461" cy="1048195"/>
          </a:xfrm>
          <a:prstGeom prst="rect">
            <a:avLst/>
          </a:prstGeom>
        </p:spPr>
      </p:pic>
      <p:pic>
        <p:nvPicPr>
          <p:cNvPr id="51" name="Picture 50" descr="Chart, line chart&#10;&#10;Description automatically generated">
            <a:extLst>
              <a:ext uri="{FF2B5EF4-FFF2-40B4-BE49-F238E27FC236}">
                <a16:creationId xmlns:a16="http://schemas.microsoft.com/office/drawing/2014/main" id="{C2D4671A-BCCD-7E48-A5A8-AF7F9D64EDFF}"/>
              </a:ext>
            </a:extLst>
          </p:cNvPr>
          <p:cNvPicPr>
            <a:picLocks noChangeAspect="1"/>
          </p:cNvPicPr>
          <p:nvPr/>
        </p:nvPicPr>
        <p:blipFill>
          <a:blip r:embed="rId4">
            <a:alphaModFix amt="85000"/>
            <a:duotone>
              <a:schemeClr val="accent1">
                <a:shade val="45000"/>
                <a:satMod val="135000"/>
              </a:schemeClr>
              <a:prstClr val="white"/>
            </a:duotone>
            <a:extLst>
              <a:ext uri="{837473B0-CC2E-450A-ABE3-18F120FF3D39}">
                <a1611:picAttrSrcUrl xmlns:a1611="http://schemas.microsoft.com/office/drawing/2016/11/main" r:id="rId5"/>
              </a:ext>
            </a:extLst>
          </a:blip>
          <a:stretch>
            <a:fillRect/>
          </a:stretch>
        </p:blipFill>
        <p:spPr>
          <a:xfrm flipV="1">
            <a:off x="9473683" y="3886756"/>
            <a:ext cx="2571816" cy="162552"/>
          </a:xfrm>
          <a:prstGeom prst="rect">
            <a:avLst/>
          </a:prstGeom>
        </p:spPr>
      </p:pic>
      <p:sp>
        <p:nvSpPr>
          <p:cNvPr id="30" name="Title 73">
            <a:extLst>
              <a:ext uri="{FF2B5EF4-FFF2-40B4-BE49-F238E27FC236}">
                <a16:creationId xmlns:a16="http://schemas.microsoft.com/office/drawing/2014/main" id="{3464F911-6BE1-CF48-A435-B8AF2797C971}"/>
              </a:ext>
            </a:extLst>
          </p:cNvPr>
          <p:cNvSpPr>
            <a:spLocks noGrp="1"/>
          </p:cNvSpPr>
          <p:nvPr>
            <p:ph type="title"/>
          </p:nvPr>
        </p:nvSpPr>
        <p:spPr>
          <a:xfrm>
            <a:off x="838200" y="365125"/>
            <a:ext cx="10515600" cy="1325563"/>
          </a:xfrm>
        </p:spPr>
        <p:txBody>
          <a:bodyPr>
            <a:normAutofit/>
          </a:bodyPr>
          <a:lstStyle/>
          <a:p>
            <a:r>
              <a:rPr lang="en-US" sz="3600" dirty="0">
                <a:solidFill>
                  <a:schemeClr val="bg1"/>
                </a:solidFill>
              </a:rPr>
              <a:t>In-Distribution vs. Out-of-Distribution Generalization</a:t>
            </a:r>
          </a:p>
        </p:txBody>
      </p:sp>
    </p:spTree>
    <p:extLst>
      <p:ext uri="{BB962C8B-B14F-4D97-AF65-F5344CB8AC3E}">
        <p14:creationId xmlns:p14="http://schemas.microsoft.com/office/powerpoint/2010/main" val="14258228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cat, sitting, domestic cat, mammal&#10;&#10;Description automatically generated">
            <a:extLst>
              <a:ext uri="{FF2B5EF4-FFF2-40B4-BE49-F238E27FC236}">
                <a16:creationId xmlns:a16="http://schemas.microsoft.com/office/drawing/2014/main" id="{0051F3F7-D417-F54F-B278-459DB2DC62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1091" y="5208958"/>
            <a:ext cx="985826" cy="770259"/>
          </a:xfrm>
          <a:prstGeom prst="rect">
            <a:avLst/>
          </a:prstGeom>
        </p:spPr>
      </p:pic>
      <p:pic>
        <p:nvPicPr>
          <p:cNvPr id="53" name="Picture 52" descr="A picture containing text, reptile, dinosaur&#10;&#10;Description automatically generated">
            <a:extLst>
              <a:ext uri="{FF2B5EF4-FFF2-40B4-BE49-F238E27FC236}">
                <a16:creationId xmlns:a16="http://schemas.microsoft.com/office/drawing/2014/main" id="{A0D3C1FA-8193-AB49-93E1-315AC6CDCBB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16762" y="4330298"/>
            <a:ext cx="1359462" cy="679731"/>
          </a:xfrm>
          <a:prstGeom prst="rect">
            <a:avLst/>
          </a:prstGeom>
        </p:spPr>
      </p:pic>
      <p:pic>
        <p:nvPicPr>
          <p:cNvPr id="62" name="Picture 61" descr="A cactus in a pot&#10;&#10;Description automatically generated">
            <a:extLst>
              <a:ext uri="{FF2B5EF4-FFF2-40B4-BE49-F238E27FC236}">
                <a16:creationId xmlns:a16="http://schemas.microsoft.com/office/drawing/2014/main" id="{F4C9F08D-F167-A14D-ACB9-03B4870CF38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926899" y="3579014"/>
            <a:ext cx="707702" cy="1061034"/>
          </a:xfrm>
          <a:prstGeom prst="rect">
            <a:avLst/>
          </a:prstGeom>
        </p:spPr>
      </p:pic>
      <p:cxnSp>
        <p:nvCxnSpPr>
          <p:cNvPr id="71" name="Straight Connector 70">
            <a:extLst>
              <a:ext uri="{FF2B5EF4-FFF2-40B4-BE49-F238E27FC236}">
                <a16:creationId xmlns:a16="http://schemas.microsoft.com/office/drawing/2014/main" id="{C7AC5FF0-ACD1-1241-80AC-90FA3A636370}"/>
              </a:ext>
            </a:extLst>
          </p:cNvPr>
          <p:cNvCxnSpPr/>
          <p:nvPr/>
        </p:nvCxnSpPr>
        <p:spPr>
          <a:xfrm>
            <a:off x="6478073" y="2614765"/>
            <a:ext cx="0" cy="3581591"/>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DCC3C41-0EFB-8E46-B915-1227E59E36B4}"/>
                  </a:ext>
                </a:extLst>
              </p:cNvPr>
              <p:cNvSpPr txBox="1"/>
              <p:nvPr/>
            </p:nvSpPr>
            <p:spPr>
              <a:xfrm>
                <a:off x="665082" y="1818105"/>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Out-of-distribution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mc:Choice>
        <mc:Fallback xmlns="">
          <p:sp>
            <p:nvSpPr>
              <p:cNvPr id="32" name="TextBox 31">
                <a:extLst>
                  <a:ext uri="{FF2B5EF4-FFF2-40B4-BE49-F238E27FC236}">
                    <a16:creationId xmlns:a16="http://schemas.microsoft.com/office/drawing/2014/main" id="{FDCC3C41-0EFB-8E46-B915-1227E59E36B4}"/>
                  </a:ext>
                </a:extLst>
              </p:cNvPr>
              <p:cNvSpPr txBox="1">
                <a:spLocks noRot="1" noChangeAspect="1" noMove="1" noResize="1" noEditPoints="1" noAdjustHandles="1" noChangeArrowheads="1" noChangeShapeType="1" noTextEdit="1"/>
              </p:cNvSpPr>
              <p:nvPr/>
            </p:nvSpPr>
            <p:spPr>
              <a:xfrm>
                <a:off x="665082" y="1818105"/>
                <a:ext cx="10183817" cy="461665"/>
              </a:xfrm>
              <a:prstGeom prst="rect">
                <a:avLst/>
              </a:prstGeom>
              <a:blipFill>
                <a:blip r:embed="rId9"/>
                <a:stretch>
                  <a:fillRect l="-996" t="-8108" b="-29730"/>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6C14AB04-FCAD-444C-83A4-E51FC4B07D3A}"/>
              </a:ext>
            </a:extLst>
          </p:cNvPr>
          <p:cNvPicPr>
            <a:picLocks noChangeAspect="1"/>
          </p:cNvPicPr>
          <p:nvPr/>
        </p:nvPicPr>
        <p:blipFill>
          <a:blip r:embed="rId10"/>
          <a:stretch>
            <a:fillRect/>
          </a:stretch>
        </p:blipFill>
        <p:spPr>
          <a:xfrm>
            <a:off x="10420967" y="1915587"/>
            <a:ext cx="787400" cy="266700"/>
          </a:xfrm>
          <a:prstGeom prst="rect">
            <a:avLst/>
          </a:prstGeom>
        </p:spPr>
      </p:pic>
      <p:pic>
        <p:nvPicPr>
          <p:cNvPr id="5" name="Picture 4" descr="A cat sitting looking at the camera&#10;&#10;Description automatically generated with medium confidence">
            <a:extLst>
              <a:ext uri="{FF2B5EF4-FFF2-40B4-BE49-F238E27FC236}">
                <a16:creationId xmlns:a16="http://schemas.microsoft.com/office/drawing/2014/main" id="{CF71B8D7-6EFE-6547-9674-60EC0402D1F4}"/>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1379388" y="3599472"/>
            <a:ext cx="1239766" cy="1239766"/>
          </a:xfrm>
          <a:prstGeom prst="rect">
            <a:avLst/>
          </a:prstGeom>
        </p:spPr>
      </p:pic>
      <p:pic>
        <p:nvPicPr>
          <p:cNvPr id="17" name="Picture 16" descr="A white cat with blue eyes&#10;&#10;Description automatically generated with medium confidence">
            <a:extLst>
              <a:ext uri="{FF2B5EF4-FFF2-40B4-BE49-F238E27FC236}">
                <a16:creationId xmlns:a16="http://schemas.microsoft.com/office/drawing/2014/main" id="{06871F4F-0AB0-3B46-8661-22CA45E683A4}"/>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1307292" y="5015837"/>
            <a:ext cx="1792741" cy="1008417"/>
          </a:xfrm>
          <a:prstGeom prst="rect">
            <a:avLst/>
          </a:prstGeom>
        </p:spPr>
      </p:pic>
      <p:pic>
        <p:nvPicPr>
          <p:cNvPr id="23" name="Picture 22" descr="A picture containing plant, white, agave&#10;&#10;Description automatically generated">
            <a:extLst>
              <a:ext uri="{FF2B5EF4-FFF2-40B4-BE49-F238E27FC236}">
                <a16:creationId xmlns:a16="http://schemas.microsoft.com/office/drawing/2014/main" id="{BF7A466C-C229-FF49-99F4-E9815FA350B2}"/>
              </a:ext>
            </a:extLst>
          </p:cNvPr>
          <p:cNvPicPr>
            <a:picLocks noChangeAspect="1"/>
          </p:cNvPicPr>
          <p:nvPr/>
        </p:nvPicPr>
        <p:blipFill rotWithShape="1">
          <a:blip r:embed="rId15">
            <a:extLst>
              <a:ext uri="{837473B0-CC2E-450A-ABE3-18F120FF3D39}">
                <a1611:picAttrSrcUrl xmlns:a1611="http://schemas.microsoft.com/office/drawing/2016/11/main" r:id="rId16"/>
              </a:ext>
            </a:extLst>
          </a:blip>
          <a:srcRect l="35882" r="36986"/>
          <a:stretch/>
        </p:blipFill>
        <p:spPr>
          <a:xfrm>
            <a:off x="3460529" y="4690580"/>
            <a:ext cx="640920" cy="1573282"/>
          </a:xfrm>
          <a:prstGeom prst="rect">
            <a:avLst/>
          </a:prstGeom>
        </p:spPr>
      </p:pic>
      <p:pic>
        <p:nvPicPr>
          <p:cNvPr id="27" name="Picture 26" descr="A plant in a pot&#10;&#10;Description automatically generated with medium confidence">
            <a:extLst>
              <a:ext uri="{FF2B5EF4-FFF2-40B4-BE49-F238E27FC236}">
                <a16:creationId xmlns:a16="http://schemas.microsoft.com/office/drawing/2014/main" id="{A7FBFD09-E7FE-A240-8911-EE137B24D57D}"/>
              </a:ext>
            </a:extLst>
          </p:cNvPr>
          <p:cNvPicPr>
            <a:picLocks noChangeAspect="1"/>
          </p:cNvPicPr>
          <p:nvPr/>
        </p:nvPicPr>
        <p:blipFill rotWithShape="1">
          <a:blip r:embed="rId17">
            <a:extLst>
              <a:ext uri="{837473B0-CC2E-450A-ABE3-18F120FF3D39}">
                <a1611:picAttrSrcUrl xmlns:a1611="http://schemas.microsoft.com/office/drawing/2016/11/main" r:id="rId18"/>
              </a:ext>
            </a:extLst>
          </a:blip>
          <a:srcRect t="20332"/>
          <a:stretch/>
        </p:blipFill>
        <p:spPr>
          <a:xfrm>
            <a:off x="4139183" y="4641515"/>
            <a:ext cx="1273794" cy="1573282"/>
          </a:xfrm>
          <a:prstGeom prst="rect">
            <a:avLst/>
          </a:prstGeom>
        </p:spPr>
      </p:pic>
      <p:pic>
        <p:nvPicPr>
          <p:cNvPr id="29" name="Picture 28" descr="A plant in a pot&#10;&#10;Description automatically generated with medium confidence">
            <a:extLst>
              <a:ext uri="{FF2B5EF4-FFF2-40B4-BE49-F238E27FC236}">
                <a16:creationId xmlns:a16="http://schemas.microsoft.com/office/drawing/2014/main" id="{4DA0AEA2-9E05-B84D-8E6D-7071FF63E242}"/>
              </a:ext>
            </a:extLst>
          </p:cNvPr>
          <p:cNvPicPr>
            <a:picLocks noChangeAspect="1"/>
          </p:cNvPicPr>
          <p:nvPr/>
        </p:nvPicPr>
        <p:blipFill rotWithShape="1">
          <a:blip r:embed="rId19">
            <a:extLst>
              <a:ext uri="{837473B0-CC2E-450A-ABE3-18F120FF3D39}">
                <a1611:picAttrSrcUrl xmlns:a1611="http://schemas.microsoft.com/office/drawing/2016/11/main" r:id="rId20"/>
              </a:ext>
            </a:extLst>
          </a:blip>
          <a:srcRect l="61890" t="15061" b="6875"/>
          <a:stretch/>
        </p:blipFill>
        <p:spPr>
          <a:xfrm>
            <a:off x="4915165" y="3599472"/>
            <a:ext cx="1033055" cy="1411258"/>
          </a:xfrm>
          <a:prstGeom prst="rect">
            <a:avLst/>
          </a:prstGeom>
        </p:spPr>
      </p:pic>
      <p:pic>
        <p:nvPicPr>
          <p:cNvPr id="13" name="Picture 12" descr="A cat with orange eyes&#10;&#10;Description automatically generated with low confidence">
            <a:extLst>
              <a:ext uri="{FF2B5EF4-FFF2-40B4-BE49-F238E27FC236}">
                <a16:creationId xmlns:a16="http://schemas.microsoft.com/office/drawing/2014/main" id="{4EA0C71A-87FF-A146-A75F-82997A19E1E0}"/>
              </a:ext>
            </a:extLst>
          </p:cNvPr>
          <p:cNvPicPr>
            <a:picLocks noChangeAspect="1"/>
          </p:cNvPicPr>
          <p:nvPr/>
        </p:nvPicPr>
        <p:blipFill rotWithShape="1">
          <a:blip r:embed="rId21">
            <a:extLst>
              <a:ext uri="{837473B0-CC2E-450A-ABE3-18F120FF3D39}">
                <a1611:picAttrSrcUrl xmlns:a1611="http://schemas.microsoft.com/office/drawing/2016/11/main" r:id="rId22"/>
              </a:ext>
            </a:extLst>
          </a:blip>
          <a:srcRect b="5627"/>
          <a:stretch/>
        </p:blipFill>
        <p:spPr>
          <a:xfrm>
            <a:off x="249454" y="3853713"/>
            <a:ext cx="1029385" cy="1071967"/>
          </a:xfrm>
          <a:prstGeom prst="rect">
            <a:avLst/>
          </a:prstGeom>
        </p:spPr>
      </p:pic>
      <p:sp>
        <p:nvSpPr>
          <p:cNvPr id="31" name="TextBox 30">
            <a:extLst>
              <a:ext uri="{FF2B5EF4-FFF2-40B4-BE49-F238E27FC236}">
                <a16:creationId xmlns:a16="http://schemas.microsoft.com/office/drawing/2014/main" id="{92994326-764B-E847-A17A-CF46BF5A01CE}"/>
              </a:ext>
            </a:extLst>
          </p:cNvPr>
          <p:cNvSpPr txBox="1"/>
          <p:nvPr/>
        </p:nvSpPr>
        <p:spPr>
          <a:xfrm>
            <a:off x="7831840" y="5063061"/>
            <a:ext cx="3033943" cy="369332"/>
          </a:xfrm>
          <a:prstGeom prst="rect">
            <a:avLst/>
          </a:prstGeom>
          <a:noFill/>
        </p:spPr>
        <p:txBody>
          <a:bodyPr wrap="square" rtlCol="0">
            <a:spAutoFit/>
          </a:bodyPr>
          <a:lstStyle/>
          <a:p>
            <a:pPr algn="ctr"/>
            <a:r>
              <a:rPr lang="en-US" dirty="0"/>
              <a:t>Caterpillar = cat or cactus? </a:t>
            </a:r>
          </a:p>
        </p:txBody>
      </p:sp>
      <p:sp>
        <p:nvSpPr>
          <p:cNvPr id="51" name="TextBox 50">
            <a:extLst>
              <a:ext uri="{FF2B5EF4-FFF2-40B4-BE49-F238E27FC236}">
                <a16:creationId xmlns:a16="http://schemas.microsoft.com/office/drawing/2014/main" id="{94E2D91F-1B0E-E94C-AF1C-549DE5E855A1}"/>
              </a:ext>
            </a:extLst>
          </p:cNvPr>
          <p:cNvSpPr txBox="1"/>
          <p:nvPr/>
        </p:nvSpPr>
        <p:spPr>
          <a:xfrm>
            <a:off x="1124004" y="6380649"/>
            <a:ext cx="1096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general would expect this </a:t>
            </a:r>
            <a:r>
              <a:rPr kumimoji="0" lang="en-US" sz="1800" b="0" i="1" u="none"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work… But would be good if it did so we decided to investigate)  </a:t>
            </a:r>
          </a:p>
        </p:txBody>
      </p:sp>
      <p:sp>
        <p:nvSpPr>
          <p:cNvPr id="52" name="TextBox 51">
            <a:extLst>
              <a:ext uri="{FF2B5EF4-FFF2-40B4-BE49-F238E27FC236}">
                <a16:creationId xmlns:a16="http://schemas.microsoft.com/office/drawing/2014/main" id="{76DF064D-C60E-AF42-A9E6-6FF9E340F3B1}"/>
              </a:ext>
            </a:extLst>
          </p:cNvPr>
          <p:cNvSpPr txBox="1"/>
          <p:nvPr/>
        </p:nvSpPr>
        <p:spPr>
          <a:xfrm>
            <a:off x="2516936" y="2906450"/>
            <a:ext cx="2575965" cy="369332"/>
          </a:xfrm>
          <a:prstGeom prst="rect">
            <a:avLst/>
          </a:prstGeom>
          <a:noFill/>
        </p:spPr>
        <p:txBody>
          <a:bodyPr wrap="square" rtlCol="0">
            <a:spAutoFit/>
          </a:bodyPr>
          <a:lstStyle/>
          <a:p>
            <a:r>
              <a:rPr lang="en-US" dirty="0"/>
              <a:t>Training data </a:t>
            </a:r>
          </a:p>
        </p:txBody>
      </p:sp>
      <p:sp>
        <p:nvSpPr>
          <p:cNvPr id="54" name="TextBox 53">
            <a:extLst>
              <a:ext uri="{FF2B5EF4-FFF2-40B4-BE49-F238E27FC236}">
                <a16:creationId xmlns:a16="http://schemas.microsoft.com/office/drawing/2014/main" id="{082890FD-8FFA-D94A-B567-6144B6B9B175}"/>
              </a:ext>
            </a:extLst>
          </p:cNvPr>
          <p:cNvSpPr txBox="1"/>
          <p:nvPr/>
        </p:nvSpPr>
        <p:spPr>
          <a:xfrm>
            <a:off x="8691585" y="2851685"/>
            <a:ext cx="2575965" cy="369332"/>
          </a:xfrm>
          <a:prstGeom prst="rect">
            <a:avLst/>
          </a:prstGeom>
          <a:noFill/>
        </p:spPr>
        <p:txBody>
          <a:bodyPr wrap="square" rtlCol="0">
            <a:spAutoFit/>
          </a:bodyPr>
          <a:lstStyle/>
          <a:p>
            <a:r>
              <a:rPr lang="en-US" dirty="0"/>
              <a:t>Testing </a:t>
            </a:r>
          </a:p>
        </p:txBody>
      </p:sp>
      <p:sp>
        <p:nvSpPr>
          <p:cNvPr id="55" name="TextBox 54">
            <a:extLst>
              <a:ext uri="{FF2B5EF4-FFF2-40B4-BE49-F238E27FC236}">
                <a16:creationId xmlns:a16="http://schemas.microsoft.com/office/drawing/2014/main" id="{FB8B91A2-788C-5D4E-B2E6-21C63EFCFC38}"/>
              </a:ext>
            </a:extLst>
          </p:cNvPr>
          <p:cNvSpPr txBox="1"/>
          <p:nvPr/>
        </p:nvSpPr>
        <p:spPr>
          <a:xfrm>
            <a:off x="789959" y="2459005"/>
            <a:ext cx="6153949" cy="369332"/>
          </a:xfrm>
          <a:prstGeom prst="rect">
            <a:avLst/>
          </a:prstGeom>
          <a:noFill/>
        </p:spPr>
        <p:txBody>
          <a:bodyPr wrap="square" rtlCol="0">
            <a:spAutoFit/>
          </a:bodyPr>
          <a:lstStyle/>
          <a:p>
            <a:r>
              <a:rPr lang="en-US" dirty="0"/>
              <a:t>Example task: Classify animals vs. plants </a:t>
            </a:r>
          </a:p>
        </p:txBody>
      </p:sp>
      <p:sp>
        <p:nvSpPr>
          <p:cNvPr id="57" name="Title 73">
            <a:extLst>
              <a:ext uri="{FF2B5EF4-FFF2-40B4-BE49-F238E27FC236}">
                <a16:creationId xmlns:a16="http://schemas.microsoft.com/office/drawing/2014/main" id="{4D7BD61C-750A-BE4E-BCFF-70DF5380E898}"/>
              </a:ext>
            </a:extLst>
          </p:cNvPr>
          <p:cNvSpPr>
            <a:spLocks noGrp="1"/>
          </p:cNvSpPr>
          <p:nvPr>
            <p:ph type="title"/>
          </p:nvPr>
        </p:nvSpPr>
        <p:spPr>
          <a:xfrm>
            <a:off x="838200" y="365125"/>
            <a:ext cx="10515600" cy="1325563"/>
          </a:xfrm>
        </p:spPr>
        <p:txBody>
          <a:bodyPr>
            <a:normAutofit/>
          </a:bodyPr>
          <a:lstStyle/>
          <a:p>
            <a:r>
              <a:rPr lang="en-US" sz="3600" dirty="0">
                <a:solidFill>
                  <a:schemeClr val="bg1"/>
                </a:solidFill>
              </a:rPr>
              <a:t>In-Distribution vs. Out-of-Distribution Generalization</a:t>
            </a:r>
          </a:p>
        </p:txBody>
      </p:sp>
    </p:spTree>
    <p:extLst>
      <p:ext uri="{BB962C8B-B14F-4D97-AF65-F5344CB8AC3E}">
        <p14:creationId xmlns:p14="http://schemas.microsoft.com/office/powerpoint/2010/main" val="40938311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C7AC5FF0-ACD1-1241-80AC-90FA3A636370}"/>
              </a:ext>
            </a:extLst>
          </p:cNvPr>
          <p:cNvCxnSpPr/>
          <p:nvPr/>
        </p:nvCxnSpPr>
        <p:spPr>
          <a:xfrm>
            <a:off x="6478073" y="2614765"/>
            <a:ext cx="0" cy="3581591"/>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DCC3C41-0EFB-8E46-B915-1227E59E36B4}"/>
                  </a:ext>
                </a:extLst>
              </p:cNvPr>
              <p:cNvSpPr txBox="1"/>
              <p:nvPr/>
            </p:nvSpPr>
            <p:spPr>
              <a:xfrm>
                <a:off x="665082" y="1818105"/>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Out-of-distribution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mc:Choice>
        <mc:Fallback xmlns="">
          <p:sp>
            <p:nvSpPr>
              <p:cNvPr id="32" name="TextBox 31">
                <a:extLst>
                  <a:ext uri="{FF2B5EF4-FFF2-40B4-BE49-F238E27FC236}">
                    <a16:creationId xmlns:a16="http://schemas.microsoft.com/office/drawing/2014/main" id="{FDCC3C41-0EFB-8E46-B915-1227E59E36B4}"/>
                  </a:ext>
                </a:extLst>
              </p:cNvPr>
              <p:cNvSpPr txBox="1">
                <a:spLocks noRot="1" noChangeAspect="1" noMove="1" noResize="1" noEditPoints="1" noAdjustHandles="1" noChangeArrowheads="1" noChangeShapeType="1" noTextEdit="1"/>
              </p:cNvSpPr>
              <p:nvPr/>
            </p:nvSpPr>
            <p:spPr>
              <a:xfrm>
                <a:off x="665082" y="1818105"/>
                <a:ext cx="10183817" cy="461665"/>
              </a:xfrm>
              <a:prstGeom prst="rect">
                <a:avLst/>
              </a:prstGeom>
              <a:blipFill>
                <a:blip r:embed="rId3"/>
                <a:stretch>
                  <a:fillRect l="-996" t="-8108" b="-29730"/>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6C14AB04-FCAD-444C-83A4-E51FC4B07D3A}"/>
              </a:ext>
            </a:extLst>
          </p:cNvPr>
          <p:cNvPicPr>
            <a:picLocks noChangeAspect="1"/>
          </p:cNvPicPr>
          <p:nvPr/>
        </p:nvPicPr>
        <p:blipFill>
          <a:blip r:embed="rId4"/>
          <a:stretch>
            <a:fillRect/>
          </a:stretch>
        </p:blipFill>
        <p:spPr>
          <a:xfrm>
            <a:off x="10420967" y="1915587"/>
            <a:ext cx="787400" cy="266700"/>
          </a:xfrm>
          <a:prstGeom prst="rect">
            <a:avLst/>
          </a:prstGeom>
        </p:spPr>
      </p:pic>
      <p:sp>
        <p:nvSpPr>
          <p:cNvPr id="31" name="TextBox 30">
            <a:extLst>
              <a:ext uri="{FF2B5EF4-FFF2-40B4-BE49-F238E27FC236}">
                <a16:creationId xmlns:a16="http://schemas.microsoft.com/office/drawing/2014/main" id="{92994326-764B-E847-A17A-CF46BF5A01CE}"/>
              </a:ext>
            </a:extLst>
          </p:cNvPr>
          <p:cNvSpPr txBox="1"/>
          <p:nvPr/>
        </p:nvSpPr>
        <p:spPr>
          <a:xfrm>
            <a:off x="7568126" y="5116236"/>
            <a:ext cx="3033943" cy="646331"/>
          </a:xfrm>
          <a:prstGeom prst="rect">
            <a:avLst/>
          </a:prstGeom>
          <a:noFill/>
        </p:spPr>
        <p:txBody>
          <a:bodyPr wrap="square" rtlCol="0">
            <a:spAutoFit/>
          </a:bodyPr>
          <a:lstStyle/>
          <a:p>
            <a:pPr algn="ctr"/>
            <a:r>
              <a:rPr lang="en-US" dirty="0"/>
              <a:t>What is the effect of the process on this input? </a:t>
            </a:r>
          </a:p>
        </p:txBody>
      </p:sp>
      <p:sp>
        <p:nvSpPr>
          <p:cNvPr id="51" name="TextBox 50">
            <a:extLst>
              <a:ext uri="{FF2B5EF4-FFF2-40B4-BE49-F238E27FC236}">
                <a16:creationId xmlns:a16="http://schemas.microsoft.com/office/drawing/2014/main" id="{94E2D91F-1B0E-E94C-AF1C-549DE5E855A1}"/>
              </a:ext>
            </a:extLst>
          </p:cNvPr>
          <p:cNvSpPr txBox="1"/>
          <p:nvPr/>
        </p:nvSpPr>
        <p:spPr>
          <a:xfrm>
            <a:off x="1124004" y="6380649"/>
            <a:ext cx="10964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general would expect this not to work… But would be good if it did so we decided to investigate)  </a:t>
            </a:r>
          </a:p>
        </p:txBody>
      </p:sp>
      <p:sp>
        <p:nvSpPr>
          <p:cNvPr id="52" name="TextBox 51">
            <a:extLst>
              <a:ext uri="{FF2B5EF4-FFF2-40B4-BE49-F238E27FC236}">
                <a16:creationId xmlns:a16="http://schemas.microsoft.com/office/drawing/2014/main" id="{76DF064D-C60E-AF42-A9E6-6FF9E340F3B1}"/>
              </a:ext>
            </a:extLst>
          </p:cNvPr>
          <p:cNvSpPr txBox="1"/>
          <p:nvPr/>
        </p:nvSpPr>
        <p:spPr>
          <a:xfrm>
            <a:off x="2516936" y="2906450"/>
            <a:ext cx="2575965" cy="369332"/>
          </a:xfrm>
          <a:prstGeom prst="rect">
            <a:avLst/>
          </a:prstGeom>
          <a:noFill/>
        </p:spPr>
        <p:txBody>
          <a:bodyPr wrap="square" rtlCol="0">
            <a:spAutoFit/>
          </a:bodyPr>
          <a:lstStyle/>
          <a:p>
            <a:r>
              <a:rPr lang="en-US" dirty="0"/>
              <a:t>Training data </a:t>
            </a:r>
          </a:p>
        </p:txBody>
      </p:sp>
      <p:sp>
        <p:nvSpPr>
          <p:cNvPr id="54" name="TextBox 53">
            <a:extLst>
              <a:ext uri="{FF2B5EF4-FFF2-40B4-BE49-F238E27FC236}">
                <a16:creationId xmlns:a16="http://schemas.microsoft.com/office/drawing/2014/main" id="{082890FD-8FFA-D94A-B567-6144B6B9B175}"/>
              </a:ext>
            </a:extLst>
          </p:cNvPr>
          <p:cNvSpPr txBox="1"/>
          <p:nvPr/>
        </p:nvSpPr>
        <p:spPr>
          <a:xfrm>
            <a:off x="8691585" y="2851685"/>
            <a:ext cx="2575965" cy="369332"/>
          </a:xfrm>
          <a:prstGeom prst="rect">
            <a:avLst/>
          </a:prstGeom>
          <a:noFill/>
        </p:spPr>
        <p:txBody>
          <a:bodyPr wrap="square" rtlCol="0">
            <a:spAutoFit/>
          </a:bodyPr>
          <a:lstStyle/>
          <a:p>
            <a:r>
              <a:rPr lang="en-US" dirty="0"/>
              <a:t>Testing </a:t>
            </a:r>
          </a:p>
        </p:txBody>
      </p:sp>
      <p:sp>
        <p:nvSpPr>
          <p:cNvPr id="26" name="TextBox 25">
            <a:extLst>
              <a:ext uri="{FF2B5EF4-FFF2-40B4-BE49-F238E27FC236}">
                <a16:creationId xmlns:a16="http://schemas.microsoft.com/office/drawing/2014/main" id="{2E1CFD35-583E-0B43-BEA9-A3AB851C1911}"/>
              </a:ext>
            </a:extLst>
          </p:cNvPr>
          <p:cNvSpPr txBox="1"/>
          <p:nvPr/>
        </p:nvSpPr>
        <p:spPr>
          <a:xfrm>
            <a:off x="789959" y="2459005"/>
            <a:ext cx="6153949" cy="369332"/>
          </a:xfrm>
          <a:prstGeom prst="rect">
            <a:avLst/>
          </a:prstGeom>
          <a:noFill/>
        </p:spPr>
        <p:txBody>
          <a:bodyPr wrap="square" rtlCol="0">
            <a:spAutoFit/>
          </a:bodyPr>
          <a:lstStyle/>
          <a:p>
            <a:r>
              <a:rPr lang="en-US" dirty="0"/>
              <a:t>Example task: Quantum process learning </a:t>
            </a:r>
          </a:p>
        </p:txBody>
      </p:sp>
      <p:pic>
        <p:nvPicPr>
          <p:cNvPr id="28" name="Picture 27" descr="Chart, line chart&#10;&#10;Description automatically generated">
            <a:extLst>
              <a:ext uri="{FF2B5EF4-FFF2-40B4-BE49-F238E27FC236}">
                <a16:creationId xmlns:a16="http://schemas.microsoft.com/office/drawing/2014/main" id="{78995467-83D4-664B-B8E5-BDDF4711BAAA}"/>
              </a:ext>
            </a:extLst>
          </p:cNvPr>
          <p:cNvPicPr>
            <a:picLocks noChangeAspect="1"/>
          </p:cNvPicPr>
          <p:nvPr/>
        </p:nvPicPr>
        <p:blipFill>
          <a:blip r:embed="rId5">
            <a:alphaModFix amt="85000"/>
            <a:extLst>
              <a:ext uri="{837473B0-CC2E-450A-ABE3-18F120FF3D39}">
                <a1611:picAttrSrcUrl xmlns:a1611="http://schemas.microsoft.com/office/drawing/2016/11/main" r:id="rId6"/>
              </a:ext>
            </a:extLst>
          </a:blip>
          <a:stretch>
            <a:fillRect/>
          </a:stretch>
        </p:blipFill>
        <p:spPr>
          <a:xfrm>
            <a:off x="1421380" y="4845066"/>
            <a:ext cx="1195638" cy="1016078"/>
          </a:xfrm>
          <a:prstGeom prst="rect">
            <a:avLst/>
          </a:prstGeom>
        </p:spPr>
      </p:pic>
      <p:pic>
        <p:nvPicPr>
          <p:cNvPr id="30" name="Picture 29" descr="Chart, line chart&#10;&#10;Description automatically generated">
            <a:extLst>
              <a:ext uri="{FF2B5EF4-FFF2-40B4-BE49-F238E27FC236}">
                <a16:creationId xmlns:a16="http://schemas.microsoft.com/office/drawing/2014/main" id="{7DBDB871-5884-2343-8F93-4DCB2D2399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93360" y="4391374"/>
            <a:ext cx="866651" cy="1294574"/>
          </a:xfrm>
          <a:prstGeom prst="rect">
            <a:avLst/>
          </a:prstGeom>
        </p:spPr>
      </p:pic>
      <p:pic>
        <p:nvPicPr>
          <p:cNvPr id="34" name="Picture 33" descr="Chart, line chart&#10;&#10;Description automatically generated">
            <a:extLst>
              <a:ext uri="{FF2B5EF4-FFF2-40B4-BE49-F238E27FC236}">
                <a16:creationId xmlns:a16="http://schemas.microsoft.com/office/drawing/2014/main" id="{820332BE-2E27-AE44-BD1D-4AAC2B32806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48929" y="3636312"/>
            <a:ext cx="1245095" cy="1125391"/>
          </a:xfrm>
          <a:prstGeom prst="rect">
            <a:avLst/>
          </a:prstGeom>
        </p:spPr>
      </p:pic>
      <p:pic>
        <p:nvPicPr>
          <p:cNvPr id="35" name="Picture 34" descr="Chart, line chart&#10;&#10;Description automatically generated">
            <a:extLst>
              <a:ext uri="{FF2B5EF4-FFF2-40B4-BE49-F238E27FC236}">
                <a16:creationId xmlns:a16="http://schemas.microsoft.com/office/drawing/2014/main" id="{3E550C65-62CF-2F44-A6C2-F69B11AE2B7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6137" y="3611074"/>
            <a:ext cx="2575964" cy="765405"/>
          </a:xfrm>
          <a:prstGeom prst="rect">
            <a:avLst/>
          </a:prstGeom>
        </p:spPr>
      </p:pic>
      <p:pic>
        <p:nvPicPr>
          <p:cNvPr id="36" name="Picture 35" descr="Chart, line chart&#10;&#10;Description automatically generated">
            <a:extLst>
              <a:ext uri="{FF2B5EF4-FFF2-40B4-BE49-F238E27FC236}">
                <a16:creationId xmlns:a16="http://schemas.microsoft.com/office/drawing/2014/main" id="{CDEC92AA-92F4-0449-9E58-86D26B12394F}"/>
              </a:ext>
            </a:extLst>
          </p:cNvPr>
          <p:cNvPicPr>
            <a:picLocks noChangeAspect="1"/>
          </p:cNvPicPr>
          <p:nvPr/>
        </p:nvPicPr>
        <p:blipFill>
          <a:blip r:embed="rId5">
            <a:alphaModFix amt="85000"/>
            <a:extLst>
              <a:ext uri="{837473B0-CC2E-450A-ABE3-18F120FF3D39}">
                <a1611:picAttrSrcUrl xmlns:a1611="http://schemas.microsoft.com/office/drawing/2016/11/main" r:id="rId6"/>
              </a:ext>
            </a:extLst>
          </a:blip>
          <a:stretch>
            <a:fillRect/>
          </a:stretch>
        </p:blipFill>
        <p:spPr>
          <a:xfrm flipV="1">
            <a:off x="4607949" y="5024775"/>
            <a:ext cx="1130461" cy="679927"/>
          </a:xfrm>
          <a:prstGeom prst="rect">
            <a:avLst/>
          </a:prstGeom>
        </p:spPr>
      </p:pic>
      <p:pic>
        <p:nvPicPr>
          <p:cNvPr id="37" name="Picture 36" descr="Chart, line chart&#10;&#10;Description automatically generated">
            <a:extLst>
              <a:ext uri="{FF2B5EF4-FFF2-40B4-BE49-F238E27FC236}">
                <a16:creationId xmlns:a16="http://schemas.microsoft.com/office/drawing/2014/main" id="{CB0729A6-6399-D245-8231-73C04B0D5FAA}"/>
              </a:ext>
            </a:extLst>
          </p:cNvPr>
          <p:cNvPicPr>
            <a:picLocks noChangeAspect="1"/>
          </p:cNvPicPr>
          <p:nvPr/>
        </p:nvPicPr>
        <p:blipFill>
          <a:blip r:embed="rId5">
            <a:alphaModFix amt="85000"/>
            <a:extLst>
              <a:ext uri="{837473B0-CC2E-450A-ABE3-18F120FF3D39}">
                <a1611:picAttrSrcUrl xmlns:a1611="http://schemas.microsoft.com/office/drawing/2016/11/main" r:id="rId6"/>
              </a:ext>
            </a:extLst>
          </a:blip>
          <a:stretch>
            <a:fillRect/>
          </a:stretch>
        </p:blipFill>
        <p:spPr>
          <a:xfrm flipV="1">
            <a:off x="2652227" y="5680470"/>
            <a:ext cx="2571816" cy="162552"/>
          </a:xfrm>
          <a:prstGeom prst="rect">
            <a:avLst/>
          </a:prstGeom>
        </p:spPr>
      </p:pic>
      <p:pic>
        <p:nvPicPr>
          <p:cNvPr id="39" name="Picture 38" descr="Chart, line chart&#10;&#10;Description automatically generated">
            <a:extLst>
              <a:ext uri="{FF2B5EF4-FFF2-40B4-BE49-F238E27FC236}">
                <a16:creationId xmlns:a16="http://schemas.microsoft.com/office/drawing/2014/main" id="{1C92B8E6-72D0-9B49-A1FF-F5442E2F4195}"/>
              </a:ext>
            </a:extLst>
          </p:cNvPr>
          <p:cNvPicPr>
            <a:picLocks noChangeAspect="1"/>
          </p:cNvPicPr>
          <p:nvPr/>
        </p:nvPicPr>
        <p:blipFill>
          <a:blip r:embed="rId5">
            <a:duotone>
              <a:schemeClr val="accent5">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8195988" y="3715830"/>
            <a:ext cx="2005303" cy="1294574"/>
          </a:xfrm>
          <a:prstGeom prst="rect">
            <a:avLst/>
          </a:prstGeom>
        </p:spPr>
      </p:pic>
      <p:sp>
        <p:nvSpPr>
          <p:cNvPr id="40" name="Title 73">
            <a:extLst>
              <a:ext uri="{FF2B5EF4-FFF2-40B4-BE49-F238E27FC236}">
                <a16:creationId xmlns:a16="http://schemas.microsoft.com/office/drawing/2014/main" id="{DBD0FB8B-B0CE-9B43-9BD9-A0DCA7A6F942}"/>
              </a:ext>
            </a:extLst>
          </p:cNvPr>
          <p:cNvSpPr>
            <a:spLocks noGrp="1"/>
          </p:cNvSpPr>
          <p:nvPr>
            <p:ph type="title"/>
          </p:nvPr>
        </p:nvSpPr>
        <p:spPr>
          <a:xfrm>
            <a:off x="838200" y="365125"/>
            <a:ext cx="10515600" cy="1325563"/>
          </a:xfrm>
        </p:spPr>
        <p:txBody>
          <a:bodyPr>
            <a:normAutofit/>
          </a:bodyPr>
          <a:lstStyle/>
          <a:p>
            <a:r>
              <a:rPr lang="en-US" sz="3600" dirty="0">
                <a:solidFill>
                  <a:schemeClr val="bg1"/>
                </a:solidFill>
              </a:rPr>
              <a:t>In-Distribution vs. Out-of-Distribution Generalization</a:t>
            </a:r>
          </a:p>
        </p:txBody>
      </p:sp>
    </p:spTree>
    <p:extLst>
      <p:ext uri="{BB962C8B-B14F-4D97-AF65-F5344CB8AC3E}">
        <p14:creationId xmlns:p14="http://schemas.microsoft.com/office/powerpoint/2010/main" val="32856063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a:bodyPr>
          <a:lstStyle/>
          <a:p>
            <a:r>
              <a:rPr lang="en-US" sz="4000" dirty="0">
                <a:solidFill>
                  <a:schemeClr val="bg1"/>
                </a:solidFill>
              </a:rPr>
              <a:t>Out-of-distribution generalization</a:t>
            </a: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BD5E40F-B94B-534F-AE65-7D7C883AB025}"/>
                  </a:ext>
                </a:extLst>
              </p:cNvPr>
              <p:cNvSpPr txBox="1"/>
              <p:nvPr/>
            </p:nvSpPr>
            <p:spPr>
              <a:xfrm>
                <a:off x="708856" y="1740081"/>
                <a:ext cx="10183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Out-of-distribution generalization: </a:t>
                </a: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a:t>
                </a:r>
              </a:p>
            </p:txBody>
          </p:sp>
        </mc:Choice>
        <mc:Fallback xmlns="">
          <p:sp>
            <p:nvSpPr>
              <p:cNvPr id="66" name="TextBox 65">
                <a:extLst>
                  <a:ext uri="{FF2B5EF4-FFF2-40B4-BE49-F238E27FC236}">
                    <a16:creationId xmlns:a16="http://schemas.microsoft.com/office/drawing/2014/main" id="{4BD5E40F-B94B-534F-AE65-7D7C883AB025}"/>
                  </a:ext>
                </a:extLst>
              </p:cNvPr>
              <p:cNvSpPr txBox="1">
                <a:spLocks noRot="1" noChangeAspect="1" noMove="1" noResize="1" noEditPoints="1" noAdjustHandles="1" noChangeArrowheads="1" noChangeShapeType="1" noTextEdit="1"/>
              </p:cNvSpPr>
              <p:nvPr/>
            </p:nvSpPr>
            <p:spPr>
              <a:xfrm>
                <a:off x="708856" y="1740081"/>
                <a:ext cx="10183817" cy="461665"/>
              </a:xfrm>
              <a:prstGeom prst="rect">
                <a:avLst/>
              </a:prstGeom>
              <a:blipFill>
                <a:blip r:embed="rId3"/>
                <a:stretch>
                  <a:fillRect l="-872" t="-7895" b="-2894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7A09072-EE03-0A4E-B6EF-32C551F74AD7}"/>
              </a:ext>
            </a:extLst>
          </p:cNvPr>
          <p:cNvPicPr>
            <a:picLocks noChangeAspect="1"/>
          </p:cNvPicPr>
          <p:nvPr/>
        </p:nvPicPr>
        <p:blipFill>
          <a:blip r:embed="rId4"/>
          <a:stretch>
            <a:fillRect/>
          </a:stretch>
        </p:blipFill>
        <p:spPr>
          <a:xfrm>
            <a:off x="10297628" y="1872323"/>
            <a:ext cx="787400" cy="266700"/>
          </a:xfrm>
          <a:prstGeom prst="rect">
            <a:avLst/>
          </a:prstGeom>
        </p:spPr>
      </p:pic>
      <p:sp>
        <p:nvSpPr>
          <p:cNvPr id="18" name="TextBox 17">
            <a:extLst>
              <a:ext uri="{FF2B5EF4-FFF2-40B4-BE49-F238E27FC236}">
                <a16:creationId xmlns:a16="http://schemas.microsoft.com/office/drawing/2014/main" id="{C64BEB19-3367-6E43-9642-6B850D84968F}"/>
              </a:ext>
            </a:extLst>
          </p:cNvPr>
          <p:cNvSpPr txBox="1"/>
          <p:nvPr/>
        </p:nvSpPr>
        <p:spPr>
          <a:xfrm>
            <a:off x="706687" y="2473241"/>
            <a:ext cx="1057517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Why would this be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Our test ensemble might include states that are hard to handle!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So beneficial to use a different (easier!) training ensemble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34866B7-9260-794F-A0B0-0A0A3052DC7A}"/>
              </a:ext>
            </a:extLst>
          </p:cNvPr>
          <p:cNvSpPr txBox="1"/>
          <p:nvPr/>
        </p:nvSpPr>
        <p:spPr>
          <a:xfrm>
            <a:off x="706687" y="3769136"/>
            <a:ext cx="304057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e.g.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Require deep circuits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Complex gates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F8080"/>
                </a:solidFill>
                <a:latin typeface="Calibri" panose="020F0502020204030204"/>
              </a:rPr>
              <a:t>Need lots of entanglement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931719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fontScale="90000"/>
          </a:bodyPr>
          <a:lstStyle/>
          <a:p>
            <a:r>
              <a:rPr lang="en-US" sz="4000" dirty="0">
                <a:solidFill>
                  <a:schemeClr val="bg1"/>
                </a:solidFill>
              </a:rPr>
              <a:t>Main result: Product to entangled state generalization</a:t>
            </a:r>
          </a:p>
        </p:txBody>
      </p:sp>
      <p:sp>
        <p:nvSpPr>
          <p:cNvPr id="66" name="TextBox 65">
            <a:extLst>
              <a:ext uri="{FF2B5EF4-FFF2-40B4-BE49-F238E27FC236}">
                <a16:creationId xmlns:a16="http://schemas.microsoft.com/office/drawing/2014/main" id="{4BD5E40F-B94B-534F-AE65-7D7C883AB025}"/>
              </a:ext>
            </a:extLst>
          </p:cNvPr>
          <p:cNvSpPr txBox="1"/>
          <p:nvPr/>
        </p:nvSpPr>
        <p:spPr>
          <a:xfrm>
            <a:off x="708856" y="1740081"/>
            <a:ext cx="1077645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Out-of-distribution generalization is possible using only (relatively few) product states </a:t>
            </a:r>
          </a:p>
        </p:txBody>
      </p:sp>
      <p:sp>
        <p:nvSpPr>
          <p:cNvPr id="18" name="TextBox 17">
            <a:extLst>
              <a:ext uri="{FF2B5EF4-FFF2-40B4-BE49-F238E27FC236}">
                <a16:creationId xmlns:a16="http://schemas.microsoft.com/office/drawing/2014/main" id="{C64BEB19-3367-6E43-9642-6B850D84968F}"/>
              </a:ext>
            </a:extLst>
          </p:cNvPr>
          <p:cNvSpPr txBox="1"/>
          <p:nvPr/>
        </p:nvSpPr>
        <p:spPr>
          <a:xfrm>
            <a:off x="706687" y="2473241"/>
            <a:ext cx="1057517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 (</a:t>
            </a:r>
            <a:r>
              <a:rPr kumimoji="0" lang="en-US" sz="2400" b="0" i="0" u="none" strike="noStrike" kern="1200" cap="none" spc="0" normalizeH="0" baseline="0" noProof="0" dirty="0" err="1">
                <a:ln>
                  <a:noFill/>
                </a:ln>
                <a:solidFill>
                  <a:srgbClr val="0F8080"/>
                </a:solidFill>
                <a:effectLst/>
                <a:uLnTx/>
                <a:uFillTx/>
                <a:latin typeface="Calibri" panose="020F0502020204030204"/>
                <a:ea typeface="+mn-ea"/>
                <a:cs typeface="+mn-cs"/>
              </a:rPr>
              <a:t>Haar</a:t>
            </a:r>
            <a:r>
              <a:rPr lang="en-US" sz="2400" dirty="0">
                <a:solidFill>
                  <a:srgbClr val="0F8080"/>
                </a:solidFill>
                <a:latin typeface="Calibri" panose="020F0502020204030204"/>
              </a:rPr>
              <a:t>) Uniform distribution of </a:t>
            </a: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Quantum States</a:t>
            </a:r>
            <a:endParaRPr lang="en-US" sz="2400" dirty="0">
              <a:solidFill>
                <a:srgbClr val="0F808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(e.g. typically highly entangled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F808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Random product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FC0E15B6-87A5-E446-B7E8-669BC3F8F8A2}"/>
              </a:ext>
            </a:extLst>
          </p:cNvPr>
          <p:cNvSpPr txBox="1"/>
          <p:nvPr/>
        </p:nvSpPr>
        <p:spPr>
          <a:xfrm>
            <a:off x="706687" y="5086134"/>
            <a:ext cx="43728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80F4B"/>
                </a:solidFill>
                <a:effectLst/>
                <a:uLnTx/>
                <a:uFillTx/>
                <a:latin typeface="Calibri" panose="020F0502020204030204"/>
                <a:ea typeface="+mn-ea"/>
                <a:cs typeface="+mn-cs"/>
              </a:rPr>
              <a:t>These states: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80F4B"/>
                </a:solidFill>
                <a:effectLst/>
                <a:uLnTx/>
                <a:uFillTx/>
                <a:latin typeface="Calibri" panose="020F0502020204030204"/>
                <a:ea typeface="+mn-ea"/>
                <a:cs typeface="+mn-cs"/>
              </a:rPr>
              <a:t>Can be prepared using single layer circuit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80F4B"/>
                </a:solidFill>
                <a:effectLst/>
                <a:uLnTx/>
                <a:uFillTx/>
                <a:latin typeface="Calibri" panose="020F0502020204030204"/>
                <a:ea typeface="+mn-ea"/>
                <a:cs typeface="+mn-cs"/>
              </a:rPr>
              <a:t>Require only single qubit gates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80F4B"/>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5BB7F-84ED-A74C-BDED-540D5BC1658C}"/>
              </a:ext>
            </a:extLst>
          </p:cNvPr>
          <p:cNvPicPr>
            <a:picLocks noChangeAspect="1"/>
          </p:cNvPicPr>
          <p:nvPr/>
        </p:nvPicPr>
        <p:blipFill>
          <a:blip r:embed="rId3"/>
          <a:stretch>
            <a:fillRect/>
          </a:stretch>
        </p:blipFill>
        <p:spPr>
          <a:xfrm>
            <a:off x="6325673" y="4666402"/>
            <a:ext cx="3898900" cy="381000"/>
          </a:xfrm>
          <a:prstGeom prst="rect">
            <a:avLst/>
          </a:prstGeom>
        </p:spPr>
      </p:pic>
      <p:sp>
        <p:nvSpPr>
          <p:cNvPr id="106" name="TextBox 105">
            <a:extLst>
              <a:ext uri="{FF2B5EF4-FFF2-40B4-BE49-F238E27FC236}">
                <a16:creationId xmlns:a16="http://schemas.microsoft.com/office/drawing/2014/main" id="{65738779-0440-3341-9F90-CA3C00DA3644}"/>
              </a:ext>
            </a:extLst>
          </p:cNvPr>
          <p:cNvSpPr txBox="1"/>
          <p:nvPr/>
        </p:nvSpPr>
        <p:spPr>
          <a:xfrm>
            <a:off x="794669" y="3318703"/>
            <a:ext cx="3040576" cy="147732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Require deep circuits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rPr>
              <a:t>Complete gate set </a:t>
            </a:r>
          </a:p>
          <a:p>
            <a:pPr marL="342900" lvl="0" indent="-342900">
              <a:buFont typeface="Arial" panose="020B0604020202020204" pitchFamily="34" charset="0"/>
              <a:buChar char="•"/>
              <a:defRPr/>
            </a:pPr>
            <a:r>
              <a:rPr lang="en-US" dirty="0">
                <a:solidFill>
                  <a:srgbClr val="0F8080"/>
                </a:solidFill>
              </a:rPr>
              <a:t>Need lots of entanglement</a:t>
            </a:r>
          </a:p>
          <a:p>
            <a:pPr marL="342900" lvl="0" indent="-342900">
              <a:buFont typeface="Arial" panose="020B0604020202020204" pitchFamily="34" charset="0"/>
              <a:buChar char="•"/>
              <a:defRPr/>
            </a:pPr>
            <a:r>
              <a:rPr lang="en-US" dirty="0">
                <a:solidFill>
                  <a:srgbClr val="0F808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808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6369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fontScale="90000"/>
          </a:bodyPr>
          <a:lstStyle/>
          <a:p>
            <a:r>
              <a:rPr lang="en-US" sz="4000" dirty="0">
                <a:solidFill>
                  <a:schemeClr val="bg1"/>
                </a:solidFill>
              </a:rPr>
              <a:t>Main result: Product to entangled state generalization</a:t>
            </a:r>
          </a:p>
        </p:txBody>
      </p:sp>
      <p:sp>
        <p:nvSpPr>
          <p:cNvPr id="66" name="TextBox 65">
            <a:extLst>
              <a:ext uri="{FF2B5EF4-FFF2-40B4-BE49-F238E27FC236}">
                <a16:creationId xmlns:a16="http://schemas.microsoft.com/office/drawing/2014/main" id="{4BD5E40F-B94B-534F-AE65-7D7C883AB025}"/>
              </a:ext>
            </a:extLst>
          </p:cNvPr>
          <p:cNvSpPr txBox="1"/>
          <p:nvPr/>
        </p:nvSpPr>
        <p:spPr>
          <a:xfrm>
            <a:off x="708856" y="1740081"/>
            <a:ext cx="1077645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Out-of-distribution generalization is possible using only (</a:t>
            </a:r>
            <a:r>
              <a:rPr kumimoji="0" lang="en-US" sz="2400" b="0" i="0" u="none" strike="noStrike" kern="1200" cap="none" spc="0" normalizeH="0" baseline="0" noProof="0" dirty="0">
                <a:ln>
                  <a:noFill/>
                </a:ln>
                <a:solidFill>
                  <a:srgbClr val="FE8008"/>
                </a:solidFill>
                <a:effectLst/>
                <a:uLnTx/>
                <a:uFillTx/>
                <a:latin typeface="Calibri" panose="020F0502020204030204"/>
                <a:ea typeface="+mn-ea"/>
                <a:cs typeface="+mn-cs"/>
              </a:rPr>
              <a:t>relatively few</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product states </a:t>
            </a:r>
          </a:p>
        </p:txBody>
      </p:sp>
      <p:sp>
        <p:nvSpPr>
          <p:cNvPr id="18" name="TextBox 17">
            <a:extLst>
              <a:ext uri="{FF2B5EF4-FFF2-40B4-BE49-F238E27FC236}">
                <a16:creationId xmlns:a16="http://schemas.microsoft.com/office/drawing/2014/main" id="{C64BEB19-3367-6E43-9642-6B850D84968F}"/>
              </a:ext>
            </a:extLst>
          </p:cNvPr>
          <p:cNvSpPr txBox="1"/>
          <p:nvPr/>
        </p:nvSpPr>
        <p:spPr>
          <a:xfrm>
            <a:off x="706687" y="2473241"/>
            <a:ext cx="1057517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8080"/>
                </a:solidFill>
                <a:effectLst/>
                <a:uLnTx/>
                <a:uFillTx/>
                <a:latin typeface="Calibri" panose="020F0502020204030204"/>
                <a:ea typeface="+mn-ea"/>
                <a:cs typeface="+mn-cs"/>
              </a:rPr>
              <a:t>Testing ensemble = Random Quantum States (typically highly entangled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rPr>
              <a:t>Training ensemble: Random product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880F4B"/>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0E71206-CA6D-D449-98DF-304FDCD87AAE}"/>
              </a:ext>
            </a:extLst>
          </p:cNvPr>
          <p:cNvPicPr>
            <a:picLocks noChangeAspect="1"/>
          </p:cNvPicPr>
          <p:nvPr/>
        </p:nvPicPr>
        <p:blipFill rotWithShape="1">
          <a:blip r:embed="rId3"/>
          <a:srcRect r="2028"/>
          <a:stretch/>
        </p:blipFill>
        <p:spPr>
          <a:xfrm>
            <a:off x="1913094" y="4439095"/>
            <a:ext cx="8196106" cy="1294479"/>
          </a:xfrm>
          <a:prstGeom prst="rect">
            <a:avLst/>
          </a:prstGeom>
        </p:spPr>
      </p:pic>
      <p:pic>
        <p:nvPicPr>
          <p:cNvPr id="5" name="Picture 4">
            <a:extLst>
              <a:ext uri="{FF2B5EF4-FFF2-40B4-BE49-F238E27FC236}">
                <a16:creationId xmlns:a16="http://schemas.microsoft.com/office/drawing/2014/main" id="{CB1065C3-F0A7-024B-B1C6-FF4DF05C0936}"/>
              </a:ext>
            </a:extLst>
          </p:cNvPr>
          <p:cNvPicPr>
            <a:picLocks noChangeAspect="1"/>
          </p:cNvPicPr>
          <p:nvPr/>
        </p:nvPicPr>
        <p:blipFill>
          <a:blip r:embed="rId4"/>
          <a:stretch>
            <a:fillRect/>
          </a:stretch>
        </p:blipFill>
        <p:spPr>
          <a:xfrm>
            <a:off x="6601884" y="3182286"/>
            <a:ext cx="3898900" cy="381000"/>
          </a:xfrm>
          <a:prstGeom prst="rect">
            <a:avLst/>
          </a:prstGeom>
        </p:spPr>
      </p:pic>
      <p:sp>
        <p:nvSpPr>
          <p:cNvPr id="6" name="TextBox 5">
            <a:extLst>
              <a:ext uri="{FF2B5EF4-FFF2-40B4-BE49-F238E27FC236}">
                <a16:creationId xmlns:a16="http://schemas.microsoft.com/office/drawing/2014/main" id="{B3DB82D2-C4AD-2A4C-8501-F2E125AB9D6E}"/>
              </a:ext>
            </a:extLst>
          </p:cNvPr>
          <p:cNvSpPr txBox="1"/>
          <p:nvPr/>
        </p:nvSpPr>
        <p:spPr>
          <a:xfrm>
            <a:off x="1457493" y="5496616"/>
            <a:ext cx="2547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Average prediction error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random states </a:t>
            </a:r>
          </a:p>
        </p:txBody>
      </p:sp>
      <p:sp>
        <p:nvSpPr>
          <p:cNvPr id="106" name="TextBox 105">
            <a:extLst>
              <a:ext uri="{FF2B5EF4-FFF2-40B4-BE49-F238E27FC236}">
                <a16:creationId xmlns:a16="http://schemas.microsoft.com/office/drawing/2014/main" id="{7908D02E-5506-0049-9C2B-236FB4A5605B}"/>
              </a:ext>
            </a:extLst>
          </p:cNvPr>
          <p:cNvSpPr txBox="1"/>
          <p:nvPr/>
        </p:nvSpPr>
        <p:spPr>
          <a:xfrm>
            <a:off x="4275370" y="5496616"/>
            <a:ext cx="1998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cost using only product states</a:t>
            </a:r>
          </a:p>
        </p:txBody>
      </p:sp>
      <p:sp>
        <p:nvSpPr>
          <p:cNvPr id="107" name="TextBox 106">
            <a:extLst>
              <a:ext uri="{FF2B5EF4-FFF2-40B4-BE49-F238E27FC236}">
                <a16:creationId xmlns:a16="http://schemas.microsoft.com/office/drawing/2014/main" id="{CDDB69A6-C6A4-194D-B2D3-0FB7D1FC38BC}"/>
              </a:ext>
            </a:extLst>
          </p:cNvPr>
          <p:cNvSpPr txBox="1"/>
          <p:nvPr/>
        </p:nvSpPr>
        <p:spPr>
          <a:xfrm>
            <a:off x="8983587" y="3757134"/>
            <a:ext cx="33010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80"/>
                </a:solidFill>
                <a:effectLst/>
                <a:uLnTx/>
                <a:uFillTx/>
                <a:latin typeface="Calibri" panose="020F0502020204030204"/>
                <a:ea typeface="+mn-ea"/>
                <a:cs typeface="+mn-cs"/>
              </a:rPr>
              <a:t>Number of trainable parameters in parameterized unitary </a:t>
            </a:r>
          </a:p>
        </p:txBody>
      </p:sp>
      <p:cxnSp>
        <p:nvCxnSpPr>
          <p:cNvPr id="11" name="Straight Arrow Connector 10">
            <a:extLst>
              <a:ext uri="{FF2B5EF4-FFF2-40B4-BE49-F238E27FC236}">
                <a16:creationId xmlns:a16="http://schemas.microsoft.com/office/drawing/2014/main" id="{D5623204-5ADF-1747-867D-1546EBEF2C55}"/>
              </a:ext>
            </a:extLst>
          </p:cNvPr>
          <p:cNvCxnSpPr>
            <a:cxnSpLocks/>
          </p:cNvCxnSpPr>
          <p:nvPr/>
        </p:nvCxnSpPr>
        <p:spPr>
          <a:xfrm flipH="1">
            <a:off x="9683258" y="4490059"/>
            <a:ext cx="950875" cy="270647"/>
          </a:xfrm>
          <a:prstGeom prst="straightConnector1">
            <a:avLst/>
          </a:prstGeom>
          <a:ln w="12700">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79A6CF1-6CD8-9D48-8F4C-21170F5DA884}"/>
              </a:ext>
            </a:extLst>
          </p:cNvPr>
          <p:cNvCxnSpPr>
            <a:cxnSpLocks/>
          </p:cNvCxnSpPr>
          <p:nvPr/>
        </p:nvCxnSpPr>
        <p:spPr>
          <a:xfrm flipH="1" flipV="1">
            <a:off x="8928825" y="5601085"/>
            <a:ext cx="164375" cy="410248"/>
          </a:xfrm>
          <a:prstGeom prst="straightConnector1">
            <a:avLst/>
          </a:prstGeom>
          <a:ln w="12700">
            <a:solidFill>
              <a:srgbClr val="FE8008"/>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501DCE5-1ABE-6C4F-853B-B8BF1AEABAD3}"/>
              </a:ext>
            </a:extLst>
          </p:cNvPr>
          <p:cNvSpPr txBox="1"/>
          <p:nvPr/>
        </p:nvSpPr>
        <p:spPr>
          <a:xfrm>
            <a:off x="9093200" y="5940174"/>
            <a:ext cx="1659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Number of training states </a:t>
            </a:r>
          </a:p>
        </p:txBody>
      </p:sp>
    </p:spTree>
    <p:extLst>
      <p:ext uri="{BB962C8B-B14F-4D97-AF65-F5344CB8AC3E}">
        <p14:creationId xmlns:p14="http://schemas.microsoft.com/office/powerpoint/2010/main" val="37708403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itle 1">
            <a:extLst>
              <a:ext uri="{FF2B5EF4-FFF2-40B4-BE49-F238E27FC236}">
                <a16:creationId xmlns:a16="http://schemas.microsoft.com/office/drawing/2014/main" id="{5F26596F-94C4-3E42-9A90-D4FF7AB5D26F}"/>
              </a:ext>
            </a:extLst>
          </p:cNvPr>
          <p:cNvSpPr>
            <a:spLocks noGrp="1"/>
          </p:cNvSpPr>
          <p:nvPr>
            <p:ph type="title"/>
          </p:nvPr>
        </p:nvSpPr>
        <p:spPr>
          <a:xfrm>
            <a:off x="794669" y="294538"/>
            <a:ext cx="10472881" cy="1033669"/>
          </a:xfrm>
        </p:spPr>
        <p:txBody>
          <a:bodyPr>
            <a:normAutofit fontScale="90000"/>
          </a:bodyPr>
          <a:lstStyle/>
          <a:p>
            <a:r>
              <a:rPr lang="en-US" sz="4000" dirty="0">
                <a:solidFill>
                  <a:schemeClr val="bg1"/>
                </a:solidFill>
              </a:rPr>
              <a:t>Main result: Product to entangled state generalization</a:t>
            </a:r>
          </a:p>
        </p:txBody>
      </p:sp>
      <p:sp>
        <p:nvSpPr>
          <p:cNvPr id="66" name="TextBox 65">
            <a:extLst>
              <a:ext uri="{FF2B5EF4-FFF2-40B4-BE49-F238E27FC236}">
                <a16:creationId xmlns:a16="http://schemas.microsoft.com/office/drawing/2014/main" id="{4BD5E40F-B94B-534F-AE65-7D7C883AB025}"/>
              </a:ext>
            </a:extLst>
          </p:cNvPr>
          <p:cNvSpPr txBox="1"/>
          <p:nvPr/>
        </p:nvSpPr>
        <p:spPr>
          <a:xfrm>
            <a:off x="708856" y="1740081"/>
            <a:ext cx="10776457"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Out-of-distribution generalization is possible using only (relatively few) product states </a:t>
            </a:r>
          </a:p>
        </p:txBody>
      </p:sp>
      <p:pic>
        <p:nvPicPr>
          <p:cNvPr id="2" name="Picture 1">
            <a:extLst>
              <a:ext uri="{FF2B5EF4-FFF2-40B4-BE49-F238E27FC236}">
                <a16:creationId xmlns:a16="http://schemas.microsoft.com/office/drawing/2014/main" id="{90E71206-CA6D-D449-98DF-304FDCD87AAE}"/>
              </a:ext>
            </a:extLst>
          </p:cNvPr>
          <p:cNvPicPr>
            <a:picLocks noChangeAspect="1"/>
          </p:cNvPicPr>
          <p:nvPr/>
        </p:nvPicPr>
        <p:blipFill rotWithShape="1">
          <a:blip r:embed="rId3"/>
          <a:srcRect r="2028"/>
          <a:stretch/>
        </p:blipFill>
        <p:spPr>
          <a:xfrm>
            <a:off x="1286561" y="3016700"/>
            <a:ext cx="8196106" cy="1294479"/>
          </a:xfrm>
          <a:prstGeom prst="rect">
            <a:avLst/>
          </a:prstGeom>
        </p:spPr>
      </p:pic>
      <p:sp>
        <p:nvSpPr>
          <p:cNvPr id="6" name="TextBox 5">
            <a:extLst>
              <a:ext uri="{FF2B5EF4-FFF2-40B4-BE49-F238E27FC236}">
                <a16:creationId xmlns:a16="http://schemas.microsoft.com/office/drawing/2014/main" id="{B3DB82D2-C4AD-2A4C-8501-F2E125AB9D6E}"/>
              </a:ext>
            </a:extLst>
          </p:cNvPr>
          <p:cNvSpPr txBox="1"/>
          <p:nvPr/>
        </p:nvSpPr>
        <p:spPr>
          <a:xfrm>
            <a:off x="1099670" y="4074222"/>
            <a:ext cx="1998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Expected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random states </a:t>
            </a:r>
          </a:p>
        </p:txBody>
      </p:sp>
      <p:sp>
        <p:nvSpPr>
          <p:cNvPr id="106" name="TextBox 105">
            <a:extLst>
              <a:ext uri="{FF2B5EF4-FFF2-40B4-BE49-F238E27FC236}">
                <a16:creationId xmlns:a16="http://schemas.microsoft.com/office/drawing/2014/main" id="{7908D02E-5506-0049-9C2B-236FB4A5605B}"/>
              </a:ext>
            </a:extLst>
          </p:cNvPr>
          <p:cNvSpPr txBox="1"/>
          <p:nvPr/>
        </p:nvSpPr>
        <p:spPr>
          <a:xfrm>
            <a:off x="3648837" y="4074221"/>
            <a:ext cx="1998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cost using only product states</a:t>
            </a:r>
          </a:p>
        </p:txBody>
      </p:sp>
      <p:cxnSp>
        <p:nvCxnSpPr>
          <p:cNvPr id="11" name="Straight Arrow Connector 10">
            <a:extLst>
              <a:ext uri="{FF2B5EF4-FFF2-40B4-BE49-F238E27FC236}">
                <a16:creationId xmlns:a16="http://schemas.microsoft.com/office/drawing/2014/main" id="{D5623204-5ADF-1747-867D-1546EBEF2C55}"/>
              </a:ext>
            </a:extLst>
          </p:cNvPr>
          <p:cNvCxnSpPr>
            <a:cxnSpLocks/>
          </p:cNvCxnSpPr>
          <p:nvPr/>
        </p:nvCxnSpPr>
        <p:spPr>
          <a:xfrm flipH="1">
            <a:off x="9056725" y="3067664"/>
            <a:ext cx="950875" cy="270647"/>
          </a:xfrm>
          <a:prstGeom prst="straightConnector1">
            <a:avLst/>
          </a:prstGeom>
          <a:ln w="12700">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79A6CF1-6CD8-9D48-8F4C-21170F5DA884}"/>
              </a:ext>
            </a:extLst>
          </p:cNvPr>
          <p:cNvCxnSpPr>
            <a:cxnSpLocks/>
          </p:cNvCxnSpPr>
          <p:nvPr/>
        </p:nvCxnSpPr>
        <p:spPr>
          <a:xfrm flipH="1" flipV="1">
            <a:off x="8302292" y="4178690"/>
            <a:ext cx="164375" cy="410248"/>
          </a:xfrm>
          <a:prstGeom prst="straightConnector1">
            <a:avLst/>
          </a:prstGeom>
          <a:ln w="12700">
            <a:solidFill>
              <a:srgbClr val="FE8008"/>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501DCE5-1ABE-6C4F-853B-B8BF1AEABAD3}"/>
              </a:ext>
            </a:extLst>
          </p:cNvPr>
          <p:cNvSpPr txBox="1"/>
          <p:nvPr/>
        </p:nvSpPr>
        <p:spPr>
          <a:xfrm>
            <a:off x="8466667" y="4517779"/>
            <a:ext cx="1659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Number of training states </a:t>
            </a:r>
          </a:p>
        </p:txBody>
      </p:sp>
      <p:sp>
        <p:nvSpPr>
          <p:cNvPr id="3" name="TextBox 2">
            <a:extLst>
              <a:ext uri="{FF2B5EF4-FFF2-40B4-BE49-F238E27FC236}">
                <a16:creationId xmlns:a16="http://schemas.microsoft.com/office/drawing/2014/main" id="{9F6479B7-F21E-E24A-814A-BF110F0F54C6}"/>
              </a:ext>
            </a:extLst>
          </p:cNvPr>
          <p:cNvSpPr txBox="1"/>
          <p:nvPr/>
        </p:nvSpPr>
        <p:spPr>
          <a:xfrm>
            <a:off x="925014" y="5352907"/>
            <a:ext cx="10801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Punchline: Can learn to predict the effect of a quantum process on any randomly chosen state, after only studying its effect on easy to prepare unentangled states</a:t>
            </a:r>
          </a:p>
        </p:txBody>
      </p:sp>
      <p:sp>
        <p:nvSpPr>
          <p:cNvPr id="19" name="TextBox 18">
            <a:extLst>
              <a:ext uri="{FF2B5EF4-FFF2-40B4-BE49-F238E27FC236}">
                <a16:creationId xmlns:a16="http://schemas.microsoft.com/office/drawing/2014/main" id="{A2A077C8-6F6C-3E41-A24B-53347ADF6F87}"/>
              </a:ext>
            </a:extLst>
          </p:cNvPr>
          <p:cNvSpPr txBox="1"/>
          <p:nvPr/>
        </p:nvSpPr>
        <p:spPr>
          <a:xfrm>
            <a:off x="8890904" y="2344887"/>
            <a:ext cx="33010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80"/>
                </a:solidFill>
                <a:effectLst/>
                <a:uLnTx/>
                <a:uFillTx/>
                <a:latin typeface="Calibri" panose="020F0502020204030204"/>
                <a:ea typeface="+mn-ea"/>
                <a:cs typeface="+mn-cs"/>
              </a:rPr>
              <a:t>Number of trainable parameters in parameterized unitary </a:t>
            </a:r>
          </a:p>
        </p:txBody>
      </p:sp>
    </p:spTree>
    <p:extLst>
      <p:ext uri="{BB962C8B-B14F-4D97-AF65-F5344CB8AC3E}">
        <p14:creationId xmlns:p14="http://schemas.microsoft.com/office/powerpoint/2010/main" val="42432540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13322</Words>
  <Application>Microsoft Office PowerPoint</Application>
  <PresentationFormat>Widescreen</PresentationFormat>
  <Paragraphs>2102</Paragraphs>
  <Slides>122</Slides>
  <Notes>122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122</vt:i4>
      </vt:variant>
    </vt:vector>
  </HeadingPairs>
  <TitlesOfParts>
    <vt:vector size="130" baseType="lpstr">
      <vt:lpstr>Arial</vt:lpstr>
      <vt:lpstr>Calibri</vt:lpstr>
      <vt:lpstr>Calibri Light</vt:lpstr>
      <vt:lpstr>Cambria Math</vt:lpstr>
      <vt:lpstr>Times New Roman</vt:lpstr>
      <vt:lpstr>Wingdings</vt:lpstr>
      <vt:lpstr>Wingdings 2</vt:lpstr>
      <vt:lpstr>1_Office Theme</vt:lpstr>
      <vt:lpstr>Quantum Compiling, Black Holes, and a Quantum LHC</vt:lpstr>
      <vt:lpstr>Quantum Machine Learning (QML) &amp; Variational Quantum Algorithms (VQAs)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Barren Plateaus Preclude  Learning Scramblers</vt:lpstr>
      <vt:lpstr>Hayden-Preskill Thought Experiment </vt:lpstr>
      <vt:lpstr>Hayden-Preskill Thought Experiment </vt:lpstr>
      <vt:lpstr>Hayden-Preskill Thought Experiment </vt:lpstr>
      <vt:lpstr>Hayden-Preskill Thought Experiment </vt:lpstr>
      <vt:lpstr>Hayden-Preskill Thought Experiment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Barren Plateaus </vt:lpstr>
      <vt:lpstr>Barren Plateaus </vt:lpstr>
      <vt:lpstr>Barren Plateaus </vt:lpstr>
      <vt:lpstr>Barren Plateaus </vt:lpstr>
      <vt:lpstr>Barren Plateaus </vt:lpstr>
      <vt:lpstr>Barren Plateaus </vt:lpstr>
      <vt:lpstr>Barren Plateaus </vt:lpstr>
      <vt:lpstr>Barren Plateaus</vt:lpstr>
      <vt:lpstr>Barren Plateaus</vt:lpstr>
      <vt:lpstr>Barren Plateaus</vt:lpstr>
      <vt:lpstr>Barren Plateaus</vt:lpstr>
      <vt:lpstr>Barren Plateaus</vt:lpstr>
      <vt:lpstr>Barren Plateaus</vt:lpstr>
      <vt:lpstr>Barren Plateaus</vt:lpstr>
      <vt:lpstr>Barren Plateaus</vt:lpstr>
      <vt:lpstr>Barren Plateaus</vt:lpstr>
      <vt:lpstr>Barren Plateaus</vt:lpstr>
      <vt:lpstr>Barren Plateaus</vt:lpstr>
      <vt:lpstr>Barren Plateaus preclude learning Scramblers </vt:lpstr>
      <vt:lpstr>Barren Plateaus preclude learning Scramblers </vt:lpstr>
      <vt:lpstr>Barren Plateaus preclude learning Scramblers </vt:lpstr>
      <vt:lpstr>Barren Plateaus preclude learning Scramblers </vt:lpstr>
      <vt:lpstr>Barren Plateaus preclude learning Scramblers </vt:lpstr>
      <vt:lpstr>Barren Plateaus preclude learning Scramblers </vt:lpstr>
      <vt:lpstr>Barren Plateaus preclude learning Scramblers </vt:lpstr>
      <vt:lpstr>Black Holes: Hayden-Preskill Thought Experiment </vt:lpstr>
      <vt:lpstr>Black Holes: Hayden-Preskill Thought Experiment </vt:lpstr>
      <vt:lpstr>Black Holes: Hayden-Preskill Thought Experiment </vt:lpstr>
      <vt:lpstr>Conclusions </vt:lpstr>
      <vt:lpstr>Conclusions </vt:lpstr>
      <vt:lpstr>Conclusions </vt:lpstr>
      <vt:lpstr>Conclusions </vt:lpstr>
      <vt:lpstr>Conclusions </vt:lpstr>
      <vt:lpstr>Out-of-Distribution Generalization for Learning Quantum Processes and its Applications for Quantum Simulation. </vt:lpstr>
      <vt:lpstr>Overview </vt:lpstr>
      <vt:lpstr>PowerPoint Presentation</vt:lpstr>
      <vt:lpstr>PowerPoint Presentation</vt:lpstr>
      <vt:lpstr>PowerPoint Presentation</vt:lpstr>
      <vt:lpstr>PowerPoint Presentation</vt:lpstr>
      <vt:lpstr>PowerPoint Presentation</vt:lpstr>
      <vt:lpstr>Generalization bounds </vt:lpstr>
      <vt:lpstr>Generalization bounds </vt:lpstr>
      <vt:lpstr>Generalization bounds </vt:lpstr>
      <vt:lpstr>Generalization bounds </vt:lpstr>
      <vt:lpstr>Generalization bounds </vt:lpstr>
      <vt:lpstr>Generalization bounds </vt:lpstr>
      <vt:lpstr>In-Distribution vs. Out-of-Distribution Generalization</vt:lpstr>
      <vt:lpstr>In-Distribution vs. Out-of-Distribution Generalization</vt:lpstr>
      <vt:lpstr>In-Distribution vs. Out-of-Distribution Generalization</vt:lpstr>
      <vt:lpstr>In-Distribution vs. Out-of-Distribution Generalization</vt:lpstr>
      <vt:lpstr>In-Distribution vs. Out-of-Distribution Generalization</vt:lpstr>
      <vt:lpstr>In-Distribution vs. Out-of-Distribution Generalization</vt:lpstr>
      <vt:lpstr>Out-of-distribution generalization</vt:lpstr>
      <vt:lpstr>Main result: Product to entangled state generalization</vt:lpstr>
      <vt:lpstr>Main result: Product to entangled state generalization</vt:lpstr>
      <vt:lpstr>Main result: Product to entangled state generalization</vt:lpstr>
      <vt:lpstr>Main result: Product to entangled state generalization</vt:lpstr>
      <vt:lpstr>PowerPoint Presentation</vt:lpstr>
      <vt:lpstr>PowerPoint Presentation</vt:lpstr>
      <vt:lpstr>PowerPoint Presentation</vt:lpstr>
      <vt:lpstr>Application to Dynamical Simulation </vt:lpstr>
      <vt:lpstr>Application to Dynamical Simulation </vt:lpstr>
      <vt:lpstr>Trotterisation based simulation </vt:lpstr>
      <vt:lpstr>Trotterisation based simulation </vt:lpstr>
      <vt:lpstr>Solution: Diagonalise the Trotter Unitary </vt:lpstr>
      <vt:lpstr>Solution: Diagonalise the Trotter Unitary </vt:lpstr>
      <vt:lpstr>Diagonalize the unitary using Quantum Machine Learning </vt:lpstr>
      <vt:lpstr>Diagonalize the unitary using Quantum Machine Learning </vt:lpstr>
      <vt:lpstr>Diagonalize the unitary using Quantum Machine Learning </vt:lpstr>
      <vt:lpstr>Diagonalize the unitary using Quantum Machine Learning </vt:lpstr>
      <vt:lpstr>Diagonalize the unitary using Quantum Machine Learning </vt:lpstr>
      <vt:lpstr>The Resource Efficient  Fast Forwarding Algorithm  (REFF) </vt:lpstr>
      <vt:lpstr>Can use generalization results to bound final simulation fidelity  </vt:lpstr>
      <vt:lpstr>Numerical Implementation</vt:lpstr>
      <vt:lpstr>Numerical Implementation</vt:lpstr>
      <vt:lpstr>Hardware  Implementation</vt:lpstr>
      <vt:lpstr>Conclusions </vt:lpstr>
      <vt:lpstr>Conclusions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Out-of-Distribution Generalization for Learning Quantum Processes and its Applications for Quantum Simulation.</dc:title>
  <dc:creator>Zoe Holmes</dc:creator>
  <cp:lastModifiedBy>Adam Benslama</cp:lastModifiedBy>
  <cp:revision>89</cp:revision>
  <dcterms:created xsi:type="dcterms:W3CDTF">2022-04-11T21:30:53Z</dcterms:created>
  <dcterms:modified xsi:type="dcterms:W3CDTF">2022-06-01T11:24:06Z</dcterms:modified>
</cp:coreProperties>
</file>