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322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c6bfa7ad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1c6bfa7ad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c6bfa7a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1c6bfa7ad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c6bfa7ad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c6bfa7ad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c6bfa7ad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1c6bfa7ad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e8d4eb9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2e8d4eb9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0a7dce3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30a7dce3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e8d4eb9d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e8d4eb9d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c6bfa7ad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c6bfa7ad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c6bfa7a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c6bfa7a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c6bfa7ad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c6bfa7ad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c6bfa7ad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c6bfa7ad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c6bfa7ad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c6bfa7ad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c6bfa7a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c6bfa7a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c6bfa7ad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c6bfa7ad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Quantum Anomaly Detection for Collider Physics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Sulaiman Alvi</a:t>
            </a:r>
            <a:r>
              <a:rPr lang="en" b="1" baseline="30000"/>
              <a:t>1,2</a:t>
            </a:r>
            <a:r>
              <a:rPr lang="en"/>
              <a:t>, Christian Bauer</a:t>
            </a:r>
            <a:r>
              <a:rPr lang="en" baseline="30000"/>
              <a:t>1</a:t>
            </a:r>
            <a:r>
              <a:rPr lang="en"/>
              <a:t>, and Benjamin Nachman</a:t>
            </a:r>
            <a:r>
              <a:rPr lang="en" baseline="30000"/>
              <a:t>1</a:t>
            </a:r>
            <a:endParaRPr b="1" baseline="30000"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7498" y="3622648"/>
            <a:ext cx="1630050" cy="12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275" y="3622650"/>
            <a:ext cx="1239624" cy="12396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688275" y="4462075"/>
            <a:ext cx="3826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Lawrence Berkeley National Laboratory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University of California, Berkeley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QML Method Parameters</a:t>
            </a: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12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Number of qubits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Input encoding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Circuit Depth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3 each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Number of iterations</a:t>
            </a:r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10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8375" y="1972268"/>
            <a:ext cx="3838175" cy="206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CML Method Parameters</a:t>
            </a:r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11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Number of nodes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1x32 “NN low”, 2x32 “NN high”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Optimization algorithm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Number of iterations</a:t>
            </a:r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11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625" y="1735750"/>
            <a:ext cx="3756900" cy="18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727650" y="1982675"/>
            <a:ext cx="5607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Trained on background vs signal and background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Tested on background vs signal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Fixed background and increased signal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Fixed signal to background and increased total number of events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8 datasets per signal to background ratio, 10 different tests/dataset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Averaged over signal events and network initializations</a:t>
            </a:r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12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950" y="1717625"/>
            <a:ext cx="2504250" cy="2296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15050" y="5415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13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300" y="947950"/>
            <a:ext cx="2152625" cy="21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412" y="984900"/>
            <a:ext cx="2093425" cy="201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050" y="2949855"/>
            <a:ext cx="2093425" cy="204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57300" y="3038291"/>
            <a:ext cx="2093425" cy="205815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/>
        </p:nvSpPr>
        <p:spPr>
          <a:xfrm>
            <a:off x="5640950" y="1260975"/>
            <a:ext cx="2366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Fixed background, increasing signal events (left, bottom left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Fixed signal to background, increasing total events (right, top right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Identified a problem where potential QML advantage could be applicable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Compared with realistically parameterized CML networks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Broader outlook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Consistent with past studies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 meaningful advantage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Helps contextualize previous work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Perhaps more potential for QC applications in simulation</a:t>
            </a:r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14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Reading</a:t>
            </a:r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Katarzyna Krzyżańska, Benjamin Nachman 	arXiv:2203.09601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Maria Schuld    arXiv:2203.01340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Current work on QML for classification in HEP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Our QML setups and HEP problem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Results and outlook</a:t>
            </a: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5724" y="1932925"/>
            <a:ext cx="2587275" cy="145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727650" y="6452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Work on QML for Data-limited Classification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00" y="1087700"/>
            <a:ext cx="2489874" cy="183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650" y="3079150"/>
            <a:ext cx="2016593" cy="183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2350" y="1087687"/>
            <a:ext cx="2315551" cy="19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2351" y="2923325"/>
            <a:ext cx="2781899" cy="1781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6724900" y="3892775"/>
            <a:ext cx="252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Lato"/>
              <a:buAutoNum type="arabicPeriod"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Terashi et. al., arXiv:2002.09935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Lato"/>
              <a:buAutoNum type="arabicPeriod"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Blance, Spannowsky, arXiv:2010.07335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Lato"/>
              <a:buAutoNum type="arabicPeriod"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Nature volume 550, p. 375–379 (2017)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Lato"/>
              <a:buAutoNum type="arabicPeriod"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Sau Lan Wu et. al, arXiv:2012.11560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3058163" y="1117500"/>
            <a:ext cx="5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aseline="30000">
                <a:latin typeface="Lato"/>
                <a:ea typeface="Lato"/>
                <a:cs typeface="Lato"/>
                <a:sym typeface="Lato"/>
              </a:rPr>
              <a:t>[1]</a:t>
            </a:r>
            <a:endParaRPr baseline="30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6086874" y="1117500"/>
            <a:ext cx="1113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aseline="30000">
                <a:latin typeface="Lato"/>
                <a:ea typeface="Lato"/>
                <a:cs typeface="Lato"/>
                <a:sym typeface="Lato"/>
              </a:rPr>
              <a:t>Order of ~1,000 events [2]</a:t>
            </a:r>
            <a:endParaRPr sz="1300" baseline="30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6724899" y="3027325"/>
            <a:ext cx="1113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aseline="30000">
                <a:latin typeface="Lato"/>
                <a:ea typeface="Lato"/>
                <a:cs typeface="Lato"/>
                <a:sym typeface="Lato"/>
              </a:rPr>
              <a:t>Order of ~100 events [4]</a:t>
            </a:r>
            <a:endParaRPr sz="1300" baseline="30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3058175" y="3079150"/>
            <a:ext cx="363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aseline="30000">
                <a:latin typeface="Lato"/>
                <a:ea typeface="Lato"/>
                <a:cs typeface="Lato"/>
                <a:sym typeface="Lato"/>
              </a:rPr>
              <a:t>[3]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a Suitable HEP Application for QML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729450" y="20492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>
                <a:solidFill>
                  <a:srgbClr val="000000"/>
                </a:solidFill>
              </a:rPr>
              <a:t>Classification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>
                <a:solidFill>
                  <a:srgbClr val="000000"/>
                </a:solidFill>
              </a:rPr>
              <a:t>Data-limited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>
                <a:solidFill>
                  <a:srgbClr val="000000"/>
                </a:solidFill>
              </a:rPr>
              <a:t>Semi-supervised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>
                <a:solidFill>
                  <a:srgbClr val="000000"/>
                </a:solidFill>
              </a:rPr>
              <a:t>Signal model-independent, relies on experiments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>
                <a:solidFill>
                  <a:srgbClr val="000000"/>
                </a:solidFill>
              </a:rPr>
              <a:t>Data vs background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4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29450" y="5859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 Application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729450" y="1444900"/>
            <a:ext cx="7688700" cy="10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46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5"/>
              <a:buChar char="-"/>
            </a:pPr>
            <a:r>
              <a:rPr lang="en" sz="1305"/>
              <a:t>Four lepton final state</a:t>
            </a:r>
            <a:endParaRPr sz="1305"/>
          </a:p>
          <a:p>
            <a:pPr marL="914400" lvl="1" indent="-30067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35"/>
              <a:buChar char="-"/>
            </a:pPr>
            <a:r>
              <a:rPr lang="en" sz="1135"/>
              <a:t>Background is well-understood</a:t>
            </a:r>
            <a:endParaRPr sz="1135"/>
          </a:p>
          <a:p>
            <a:pPr marL="914400" lvl="1" indent="-30067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35"/>
              <a:buChar char="-"/>
            </a:pPr>
            <a:r>
              <a:rPr lang="en" sz="1135"/>
              <a:t>Rare process</a:t>
            </a:r>
            <a:endParaRPr sz="1135"/>
          </a:p>
          <a:p>
            <a:pPr marL="914400" lvl="1" indent="-30067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35"/>
              <a:buChar char="-"/>
            </a:pPr>
            <a:r>
              <a:rPr lang="en" sz="1135"/>
              <a:t>Large parameter space</a:t>
            </a:r>
            <a:endParaRPr sz="1135"/>
          </a:p>
          <a:p>
            <a:pPr marL="914400" lvl="1" indent="-30067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35"/>
              <a:buChar char="-"/>
            </a:pPr>
            <a:r>
              <a:rPr lang="en" sz="1135"/>
              <a:t>Higgs decaying into two scalars, three mass parameters</a:t>
            </a:r>
            <a:endParaRPr sz="1135"/>
          </a:p>
          <a:p>
            <a:pPr marL="457200" lvl="0" indent="-31146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5"/>
              <a:buChar char="-"/>
            </a:pPr>
            <a:r>
              <a:rPr lang="en" sz="1305"/>
              <a:t>How data was simulated</a:t>
            </a:r>
            <a:endParaRPr sz="1305"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5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082" y="2815925"/>
            <a:ext cx="2005400" cy="19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600" y="2864075"/>
            <a:ext cx="1928725" cy="191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6750" y="2901075"/>
            <a:ext cx="1959600" cy="187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8500" y="1521550"/>
            <a:ext cx="1821780" cy="2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1500" y="1950775"/>
            <a:ext cx="3134802" cy="2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QML Methods for Classification</a:t>
            </a: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6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0" name="Google Shape;140;p18"/>
          <p:cNvCxnSpPr>
            <a:stCxn id="141" idx="2"/>
            <a:endCxn id="142" idx="0"/>
          </p:cNvCxnSpPr>
          <p:nvPr/>
        </p:nvCxnSpPr>
        <p:spPr>
          <a:xfrm rot="-5400000" flipH="1">
            <a:off x="4133941" y="1842600"/>
            <a:ext cx="481200" cy="14829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55156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43" name="Google Shape;143;p18"/>
          <p:cNvCxnSpPr>
            <a:stCxn id="144" idx="2"/>
            <a:endCxn id="145" idx="0"/>
          </p:cNvCxnSpPr>
          <p:nvPr/>
        </p:nvCxnSpPr>
        <p:spPr>
          <a:xfrm rot="-5400000" flipH="1">
            <a:off x="2206415" y="3257923"/>
            <a:ext cx="595500" cy="70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01C7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46" name="Google Shape;146;p18"/>
          <p:cNvCxnSpPr>
            <a:stCxn id="147" idx="0"/>
            <a:endCxn id="144" idx="2"/>
          </p:cNvCxnSpPr>
          <p:nvPr/>
        </p:nvCxnSpPr>
        <p:spPr>
          <a:xfrm rot="-5400000">
            <a:off x="1498375" y="3257941"/>
            <a:ext cx="595500" cy="70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01C7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48" name="Google Shape;148;p18"/>
          <p:cNvCxnSpPr>
            <a:stCxn id="144" idx="0"/>
            <a:endCxn id="141" idx="2"/>
          </p:cNvCxnSpPr>
          <p:nvPr/>
        </p:nvCxnSpPr>
        <p:spPr>
          <a:xfrm rot="-5400000">
            <a:off x="2651015" y="1842523"/>
            <a:ext cx="481200" cy="14829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551561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41" name="Google Shape;141;p18"/>
          <p:cNvSpPr txBox="1"/>
          <p:nvPr/>
        </p:nvSpPr>
        <p:spPr>
          <a:xfrm>
            <a:off x="2988841" y="1853850"/>
            <a:ext cx="1288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QML for Classification</a:t>
            </a:r>
            <a:endParaRPr sz="10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505915" y="2824573"/>
            <a:ext cx="1288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VQA</a:t>
            </a:r>
            <a:endParaRPr sz="10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4471766" y="2824573"/>
            <a:ext cx="1288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QSVM</a:t>
            </a:r>
            <a:endParaRPr sz="10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2213955" y="3909691"/>
            <a:ext cx="1288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QCL</a:t>
            </a:r>
            <a:endParaRPr sz="10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(QGD)</a:t>
            </a:r>
            <a:endParaRPr sz="10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797875" y="3909691"/>
            <a:ext cx="1288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VQC</a:t>
            </a:r>
            <a:endParaRPr sz="10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(QGD)</a:t>
            </a:r>
            <a:endParaRPr sz="10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5252800" y="1869875"/>
            <a:ext cx="3891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Variational Quantum Algorithms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Layers with trainable parameters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Quantum Support Vector Machine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Quantum kernel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QSVM</a:t>
            </a:r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7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50" y="1811626"/>
            <a:ext cx="6999200" cy="24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/>
        </p:nvSpPr>
        <p:spPr>
          <a:xfrm>
            <a:off x="1193175" y="4490475"/>
            <a:ext cx="495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Paul-Aymeric McRaea, Michael Hilke, arXiv:2012.03472v1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VQC Structure</a:t>
            </a:r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8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13" y="3279150"/>
            <a:ext cx="2714450" cy="12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825" y="2050650"/>
            <a:ext cx="2364075" cy="9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4211000" y="2109200"/>
            <a:ext cx="2131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Start with ground state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3 layers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Output measurement of &lt;Z&gt; on first qubit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QCL Structure</a:t>
            </a:r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625" y="1958625"/>
            <a:ext cx="5686899" cy="17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729450" y="370775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Start with ground state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3 layers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Output measurement of &lt;Z&gt; on first two qubits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On-screen Show (16:9)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Lato</vt:lpstr>
      <vt:lpstr>Roboto</vt:lpstr>
      <vt:lpstr>Raleway</vt:lpstr>
      <vt:lpstr>Streamline</vt:lpstr>
      <vt:lpstr>Quantum Anomaly Detection for Collider Physics</vt:lpstr>
      <vt:lpstr>Outline</vt:lpstr>
      <vt:lpstr>Existing Work on QML for Data-limited Classification</vt:lpstr>
      <vt:lpstr>Identifying a Suitable HEP Application for QML</vt:lpstr>
      <vt:lpstr>HEP Application</vt:lpstr>
      <vt:lpstr>QML Methods for Classification</vt:lpstr>
      <vt:lpstr>QSVM</vt:lpstr>
      <vt:lpstr>VQC Structure</vt:lpstr>
      <vt:lpstr>QCL Structure</vt:lpstr>
      <vt:lpstr>QML Method Parameters</vt:lpstr>
      <vt:lpstr>CML Method Parameters</vt:lpstr>
      <vt:lpstr>Testing</vt:lpstr>
      <vt:lpstr>Results</vt:lpstr>
      <vt:lpstr>Summary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Anomaly Detection for Collider Physics</dc:title>
  <dc:creator>admin</dc:creator>
  <cp:lastModifiedBy>Adam Benslama</cp:lastModifiedBy>
  <cp:revision>1</cp:revision>
  <dcterms:modified xsi:type="dcterms:W3CDTF">2022-06-02T13:00:34Z</dcterms:modified>
</cp:coreProperties>
</file>