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3" r:id="rId2"/>
    <p:sldId id="261" r:id="rId3"/>
    <p:sldId id="264" r:id="rId4"/>
    <p:sldId id="265" r:id="rId5"/>
    <p:sldId id="262" r:id="rId6"/>
    <p:sldId id="266" r:id="rId7"/>
    <p:sldId id="267" r:id="rId8"/>
    <p:sldId id="280" r:id="rId9"/>
    <p:sldId id="269" r:id="rId10"/>
    <p:sldId id="281" r:id="rId11"/>
    <p:sldId id="282" r:id="rId12"/>
    <p:sldId id="284" r:id="rId13"/>
    <p:sldId id="285" r:id="rId14"/>
    <p:sldId id="287" r:id="rId15"/>
    <p:sldId id="288" r:id="rId16"/>
    <p:sldId id="289" r:id="rId17"/>
    <p:sldId id="297" r:id="rId18"/>
    <p:sldId id="286" r:id="rId19"/>
    <p:sldId id="290" r:id="rId20"/>
    <p:sldId id="295" r:id="rId21"/>
    <p:sldId id="296" r:id="rId22"/>
    <p:sldId id="291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5C"/>
    <a:srgbClr val="BE0033"/>
    <a:srgbClr val="6D0723"/>
    <a:srgbClr val="BD0806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3314"/>
  </p:normalViewPr>
  <p:slideViewPr>
    <p:cSldViewPr snapToGrid="0" snapToObjects="1">
      <p:cViewPr varScale="1">
        <p:scale>
          <a:sx n="91" d="100"/>
          <a:sy n="91" d="100"/>
        </p:scale>
        <p:origin x="2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A50CF1-F1FF-A241-8FF5-BD968F82A2A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D8BFAC-1FB7-A942-A2D7-B1CBA08D62FC}">
      <dgm:prSet custT="1"/>
      <dgm:spPr/>
      <dgm:t>
        <a:bodyPr/>
        <a:lstStyle/>
        <a:p>
          <a:r>
            <a:rPr lang="en-US" sz="1800" dirty="0"/>
            <a:t>Start with equal superposition of data register (all values 0, 1, ... 2^n -1) encoded</a:t>
          </a:r>
        </a:p>
      </dgm:t>
    </dgm:pt>
    <dgm:pt modelId="{FF1A716B-D0D8-F249-935C-64E4C36E1D60}" type="parTrans" cxnId="{36BF110C-44AB-EE4D-9552-9E14F8E3597B}">
      <dgm:prSet/>
      <dgm:spPr/>
      <dgm:t>
        <a:bodyPr/>
        <a:lstStyle/>
        <a:p>
          <a:endParaRPr lang="en-US"/>
        </a:p>
      </dgm:t>
    </dgm:pt>
    <dgm:pt modelId="{E62CB1FF-1D05-2A43-82CD-1FA9721E0568}" type="sibTrans" cxnId="{36BF110C-44AB-EE4D-9552-9E14F8E3597B}">
      <dgm:prSet/>
      <dgm:spPr/>
      <dgm:t>
        <a:bodyPr/>
        <a:lstStyle/>
        <a:p>
          <a:endParaRPr lang="en-US"/>
        </a:p>
      </dgm:t>
    </dgm:pt>
    <dgm:pt modelId="{E38C72A3-FE09-0043-8E23-06CF5D17E4F0}">
      <dgm:prSet custT="1"/>
      <dgm:spPr/>
      <dgm:t>
        <a:bodyPr/>
        <a:lstStyle/>
        <a:p>
          <a:r>
            <a:rPr lang="en-US" sz="1800" dirty="0"/>
            <a:t>quantum oracle marks target state from the 2^n state register, flipping its amplitude </a:t>
          </a:r>
        </a:p>
      </dgm:t>
    </dgm:pt>
    <dgm:pt modelId="{F831ADE1-B880-1E45-84FF-F220E18D319C}" type="parTrans" cxnId="{D0E2B3B7-6403-AA4D-AFF9-A2C6ED7EBB9E}">
      <dgm:prSet/>
      <dgm:spPr/>
      <dgm:t>
        <a:bodyPr/>
        <a:lstStyle/>
        <a:p>
          <a:endParaRPr lang="en-US"/>
        </a:p>
      </dgm:t>
    </dgm:pt>
    <dgm:pt modelId="{A64256DE-DC2C-DC45-A4E0-A4F087A3E5F0}" type="sibTrans" cxnId="{D0E2B3B7-6403-AA4D-AFF9-A2C6ED7EBB9E}">
      <dgm:prSet/>
      <dgm:spPr/>
      <dgm:t>
        <a:bodyPr/>
        <a:lstStyle/>
        <a:p>
          <a:endParaRPr lang="en-US"/>
        </a:p>
      </dgm:t>
    </dgm:pt>
    <dgm:pt modelId="{857C3A1C-1CAD-CF40-8791-8A9FDFE5735C}">
      <dgm:prSet custT="1"/>
      <dgm:spPr/>
      <dgm:t>
        <a:bodyPr/>
        <a:lstStyle/>
        <a:p>
          <a:r>
            <a:rPr lang="en-US" sz="1800" dirty="0"/>
            <a:t>diffusion operator then reflects all amplitudes about the mean, yielding an amplitude peak in the target state</a:t>
          </a:r>
        </a:p>
      </dgm:t>
    </dgm:pt>
    <dgm:pt modelId="{C7DAC857-EBD0-F644-8CA4-B05A275A76ED}" type="parTrans" cxnId="{C8CA98C2-6C46-0B41-B1C0-98E822A1569E}">
      <dgm:prSet/>
      <dgm:spPr/>
      <dgm:t>
        <a:bodyPr/>
        <a:lstStyle/>
        <a:p>
          <a:endParaRPr lang="en-US"/>
        </a:p>
      </dgm:t>
    </dgm:pt>
    <dgm:pt modelId="{FBA08442-E74A-4A4E-846C-4C51A8A2F0DB}" type="sibTrans" cxnId="{C8CA98C2-6C46-0B41-B1C0-98E822A1569E}">
      <dgm:prSet/>
      <dgm:spPr/>
      <dgm:t>
        <a:bodyPr/>
        <a:lstStyle/>
        <a:p>
          <a:endParaRPr lang="en-US"/>
        </a:p>
      </dgm:t>
    </dgm:pt>
    <dgm:pt modelId="{3CEAA001-61B9-EE49-A96E-D8D90F53DCDE}">
      <dgm:prSet/>
      <dgm:spPr/>
      <dgm:t>
        <a:bodyPr/>
        <a:lstStyle/>
        <a:p>
          <a:r>
            <a:rPr lang="en-US"/>
            <a:t>Measure the quantum register — increased probability of measurement in the target state</a:t>
          </a:r>
        </a:p>
      </dgm:t>
    </dgm:pt>
    <dgm:pt modelId="{80DBEE1F-99C7-8C4D-B65A-F89D13711175}" type="parTrans" cxnId="{46D9E894-DD18-3A43-8B4E-AFB33CD8B5BB}">
      <dgm:prSet/>
      <dgm:spPr/>
      <dgm:t>
        <a:bodyPr/>
        <a:lstStyle/>
        <a:p>
          <a:endParaRPr lang="en-US"/>
        </a:p>
      </dgm:t>
    </dgm:pt>
    <dgm:pt modelId="{CF5FFF8B-FA05-B54D-AABE-B32B2BD6966D}" type="sibTrans" cxnId="{46D9E894-DD18-3A43-8B4E-AFB33CD8B5BB}">
      <dgm:prSet/>
      <dgm:spPr/>
      <dgm:t>
        <a:bodyPr/>
        <a:lstStyle/>
        <a:p>
          <a:endParaRPr lang="en-US"/>
        </a:p>
      </dgm:t>
    </dgm:pt>
    <dgm:pt modelId="{B4A5CABF-8EBE-384B-8B5B-95883FE85F1B}" type="pres">
      <dgm:prSet presAssocID="{F7A50CF1-F1FF-A241-8FF5-BD968F82A2A3}" presName="Name0" presStyleCnt="0">
        <dgm:presLayoutVars>
          <dgm:dir/>
          <dgm:resizeHandles val="exact"/>
        </dgm:presLayoutVars>
      </dgm:prSet>
      <dgm:spPr/>
    </dgm:pt>
    <dgm:pt modelId="{139B5783-3A07-F843-81E3-43D92E006B8A}" type="pres">
      <dgm:prSet presAssocID="{A6D8BFAC-1FB7-A942-A2D7-B1CBA08D62FC}" presName="node" presStyleLbl="node1" presStyleIdx="0" presStyleCnt="4" custScaleX="146975" custScaleY="76245">
        <dgm:presLayoutVars>
          <dgm:bulletEnabled val="1"/>
        </dgm:presLayoutVars>
      </dgm:prSet>
      <dgm:spPr/>
    </dgm:pt>
    <dgm:pt modelId="{1B23CE9F-951A-8642-954A-ACCA2B8534DB}" type="pres">
      <dgm:prSet presAssocID="{E62CB1FF-1D05-2A43-82CD-1FA9721E0568}" presName="sibTrans" presStyleLbl="sibTrans2D1" presStyleIdx="0" presStyleCnt="3"/>
      <dgm:spPr/>
    </dgm:pt>
    <dgm:pt modelId="{54CF106D-8909-1C4A-9380-05AA1C970CC5}" type="pres">
      <dgm:prSet presAssocID="{E62CB1FF-1D05-2A43-82CD-1FA9721E0568}" presName="connectorText" presStyleLbl="sibTrans2D1" presStyleIdx="0" presStyleCnt="3"/>
      <dgm:spPr/>
    </dgm:pt>
    <dgm:pt modelId="{3F1E6926-EBF2-ED4D-88DF-A10F59A32B88}" type="pres">
      <dgm:prSet presAssocID="{E38C72A3-FE09-0043-8E23-06CF5D17E4F0}" presName="node" presStyleLbl="node1" presStyleIdx="1" presStyleCnt="4" custScaleX="101626" custScaleY="87431">
        <dgm:presLayoutVars>
          <dgm:bulletEnabled val="1"/>
        </dgm:presLayoutVars>
      </dgm:prSet>
      <dgm:spPr/>
    </dgm:pt>
    <dgm:pt modelId="{1305EDE4-9E93-4243-B307-476816CB96CA}" type="pres">
      <dgm:prSet presAssocID="{A64256DE-DC2C-DC45-A4E0-A4F087A3E5F0}" presName="sibTrans" presStyleLbl="sibTrans2D1" presStyleIdx="1" presStyleCnt="3"/>
      <dgm:spPr/>
    </dgm:pt>
    <dgm:pt modelId="{56AA7065-7CE3-8F4D-9FB8-D9938D499234}" type="pres">
      <dgm:prSet presAssocID="{A64256DE-DC2C-DC45-A4E0-A4F087A3E5F0}" presName="connectorText" presStyleLbl="sibTrans2D1" presStyleIdx="1" presStyleCnt="3"/>
      <dgm:spPr/>
    </dgm:pt>
    <dgm:pt modelId="{64A36D11-027A-064B-8FAA-1DC064801D48}" type="pres">
      <dgm:prSet presAssocID="{857C3A1C-1CAD-CF40-8791-8A9FDFE5735C}" presName="node" presStyleLbl="node1" presStyleIdx="2" presStyleCnt="4">
        <dgm:presLayoutVars>
          <dgm:bulletEnabled val="1"/>
        </dgm:presLayoutVars>
      </dgm:prSet>
      <dgm:spPr/>
    </dgm:pt>
    <dgm:pt modelId="{E8B83C07-8994-8846-953C-13F59C679D8E}" type="pres">
      <dgm:prSet presAssocID="{FBA08442-E74A-4A4E-846C-4C51A8A2F0DB}" presName="sibTrans" presStyleLbl="sibTrans2D1" presStyleIdx="2" presStyleCnt="3"/>
      <dgm:spPr/>
    </dgm:pt>
    <dgm:pt modelId="{0DF95908-84F4-BA4D-885D-41F05598DD90}" type="pres">
      <dgm:prSet presAssocID="{FBA08442-E74A-4A4E-846C-4C51A8A2F0DB}" presName="connectorText" presStyleLbl="sibTrans2D1" presStyleIdx="2" presStyleCnt="3"/>
      <dgm:spPr/>
    </dgm:pt>
    <dgm:pt modelId="{E2A880E3-D5B1-4B4D-94B8-19F4375EDFD0}" type="pres">
      <dgm:prSet presAssocID="{3CEAA001-61B9-EE49-A96E-D8D90F53DCDE}" presName="node" presStyleLbl="node1" presStyleIdx="3" presStyleCnt="4">
        <dgm:presLayoutVars>
          <dgm:bulletEnabled val="1"/>
        </dgm:presLayoutVars>
      </dgm:prSet>
      <dgm:spPr/>
    </dgm:pt>
  </dgm:ptLst>
  <dgm:cxnLst>
    <dgm:cxn modelId="{36BF110C-44AB-EE4D-9552-9E14F8E3597B}" srcId="{F7A50CF1-F1FF-A241-8FF5-BD968F82A2A3}" destId="{A6D8BFAC-1FB7-A942-A2D7-B1CBA08D62FC}" srcOrd="0" destOrd="0" parTransId="{FF1A716B-D0D8-F249-935C-64E4C36E1D60}" sibTransId="{E62CB1FF-1D05-2A43-82CD-1FA9721E0568}"/>
    <dgm:cxn modelId="{F445C01C-C82C-E441-AC64-BC0F47DCFC36}" type="presOf" srcId="{A64256DE-DC2C-DC45-A4E0-A4F087A3E5F0}" destId="{1305EDE4-9E93-4243-B307-476816CB96CA}" srcOrd="0" destOrd="0" presId="urn:microsoft.com/office/officeart/2005/8/layout/process1"/>
    <dgm:cxn modelId="{9DDD7A39-A61A-7248-81DF-56FCA74F6D09}" type="presOf" srcId="{3CEAA001-61B9-EE49-A96E-D8D90F53DCDE}" destId="{E2A880E3-D5B1-4B4D-94B8-19F4375EDFD0}" srcOrd="0" destOrd="0" presId="urn:microsoft.com/office/officeart/2005/8/layout/process1"/>
    <dgm:cxn modelId="{FAF6BC54-D29D-9340-BF6A-2B53DCEF7E2F}" type="presOf" srcId="{F7A50CF1-F1FF-A241-8FF5-BD968F82A2A3}" destId="{B4A5CABF-8EBE-384B-8B5B-95883FE85F1B}" srcOrd="0" destOrd="0" presId="urn:microsoft.com/office/officeart/2005/8/layout/process1"/>
    <dgm:cxn modelId="{980E047E-7EB5-6D43-B9FB-95C5E3C1EE4F}" type="presOf" srcId="{E38C72A3-FE09-0043-8E23-06CF5D17E4F0}" destId="{3F1E6926-EBF2-ED4D-88DF-A10F59A32B88}" srcOrd="0" destOrd="0" presId="urn:microsoft.com/office/officeart/2005/8/layout/process1"/>
    <dgm:cxn modelId="{DCC8DE87-C6D9-0F42-A8CA-F30D72A340C9}" type="presOf" srcId="{A64256DE-DC2C-DC45-A4E0-A4F087A3E5F0}" destId="{56AA7065-7CE3-8F4D-9FB8-D9938D499234}" srcOrd="1" destOrd="0" presId="urn:microsoft.com/office/officeart/2005/8/layout/process1"/>
    <dgm:cxn modelId="{46D9E894-DD18-3A43-8B4E-AFB33CD8B5BB}" srcId="{F7A50CF1-F1FF-A241-8FF5-BD968F82A2A3}" destId="{3CEAA001-61B9-EE49-A96E-D8D90F53DCDE}" srcOrd="3" destOrd="0" parTransId="{80DBEE1F-99C7-8C4D-B65A-F89D13711175}" sibTransId="{CF5FFF8B-FA05-B54D-AABE-B32B2BD6966D}"/>
    <dgm:cxn modelId="{2CD09BA4-7D7B-EB4F-A64F-EDC1432C6FF5}" type="presOf" srcId="{E62CB1FF-1D05-2A43-82CD-1FA9721E0568}" destId="{54CF106D-8909-1C4A-9380-05AA1C970CC5}" srcOrd="1" destOrd="0" presId="urn:microsoft.com/office/officeart/2005/8/layout/process1"/>
    <dgm:cxn modelId="{520DC2A4-5E73-AD4E-BD39-27D688E0B484}" type="presOf" srcId="{FBA08442-E74A-4A4E-846C-4C51A8A2F0DB}" destId="{0DF95908-84F4-BA4D-885D-41F05598DD90}" srcOrd="1" destOrd="0" presId="urn:microsoft.com/office/officeart/2005/8/layout/process1"/>
    <dgm:cxn modelId="{27115AA5-927B-9C4E-9D8B-86DA59410C90}" type="presOf" srcId="{857C3A1C-1CAD-CF40-8791-8A9FDFE5735C}" destId="{64A36D11-027A-064B-8FAA-1DC064801D48}" srcOrd="0" destOrd="0" presId="urn:microsoft.com/office/officeart/2005/8/layout/process1"/>
    <dgm:cxn modelId="{2B89A0B4-86AC-AB46-82D5-340B4AD3EC7F}" type="presOf" srcId="{FBA08442-E74A-4A4E-846C-4C51A8A2F0DB}" destId="{E8B83C07-8994-8846-953C-13F59C679D8E}" srcOrd="0" destOrd="0" presId="urn:microsoft.com/office/officeart/2005/8/layout/process1"/>
    <dgm:cxn modelId="{D0E2B3B7-6403-AA4D-AFF9-A2C6ED7EBB9E}" srcId="{F7A50CF1-F1FF-A241-8FF5-BD968F82A2A3}" destId="{E38C72A3-FE09-0043-8E23-06CF5D17E4F0}" srcOrd="1" destOrd="0" parTransId="{F831ADE1-B880-1E45-84FF-F220E18D319C}" sibTransId="{A64256DE-DC2C-DC45-A4E0-A4F087A3E5F0}"/>
    <dgm:cxn modelId="{C8CA98C2-6C46-0B41-B1C0-98E822A1569E}" srcId="{F7A50CF1-F1FF-A241-8FF5-BD968F82A2A3}" destId="{857C3A1C-1CAD-CF40-8791-8A9FDFE5735C}" srcOrd="2" destOrd="0" parTransId="{C7DAC857-EBD0-F644-8CA4-B05A275A76ED}" sibTransId="{FBA08442-E74A-4A4E-846C-4C51A8A2F0DB}"/>
    <dgm:cxn modelId="{7783F1C9-2B86-F948-B64B-C85043FB3102}" type="presOf" srcId="{A6D8BFAC-1FB7-A942-A2D7-B1CBA08D62FC}" destId="{139B5783-3A07-F843-81E3-43D92E006B8A}" srcOrd="0" destOrd="0" presId="urn:microsoft.com/office/officeart/2005/8/layout/process1"/>
    <dgm:cxn modelId="{917626E0-F043-4F41-9C59-B1B9F395121A}" type="presOf" srcId="{E62CB1FF-1D05-2A43-82CD-1FA9721E0568}" destId="{1B23CE9F-951A-8642-954A-ACCA2B8534DB}" srcOrd="0" destOrd="0" presId="urn:microsoft.com/office/officeart/2005/8/layout/process1"/>
    <dgm:cxn modelId="{8976CE35-D603-974F-A7D7-5B5092803B40}" type="presParOf" srcId="{B4A5CABF-8EBE-384B-8B5B-95883FE85F1B}" destId="{139B5783-3A07-F843-81E3-43D92E006B8A}" srcOrd="0" destOrd="0" presId="urn:microsoft.com/office/officeart/2005/8/layout/process1"/>
    <dgm:cxn modelId="{90F5FBC3-7864-3846-83AA-D573A41DCC2E}" type="presParOf" srcId="{B4A5CABF-8EBE-384B-8B5B-95883FE85F1B}" destId="{1B23CE9F-951A-8642-954A-ACCA2B8534DB}" srcOrd="1" destOrd="0" presId="urn:microsoft.com/office/officeart/2005/8/layout/process1"/>
    <dgm:cxn modelId="{EFE3222B-5A90-BF49-AB4C-73D4A325499D}" type="presParOf" srcId="{1B23CE9F-951A-8642-954A-ACCA2B8534DB}" destId="{54CF106D-8909-1C4A-9380-05AA1C970CC5}" srcOrd="0" destOrd="0" presId="urn:microsoft.com/office/officeart/2005/8/layout/process1"/>
    <dgm:cxn modelId="{81CD5F00-A0D1-B54E-BCC0-85ABC6733F32}" type="presParOf" srcId="{B4A5CABF-8EBE-384B-8B5B-95883FE85F1B}" destId="{3F1E6926-EBF2-ED4D-88DF-A10F59A32B88}" srcOrd="2" destOrd="0" presId="urn:microsoft.com/office/officeart/2005/8/layout/process1"/>
    <dgm:cxn modelId="{8FF963D0-5C0D-D143-8D27-3D5CB48A4257}" type="presParOf" srcId="{B4A5CABF-8EBE-384B-8B5B-95883FE85F1B}" destId="{1305EDE4-9E93-4243-B307-476816CB96CA}" srcOrd="3" destOrd="0" presId="urn:microsoft.com/office/officeart/2005/8/layout/process1"/>
    <dgm:cxn modelId="{98D03368-2869-2E43-A441-D04D1CBFE612}" type="presParOf" srcId="{1305EDE4-9E93-4243-B307-476816CB96CA}" destId="{56AA7065-7CE3-8F4D-9FB8-D9938D499234}" srcOrd="0" destOrd="0" presId="urn:microsoft.com/office/officeart/2005/8/layout/process1"/>
    <dgm:cxn modelId="{C3077268-2FB1-FC46-8436-9A57A55AF2A0}" type="presParOf" srcId="{B4A5CABF-8EBE-384B-8B5B-95883FE85F1B}" destId="{64A36D11-027A-064B-8FAA-1DC064801D48}" srcOrd="4" destOrd="0" presId="urn:microsoft.com/office/officeart/2005/8/layout/process1"/>
    <dgm:cxn modelId="{62B7026D-2B58-484F-BF28-8F3C463E208B}" type="presParOf" srcId="{B4A5CABF-8EBE-384B-8B5B-95883FE85F1B}" destId="{E8B83C07-8994-8846-953C-13F59C679D8E}" srcOrd="5" destOrd="0" presId="urn:microsoft.com/office/officeart/2005/8/layout/process1"/>
    <dgm:cxn modelId="{89212994-F8A5-6546-9AD1-0311F0699D45}" type="presParOf" srcId="{E8B83C07-8994-8846-953C-13F59C679D8E}" destId="{0DF95908-84F4-BA4D-885D-41F05598DD90}" srcOrd="0" destOrd="0" presId="urn:microsoft.com/office/officeart/2005/8/layout/process1"/>
    <dgm:cxn modelId="{AFBB2094-892A-C846-9231-D1FDD35B9EAD}" type="presParOf" srcId="{B4A5CABF-8EBE-384B-8B5B-95883FE85F1B}" destId="{E2A880E3-D5B1-4B4D-94B8-19F4375EDFD0}" srcOrd="6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B5783-3A07-F843-81E3-43D92E006B8A}">
      <dsp:nvSpPr>
        <dsp:cNvPr id="0" name=""/>
        <dsp:cNvSpPr/>
      </dsp:nvSpPr>
      <dsp:spPr>
        <a:xfrm>
          <a:off x="8620" y="1086187"/>
          <a:ext cx="3002554" cy="13328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Start with equal superposition of data register (all values 0, 1, ... 2^n -1) encoded</a:t>
          </a:r>
        </a:p>
      </dsp:txBody>
      <dsp:txXfrm>
        <a:off x="47657" y="1125224"/>
        <a:ext cx="2924480" cy="1254751"/>
      </dsp:txXfrm>
    </dsp:sp>
    <dsp:sp modelId="{1B23CE9F-951A-8642-954A-ACCA2B8534DB}">
      <dsp:nvSpPr>
        <dsp:cNvPr id="0" name=""/>
        <dsp:cNvSpPr/>
      </dsp:nvSpPr>
      <dsp:spPr>
        <a:xfrm>
          <a:off x="3215465" y="1499280"/>
          <a:ext cx="433095" cy="50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15465" y="1600608"/>
        <a:ext cx="303167" cy="303983"/>
      </dsp:txXfrm>
    </dsp:sp>
    <dsp:sp modelId="{3F1E6926-EBF2-ED4D-88DF-A10F59A32B88}">
      <dsp:nvSpPr>
        <dsp:cNvPr id="0" name=""/>
        <dsp:cNvSpPr/>
      </dsp:nvSpPr>
      <dsp:spPr>
        <a:xfrm>
          <a:off x="3828336" y="988416"/>
          <a:ext cx="2076119" cy="1528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quantum oracle marks target state from the 2^n state register, flipping its amplitude </a:t>
          </a:r>
        </a:p>
      </dsp:txBody>
      <dsp:txXfrm>
        <a:off x="3873100" y="1033180"/>
        <a:ext cx="1986591" cy="1438838"/>
      </dsp:txXfrm>
    </dsp:sp>
    <dsp:sp modelId="{1305EDE4-9E93-4243-B307-476816CB96CA}">
      <dsp:nvSpPr>
        <dsp:cNvPr id="0" name=""/>
        <dsp:cNvSpPr/>
      </dsp:nvSpPr>
      <dsp:spPr>
        <a:xfrm>
          <a:off x="6108745" y="1499280"/>
          <a:ext cx="433095" cy="50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108745" y="1600608"/>
        <a:ext cx="303167" cy="303983"/>
      </dsp:txXfrm>
    </dsp:sp>
    <dsp:sp modelId="{64A36D11-027A-064B-8FAA-1DC064801D48}">
      <dsp:nvSpPr>
        <dsp:cNvPr id="0" name=""/>
        <dsp:cNvSpPr/>
      </dsp:nvSpPr>
      <dsp:spPr>
        <a:xfrm>
          <a:off x="6721616" y="878558"/>
          <a:ext cx="2042901" cy="1748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diffusion operator then reflects all amplitudes about the mean, yielding an amplitude peak in the target state</a:t>
          </a:r>
        </a:p>
      </dsp:txBody>
      <dsp:txXfrm>
        <a:off x="6772816" y="929758"/>
        <a:ext cx="1940501" cy="1645682"/>
      </dsp:txXfrm>
    </dsp:sp>
    <dsp:sp modelId="{E8B83C07-8994-8846-953C-13F59C679D8E}">
      <dsp:nvSpPr>
        <dsp:cNvPr id="0" name=""/>
        <dsp:cNvSpPr/>
      </dsp:nvSpPr>
      <dsp:spPr>
        <a:xfrm>
          <a:off x="8968807" y="1499280"/>
          <a:ext cx="433095" cy="50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968807" y="1600608"/>
        <a:ext cx="303167" cy="303983"/>
      </dsp:txXfrm>
    </dsp:sp>
    <dsp:sp modelId="{E2A880E3-D5B1-4B4D-94B8-19F4375EDFD0}">
      <dsp:nvSpPr>
        <dsp:cNvPr id="0" name=""/>
        <dsp:cNvSpPr/>
      </dsp:nvSpPr>
      <dsp:spPr>
        <a:xfrm>
          <a:off x="9581678" y="878558"/>
          <a:ext cx="2042901" cy="1748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Measure the quantum register — increased probability of measurement in the target state</a:t>
          </a:r>
        </a:p>
      </dsp:txBody>
      <dsp:txXfrm>
        <a:off x="9632878" y="929758"/>
        <a:ext cx="1940501" cy="1645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3D7E8-EEFC-8440-9185-62B573A5F24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EDBA5-6F01-EB4D-927D-6D1A1FAE6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EDBA5-6F01-EB4D-927D-6D1A1FAE6D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3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EDBA5-6F01-EB4D-927D-6D1A1FAE6D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9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EDBA5-6F01-EB4D-927D-6D1A1FAE6D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EDBA5-6F01-EB4D-927D-6D1A1FAE6D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40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EDBA5-6F01-EB4D-927D-6D1A1FAE6D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6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1DED-BF2F-E878-F867-20E8FEC8F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ED83A-9046-40E5-7096-F75CC82C3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CE2DD-CA5F-0C73-A803-5432600A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6D50B-3457-079A-4ADA-CF033300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B7A55-ED1F-4AE8-AE41-3EAA2B3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2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262B8-88F3-A311-2254-C4E6D618D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F61ED-0814-CC90-36B2-FD006F829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FFB31-6073-759C-7D0C-25F80723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8105A-07E9-31C8-6ACA-78B055348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5BD17-9ED4-B965-AC53-A27AB43C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1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3D449-76FA-7C0E-5030-A02F0A5485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7B3FB4-CEED-2FF8-0311-83211510A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C6669-42FA-002D-9330-FA53A1ED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4104A-B57A-9FB9-2188-529EFDCD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29174-C011-3141-2841-2A145508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1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4433F-AB26-C4FA-9ABA-0CA044659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B384-9CC1-652B-7011-A2BF63500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F5D16-BB73-9372-3C83-E9993CE2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26936-BC44-3619-89FF-9B5E8690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93FEE-BB9D-6C69-623E-412BC545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8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933A0-90F6-2A66-2425-51C3AA7B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A3096-7B15-C650-4706-3490A43A6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901C1-DAFC-51AB-3394-E754147F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F0F2A-D133-8B88-7DEA-65153C50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103A4-D6C6-5D94-6DE8-894919FD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3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FADE-D007-6F8C-74A1-FB2D2A72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55B34-6DF0-C229-643A-1D6ECBF36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96F55-E4F9-8863-8229-26063235E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8FFBD-A164-0315-0B16-C1CB533A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635BF-3B9A-298D-579B-CF51DC28B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2BB5-B87F-52E3-35C9-A1E855FC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4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5A98-5409-1152-A036-E07F50AD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DADF5-D298-D557-21ED-C513C8DC7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79A07-B292-0D05-1A6F-754FC9E45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D45FAE-9D93-9006-A291-EF8D07D10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325CB-F04A-371E-AE35-CF00A2491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351FBE-69D6-51E4-63ED-9E6A8B8BC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662A0-07D8-8148-5754-3CBF9726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A700E-F48B-F0A3-EEAE-0F0BEA94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1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0FF7-6040-1882-61D6-EF81BFBF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E382A-8F32-6E42-9156-016B611D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22FBA-1E7F-E0F9-7A4A-FAA7C3C0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F9D19-6F40-F867-74FF-FA69E75B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7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50004-49F9-9930-5D94-239BF27E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6549D-1F7E-A465-4CB3-D84060AE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8DF8B-0EA0-1D8A-EC58-A818E3E9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44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CB71-6058-F0F1-91AA-240FA0DC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78BE9-CDFB-C2F1-A601-542089B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E1475-DA80-1264-3372-BE8F4469A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E607D-4F09-CE06-9B31-30BA2E1F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653D-E325-DC65-25B7-A759ABDA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CC82F-EF7C-D0BB-FE7B-05B69390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0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E3DE-EE59-D1D8-ED77-232A4A08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0D26C-B82A-0D3A-DEC3-6146828EF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72896-08C3-24FD-BB76-83BECADAB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49E19-177F-B33A-F6F3-0FF9E0A58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B6B51-948F-23B7-45D4-E584361E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E33AF-A83B-7A77-1D18-84E46BEA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4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DE0C0-3D35-A7BD-2851-40B54CAA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25B07-43A7-2D32-9DE1-29C6824B9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10B5E-EAC5-3BCE-4A25-D5F87D7A3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C9AD-B1DC-8644-936D-7F96C82F0AC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8650A-AB42-8CCD-0F0F-D1C5E64C9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1031-A48E-7488-E408-5013F521A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BF69-98D8-C444-8FDA-EDA99540A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67A17-BBC8-EEA6-A9CC-EE66A5C42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2" y="1528438"/>
            <a:ext cx="11860576" cy="2179771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Implementation and Analysis of Quantum Search Methods for Higgs Boson Reconstruction at the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EED7-EC5D-908B-8BB8-85CC37A35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54595"/>
            <a:ext cx="10515600" cy="107460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Anthony Alexiades Armenakas</a:t>
            </a:r>
          </a:p>
          <a:p>
            <a:pPr marL="0" indent="0" algn="ctr">
              <a:buNone/>
            </a:pP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Dr. Keith Baker (Yale)</a:t>
            </a:r>
          </a:p>
        </p:txBody>
      </p:sp>
    </p:spTree>
    <p:extLst>
      <p:ext uri="{BB962C8B-B14F-4D97-AF65-F5344CB8AC3E}">
        <p14:creationId xmlns:p14="http://schemas.microsoft.com/office/powerpoint/2010/main" val="172690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B163-299D-4FCE-21CD-18294D9A8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Encoding Quantum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4BEA-ED71-8FF3-2C75-098562BCD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18720"/>
          </a:xfrm>
        </p:spPr>
        <p:txBody>
          <a:bodyPr/>
          <a:lstStyle/>
          <a:p>
            <a:r>
              <a:rPr lang="en-US" dirty="0"/>
              <a:t>Index Register</a:t>
            </a:r>
          </a:p>
          <a:p>
            <a:r>
              <a:rPr lang="en-US" dirty="0"/>
              <a:t>Value Register</a:t>
            </a:r>
          </a:p>
          <a:p>
            <a:r>
              <a:rPr lang="en-US" dirty="0"/>
              <a:t>Index and Value Register in entangled database </a:t>
            </a:r>
          </a:p>
          <a:p>
            <a:pPr lvl="1"/>
            <a:r>
              <a:rPr lang="en-US" dirty="0"/>
              <a:t>constructed using control gates, with index as control and value as target</a:t>
            </a:r>
          </a:p>
          <a:p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EBC1B15-4210-DAE8-0539-41BF87BF157F}"/>
              </a:ext>
            </a:extLst>
          </p:cNvPr>
          <p:cNvSpPr/>
          <p:nvPr/>
        </p:nvSpPr>
        <p:spPr>
          <a:xfrm>
            <a:off x="3488268" y="1947333"/>
            <a:ext cx="304799" cy="829734"/>
          </a:xfrm>
          <a:prstGeom prst="rightBrac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37831-7EA5-79BF-1CEC-CE8B7A4EDF7C}"/>
              </a:ext>
            </a:extLst>
          </p:cNvPr>
          <p:cNvSpPr txBox="1"/>
          <p:nvPr/>
        </p:nvSpPr>
        <p:spPr>
          <a:xfrm>
            <a:off x="3928535" y="21775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Entangled</a:t>
            </a:r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DA6F1E67-1950-F0A4-AA25-2952B80C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637" y="3803531"/>
            <a:ext cx="1198943" cy="2438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15067-5C2B-1E51-7BD6-7B58228298A3}"/>
              </a:ext>
            </a:extLst>
          </p:cNvPr>
          <p:cNvSpPr txBox="1"/>
          <p:nvPr/>
        </p:nvSpPr>
        <p:spPr>
          <a:xfrm>
            <a:off x="1377842" y="6176963"/>
            <a:ext cx="376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entry (x = 101, f(x) = 011 in quantum form via control-NOT gates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2BC56FE2-87C8-2B7C-51CD-35F860216B37}"/>
              </a:ext>
            </a:extLst>
          </p:cNvPr>
          <p:cNvSpPr/>
          <p:nvPr/>
        </p:nvSpPr>
        <p:spPr>
          <a:xfrm>
            <a:off x="1948722" y="3942413"/>
            <a:ext cx="255581" cy="951652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A4DACF9-3731-3387-04C5-AB2C581E2D25}"/>
              </a:ext>
            </a:extLst>
          </p:cNvPr>
          <p:cNvSpPr/>
          <p:nvPr/>
        </p:nvSpPr>
        <p:spPr>
          <a:xfrm>
            <a:off x="1948721" y="5090584"/>
            <a:ext cx="255581" cy="95144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C3AAC0-2987-27C7-59BB-A61FF0364A4E}"/>
              </a:ext>
            </a:extLst>
          </p:cNvPr>
          <p:cNvSpPr txBox="1"/>
          <p:nvPr/>
        </p:nvSpPr>
        <p:spPr>
          <a:xfrm>
            <a:off x="963526" y="5243139"/>
            <a:ext cx="96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Value Register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8AC83-FA39-3CB2-D5E4-BBAF0F98EF71}"/>
              </a:ext>
            </a:extLst>
          </p:cNvPr>
          <p:cNvSpPr txBox="1"/>
          <p:nvPr/>
        </p:nvSpPr>
        <p:spPr>
          <a:xfrm>
            <a:off x="900862" y="4079110"/>
            <a:ext cx="1086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Index Register</a:t>
            </a:r>
          </a:p>
        </p:txBody>
      </p:sp>
    </p:spTree>
    <p:extLst>
      <p:ext uri="{BB962C8B-B14F-4D97-AF65-F5344CB8AC3E}">
        <p14:creationId xmlns:p14="http://schemas.microsoft.com/office/powerpoint/2010/main" val="243365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4BEA-ED71-8FF3-2C75-098562BCD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18720"/>
          </a:xfrm>
          <a:noFill/>
          <a:effectLst>
            <a:reflection endPos="0" dir="5400000" sy="-100000" algn="bl" rotWithShape="0"/>
          </a:effectLst>
        </p:spPr>
        <p:txBody>
          <a:bodyPr/>
          <a:lstStyle/>
          <a:p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Index Register</a:t>
            </a:r>
          </a:p>
          <a:p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Value Register</a:t>
            </a:r>
          </a:p>
          <a:p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Index and Value Register in entangled database </a:t>
            </a:r>
          </a:p>
          <a:p>
            <a:pPr lvl="1"/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constructed using control gates, with index as control and value as target</a:t>
            </a:r>
          </a:p>
          <a:p>
            <a:endParaRPr lang="en-US" dirty="0">
              <a:solidFill>
                <a:schemeClr val="tx1">
                  <a:alpha val="23427"/>
                </a:schemeClr>
              </a:solidFill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EBC1B15-4210-DAE8-0539-41BF87BF157F}"/>
              </a:ext>
            </a:extLst>
          </p:cNvPr>
          <p:cNvSpPr/>
          <p:nvPr/>
        </p:nvSpPr>
        <p:spPr>
          <a:xfrm>
            <a:off x="3488268" y="1947333"/>
            <a:ext cx="304799" cy="829734"/>
          </a:xfrm>
          <a:prstGeom prst="rightBrace">
            <a:avLst/>
          </a:prstGeom>
          <a:noFill/>
          <a:ln w="28575">
            <a:solidFill>
              <a:schemeClr val="accent4">
                <a:lumMod val="75000"/>
                <a:alpha val="40000"/>
              </a:schemeClr>
            </a:solidFill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37831-7EA5-79BF-1CEC-CE8B7A4EDF7C}"/>
              </a:ext>
            </a:extLst>
          </p:cNvPr>
          <p:cNvSpPr txBox="1"/>
          <p:nvPr/>
        </p:nvSpPr>
        <p:spPr>
          <a:xfrm>
            <a:off x="3928535" y="2177534"/>
            <a:ext cx="1219200" cy="369332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alpha val="40051"/>
                  </a:schemeClr>
                </a:solidFill>
              </a:rPr>
              <a:t>Entangled</a:t>
            </a:r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DA6F1E67-1950-F0A4-AA25-2952B80C18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2488637" y="3803531"/>
            <a:ext cx="1198943" cy="2438667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15067-5C2B-1E51-7BD6-7B58228298A3}"/>
              </a:ext>
            </a:extLst>
          </p:cNvPr>
          <p:cNvSpPr txBox="1"/>
          <p:nvPr/>
        </p:nvSpPr>
        <p:spPr>
          <a:xfrm>
            <a:off x="1377842" y="6176963"/>
            <a:ext cx="3769893" cy="646331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Data entry (x = 101, f(x) = 011 in quantum form via control-NOT gates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2BC56FE2-87C8-2B7C-51CD-35F860216B37}"/>
              </a:ext>
            </a:extLst>
          </p:cNvPr>
          <p:cNvSpPr/>
          <p:nvPr/>
        </p:nvSpPr>
        <p:spPr>
          <a:xfrm>
            <a:off x="1948722" y="3942413"/>
            <a:ext cx="255581" cy="951652"/>
          </a:xfrm>
          <a:prstGeom prst="leftBrace">
            <a:avLst/>
          </a:prstGeom>
          <a:noFill/>
          <a:ln w="28575">
            <a:solidFill>
              <a:schemeClr val="accent1">
                <a:lumMod val="75000"/>
                <a:alpha val="40000"/>
              </a:schemeClr>
            </a:solidFill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A4DACF9-3731-3387-04C5-AB2C581E2D25}"/>
              </a:ext>
            </a:extLst>
          </p:cNvPr>
          <p:cNvSpPr/>
          <p:nvPr/>
        </p:nvSpPr>
        <p:spPr>
          <a:xfrm>
            <a:off x="1948721" y="5090584"/>
            <a:ext cx="255581" cy="951442"/>
          </a:xfrm>
          <a:prstGeom prst="leftBrace">
            <a:avLst/>
          </a:prstGeom>
          <a:noFill/>
          <a:ln w="28575">
            <a:solidFill>
              <a:srgbClr val="FF0000">
                <a:alpha val="40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C3AAC0-2987-27C7-59BB-A61FF0364A4E}"/>
              </a:ext>
            </a:extLst>
          </p:cNvPr>
          <p:cNvSpPr txBox="1"/>
          <p:nvPr/>
        </p:nvSpPr>
        <p:spPr>
          <a:xfrm>
            <a:off x="963526" y="5243139"/>
            <a:ext cx="961101" cy="646331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>
                    <a:alpha val="40000"/>
                  </a:srgbClr>
                </a:solidFill>
              </a:rPr>
              <a:t>Value Register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8AC83-FA39-3CB2-D5E4-BBAF0F98EF71}"/>
              </a:ext>
            </a:extLst>
          </p:cNvPr>
          <p:cNvSpPr txBox="1"/>
          <p:nvPr/>
        </p:nvSpPr>
        <p:spPr>
          <a:xfrm>
            <a:off x="900862" y="4079110"/>
            <a:ext cx="1086427" cy="646331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  <a:alpha val="40000"/>
                  </a:schemeClr>
                </a:solidFill>
              </a:rPr>
              <a:t>Index Register</a:t>
            </a:r>
          </a:p>
        </p:txBody>
      </p:sp>
      <p:pic>
        <p:nvPicPr>
          <p:cNvPr id="16" name="Picture 15" descr="A picture containing table&#10;&#10;Description automatically generated">
            <a:extLst>
              <a:ext uri="{FF2B5EF4-FFF2-40B4-BE49-F238E27FC236}">
                <a16:creationId xmlns:a16="http://schemas.microsoft.com/office/drawing/2014/main" id="{D4907024-DAA8-BFCB-6ADC-574A2AAD0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450" b="7162"/>
          <a:stretch/>
        </p:blipFill>
        <p:spPr>
          <a:xfrm>
            <a:off x="8610182" y="4279282"/>
            <a:ext cx="3266192" cy="1208682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741C39-BF7A-9763-28DC-889C10E33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382" y="3670829"/>
            <a:ext cx="4134040" cy="243866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4148"/>
              </a:srgbClr>
            </a:outerShd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76DBE0-C7B5-F0B5-ED5A-1526E79A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effectLst>
            <a:reflection endPos="0" dir="5400000" sy="-100000" algn="bl" rotWithShape="0"/>
          </a:effectLst>
        </p:spPr>
        <p:txBody>
          <a:bodyPr/>
          <a:lstStyle/>
          <a:p>
            <a:pPr algn="ctr"/>
            <a:r>
              <a:rPr lang="en-US" dirty="0"/>
              <a:t>Encoding ATLAS Data into a Quantum Circuit</a:t>
            </a:r>
          </a:p>
        </p:txBody>
      </p:sp>
    </p:spTree>
    <p:extLst>
      <p:ext uri="{BB962C8B-B14F-4D97-AF65-F5344CB8AC3E}">
        <p14:creationId xmlns:p14="http://schemas.microsoft.com/office/powerpoint/2010/main" val="3301279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B163-299D-4FCE-21CD-18294D9A89A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effectLst>
            <a:reflection endPos="0" dir="5400000" sy="-100000" algn="bl" rotWithShape="0"/>
          </a:effectLst>
        </p:spPr>
        <p:txBody>
          <a:bodyPr/>
          <a:lstStyle/>
          <a:p>
            <a:pPr algn="ctr"/>
            <a:r>
              <a:rPr lang="en-US" dirty="0"/>
              <a:t>Encoding ATLAS Data into a Quantum Circuit</a:t>
            </a:r>
          </a:p>
        </p:txBody>
      </p:sp>
      <p:pic>
        <p:nvPicPr>
          <p:cNvPr id="16" name="Picture 15" descr="A picture containing table&#10;&#10;Description automatically generated">
            <a:extLst>
              <a:ext uri="{FF2B5EF4-FFF2-40B4-BE49-F238E27FC236}">
                <a16:creationId xmlns:a16="http://schemas.microsoft.com/office/drawing/2014/main" id="{D4907024-DAA8-BFCB-6ADC-574A2AAD0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50" b="7162"/>
          <a:stretch/>
        </p:blipFill>
        <p:spPr>
          <a:xfrm>
            <a:off x="1289755" y="4944224"/>
            <a:ext cx="3753037" cy="1388843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741C39-BF7A-9763-28DC-889C10E33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16156"/>
            <a:ext cx="4750983" cy="2802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4148"/>
              </a:srgbClr>
            </a:outerShdw>
          </a:effectLst>
        </p:spPr>
      </p:pic>
      <p:pic>
        <p:nvPicPr>
          <p:cNvPr id="17" name="Picture 16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2C1EA5D-B0DE-1CD5-830B-3513F2154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5" r="13851"/>
          <a:stretch/>
        </p:blipFill>
        <p:spPr>
          <a:xfrm>
            <a:off x="7518219" y="1916156"/>
            <a:ext cx="3257773" cy="3344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6E73E8-EF00-C4D9-3325-0B7D5D1E8569}"/>
              </a:ext>
            </a:extLst>
          </p:cNvPr>
          <p:cNvSpPr txBox="1"/>
          <p:nvPr/>
        </p:nvSpPr>
        <p:spPr>
          <a:xfrm>
            <a:off x="7391592" y="6001212"/>
            <a:ext cx="351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Representation of encoded 8-entry segment of database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833677-3518-9764-2B77-9A192114AA12}"/>
              </a:ext>
            </a:extLst>
          </p:cNvPr>
          <p:cNvSpPr txBox="1"/>
          <p:nvPr/>
        </p:nvSpPr>
        <p:spPr>
          <a:xfrm>
            <a:off x="8082844" y="5347590"/>
            <a:ext cx="1772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A817A8-14A5-CD0E-E5AB-04933994DE56}"/>
              </a:ext>
            </a:extLst>
          </p:cNvPr>
          <p:cNvSpPr txBox="1"/>
          <p:nvPr/>
        </p:nvSpPr>
        <p:spPr>
          <a:xfrm rot="5400000">
            <a:off x="10154566" y="3178957"/>
            <a:ext cx="1772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340833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89-EFC2-6D69-4D32-D6E2B774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CB34B8F-84DF-2E46-C3A7-49C8F98DE7E1}"/>
              </a:ext>
            </a:extLst>
          </p:cNvPr>
          <p:cNvSpPr/>
          <p:nvPr/>
        </p:nvSpPr>
        <p:spPr>
          <a:xfrm>
            <a:off x="508000" y="2291644"/>
            <a:ext cx="206022" cy="632178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CC83349A-8080-A963-5167-29FC93ADE08C}"/>
              </a:ext>
            </a:extLst>
          </p:cNvPr>
          <p:cNvSpPr/>
          <p:nvPr/>
        </p:nvSpPr>
        <p:spPr>
          <a:xfrm>
            <a:off x="508000" y="3174282"/>
            <a:ext cx="206022" cy="6321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2F1CC-00F3-E0E4-10D2-C342CD468DF7}"/>
              </a:ext>
            </a:extLst>
          </p:cNvPr>
          <p:cNvSpPr txBox="1"/>
          <p:nvPr/>
        </p:nvSpPr>
        <p:spPr>
          <a:xfrm>
            <a:off x="-133927" y="2453844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Index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8ED06-1002-BB10-051F-A8DEEEDB573A}"/>
              </a:ext>
            </a:extLst>
          </p:cNvPr>
          <p:cNvSpPr txBox="1"/>
          <p:nvPr/>
        </p:nvSpPr>
        <p:spPr>
          <a:xfrm>
            <a:off x="-122638" y="3336482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Value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6E852F2-52A7-4694-1A5C-47C213B3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1535"/>
            <a:ext cx="10165132" cy="17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06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89-EFC2-6D69-4D32-D6E2B774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CB34B8F-84DF-2E46-C3A7-49C8F98DE7E1}"/>
              </a:ext>
            </a:extLst>
          </p:cNvPr>
          <p:cNvSpPr/>
          <p:nvPr/>
        </p:nvSpPr>
        <p:spPr>
          <a:xfrm>
            <a:off x="508000" y="2291644"/>
            <a:ext cx="206022" cy="632178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CC83349A-8080-A963-5167-29FC93ADE08C}"/>
              </a:ext>
            </a:extLst>
          </p:cNvPr>
          <p:cNvSpPr/>
          <p:nvPr/>
        </p:nvSpPr>
        <p:spPr>
          <a:xfrm>
            <a:off x="508000" y="3174282"/>
            <a:ext cx="206022" cy="6321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2F1CC-00F3-E0E4-10D2-C342CD468DF7}"/>
              </a:ext>
            </a:extLst>
          </p:cNvPr>
          <p:cNvSpPr txBox="1"/>
          <p:nvPr/>
        </p:nvSpPr>
        <p:spPr>
          <a:xfrm>
            <a:off x="-133927" y="2453844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Index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8ED06-1002-BB10-051F-A8DEEEDB573A}"/>
              </a:ext>
            </a:extLst>
          </p:cNvPr>
          <p:cNvSpPr txBox="1"/>
          <p:nvPr/>
        </p:nvSpPr>
        <p:spPr>
          <a:xfrm>
            <a:off x="-122638" y="3336482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Value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6E852F2-52A7-4694-1A5C-47C213B3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1535"/>
            <a:ext cx="10165132" cy="1757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7CD942-8199-9C89-7E74-D4031FD3C701}"/>
              </a:ext>
            </a:extLst>
          </p:cNvPr>
          <p:cNvSpPr txBox="1"/>
          <p:nvPr/>
        </p:nvSpPr>
        <p:spPr>
          <a:xfrm>
            <a:off x="2065866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1A0AA-2A99-E2DC-0BE2-7F6F8A7FECE8}"/>
              </a:ext>
            </a:extLst>
          </p:cNvPr>
          <p:cNvSpPr txBox="1"/>
          <p:nvPr/>
        </p:nvSpPr>
        <p:spPr>
          <a:xfrm>
            <a:off x="2506132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9F891-3C57-639E-1EF2-1E6BD6C0867A}"/>
              </a:ext>
            </a:extLst>
          </p:cNvPr>
          <p:cNvSpPr txBox="1"/>
          <p:nvPr/>
        </p:nvSpPr>
        <p:spPr>
          <a:xfrm>
            <a:off x="2946398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10E1AC-E940-2BE1-587F-8E5B1B3016D1}"/>
              </a:ext>
            </a:extLst>
          </p:cNvPr>
          <p:cNvSpPr txBox="1"/>
          <p:nvPr/>
        </p:nvSpPr>
        <p:spPr>
          <a:xfrm>
            <a:off x="3386664" y="1683610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B96B7-C4E1-373F-9188-55E0636DDD86}"/>
              </a:ext>
            </a:extLst>
          </p:cNvPr>
          <p:cNvSpPr txBox="1"/>
          <p:nvPr/>
        </p:nvSpPr>
        <p:spPr>
          <a:xfrm>
            <a:off x="2065866" y="3799602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CDD95-BAA7-D7EA-B0BB-D9BF5A28BD5F}"/>
              </a:ext>
            </a:extLst>
          </p:cNvPr>
          <p:cNvSpPr txBox="1"/>
          <p:nvPr/>
        </p:nvSpPr>
        <p:spPr>
          <a:xfrm>
            <a:off x="2506131" y="3806460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F102FB-AED0-7188-972A-2E13954E7D84}"/>
              </a:ext>
            </a:extLst>
          </p:cNvPr>
          <p:cNvSpPr txBox="1"/>
          <p:nvPr/>
        </p:nvSpPr>
        <p:spPr>
          <a:xfrm>
            <a:off x="2946398" y="3806459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7DADB6-6CE4-48EB-0467-03CD64542390}"/>
              </a:ext>
            </a:extLst>
          </p:cNvPr>
          <p:cNvSpPr txBox="1"/>
          <p:nvPr/>
        </p:nvSpPr>
        <p:spPr>
          <a:xfrm>
            <a:off x="3386663" y="3799602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40475-D0AE-B2DC-E649-2E387454D64B}"/>
              </a:ext>
            </a:extLst>
          </p:cNvPr>
          <p:cNvSpPr txBox="1"/>
          <p:nvPr/>
        </p:nvSpPr>
        <p:spPr>
          <a:xfrm>
            <a:off x="2065866" y="1331534"/>
            <a:ext cx="17384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0      1      2      3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1EC864-2DDA-0816-EBAE-9F65691C3F2F}"/>
              </a:ext>
            </a:extLst>
          </p:cNvPr>
          <p:cNvSpPr txBox="1"/>
          <p:nvPr/>
        </p:nvSpPr>
        <p:spPr>
          <a:xfrm>
            <a:off x="2054573" y="4452790"/>
            <a:ext cx="17384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FF0000"/>
                </a:solidFill>
              </a:rPr>
              <a:t>1      2      3      0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48FF7-52A4-0785-FEDF-760FD24C10F7}"/>
              </a:ext>
            </a:extLst>
          </p:cNvPr>
          <p:cNvSpPr txBox="1"/>
          <p:nvPr/>
        </p:nvSpPr>
        <p:spPr>
          <a:xfrm>
            <a:off x="1947331" y="5047787"/>
            <a:ext cx="199813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Data Encoded into Quantum Database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7E694-58FE-0A65-934B-2463D8068E1B}"/>
              </a:ext>
            </a:extLst>
          </p:cNvPr>
          <p:cNvSpPr txBox="1"/>
          <p:nvPr/>
        </p:nvSpPr>
        <p:spPr>
          <a:xfrm>
            <a:off x="633589" y="4032544"/>
            <a:ext cx="141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Equal superposition of index register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7BE7D4-51F2-88C8-23FE-9781A79DDE3D}"/>
              </a:ext>
            </a:extLst>
          </p:cNvPr>
          <p:cNvSpPr txBox="1"/>
          <p:nvPr/>
        </p:nvSpPr>
        <p:spPr>
          <a:xfrm>
            <a:off x="395111" y="5939470"/>
            <a:ext cx="299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*Convention: state |a b&gt; describes state with qubit 0 in state b and qubit 1 in state a</a:t>
            </a:r>
          </a:p>
        </p:txBody>
      </p:sp>
    </p:spTree>
    <p:extLst>
      <p:ext uri="{BB962C8B-B14F-4D97-AF65-F5344CB8AC3E}">
        <p14:creationId xmlns:p14="http://schemas.microsoft.com/office/powerpoint/2010/main" val="1024405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89-EFC2-6D69-4D32-D6E2B774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CB34B8F-84DF-2E46-C3A7-49C8F98DE7E1}"/>
              </a:ext>
            </a:extLst>
          </p:cNvPr>
          <p:cNvSpPr/>
          <p:nvPr/>
        </p:nvSpPr>
        <p:spPr>
          <a:xfrm>
            <a:off x="508000" y="2291644"/>
            <a:ext cx="206022" cy="632178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CC83349A-8080-A963-5167-29FC93ADE08C}"/>
              </a:ext>
            </a:extLst>
          </p:cNvPr>
          <p:cNvSpPr/>
          <p:nvPr/>
        </p:nvSpPr>
        <p:spPr>
          <a:xfrm>
            <a:off x="508000" y="3174282"/>
            <a:ext cx="206022" cy="6321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2F1CC-00F3-E0E4-10D2-C342CD468DF7}"/>
              </a:ext>
            </a:extLst>
          </p:cNvPr>
          <p:cNvSpPr txBox="1"/>
          <p:nvPr/>
        </p:nvSpPr>
        <p:spPr>
          <a:xfrm>
            <a:off x="-133927" y="2453844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Index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8ED06-1002-BB10-051F-A8DEEEDB573A}"/>
              </a:ext>
            </a:extLst>
          </p:cNvPr>
          <p:cNvSpPr txBox="1"/>
          <p:nvPr/>
        </p:nvSpPr>
        <p:spPr>
          <a:xfrm>
            <a:off x="-122638" y="3336482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Value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6E852F2-52A7-4694-1A5C-47C213B3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1535"/>
            <a:ext cx="10165132" cy="1757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7CD942-8199-9C89-7E74-D4031FD3C701}"/>
              </a:ext>
            </a:extLst>
          </p:cNvPr>
          <p:cNvSpPr txBox="1"/>
          <p:nvPr/>
        </p:nvSpPr>
        <p:spPr>
          <a:xfrm>
            <a:off x="2065866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1A0AA-2A99-E2DC-0BE2-7F6F8A7FECE8}"/>
              </a:ext>
            </a:extLst>
          </p:cNvPr>
          <p:cNvSpPr txBox="1"/>
          <p:nvPr/>
        </p:nvSpPr>
        <p:spPr>
          <a:xfrm>
            <a:off x="2506132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9F891-3C57-639E-1EF2-1E6BD6C0867A}"/>
              </a:ext>
            </a:extLst>
          </p:cNvPr>
          <p:cNvSpPr txBox="1"/>
          <p:nvPr/>
        </p:nvSpPr>
        <p:spPr>
          <a:xfrm>
            <a:off x="2946398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10E1AC-E940-2BE1-587F-8E5B1B3016D1}"/>
              </a:ext>
            </a:extLst>
          </p:cNvPr>
          <p:cNvSpPr txBox="1"/>
          <p:nvPr/>
        </p:nvSpPr>
        <p:spPr>
          <a:xfrm>
            <a:off x="3386664" y="1683610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B96B7-C4E1-373F-9188-55E0636DDD86}"/>
              </a:ext>
            </a:extLst>
          </p:cNvPr>
          <p:cNvSpPr txBox="1"/>
          <p:nvPr/>
        </p:nvSpPr>
        <p:spPr>
          <a:xfrm>
            <a:off x="2065866" y="3799602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CDD95-BAA7-D7EA-B0BB-D9BF5A28BD5F}"/>
              </a:ext>
            </a:extLst>
          </p:cNvPr>
          <p:cNvSpPr txBox="1"/>
          <p:nvPr/>
        </p:nvSpPr>
        <p:spPr>
          <a:xfrm>
            <a:off x="2506131" y="3806460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F102FB-AED0-7188-972A-2E13954E7D84}"/>
              </a:ext>
            </a:extLst>
          </p:cNvPr>
          <p:cNvSpPr txBox="1"/>
          <p:nvPr/>
        </p:nvSpPr>
        <p:spPr>
          <a:xfrm>
            <a:off x="2946398" y="3806459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7DADB6-6CE4-48EB-0467-03CD64542390}"/>
              </a:ext>
            </a:extLst>
          </p:cNvPr>
          <p:cNvSpPr txBox="1"/>
          <p:nvPr/>
        </p:nvSpPr>
        <p:spPr>
          <a:xfrm>
            <a:off x="3386663" y="3799602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40475-D0AE-B2DC-E649-2E387454D64B}"/>
              </a:ext>
            </a:extLst>
          </p:cNvPr>
          <p:cNvSpPr txBox="1"/>
          <p:nvPr/>
        </p:nvSpPr>
        <p:spPr>
          <a:xfrm>
            <a:off x="2065866" y="1331534"/>
            <a:ext cx="17384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0      1      2      3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1EC864-2DDA-0816-EBAE-9F65691C3F2F}"/>
              </a:ext>
            </a:extLst>
          </p:cNvPr>
          <p:cNvSpPr txBox="1"/>
          <p:nvPr/>
        </p:nvSpPr>
        <p:spPr>
          <a:xfrm>
            <a:off x="2054573" y="4452790"/>
            <a:ext cx="17384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FF0000"/>
                </a:solidFill>
              </a:rPr>
              <a:t>1      2      3      0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48FF7-52A4-0785-FEDF-760FD24C10F7}"/>
              </a:ext>
            </a:extLst>
          </p:cNvPr>
          <p:cNvSpPr txBox="1"/>
          <p:nvPr/>
        </p:nvSpPr>
        <p:spPr>
          <a:xfrm>
            <a:off x="1947331" y="5047787"/>
            <a:ext cx="199813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Data Encoded into Quantum Database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7E694-58FE-0A65-934B-2463D8068E1B}"/>
              </a:ext>
            </a:extLst>
          </p:cNvPr>
          <p:cNvSpPr txBox="1"/>
          <p:nvPr/>
        </p:nvSpPr>
        <p:spPr>
          <a:xfrm>
            <a:off x="633589" y="4032544"/>
            <a:ext cx="141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Equal superposition of index register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3C9C3-59AB-9218-1474-63E75ED9D57E}"/>
              </a:ext>
            </a:extLst>
          </p:cNvPr>
          <p:cNvSpPr txBox="1"/>
          <p:nvPr/>
        </p:nvSpPr>
        <p:spPr>
          <a:xfrm>
            <a:off x="4018839" y="42333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Oracle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790B516-69FF-B2EF-F2EB-C6051E99806F}"/>
              </a:ext>
            </a:extLst>
          </p:cNvPr>
          <p:cNvSpPr/>
          <p:nvPr/>
        </p:nvSpPr>
        <p:spPr>
          <a:xfrm rot="5400000">
            <a:off x="4303787" y="3694189"/>
            <a:ext cx="265489" cy="812799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A7793A-2AD9-D96E-F60B-023A6964C83D}"/>
              </a:ext>
            </a:extLst>
          </p:cNvPr>
          <p:cNvCxnSpPr>
            <a:cxnSpLocks/>
          </p:cNvCxnSpPr>
          <p:nvPr/>
        </p:nvCxnSpPr>
        <p:spPr>
          <a:xfrm flipH="1" flipV="1">
            <a:off x="4707461" y="4680616"/>
            <a:ext cx="225778" cy="36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71DF7E-018C-1014-153D-C036B20B1A06}"/>
                  </a:ext>
                </a:extLst>
              </p:cNvPr>
              <p:cNvSpPr txBox="1"/>
              <p:nvPr/>
            </p:nvSpPr>
            <p:spPr>
              <a:xfrm>
                <a:off x="4842931" y="5159022"/>
                <a:ext cx="215618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Oracle</a:t>
                </a:r>
                <a:r>
                  <a:rPr lang="en-US" sz="1600" dirty="0"/>
                  <a:t> marks the entangled target state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 smtClean="0"/>
                      <m:t>|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m:t>10</m:t>
                    </m:r>
                    <m:r>
                      <m:rPr>
                        <m:nor/>
                      </m:rPr>
                      <a:rPr lang="en-US" sz="1600" dirty="0" smtClean="0"/>
                      <m:t> 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1600" dirty="0" smtClean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1600" dirty="0" smtClean="0"/>
                      <m:t>&gt;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based on target </a:t>
                </a:r>
                <a:r>
                  <a:rPr lang="en-US" sz="1600" dirty="0">
                    <a:solidFill>
                      <a:srgbClr val="FF0000"/>
                    </a:solidFill>
                  </a:rPr>
                  <a:t>value</a:t>
                </a:r>
                <a:r>
                  <a:rPr lang="en-US" sz="1600" dirty="0"/>
                  <a:t>, shifting the phase of |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01</a:t>
                </a:r>
                <a:r>
                  <a:rPr lang="en-US" sz="1600" dirty="0"/>
                  <a:t> </a:t>
                </a:r>
                <a:r>
                  <a:rPr lang="en-US" sz="1600" dirty="0">
                    <a:solidFill>
                      <a:srgbClr val="FF0000"/>
                    </a:solidFill>
                  </a:rPr>
                  <a:t>11</a:t>
                </a:r>
                <a:r>
                  <a:rPr lang="en-US" sz="1600" dirty="0"/>
                  <a:t>&gt; 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71DF7E-018C-1014-153D-C036B20B1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931" y="5159022"/>
                <a:ext cx="2156180" cy="1323439"/>
              </a:xfrm>
              <a:prstGeom prst="rect">
                <a:avLst/>
              </a:prstGeom>
              <a:blipFill>
                <a:blip r:embed="rId3"/>
                <a:stretch>
                  <a:fillRect l="-1754" t="-1905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A128B8-62CB-B0DF-413B-672C44349542}"/>
                  </a:ext>
                </a:extLst>
              </p:cNvPr>
              <p:cNvSpPr txBox="1"/>
              <p:nvPr/>
            </p:nvSpPr>
            <p:spPr>
              <a:xfrm>
                <a:off x="2395809" y="6389088"/>
                <a:ext cx="7049914" cy="40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100" dirty="0" smtClean="0"/>
                            <m:t>|</m:t>
                          </m:r>
                          <m:r>
                            <m:rPr>
                              <m:nor/>
                            </m:rPr>
                            <a:rPr lang="en-US" sz="110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rgbClr val="FF0000"/>
                              </a:solidFill>
                            </a:rPr>
                            <m:t>01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&gt;</m:t>
                          </m:r>
                          <m:r>
                            <a:rPr lang="en-US" sz="1100" b="0" i="1" dirty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|</m:t>
                          </m:r>
                          <m:r>
                            <m:rPr>
                              <m:nor/>
                            </m:rPr>
                            <a:rPr lang="en-US" sz="110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rgbClr val="FF0000"/>
                              </a:solidFill>
                            </a:rPr>
                            <m:t>10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&gt;</m:t>
                          </m:r>
                          <m:r>
                            <a:rPr lang="en-US" sz="1100" b="0" i="1" dirty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|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10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rgbClr val="FF0000"/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dirty="0" smtClean="0">
                              <a:solidFill>
                                <a:srgbClr val="FF0000"/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&gt;</m:t>
                          </m:r>
                          <m:r>
                            <a:rPr lang="en-US" sz="1100" b="0" i="1" dirty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|</m:t>
                          </m:r>
                          <m:r>
                            <m:rPr>
                              <m:nor/>
                            </m:rPr>
                            <a:rPr lang="en-US" sz="110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rgbClr val="FF0000"/>
                              </a:solidFill>
                            </a:rPr>
                            <m:t>00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&gt;</m:t>
                          </m:r>
                        </m:e>
                      </m:d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    →       </m:t>
                      </m:r>
                      <m:f>
                        <m:f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100" dirty="0" smtClean="0"/>
                            <m:t>|</m:t>
                          </m:r>
                          <m:r>
                            <m:rPr>
                              <m:nor/>
                            </m:rPr>
                            <a:rPr lang="en-US" sz="110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rgbClr val="FF0000"/>
                              </a:solidFill>
                            </a:rPr>
                            <m:t>01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&gt;</m:t>
                          </m:r>
                          <m:r>
                            <a:rPr lang="en-US" sz="1100" b="0" i="1" dirty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|</m:t>
                          </m:r>
                          <m:r>
                            <m:rPr>
                              <m:nor/>
                            </m:rPr>
                            <a:rPr lang="en-US" sz="110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1100" dirty="0" smtClean="0">
                              <a:solidFill>
                                <a:srgbClr val="FF0000"/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rgbClr val="FF0000"/>
                              </a:solidFill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&gt;</m:t>
                          </m:r>
                          <m:r>
                            <a:rPr lang="en-US" sz="11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latin typeface="Cambria Math" panose="02040503050406030204" pitchFamily="18" charset="0"/>
                            </a:rPr>
                            <m:t>–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|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10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rgbClr val="FF0000"/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dirty="0" smtClean="0">
                              <a:solidFill>
                                <a:srgbClr val="FF0000"/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&gt;</m:t>
                          </m:r>
                          <m:r>
                            <a:rPr lang="en-US" sz="1100" b="0" i="1" dirty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|</m:t>
                          </m:r>
                          <m:r>
                            <m:rPr>
                              <m:nor/>
                            </m:rPr>
                            <a:rPr lang="en-US" sz="110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1100" b="0" i="0" dirty="0" smtClean="0">
                              <a:solidFill>
                                <a:srgbClr val="FF0000"/>
                              </a:solidFill>
                            </a:rPr>
                            <m:t>00</m:t>
                          </m:r>
                          <m:r>
                            <m:rPr>
                              <m:nor/>
                            </m:rPr>
                            <a:rPr lang="en-US" sz="1100" dirty="0" smtClean="0"/>
                            <m:t>&gt;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A128B8-62CB-B0DF-413B-672C44349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809" y="6389088"/>
                <a:ext cx="7049914" cy="4092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D8025ED-650A-B44F-D7B4-6364AF8BF14F}"/>
              </a:ext>
            </a:extLst>
          </p:cNvPr>
          <p:cNvSpPr txBox="1"/>
          <p:nvPr/>
        </p:nvSpPr>
        <p:spPr>
          <a:xfrm>
            <a:off x="395111" y="5939470"/>
            <a:ext cx="299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*Convention: state |a b&gt; describes state with qubit 0 in state b and qubit 1 in state a</a:t>
            </a:r>
          </a:p>
        </p:txBody>
      </p:sp>
    </p:spTree>
    <p:extLst>
      <p:ext uri="{BB962C8B-B14F-4D97-AF65-F5344CB8AC3E}">
        <p14:creationId xmlns:p14="http://schemas.microsoft.com/office/powerpoint/2010/main" val="73068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89-EFC2-6D69-4D32-D6E2B774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CB34B8F-84DF-2E46-C3A7-49C8F98DE7E1}"/>
              </a:ext>
            </a:extLst>
          </p:cNvPr>
          <p:cNvSpPr/>
          <p:nvPr/>
        </p:nvSpPr>
        <p:spPr>
          <a:xfrm>
            <a:off x="508000" y="2291644"/>
            <a:ext cx="206022" cy="632178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CC83349A-8080-A963-5167-29FC93ADE08C}"/>
              </a:ext>
            </a:extLst>
          </p:cNvPr>
          <p:cNvSpPr/>
          <p:nvPr/>
        </p:nvSpPr>
        <p:spPr>
          <a:xfrm>
            <a:off x="508000" y="3174282"/>
            <a:ext cx="206022" cy="6321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2F1CC-00F3-E0E4-10D2-C342CD468DF7}"/>
              </a:ext>
            </a:extLst>
          </p:cNvPr>
          <p:cNvSpPr txBox="1"/>
          <p:nvPr/>
        </p:nvSpPr>
        <p:spPr>
          <a:xfrm>
            <a:off x="-133927" y="2453844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Index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8ED06-1002-BB10-051F-A8DEEEDB573A}"/>
              </a:ext>
            </a:extLst>
          </p:cNvPr>
          <p:cNvSpPr txBox="1"/>
          <p:nvPr/>
        </p:nvSpPr>
        <p:spPr>
          <a:xfrm>
            <a:off x="-122638" y="3336482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Value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6E852F2-52A7-4694-1A5C-47C213B3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1535"/>
            <a:ext cx="10165132" cy="1757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7CD942-8199-9C89-7E74-D4031FD3C701}"/>
              </a:ext>
            </a:extLst>
          </p:cNvPr>
          <p:cNvSpPr txBox="1"/>
          <p:nvPr/>
        </p:nvSpPr>
        <p:spPr>
          <a:xfrm>
            <a:off x="2065866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1A0AA-2A99-E2DC-0BE2-7F6F8A7FECE8}"/>
              </a:ext>
            </a:extLst>
          </p:cNvPr>
          <p:cNvSpPr txBox="1"/>
          <p:nvPr/>
        </p:nvSpPr>
        <p:spPr>
          <a:xfrm>
            <a:off x="2506132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9F891-3C57-639E-1EF2-1E6BD6C0867A}"/>
              </a:ext>
            </a:extLst>
          </p:cNvPr>
          <p:cNvSpPr txBox="1"/>
          <p:nvPr/>
        </p:nvSpPr>
        <p:spPr>
          <a:xfrm>
            <a:off x="2946398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10E1AC-E940-2BE1-587F-8E5B1B3016D1}"/>
              </a:ext>
            </a:extLst>
          </p:cNvPr>
          <p:cNvSpPr txBox="1"/>
          <p:nvPr/>
        </p:nvSpPr>
        <p:spPr>
          <a:xfrm>
            <a:off x="3386664" y="1683610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B96B7-C4E1-373F-9188-55E0636DDD86}"/>
              </a:ext>
            </a:extLst>
          </p:cNvPr>
          <p:cNvSpPr txBox="1"/>
          <p:nvPr/>
        </p:nvSpPr>
        <p:spPr>
          <a:xfrm>
            <a:off x="2065866" y="3799602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CDD95-BAA7-D7EA-B0BB-D9BF5A28BD5F}"/>
              </a:ext>
            </a:extLst>
          </p:cNvPr>
          <p:cNvSpPr txBox="1"/>
          <p:nvPr/>
        </p:nvSpPr>
        <p:spPr>
          <a:xfrm>
            <a:off x="2506131" y="3806460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F102FB-AED0-7188-972A-2E13954E7D84}"/>
              </a:ext>
            </a:extLst>
          </p:cNvPr>
          <p:cNvSpPr txBox="1"/>
          <p:nvPr/>
        </p:nvSpPr>
        <p:spPr>
          <a:xfrm>
            <a:off x="2946398" y="3806459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7DADB6-6CE4-48EB-0467-03CD64542390}"/>
              </a:ext>
            </a:extLst>
          </p:cNvPr>
          <p:cNvSpPr txBox="1"/>
          <p:nvPr/>
        </p:nvSpPr>
        <p:spPr>
          <a:xfrm>
            <a:off x="3386663" y="3799602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40475-D0AE-B2DC-E649-2E387454D64B}"/>
              </a:ext>
            </a:extLst>
          </p:cNvPr>
          <p:cNvSpPr txBox="1"/>
          <p:nvPr/>
        </p:nvSpPr>
        <p:spPr>
          <a:xfrm>
            <a:off x="2065866" y="1331534"/>
            <a:ext cx="17384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0      1      2      3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1EC864-2DDA-0816-EBAE-9F65691C3F2F}"/>
              </a:ext>
            </a:extLst>
          </p:cNvPr>
          <p:cNvSpPr txBox="1"/>
          <p:nvPr/>
        </p:nvSpPr>
        <p:spPr>
          <a:xfrm>
            <a:off x="2054573" y="4452790"/>
            <a:ext cx="17384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FF0000"/>
                </a:solidFill>
              </a:rPr>
              <a:t>1      2      3      0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48FF7-52A4-0785-FEDF-760FD24C10F7}"/>
              </a:ext>
            </a:extLst>
          </p:cNvPr>
          <p:cNvSpPr txBox="1"/>
          <p:nvPr/>
        </p:nvSpPr>
        <p:spPr>
          <a:xfrm>
            <a:off x="1947331" y="5047787"/>
            <a:ext cx="199813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Data Encoded into Quantum Database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7E694-58FE-0A65-934B-2463D8068E1B}"/>
              </a:ext>
            </a:extLst>
          </p:cNvPr>
          <p:cNvSpPr txBox="1"/>
          <p:nvPr/>
        </p:nvSpPr>
        <p:spPr>
          <a:xfrm>
            <a:off x="633589" y="4032544"/>
            <a:ext cx="141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Equal superposition of index register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3C9C3-59AB-9218-1474-63E75ED9D57E}"/>
              </a:ext>
            </a:extLst>
          </p:cNvPr>
          <p:cNvSpPr txBox="1"/>
          <p:nvPr/>
        </p:nvSpPr>
        <p:spPr>
          <a:xfrm>
            <a:off x="4018839" y="42333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Oracle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790B516-69FF-B2EF-F2EB-C6051E99806F}"/>
              </a:ext>
            </a:extLst>
          </p:cNvPr>
          <p:cNvSpPr/>
          <p:nvPr/>
        </p:nvSpPr>
        <p:spPr>
          <a:xfrm rot="5400000">
            <a:off x="4303787" y="3694189"/>
            <a:ext cx="265489" cy="812799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A7793A-2AD9-D96E-F60B-023A6964C83D}"/>
              </a:ext>
            </a:extLst>
          </p:cNvPr>
          <p:cNvCxnSpPr>
            <a:cxnSpLocks/>
          </p:cNvCxnSpPr>
          <p:nvPr/>
        </p:nvCxnSpPr>
        <p:spPr>
          <a:xfrm flipH="1" flipV="1">
            <a:off x="4707461" y="4680616"/>
            <a:ext cx="225778" cy="36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571DF7E-018C-1014-153D-C036B20B1A06}"/>
              </a:ext>
            </a:extLst>
          </p:cNvPr>
          <p:cNvSpPr txBox="1"/>
          <p:nvPr/>
        </p:nvSpPr>
        <p:spPr>
          <a:xfrm>
            <a:off x="4842931" y="5159022"/>
            <a:ext cx="2156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Oracle</a:t>
            </a:r>
            <a:r>
              <a:rPr lang="en-US" sz="1600" dirty="0"/>
              <a:t> marks the entangled target state |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01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11</a:t>
            </a:r>
            <a:r>
              <a:rPr lang="en-US" sz="1600" dirty="0"/>
              <a:t>&gt; based on target </a:t>
            </a:r>
            <a:r>
              <a:rPr lang="en-US" sz="1600" dirty="0">
                <a:solidFill>
                  <a:srgbClr val="FF0000"/>
                </a:solidFill>
              </a:rPr>
              <a:t>value</a:t>
            </a:r>
            <a:r>
              <a:rPr lang="en-US" sz="1600" dirty="0"/>
              <a:t>, shifting the phase of |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01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11</a:t>
            </a:r>
            <a:r>
              <a:rPr lang="en-US" sz="1600" dirty="0"/>
              <a:t>&gt; </a:t>
            </a:r>
            <a:endParaRPr lang="en-US" sz="1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A128B8-62CB-B0DF-413B-672C44349542}"/>
                  </a:ext>
                </a:extLst>
              </p:cNvPr>
              <p:cNvSpPr txBox="1"/>
              <p:nvPr/>
            </p:nvSpPr>
            <p:spPr>
              <a:xfrm>
                <a:off x="2844797" y="6429692"/>
                <a:ext cx="7614359" cy="33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01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b="0" i="0" dirty="0" smtClean="0"/>
                          <m:t>01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</m:e>
                    </m:d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    →       </m:t>
                    </m:r>
                    <m:f>
                      <m:f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01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latin typeface="Cambria Math" panose="020405030504060302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01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</m:e>
                    </m:d>
                  </m:oMath>
                </a14:m>
                <a:r>
                  <a:rPr lang="en-US" sz="1200" dirty="0"/>
                  <a:t>          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m:rPr>
                        <m:nor/>
                      </m:rPr>
                      <a:rPr lang="en-US" sz="1200" dirty="0" smtClean="0"/>
                      <m:t>|</m:t>
                    </m:r>
                    <m:r>
                      <m:rPr>
                        <m:nor/>
                      </m:rPr>
                      <a:rPr lang="en-US" sz="1200" b="0" i="0" dirty="0" smtClean="0"/>
                      <m:t>10</m:t>
                    </m:r>
                    <m:r>
                      <m:rPr>
                        <m:nor/>
                      </m:rPr>
                      <a:rPr lang="en-US" sz="1200" dirty="0" smtClean="0"/>
                      <m:t>&gt;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A128B8-62CB-B0DF-413B-672C44349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797" y="6429692"/>
                <a:ext cx="7614359" cy="3313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ight Brace 24">
            <a:extLst>
              <a:ext uri="{FF2B5EF4-FFF2-40B4-BE49-F238E27FC236}">
                <a16:creationId xmlns:a16="http://schemas.microsoft.com/office/drawing/2014/main" id="{748320F7-03D0-E689-6094-F874AC73C544}"/>
              </a:ext>
            </a:extLst>
          </p:cNvPr>
          <p:cNvSpPr/>
          <p:nvPr/>
        </p:nvSpPr>
        <p:spPr>
          <a:xfrm rot="5400000">
            <a:off x="8707972" y="2447557"/>
            <a:ext cx="409214" cy="3127018"/>
          </a:xfrm>
          <a:prstGeom prst="rightBrac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0859C6-54A0-5092-C8B5-5282A30B161E}"/>
              </a:ext>
            </a:extLst>
          </p:cNvPr>
          <p:cNvSpPr txBox="1"/>
          <p:nvPr/>
        </p:nvSpPr>
        <p:spPr>
          <a:xfrm>
            <a:off x="7636935" y="4268573"/>
            <a:ext cx="255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Diffusion Operator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59547B-18FF-ED5E-7D78-2039A35EA463}"/>
              </a:ext>
            </a:extLst>
          </p:cNvPr>
          <p:cNvSpPr txBox="1"/>
          <p:nvPr/>
        </p:nvSpPr>
        <p:spPr>
          <a:xfrm>
            <a:off x="7636935" y="4907742"/>
            <a:ext cx="269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Inverts amplitudes about the mean, amplifying the amplitude of target state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4B698F-7ACB-DD9E-4FA9-9D6059E8D26A}"/>
              </a:ext>
            </a:extLst>
          </p:cNvPr>
          <p:cNvSpPr txBox="1"/>
          <p:nvPr/>
        </p:nvSpPr>
        <p:spPr>
          <a:xfrm>
            <a:off x="395111" y="5939470"/>
            <a:ext cx="299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*Convention: state |a b&gt; describes state with qubit 0 in state b and qubit 1 in state a</a:t>
            </a:r>
          </a:p>
        </p:txBody>
      </p:sp>
    </p:spTree>
    <p:extLst>
      <p:ext uri="{BB962C8B-B14F-4D97-AF65-F5344CB8AC3E}">
        <p14:creationId xmlns:p14="http://schemas.microsoft.com/office/powerpoint/2010/main" val="3588904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89-EFC2-6D69-4D32-D6E2B774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CB34B8F-84DF-2E46-C3A7-49C8F98DE7E1}"/>
              </a:ext>
            </a:extLst>
          </p:cNvPr>
          <p:cNvSpPr/>
          <p:nvPr/>
        </p:nvSpPr>
        <p:spPr>
          <a:xfrm>
            <a:off x="508000" y="2291644"/>
            <a:ext cx="206022" cy="632178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CC83349A-8080-A963-5167-29FC93ADE08C}"/>
              </a:ext>
            </a:extLst>
          </p:cNvPr>
          <p:cNvSpPr/>
          <p:nvPr/>
        </p:nvSpPr>
        <p:spPr>
          <a:xfrm>
            <a:off x="508000" y="3174282"/>
            <a:ext cx="206022" cy="6321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2F1CC-00F3-E0E4-10D2-C342CD468DF7}"/>
              </a:ext>
            </a:extLst>
          </p:cNvPr>
          <p:cNvSpPr txBox="1"/>
          <p:nvPr/>
        </p:nvSpPr>
        <p:spPr>
          <a:xfrm>
            <a:off x="-133927" y="2453844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Index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8ED06-1002-BB10-051F-A8DEEEDB573A}"/>
              </a:ext>
            </a:extLst>
          </p:cNvPr>
          <p:cNvSpPr txBox="1"/>
          <p:nvPr/>
        </p:nvSpPr>
        <p:spPr>
          <a:xfrm>
            <a:off x="-122638" y="3336482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Value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6E852F2-52A7-4694-1A5C-47C213B3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1535"/>
            <a:ext cx="10165132" cy="1757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7CD942-8199-9C89-7E74-D4031FD3C701}"/>
              </a:ext>
            </a:extLst>
          </p:cNvPr>
          <p:cNvSpPr txBox="1"/>
          <p:nvPr/>
        </p:nvSpPr>
        <p:spPr>
          <a:xfrm>
            <a:off x="2065866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1A0AA-2A99-E2DC-0BE2-7F6F8A7FECE8}"/>
              </a:ext>
            </a:extLst>
          </p:cNvPr>
          <p:cNvSpPr txBox="1"/>
          <p:nvPr/>
        </p:nvSpPr>
        <p:spPr>
          <a:xfrm>
            <a:off x="2506132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9F891-3C57-639E-1EF2-1E6BD6C0867A}"/>
              </a:ext>
            </a:extLst>
          </p:cNvPr>
          <p:cNvSpPr txBox="1"/>
          <p:nvPr/>
        </p:nvSpPr>
        <p:spPr>
          <a:xfrm>
            <a:off x="2946398" y="1690688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10E1AC-E940-2BE1-587F-8E5B1B3016D1}"/>
              </a:ext>
            </a:extLst>
          </p:cNvPr>
          <p:cNvSpPr txBox="1"/>
          <p:nvPr/>
        </p:nvSpPr>
        <p:spPr>
          <a:xfrm>
            <a:off x="3386664" y="1683610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B96B7-C4E1-373F-9188-55E0636DDD86}"/>
              </a:ext>
            </a:extLst>
          </p:cNvPr>
          <p:cNvSpPr txBox="1"/>
          <p:nvPr/>
        </p:nvSpPr>
        <p:spPr>
          <a:xfrm>
            <a:off x="2065866" y="3799602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CDD95-BAA7-D7EA-B0BB-D9BF5A28BD5F}"/>
              </a:ext>
            </a:extLst>
          </p:cNvPr>
          <p:cNvSpPr txBox="1"/>
          <p:nvPr/>
        </p:nvSpPr>
        <p:spPr>
          <a:xfrm>
            <a:off x="2506131" y="3806460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F102FB-AED0-7188-972A-2E13954E7D84}"/>
              </a:ext>
            </a:extLst>
          </p:cNvPr>
          <p:cNvSpPr txBox="1"/>
          <p:nvPr/>
        </p:nvSpPr>
        <p:spPr>
          <a:xfrm>
            <a:off x="2946398" y="3806459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7DADB6-6CE4-48EB-0467-03CD64542390}"/>
              </a:ext>
            </a:extLst>
          </p:cNvPr>
          <p:cNvSpPr txBox="1"/>
          <p:nvPr/>
        </p:nvSpPr>
        <p:spPr>
          <a:xfrm>
            <a:off x="3386663" y="3799602"/>
            <a:ext cx="2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40475-D0AE-B2DC-E649-2E387454D64B}"/>
              </a:ext>
            </a:extLst>
          </p:cNvPr>
          <p:cNvSpPr txBox="1"/>
          <p:nvPr/>
        </p:nvSpPr>
        <p:spPr>
          <a:xfrm>
            <a:off x="2065866" y="1331534"/>
            <a:ext cx="17384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0      1      2      3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1EC864-2DDA-0816-EBAE-9F65691C3F2F}"/>
              </a:ext>
            </a:extLst>
          </p:cNvPr>
          <p:cNvSpPr txBox="1"/>
          <p:nvPr/>
        </p:nvSpPr>
        <p:spPr>
          <a:xfrm>
            <a:off x="2054573" y="4452790"/>
            <a:ext cx="17384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FF0000"/>
                </a:solidFill>
              </a:rPr>
              <a:t>1      2      3      0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48FF7-52A4-0785-FEDF-760FD24C10F7}"/>
              </a:ext>
            </a:extLst>
          </p:cNvPr>
          <p:cNvSpPr txBox="1"/>
          <p:nvPr/>
        </p:nvSpPr>
        <p:spPr>
          <a:xfrm>
            <a:off x="1947331" y="5047787"/>
            <a:ext cx="199813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Data Encoded into Quantum Database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7E694-58FE-0A65-934B-2463D8068E1B}"/>
              </a:ext>
            </a:extLst>
          </p:cNvPr>
          <p:cNvSpPr txBox="1"/>
          <p:nvPr/>
        </p:nvSpPr>
        <p:spPr>
          <a:xfrm>
            <a:off x="633589" y="4032544"/>
            <a:ext cx="141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Equal superposition of index register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3C9C3-59AB-9218-1474-63E75ED9D57E}"/>
              </a:ext>
            </a:extLst>
          </p:cNvPr>
          <p:cNvSpPr txBox="1"/>
          <p:nvPr/>
        </p:nvSpPr>
        <p:spPr>
          <a:xfrm>
            <a:off x="4018839" y="42333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Oracle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790B516-69FF-B2EF-F2EB-C6051E99806F}"/>
              </a:ext>
            </a:extLst>
          </p:cNvPr>
          <p:cNvSpPr/>
          <p:nvPr/>
        </p:nvSpPr>
        <p:spPr>
          <a:xfrm rot="5400000">
            <a:off x="4303787" y="3694189"/>
            <a:ext cx="265489" cy="812799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A7793A-2AD9-D96E-F60B-023A6964C83D}"/>
              </a:ext>
            </a:extLst>
          </p:cNvPr>
          <p:cNvCxnSpPr>
            <a:cxnSpLocks/>
          </p:cNvCxnSpPr>
          <p:nvPr/>
        </p:nvCxnSpPr>
        <p:spPr>
          <a:xfrm flipH="1" flipV="1">
            <a:off x="4707461" y="4680616"/>
            <a:ext cx="225778" cy="36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571DF7E-018C-1014-153D-C036B20B1A06}"/>
              </a:ext>
            </a:extLst>
          </p:cNvPr>
          <p:cNvSpPr txBox="1"/>
          <p:nvPr/>
        </p:nvSpPr>
        <p:spPr>
          <a:xfrm>
            <a:off x="4842931" y="5159022"/>
            <a:ext cx="2156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Oracle</a:t>
            </a:r>
            <a:r>
              <a:rPr lang="en-US" sz="1600" dirty="0"/>
              <a:t> marks the entangled target state |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01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11</a:t>
            </a:r>
            <a:r>
              <a:rPr lang="en-US" sz="1600" dirty="0"/>
              <a:t>&gt; based on target </a:t>
            </a:r>
            <a:r>
              <a:rPr lang="en-US" sz="1600" dirty="0">
                <a:solidFill>
                  <a:srgbClr val="FF0000"/>
                </a:solidFill>
              </a:rPr>
              <a:t>value</a:t>
            </a:r>
            <a:r>
              <a:rPr lang="en-US" sz="1600" dirty="0"/>
              <a:t>, shifting the phase of |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01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11</a:t>
            </a:r>
            <a:r>
              <a:rPr lang="en-US" sz="1600" dirty="0"/>
              <a:t>&gt; </a:t>
            </a:r>
            <a:endParaRPr lang="en-US" sz="1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A128B8-62CB-B0DF-413B-672C44349542}"/>
                  </a:ext>
                </a:extLst>
              </p:cNvPr>
              <p:cNvSpPr txBox="1"/>
              <p:nvPr/>
            </p:nvSpPr>
            <p:spPr>
              <a:xfrm>
                <a:off x="2844797" y="6429692"/>
                <a:ext cx="7614359" cy="33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01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b="0" i="0" dirty="0" smtClean="0"/>
                          <m:t>01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</m:e>
                    </m:d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    →       </m:t>
                    </m:r>
                    <m:f>
                      <m:f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01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latin typeface="Cambria Math" panose="020405030504060302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01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rgbClr val="FF0000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|</m:t>
                        </m:r>
                        <m:r>
                          <m:rPr>
                            <m:nor/>
                          </m:rPr>
                          <a:rPr lang="en-US" sz="110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1100" b="0" i="0" dirty="0" smtClean="0">
                            <a:solidFill>
                              <a:srgbClr val="FF0000"/>
                            </a:solidFill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100" dirty="0" smtClean="0"/>
                          <m:t>&gt;</m:t>
                        </m:r>
                      </m:e>
                    </m:d>
                  </m:oMath>
                </a14:m>
                <a:r>
                  <a:rPr lang="en-US" sz="1200" dirty="0"/>
                  <a:t>          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m:rPr>
                        <m:nor/>
                      </m:rPr>
                      <a:rPr lang="en-US" sz="1200" dirty="0" smtClean="0"/>
                      <m:t>|</m:t>
                    </m:r>
                    <m:r>
                      <m:rPr>
                        <m:nor/>
                      </m:rPr>
                      <a:rPr lang="en-US" sz="1200" b="0" i="0" dirty="0" smtClean="0"/>
                      <m:t>10</m:t>
                    </m:r>
                    <m:r>
                      <m:rPr>
                        <m:nor/>
                      </m:rPr>
                      <a:rPr lang="en-US" sz="1200" dirty="0" smtClean="0"/>
                      <m:t>&gt;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A128B8-62CB-B0DF-413B-672C44349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797" y="6429692"/>
                <a:ext cx="7614359" cy="3313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ight Brace 24">
            <a:extLst>
              <a:ext uri="{FF2B5EF4-FFF2-40B4-BE49-F238E27FC236}">
                <a16:creationId xmlns:a16="http://schemas.microsoft.com/office/drawing/2014/main" id="{748320F7-03D0-E689-6094-F874AC73C544}"/>
              </a:ext>
            </a:extLst>
          </p:cNvPr>
          <p:cNvSpPr/>
          <p:nvPr/>
        </p:nvSpPr>
        <p:spPr>
          <a:xfrm rot="5400000">
            <a:off x="8707972" y="2447557"/>
            <a:ext cx="409214" cy="3127018"/>
          </a:xfrm>
          <a:prstGeom prst="rightBrac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0859C6-54A0-5092-C8B5-5282A30B161E}"/>
              </a:ext>
            </a:extLst>
          </p:cNvPr>
          <p:cNvSpPr txBox="1"/>
          <p:nvPr/>
        </p:nvSpPr>
        <p:spPr>
          <a:xfrm>
            <a:off x="7636935" y="4268573"/>
            <a:ext cx="255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Diffusion Operator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59547B-18FF-ED5E-7D78-2039A35EA463}"/>
              </a:ext>
            </a:extLst>
          </p:cNvPr>
          <p:cNvSpPr txBox="1"/>
          <p:nvPr/>
        </p:nvSpPr>
        <p:spPr>
          <a:xfrm>
            <a:off x="7636935" y="4907742"/>
            <a:ext cx="269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Inverts amplitudes about the mean, amplifying the amplitude of target state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4B698F-7ACB-DD9E-4FA9-9D6059E8D26A}"/>
              </a:ext>
            </a:extLst>
          </p:cNvPr>
          <p:cNvSpPr txBox="1"/>
          <p:nvPr/>
        </p:nvSpPr>
        <p:spPr>
          <a:xfrm>
            <a:off x="395111" y="5939470"/>
            <a:ext cx="299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*Convention: state |a b&gt; describes state with qubit 0 in state b and qubit 1 in state a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6F6C816-AA70-A62D-E4A0-908DC9CDB4CB}"/>
              </a:ext>
            </a:extLst>
          </p:cNvPr>
          <p:cNvCxnSpPr/>
          <p:nvPr/>
        </p:nvCxnSpPr>
        <p:spPr>
          <a:xfrm flipH="1" flipV="1">
            <a:off x="11003332" y="3806459"/>
            <a:ext cx="96468" cy="46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94DF2BC-0692-AB94-5D36-89FDBE31C791}"/>
              </a:ext>
            </a:extLst>
          </p:cNvPr>
          <p:cNvSpPr txBox="1"/>
          <p:nvPr/>
        </p:nvSpPr>
        <p:spPr>
          <a:xfrm>
            <a:off x="10459156" y="4260403"/>
            <a:ext cx="153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E305E-7E7A-FBA3-7B18-3F594A54B8CD}"/>
              </a:ext>
            </a:extLst>
          </p:cNvPr>
          <p:cNvSpPr txBox="1"/>
          <p:nvPr/>
        </p:nvSpPr>
        <p:spPr>
          <a:xfrm>
            <a:off x="10334979" y="4906727"/>
            <a:ext cx="191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Index Register is Measured, and bit value is index of target value (here, 3)</a:t>
            </a:r>
          </a:p>
        </p:txBody>
      </p:sp>
    </p:spTree>
    <p:extLst>
      <p:ext uri="{BB962C8B-B14F-4D97-AF65-F5344CB8AC3E}">
        <p14:creationId xmlns:p14="http://schemas.microsoft.com/office/powerpoint/2010/main" val="4251877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89-EFC2-6D69-4D32-D6E2B774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B12E8131-4622-8053-5EE3-0F58DD12D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52173"/>
            <a:ext cx="10515600" cy="1782006"/>
          </a:xfr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1CB34B8F-84DF-2E46-C3A7-49C8F98DE7E1}"/>
              </a:ext>
            </a:extLst>
          </p:cNvPr>
          <p:cNvSpPr/>
          <p:nvPr/>
        </p:nvSpPr>
        <p:spPr>
          <a:xfrm>
            <a:off x="508000" y="2291644"/>
            <a:ext cx="206022" cy="632178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CC83349A-8080-A963-5167-29FC93ADE08C}"/>
              </a:ext>
            </a:extLst>
          </p:cNvPr>
          <p:cNvSpPr/>
          <p:nvPr/>
        </p:nvSpPr>
        <p:spPr>
          <a:xfrm>
            <a:off x="508000" y="3174282"/>
            <a:ext cx="206022" cy="6321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2F1CC-00F3-E0E4-10D2-C342CD468DF7}"/>
              </a:ext>
            </a:extLst>
          </p:cNvPr>
          <p:cNvSpPr txBox="1"/>
          <p:nvPr/>
        </p:nvSpPr>
        <p:spPr>
          <a:xfrm>
            <a:off x="-133927" y="2453844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Index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8ED06-1002-BB10-051F-A8DEEEDB573A}"/>
              </a:ext>
            </a:extLst>
          </p:cNvPr>
          <p:cNvSpPr txBox="1"/>
          <p:nvPr/>
        </p:nvSpPr>
        <p:spPr>
          <a:xfrm>
            <a:off x="-122638" y="3336482"/>
            <a:ext cx="7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B48A02-1C39-84C0-7E21-03001A2666A0}"/>
                  </a:ext>
                </a:extLst>
              </p:cNvPr>
              <p:cNvSpPr txBox="1"/>
              <p:nvPr/>
            </p:nvSpPr>
            <p:spPr>
              <a:xfrm>
                <a:off x="936978" y="4560711"/>
                <a:ext cx="679732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Yields the correct index for the desired value with 100% probability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Index qubits measured in state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|</m:t>
                    </m:r>
                    <m:r>
                      <m:rPr>
                        <m:nor/>
                      </m:rPr>
                      <a:rPr lang="en-US" b="0" i="0" dirty="0" smtClean="0"/>
                      <m:t>10</m:t>
                    </m:r>
                    <m:r>
                      <m:rPr>
                        <m:nor/>
                      </m:rPr>
                      <a:rPr lang="en-US" dirty="0"/>
                      <m:t>&gt;</m:t>
                    </m:r>
                  </m:oMath>
                </a14:m>
                <a:r>
                  <a:rPr lang="en-US" dirty="0"/>
                  <a:t> = |2&gt; (corresponds to entry 2 in database)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B48A02-1C39-84C0-7E21-03001A266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78" y="4560711"/>
                <a:ext cx="6797322" cy="923330"/>
              </a:xfrm>
              <a:prstGeom prst="rect">
                <a:avLst/>
              </a:prstGeom>
              <a:blipFill>
                <a:blip r:embed="rId3"/>
                <a:stretch>
                  <a:fillRect l="-559" t="-2703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2008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115482-CAA1-ED11-6FE0-929D22648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Results: 3 Qubit Index Register</a:t>
            </a:r>
            <a:endParaRPr lang="en-US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38B5A5F-3CC2-9332-1F8C-BB7F72772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2253646"/>
            <a:ext cx="11722100" cy="199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46EC1E-2996-7D6C-665F-120E5FF871C5}"/>
                  </a:ext>
                </a:extLst>
              </p:cNvPr>
              <p:cNvSpPr txBox="1"/>
              <p:nvPr/>
            </p:nvSpPr>
            <p:spPr>
              <a:xfrm>
                <a:off x="936978" y="4560711"/>
                <a:ext cx="679732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Yields the correct index for the desired value with 78.1% probability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Index qubits measured in state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|</m:t>
                    </m:r>
                    <m:r>
                      <m:rPr>
                        <m:nor/>
                      </m:rPr>
                      <a:rPr lang="en-US" b="0" i="0" dirty="0" smtClean="0"/>
                      <m:t>100</m:t>
                    </m:r>
                    <m:r>
                      <m:rPr>
                        <m:nor/>
                      </m:rPr>
                      <a:rPr lang="en-US" dirty="0"/>
                      <m:t>&gt;</m:t>
                    </m:r>
                  </m:oMath>
                </a14:m>
                <a:r>
                  <a:rPr lang="en-US" dirty="0"/>
                  <a:t> = |5&gt; (corresponds to entry 5 in database)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46EC1E-2996-7D6C-665F-120E5FF87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78" y="4560711"/>
                <a:ext cx="6797322" cy="923330"/>
              </a:xfrm>
              <a:prstGeom prst="rect">
                <a:avLst/>
              </a:prstGeom>
              <a:blipFill>
                <a:blip r:embed="rId3"/>
                <a:stretch>
                  <a:fillRect l="-559" t="-2703" r="-372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17E052F0-3EE4-15AB-1B85-5C9460EFD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450" b="7162"/>
          <a:stretch/>
        </p:blipFill>
        <p:spPr>
          <a:xfrm>
            <a:off x="2597855" y="5299824"/>
            <a:ext cx="3753037" cy="1388843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360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7ED8-A988-F4BA-26BA-DFB3E2ED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Higgs Boson and its Decay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F5ED5-C1F9-D828-EB29-AD724FA403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0812" y="4580774"/>
            <a:ext cx="2381454" cy="15842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59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4D7E57-11B2-7961-E1A0-8F251B65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Results: IBM Qiskit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F2DE88D1-9486-6178-11A4-0D4911ED3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775" y="2047031"/>
            <a:ext cx="5001826" cy="1705168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87395E5E-051A-A53C-61A6-2117B96D3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775" y="4432300"/>
            <a:ext cx="5050387" cy="15990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DF2490-311C-611E-0BEF-80095B8ABFBC}"/>
              </a:ext>
            </a:extLst>
          </p:cNvPr>
          <p:cNvSpPr txBox="1"/>
          <p:nvPr/>
        </p:nvSpPr>
        <p:spPr>
          <a:xfrm>
            <a:off x="1449774" y="1545694"/>
            <a:ext cx="575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 circuit implementing GA on quantum ATLAS Data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993B1-C364-7D3C-AFB2-EA77DB0033D8}"/>
              </a:ext>
            </a:extLst>
          </p:cNvPr>
          <p:cNvSpPr txBox="1"/>
          <p:nvPr/>
        </p:nvSpPr>
        <p:spPr>
          <a:xfrm>
            <a:off x="1449774" y="3884204"/>
            <a:ext cx="575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Transpiled circuit to run on IBMQ devices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C0EFA5-BE7F-B81D-C059-8F3139F1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421" y="1545694"/>
            <a:ext cx="2721379" cy="29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7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2298F-F93E-80ED-085A-5AD51D25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Results: Searching the Entire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5CDE3-615A-53E6-DDA2-7973F59A1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Iterate through database, searching portions at a time</a:t>
            </a:r>
          </a:p>
          <a:p>
            <a:r>
              <a:rPr lang="en-US" dirty="0"/>
              <a:t>Finds events (collisions) that produce 4 leptons with 100% probability (ignoring noise) and lower probability on real hardware</a:t>
            </a:r>
          </a:p>
          <a:p>
            <a:r>
              <a:rPr lang="en-US" dirty="0"/>
              <a:t>Successfully helps locate events in which the Higgs is likely to have been produced</a:t>
            </a:r>
          </a:p>
        </p:txBody>
      </p:sp>
    </p:spTree>
    <p:extLst>
      <p:ext uri="{BB962C8B-B14F-4D97-AF65-F5344CB8AC3E}">
        <p14:creationId xmlns:p14="http://schemas.microsoft.com/office/powerpoint/2010/main" val="2421952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1002-2375-16FB-C044-4BE174B9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CEB2C-DE00-E678-A3A0-6BF2BAC16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proof-of-concept that demonstrates the the theoretical viability of GA on quantum LHC databases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and call for quantum LHC databases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success rate of Grover’s Algorithm in the simulated environment in searching the ATLAS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opendata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small sets of entries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example of quantum computing applied to particle physics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Discrepancy between classical and quantum backend results demonstrates effects of decoherence</a:t>
            </a:r>
          </a:p>
        </p:txBody>
      </p:sp>
    </p:spTree>
    <p:extLst>
      <p:ext uri="{BB962C8B-B14F-4D97-AF65-F5344CB8AC3E}">
        <p14:creationId xmlns:p14="http://schemas.microsoft.com/office/powerpoint/2010/main" val="1633547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E2289-8296-7844-B8C3-9B49F438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C22A0-B65D-D449-A31D-3D9925A3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6214"/>
            <a:ext cx="10515600" cy="175356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would especially like to thank...</a:t>
            </a:r>
          </a:p>
          <a:p>
            <a:pPr marL="0" indent="0" algn="ctr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Keith Baker (Yale University) for his mentorship and guidance</a:t>
            </a:r>
          </a:p>
          <a:p>
            <a:pPr marL="0" indent="0" algn="ctr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Audience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itchFamily="2" charset="2"/>
              </a:rPr>
              <a:t>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BF9854-FA34-4C46-B6B1-B23B17CB6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325" y="5602288"/>
            <a:ext cx="1149350" cy="1149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08475E-BA77-644D-BEB5-23052B377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0762" y="5602287"/>
            <a:ext cx="1149350" cy="1149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0EE57-6124-5C43-9777-5A1BB4CDD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50" y="5602287"/>
            <a:ext cx="1145383" cy="1145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16783D-662D-E26A-169A-64654DBDC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6907" y="50006"/>
            <a:ext cx="3508167" cy="19738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FCA4C1-17E5-EE0B-F369-F0D12D76B8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26" y="50006"/>
            <a:ext cx="2960756" cy="19738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A4821E-7B14-6F23-9AC2-024B36200CBC}"/>
              </a:ext>
            </a:extLst>
          </p:cNvPr>
          <p:cNvSpPr/>
          <p:nvPr/>
        </p:nvSpPr>
        <p:spPr>
          <a:xfrm>
            <a:off x="240982" y="2049243"/>
            <a:ext cx="2806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https://www.techspot.com/news/81961-ibm-launching-53-qubit-quantum-computer-next-month.html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E1E72D-F9C8-C7D5-7E99-CE9BB56BDC84}"/>
              </a:ext>
            </a:extLst>
          </p:cNvPr>
          <p:cNvSpPr/>
          <p:nvPr/>
        </p:nvSpPr>
        <p:spPr>
          <a:xfrm>
            <a:off x="322412" y="2501199"/>
            <a:ext cx="24897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https://www.nature.com/articles/d41586-021-03476-5</a:t>
            </a:r>
          </a:p>
        </p:txBody>
      </p:sp>
    </p:spTree>
    <p:extLst>
      <p:ext uri="{BB962C8B-B14F-4D97-AF65-F5344CB8AC3E}">
        <p14:creationId xmlns:p14="http://schemas.microsoft.com/office/powerpoint/2010/main" val="1718884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247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7ED8-A988-F4BA-26BA-DFB3E2ED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Higgs Boson and its Decay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F5ED5-C1F9-D828-EB29-AD724FA403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0812" y="4580774"/>
            <a:ext cx="2381454" cy="1584229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01855F-7BCF-A03F-7646-EBA72B63B342}"/>
              </a:ext>
            </a:extLst>
          </p:cNvPr>
          <p:cNvSpPr txBox="1"/>
          <p:nvPr/>
        </p:nvSpPr>
        <p:spPr>
          <a:xfrm>
            <a:off x="262467" y="2007008"/>
            <a:ext cx="7171266" cy="1421992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in high-energy proton-proton collisions at the LHC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quickly decays into products (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ZZ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4 leptons)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through detection of its products—commonly 4 leptons</a:t>
            </a:r>
          </a:p>
        </p:txBody>
      </p:sp>
    </p:spTree>
    <p:extLst>
      <p:ext uri="{BB962C8B-B14F-4D97-AF65-F5344CB8AC3E}">
        <p14:creationId xmlns:p14="http://schemas.microsoft.com/office/powerpoint/2010/main" val="2340695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247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7ED8-A988-F4BA-26BA-DFB3E2ED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Higgs Boson and its Decay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F5ED5-C1F9-D828-EB29-AD724FA403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0812" y="4580774"/>
            <a:ext cx="2381454" cy="1584229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01855F-7BCF-A03F-7646-EBA72B63B342}"/>
              </a:ext>
            </a:extLst>
          </p:cNvPr>
          <p:cNvSpPr txBox="1"/>
          <p:nvPr/>
        </p:nvSpPr>
        <p:spPr>
          <a:xfrm>
            <a:off x="262467" y="2007008"/>
            <a:ext cx="7171266" cy="1421992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in high-energy proton-proton collisions at the LHC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quickly decays into products (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ZZ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4 leptons)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through detection of its products—commonly 4 leptons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7176A-6FED-A0BC-8B76-0DF0521D6048}"/>
              </a:ext>
            </a:extLst>
          </p:cNvPr>
          <p:cNvSpPr txBox="1"/>
          <p:nvPr/>
        </p:nvSpPr>
        <p:spPr>
          <a:xfrm>
            <a:off x="262467" y="3745320"/>
            <a:ext cx="7171266" cy="1883657"/>
          </a:xfrm>
          <a:prstGeom prst="rect">
            <a:avLst/>
          </a:prstGeom>
          <a:solidFill>
            <a:schemeClr val="bg1">
              <a:alpha val="59910"/>
            </a:schemeClr>
          </a:solidFill>
          <a:effectLst>
            <a:glow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 databases consist of large amount of detector data for millions of events (collisions)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costly analysis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calls for efficient alternatives to classically searching large, classical databases</a:t>
            </a:r>
          </a:p>
        </p:txBody>
      </p:sp>
    </p:spTree>
    <p:extLst>
      <p:ext uri="{BB962C8B-B14F-4D97-AF65-F5344CB8AC3E}">
        <p14:creationId xmlns:p14="http://schemas.microsoft.com/office/powerpoint/2010/main" val="4278817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0000"/>
            </a:gs>
            <a:gs pos="31000">
              <a:srgbClr val="92D050">
                <a:alpha val="64428"/>
                <a:lumMod val="23162"/>
                <a:lumOff val="76838"/>
              </a:srgb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7ED8-A988-F4BA-26BA-DFB3E2ED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dirty="0"/>
              <a:t>Quantum Searches for the Higgs Boson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436B4-9731-F045-6314-CBFD26266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225"/>
            <a:ext cx="10515600" cy="4351338"/>
          </a:xfrm>
        </p:spPr>
        <p:txBody>
          <a:bodyPr/>
          <a:lstStyle/>
          <a:p>
            <a:r>
              <a:rPr lang="en-US" dirty="0"/>
              <a:t>Quantum computing (QC) may offer speedup in filtering, search, and analysis of LHC data</a:t>
            </a:r>
          </a:p>
          <a:p>
            <a:r>
              <a:rPr lang="en-US" dirty="0"/>
              <a:t>LHC databases can be searched for 4-lepton events using quantum search algorithm — Grover’s algorithm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9192F825-907C-955F-E073-458D69745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738" y="3429000"/>
            <a:ext cx="3015289" cy="2129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55FE84-142D-9894-593D-D23C8C2B8E6C}"/>
              </a:ext>
            </a:extLst>
          </p:cNvPr>
          <p:cNvSpPr txBox="1"/>
          <p:nvPr/>
        </p:nvSpPr>
        <p:spPr>
          <a:xfrm>
            <a:off x="8036738" y="5558896"/>
            <a:ext cx="3015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 of an ATLAS open database of recorded leptons</a:t>
            </a:r>
          </a:p>
        </p:txBody>
      </p:sp>
    </p:spTree>
    <p:extLst>
      <p:ext uri="{BB962C8B-B14F-4D97-AF65-F5344CB8AC3E}">
        <p14:creationId xmlns:p14="http://schemas.microsoft.com/office/powerpoint/2010/main" val="142676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3">
                <a:lumMod val="0"/>
                <a:lumOff val="100000"/>
              </a:schemeClr>
            </a:gs>
            <a:gs pos="84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76E3-81AE-F695-48E2-544DE276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Grover’s Quantum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A3159-0ABC-6D0A-82CF-70F004207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32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Amplifies the quantum state corresponding to the target entry</a:t>
            </a:r>
          </a:p>
          <a:p>
            <a:r>
              <a:rPr lang="en-US" dirty="0"/>
              <a:t>quantum register is measured to be in the target state with high probability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F74FD72-C43C-AA9C-F0A6-D80DCED97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072968"/>
              </p:ext>
            </p:extLst>
          </p:nvPr>
        </p:nvGraphicFramePr>
        <p:xfrm>
          <a:off x="135467" y="2353469"/>
          <a:ext cx="116332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4A800E3-727E-925C-D5CC-8DCD5BB2C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070" y="5351166"/>
            <a:ext cx="2670429" cy="101500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F2512C-758D-3BD1-65DF-D3C25AD12708}"/>
              </a:ext>
            </a:extLst>
          </p:cNvPr>
          <p:cNvCxnSpPr>
            <a:cxnSpLocks/>
          </p:cNvCxnSpPr>
          <p:nvPr/>
        </p:nvCxnSpPr>
        <p:spPr>
          <a:xfrm>
            <a:off x="3229808" y="5895481"/>
            <a:ext cx="43759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CBF850-BCEE-3ED5-7CCC-F01CB8F6E664}"/>
              </a:ext>
            </a:extLst>
          </p:cNvPr>
          <p:cNvCxnSpPr>
            <a:cxnSpLocks/>
          </p:cNvCxnSpPr>
          <p:nvPr/>
        </p:nvCxnSpPr>
        <p:spPr>
          <a:xfrm>
            <a:off x="6424972" y="5895481"/>
            <a:ext cx="43480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0A7B973-8892-2CED-F900-0D12BB129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3254" y="5331991"/>
            <a:ext cx="2711118" cy="1034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B6C62F-7609-057F-23C0-944187413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71" y="5377392"/>
            <a:ext cx="3065569" cy="9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9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C536-F4D5-057A-76A2-4A03E866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9609"/>
            <a:ext cx="12039600" cy="1325563"/>
          </a:xfrm>
        </p:spPr>
        <p:txBody>
          <a:bodyPr/>
          <a:lstStyle/>
          <a:p>
            <a:pPr algn="ctr"/>
            <a:r>
              <a:rPr lang="en-US" dirty="0"/>
              <a:t>Results of Grover’s Algorithm on 2, 3, 4, and 5 qubits</a:t>
            </a:r>
          </a:p>
        </p:txBody>
      </p:sp>
      <p:pic>
        <p:nvPicPr>
          <p:cNvPr id="8" name="Content Placeholder 7" descr="Chart, waterfall chart&#10;&#10;Description automatically generated">
            <a:extLst>
              <a:ext uri="{FF2B5EF4-FFF2-40B4-BE49-F238E27FC236}">
                <a16:creationId xmlns:a16="http://schemas.microsoft.com/office/drawing/2014/main" id="{A1EDCEDE-6840-E412-502D-564EAAF18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094" y="3739612"/>
            <a:ext cx="3902773" cy="2753262"/>
          </a:xfr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573E21C-4628-B03B-407A-49AD38C77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708" y="1358082"/>
            <a:ext cx="3902773" cy="2753263"/>
          </a:xfrm>
          <a:prstGeom prst="rect">
            <a:avLst/>
          </a:prstGeom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357C1038-74C7-3B8F-3E6F-8E9C647F3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929" y="3821506"/>
            <a:ext cx="3495820" cy="2466173"/>
          </a:xfrm>
          <a:prstGeom prst="rect">
            <a:avLst/>
          </a:prstGeom>
        </p:spPr>
      </p:pic>
      <p:pic>
        <p:nvPicPr>
          <p:cNvPr id="14" name="Picture 13" descr="Chart, waterfall chart&#10;&#10;Description automatically generated">
            <a:extLst>
              <a:ext uri="{FF2B5EF4-FFF2-40B4-BE49-F238E27FC236}">
                <a16:creationId xmlns:a16="http://schemas.microsoft.com/office/drawing/2014/main" id="{575B4CE4-5F97-6B97-A97A-8C6B2D17A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165" y="1262857"/>
            <a:ext cx="4037757" cy="2848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3DCED6-947F-3621-9D3E-B01ED310ACC2}"/>
              </a:ext>
            </a:extLst>
          </p:cNvPr>
          <p:cNvSpPr txBox="1"/>
          <p:nvPr/>
        </p:nvSpPr>
        <p:spPr>
          <a:xfrm>
            <a:off x="158044" y="2472267"/>
            <a:ext cx="119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IBMQ Simulator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1A9210-278F-1703-D0F7-E035E851A743}"/>
              </a:ext>
            </a:extLst>
          </p:cNvPr>
          <p:cNvSpPr txBox="1"/>
          <p:nvPr/>
        </p:nvSpPr>
        <p:spPr>
          <a:xfrm>
            <a:off x="158044" y="4793077"/>
            <a:ext cx="119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IBM Quantum Computer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B1984-2802-D705-AC9B-0C576A27D146}"/>
              </a:ext>
            </a:extLst>
          </p:cNvPr>
          <p:cNvSpPr txBox="1"/>
          <p:nvPr/>
        </p:nvSpPr>
        <p:spPr>
          <a:xfrm>
            <a:off x="2396921" y="6202681"/>
            <a:ext cx="182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Qubits, marked state |</a:t>
            </a:r>
            <a:r>
              <a:rPr lang="en-US" b="1" dirty="0"/>
              <a:t>11&gt;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55C718-D99A-315F-5B4B-B7A31DDD8A16}"/>
              </a:ext>
            </a:extLst>
          </p:cNvPr>
          <p:cNvSpPr txBox="1"/>
          <p:nvPr/>
        </p:nvSpPr>
        <p:spPr>
          <a:xfrm>
            <a:off x="7240021" y="6149179"/>
            <a:ext cx="182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Qubits, marked state |</a:t>
            </a:r>
            <a:r>
              <a:rPr lang="en-US" b="1" dirty="0"/>
              <a:t>111&gt;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6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A212-D798-131C-49DF-20712451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252"/>
            <a:ext cx="10515600" cy="1051609"/>
          </a:xfrm>
        </p:spPr>
        <p:txBody>
          <a:bodyPr/>
          <a:lstStyle/>
          <a:p>
            <a:pPr algn="ctr"/>
            <a:r>
              <a:rPr lang="en-US" dirty="0"/>
              <a:t>Optimal Number of Iterations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88EB6D-AD70-8F4C-ADB7-A11444F330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3335" y="1690688"/>
                <a:ext cx="6254204" cy="74824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US" dirty="0"/>
                  <a:t> iterations optimize the algorithm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88EB6D-AD70-8F4C-ADB7-A11444F330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3335" y="1690688"/>
                <a:ext cx="6254204" cy="748242"/>
              </a:xfrm>
              <a:blipFill>
                <a:blip r:embed="rId2"/>
                <a:stretch>
                  <a:fillRect l="-1826" t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128887D7-D04C-7B39-AEF9-2EA85838B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404" y="1964642"/>
            <a:ext cx="4676261" cy="1420739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42E4B61-288E-AD03-E05C-AD46548CC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405" y="3659335"/>
            <a:ext cx="4676261" cy="1420739"/>
          </a:xfrm>
          <a:prstGeom prst="rect">
            <a:avLst/>
          </a:prstGeom>
        </p:spPr>
      </p:pic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281F6A96-2864-BB3D-8A40-658E920DA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405" y="5215011"/>
            <a:ext cx="4676261" cy="1420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A1E98C-E159-3EDF-B9B7-CDCF30809CA4}"/>
              </a:ext>
            </a:extLst>
          </p:cNvPr>
          <p:cNvSpPr txBox="1"/>
          <p:nvPr/>
        </p:nvSpPr>
        <p:spPr>
          <a:xfrm>
            <a:off x="7366118" y="1250842"/>
            <a:ext cx="412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Histogram of QC Simulator Results for increasing iterations of 3-qubit GA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4C732-77F8-CCC6-28B7-9676605E3B69}"/>
              </a:ext>
            </a:extLst>
          </p:cNvPr>
          <p:cNvSpPr txBox="1"/>
          <p:nvPr/>
        </p:nvSpPr>
        <p:spPr>
          <a:xfrm>
            <a:off x="6646332" y="2422527"/>
            <a:ext cx="446072" cy="47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54F71-6EFD-B760-4C9A-0A3B2C6126C5}"/>
              </a:ext>
            </a:extLst>
          </p:cNvPr>
          <p:cNvSpPr txBox="1"/>
          <p:nvPr/>
        </p:nvSpPr>
        <p:spPr>
          <a:xfrm>
            <a:off x="6646332" y="4063394"/>
            <a:ext cx="446072" cy="47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70E78C-093A-1AA7-011D-9404B0BA453E}"/>
              </a:ext>
            </a:extLst>
          </p:cNvPr>
          <p:cNvSpPr txBox="1"/>
          <p:nvPr/>
        </p:nvSpPr>
        <p:spPr>
          <a:xfrm>
            <a:off x="6646332" y="5688578"/>
            <a:ext cx="446072" cy="47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1D03EB-BEF3-6B4B-FAFA-205D4A2DA3B4}"/>
              </a:ext>
            </a:extLst>
          </p:cNvPr>
          <p:cNvSpPr txBox="1"/>
          <p:nvPr/>
        </p:nvSpPr>
        <p:spPr>
          <a:xfrm>
            <a:off x="11689807" y="2438930"/>
            <a:ext cx="52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20331-F535-E263-0EC9-40439B025A71}"/>
              </a:ext>
            </a:extLst>
          </p:cNvPr>
          <p:cNvSpPr txBox="1"/>
          <p:nvPr/>
        </p:nvSpPr>
        <p:spPr>
          <a:xfrm>
            <a:off x="11689807" y="4229220"/>
            <a:ext cx="52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35ED0-516D-C829-D166-D211C30D4C6C}"/>
              </a:ext>
            </a:extLst>
          </p:cNvPr>
          <p:cNvSpPr txBox="1"/>
          <p:nvPr/>
        </p:nvSpPr>
        <p:spPr>
          <a:xfrm>
            <a:off x="11689807" y="5838813"/>
            <a:ext cx="52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</a:p>
        </p:txBody>
      </p:sp>
    </p:spTree>
    <p:extLst>
      <p:ext uri="{BB962C8B-B14F-4D97-AF65-F5344CB8AC3E}">
        <p14:creationId xmlns:p14="http://schemas.microsoft.com/office/powerpoint/2010/main" val="717048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B163-299D-4FCE-21CD-18294D9A8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Encoding Quantum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4BEA-ED71-8FF3-2C75-098562BC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Index Register</a:t>
            </a:r>
          </a:p>
          <a:p>
            <a:r>
              <a:rPr lang="en-US" dirty="0"/>
              <a:t>Value Register</a:t>
            </a:r>
          </a:p>
          <a:p>
            <a:r>
              <a:rPr lang="en-US" dirty="0"/>
              <a:t>Index and Value Register in entangled database </a:t>
            </a:r>
          </a:p>
          <a:p>
            <a:pPr lvl="1"/>
            <a:r>
              <a:rPr lang="en-US" dirty="0"/>
              <a:t>constructed using control gates, with index as control and value as target</a:t>
            </a:r>
          </a:p>
          <a:p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EBC1B15-4210-DAE8-0539-41BF87BF157F}"/>
              </a:ext>
            </a:extLst>
          </p:cNvPr>
          <p:cNvSpPr/>
          <p:nvPr/>
        </p:nvSpPr>
        <p:spPr>
          <a:xfrm>
            <a:off x="3488268" y="1947333"/>
            <a:ext cx="304799" cy="829734"/>
          </a:xfrm>
          <a:prstGeom prst="rightBrac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37831-7EA5-79BF-1CEC-CE8B7A4EDF7C}"/>
              </a:ext>
            </a:extLst>
          </p:cNvPr>
          <p:cNvSpPr txBox="1"/>
          <p:nvPr/>
        </p:nvSpPr>
        <p:spPr>
          <a:xfrm>
            <a:off x="3928535" y="21775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Entangled</a:t>
            </a:r>
          </a:p>
        </p:txBody>
      </p:sp>
    </p:spTree>
    <p:extLst>
      <p:ext uri="{BB962C8B-B14F-4D97-AF65-F5344CB8AC3E}">
        <p14:creationId xmlns:p14="http://schemas.microsoft.com/office/powerpoint/2010/main" val="1070927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Microsoft Office PowerPoint</Application>
  <PresentationFormat>Widescreen</PresentationFormat>
  <Paragraphs>182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Office Theme</vt:lpstr>
      <vt:lpstr>Implementation and Analysis of Quantum Search Methods for Higgs Boson Reconstruction at the LHC</vt:lpstr>
      <vt:lpstr>Introduction  The Higgs Boson and its Decay Channels</vt:lpstr>
      <vt:lpstr>Introduction  The Higgs Boson and its Decay Channels</vt:lpstr>
      <vt:lpstr>Introduction  The Higgs Boson and its Decay Channels</vt:lpstr>
      <vt:lpstr>Introduction Quantum Searches for the Higgs Boson</vt:lpstr>
      <vt:lpstr>Grover’s Quantum Algorithm</vt:lpstr>
      <vt:lpstr>Results of Grover’s Algorithm on 2, 3, 4, and 5 qubits</vt:lpstr>
      <vt:lpstr>Optimal Number of Iterations</vt:lpstr>
      <vt:lpstr>Encoding Quantum Databases</vt:lpstr>
      <vt:lpstr>Encoding Quantum Databases</vt:lpstr>
      <vt:lpstr>Encoding ATLAS Data into a Quantum Circuit</vt:lpstr>
      <vt:lpstr>Encoding ATLAS Data into a Quantum Circuit</vt:lpstr>
      <vt:lpstr>Method</vt:lpstr>
      <vt:lpstr>Method</vt:lpstr>
      <vt:lpstr>Method</vt:lpstr>
      <vt:lpstr>Method</vt:lpstr>
      <vt:lpstr>Method</vt:lpstr>
      <vt:lpstr>Results</vt:lpstr>
      <vt:lpstr>Results: 3 Qubit Index Register</vt:lpstr>
      <vt:lpstr>Results: IBM Qiskit</vt:lpstr>
      <vt:lpstr>Results: Searching the Entire Database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and Analysis of Quantum Computing Application to Higgs Boson Reconstruction at the Large Hadron Collider</dc:title>
  <dc:creator>Macrene Alexiades</dc:creator>
  <cp:lastModifiedBy>Adam Benslama</cp:lastModifiedBy>
  <cp:revision>211</cp:revision>
  <dcterms:created xsi:type="dcterms:W3CDTF">2022-05-29T02:27:46Z</dcterms:created>
  <dcterms:modified xsi:type="dcterms:W3CDTF">2022-06-02T12:43:19Z</dcterms:modified>
</cp:coreProperties>
</file>