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12"/>
  </p:notesMasterIdLst>
  <p:sldIdLst>
    <p:sldId id="256" r:id="rId3"/>
    <p:sldId id="257" r:id="rId4"/>
    <p:sldId id="258" r:id="rId5"/>
    <p:sldId id="259" r:id="rId6"/>
    <p:sldId id="260" r:id="rId7"/>
    <p:sldId id="261" r:id="rId8"/>
    <p:sldId id="264"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28" d="100"/>
          <a:sy n="128" d="100"/>
        </p:scale>
        <p:origin x="3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DF643-F461-4D04-A731-EE2F4274F3DD}" type="datetimeFigureOut">
              <a:rPr lang="en-US" smtClean="0"/>
              <a:t>1/16/22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7E8A7-64DC-481F-9E71-500F780EE8D3}" type="slidenum">
              <a:rPr lang="en-US" smtClean="0"/>
              <a:t>‹#›</a:t>
            </a:fld>
            <a:endParaRPr lang="en-US"/>
          </a:p>
        </p:txBody>
      </p:sp>
    </p:spTree>
    <p:extLst>
      <p:ext uri="{BB962C8B-B14F-4D97-AF65-F5344CB8AC3E}">
        <p14:creationId xmlns:p14="http://schemas.microsoft.com/office/powerpoint/2010/main" val="274264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39CD-32CA-43C2-AB4B-0D392465F86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3FBD2C0F-F691-43DC-900D-2EEC59CF8B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95D14D-8FCD-4C79-8CEA-4C77C66C328A}"/>
              </a:ext>
            </a:extLst>
          </p:cNvPr>
          <p:cNvSpPr>
            <a:spLocks noGrp="1"/>
          </p:cNvSpPr>
          <p:nvPr>
            <p:ph type="dt" sz="half" idx="10"/>
          </p:nvPr>
        </p:nvSpPr>
        <p:spPr/>
        <p:txBody>
          <a:bodyPr/>
          <a:lstStyle/>
          <a:p>
            <a:r>
              <a:rPr lang="en-US"/>
              <a:t>12/13/2021</a:t>
            </a:r>
          </a:p>
        </p:txBody>
      </p:sp>
      <p:sp>
        <p:nvSpPr>
          <p:cNvPr id="5" name="Footer Placeholder 4">
            <a:extLst>
              <a:ext uri="{FF2B5EF4-FFF2-40B4-BE49-F238E27FC236}">
                <a16:creationId xmlns:a16="http://schemas.microsoft.com/office/drawing/2014/main" id="{D4363C7D-94EB-45A6-AFBF-3374D1AEA1AF}"/>
              </a:ext>
            </a:extLst>
          </p:cNvPr>
          <p:cNvSpPr>
            <a:spLocks noGrp="1"/>
          </p:cNvSpPr>
          <p:nvPr>
            <p:ph type="ftr" sz="quarter" idx="11"/>
          </p:nvPr>
        </p:nvSpPr>
        <p:spPr/>
        <p:txBody>
          <a:bodyPr/>
          <a:lstStyle/>
          <a:p>
            <a:r>
              <a:rPr lang="en-US"/>
              <a:t>ECCE DPAP Panel Review</a:t>
            </a:r>
          </a:p>
        </p:txBody>
      </p:sp>
      <p:sp>
        <p:nvSpPr>
          <p:cNvPr id="6" name="Slide Number Placeholder 5">
            <a:extLst>
              <a:ext uri="{FF2B5EF4-FFF2-40B4-BE49-F238E27FC236}">
                <a16:creationId xmlns:a16="http://schemas.microsoft.com/office/drawing/2014/main" id="{A5F6FDE4-E46C-4A55-A1DE-6E22E1D626D1}"/>
              </a:ext>
            </a:extLst>
          </p:cNvPr>
          <p:cNvSpPr>
            <a:spLocks noGrp="1"/>
          </p:cNvSpPr>
          <p:nvPr>
            <p:ph type="sldNum" sz="quarter" idx="12"/>
          </p:nvPr>
        </p:nvSpPr>
        <p:spPr/>
        <p:txBody>
          <a:bodyPr/>
          <a:lstStyle/>
          <a:p>
            <a:fld id="{D649F37F-5D2E-4534-A758-CBE98104B8BA}" type="slidenum">
              <a:rPr lang="en-US" smtClean="0"/>
              <a:t>‹#›</a:t>
            </a:fld>
            <a:endParaRPr lang="en-US"/>
          </a:p>
        </p:txBody>
      </p:sp>
    </p:spTree>
    <p:extLst>
      <p:ext uri="{BB962C8B-B14F-4D97-AF65-F5344CB8AC3E}">
        <p14:creationId xmlns:p14="http://schemas.microsoft.com/office/powerpoint/2010/main" val="1677441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8AA53-747A-468D-885A-285FB14305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D28645-24EB-4605-9A79-53E01FDCAE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8ED05-5665-4173-A6FF-BC9EECF2FB95}"/>
              </a:ext>
            </a:extLst>
          </p:cNvPr>
          <p:cNvSpPr>
            <a:spLocks noGrp="1"/>
          </p:cNvSpPr>
          <p:nvPr>
            <p:ph type="dt" sz="half" idx="10"/>
          </p:nvPr>
        </p:nvSpPr>
        <p:spPr/>
        <p:txBody>
          <a:bodyPr/>
          <a:lstStyle/>
          <a:p>
            <a:r>
              <a:rPr lang="en-US"/>
              <a:t>12/13/2021</a:t>
            </a:r>
          </a:p>
        </p:txBody>
      </p:sp>
      <p:sp>
        <p:nvSpPr>
          <p:cNvPr id="5" name="Footer Placeholder 4">
            <a:extLst>
              <a:ext uri="{FF2B5EF4-FFF2-40B4-BE49-F238E27FC236}">
                <a16:creationId xmlns:a16="http://schemas.microsoft.com/office/drawing/2014/main" id="{D55110E0-10C0-4378-8C80-836B19CBF0D2}"/>
              </a:ext>
            </a:extLst>
          </p:cNvPr>
          <p:cNvSpPr>
            <a:spLocks noGrp="1"/>
          </p:cNvSpPr>
          <p:nvPr>
            <p:ph type="ftr" sz="quarter" idx="11"/>
          </p:nvPr>
        </p:nvSpPr>
        <p:spPr/>
        <p:txBody>
          <a:bodyPr/>
          <a:lstStyle/>
          <a:p>
            <a:r>
              <a:rPr lang="en-US"/>
              <a:t>ECCE DPAP Panel Review</a:t>
            </a:r>
          </a:p>
        </p:txBody>
      </p:sp>
      <p:sp>
        <p:nvSpPr>
          <p:cNvPr id="6" name="Slide Number Placeholder 5">
            <a:extLst>
              <a:ext uri="{FF2B5EF4-FFF2-40B4-BE49-F238E27FC236}">
                <a16:creationId xmlns:a16="http://schemas.microsoft.com/office/drawing/2014/main" id="{2CBC1612-1B9F-421A-B009-DD78387C787E}"/>
              </a:ext>
            </a:extLst>
          </p:cNvPr>
          <p:cNvSpPr>
            <a:spLocks noGrp="1"/>
          </p:cNvSpPr>
          <p:nvPr>
            <p:ph type="sldNum" sz="quarter" idx="12"/>
          </p:nvPr>
        </p:nvSpPr>
        <p:spPr/>
        <p:txBody>
          <a:bodyPr/>
          <a:lstStyle/>
          <a:p>
            <a:fld id="{D649F37F-5D2E-4534-A758-CBE98104B8BA}" type="slidenum">
              <a:rPr lang="en-US" smtClean="0"/>
              <a:t>‹#›</a:t>
            </a:fld>
            <a:endParaRPr lang="en-US"/>
          </a:p>
        </p:txBody>
      </p:sp>
    </p:spTree>
    <p:extLst>
      <p:ext uri="{BB962C8B-B14F-4D97-AF65-F5344CB8AC3E}">
        <p14:creationId xmlns:p14="http://schemas.microsoft.com/office/powerpoint/2010/main" val="3866719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409844-2550-4C0A-A77E-5CD6D34D04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4A0F23-EA89-4B11-98EF-E99D32A1FE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0F86F-8B8A-4EFD-8873-1F77E5BAA789}"/>
              </a:ext>
            </a:extLst>
          </p:cNvPr>
          <p:cNvSpPr>
            <a:spLocks noGrp="1"/>
          </p:cNvSpPr>
          <p:nvPr>
            <p:ph type="dt" sz="half" idx="10"/>
          </p:nvPr>
        </p:nvSpPr>
        <p:spPr/>
        <p:txBody>
          <a:bodyPr/>
          <a:lstStyle/>
          <a:p>
            <a:r>
              <a:rPr lang="en-US"/>
              <a:t>12/13/2021</a:t>
            </a:r>
          </a:p>
        </p:txBody>
      </p:sp>
      <p:sp>
        <p:nvSpPr>
          <p:cNvPr id="5" name="Footer Placeholder 4">
            <a:extLst>
              <a:ext uri="{FF2B5EF4-FFF2-40B4-BE49-F238E27FC236}">
                <a16:creationId xmlns:a16="http://schemas.microsoft.com/office/drawing/2014/main" id="{5483053C-548D-4D21-A88D-BA297D722DBD}"/>
              </a:ext>
            </a:extLst>
          </p:cNvPr>
          <p:cNvSpPr>
            <a:spLocks noGrp="1"/>
          </p:cNvSpPr>
          <p:nvPr>
            <p:ph type="ftr" sz="quarter" idx="11"/>
          </p:nvPr>
        </p:nvSpPr>
        <p:spPr/>
        <p:txBody>
          <a:bodyPr/>
          <a:lstStyle/>
          <a:p>
            <a:r>
              <a:rPr lang="en-US"/>
              <a:t>ECCE DPAP Panel Review</a:t>
            </a:r>
          </a:p>
        </p:txBody>
      </p:sp>
      <p:sp>
        <p:nvSpPr>
          <p:cNvPr id="6" name="Slide Number Placeholder 5">
            <a:extLst>
              <a:ext uri="{FF2B5EF4-FFF2-40B4-BE49-F238E27FC236}">
                <a16:creationId xmlns:a16="http://schemas.microsoft.com/office/drawing/2014/main" id="{D780F36C-98B6-4E57-84DD-FED4247EA70E}"/>
              </a:ext>
            </a:extLst>
          </p:cNvPr>
          <p:cNvSpPr>
            <a:spLocks noGrp="1"/>
          </p:cNvSpPr>
          <p:nvPr>
            <p:ph type="sldNum" sz="quarter" idx="12"/>
          </p:nvPr>
        </p:nvSpPr>
        <p:spPr/>
        <p:txBody>
          <a:bodyPr/>
          <a:lstStyle/>
          <a:p>
            <a:fld id="{D649F37F-5D2E-4534-A758-CBE98104B8BA}" type="slidenum">
              <a:rPr lang="en-US" smtClean="0"/>
              <a:t>‹#›</a:t>
            </a:fld>
            <a:endParaRPr lang="en-US"/>
          </a:p>
        </p:txBody>
      </p:sp>
    </p:spTree>
    <p:extLst>
      <p:ext uri="{BB962C8B-B14F-4D97-AF65-F5344CB8AC3E}">
        <p14:creationId xmlns:p14="http://schemas.microsoft.com/office/powerpoint/2010/main" val="2690313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7392-CF1E-41D1-AAB9-DA3EFF74DA1A}"/>
              </a:ext>
            </a:extLst>
          </p:cNvPr>
          <p:cNvSpPr>
            <a:spLocks noGrp="1"/>
          </p:cNvSpPr>
          <p:nvPr>
            <p:ph type="ctrTitle"/>
          </p:nvPr>
        </p:nvSpPr>
        <p:spPr>
          <a:xfrm>
            <a:off x="6636550" y="2650941"/>
            <a:ext cx="4779579" cy="2614741"/>
          </a:xfrm>
        </p:spPr>
        <p:txBody>
          <a:bodyPr anchor="b"/>
          <a:lstStyle>
            <a:lvl1pPr algn="ctr">
              <a:defRPr sz="6000"/>
            </a:lvl1pPr>
          </a:lstStyle>
          <a:p>
            <a:r>
              <a:rPr lang="en-US" dirty="0"/>
              <a:t>Click to edit Master title style</a:t>
            </a:r>
          </a:p>
        </p:txBody>
      </p:sp>
      <p:sp>
        <p:nvSpPr>
          <p:cNvPr id="4" name="Date Placeholder 3">
            <a:extLst>
              <a:ext uri="{FF2B5EF4-FFF2-40B4-BE49-F238E27FC236}">
                <a16:creationId xmlns:a16="http://schemas.microsoft.com/office/drawing/2014/main" id="{3ED20F0F-3E12-45F4-8336-89AB5F57535C}"/>
              </a:ext>
            </a:extLst>
          </p:cNvPr>
          <p:cNvSpPr>
            <a:spLocks noGrp="1"/>
          </p:cNvSpPr>
          <p:nvPr>
            <p:ph type="dt" sz="half" idx="10"/>
          </p:nvPr>
        </p:nvSpPr>
        <p:spPr/>
        <p:txBody>
          <a:bodyPr/>
          <a:lstStyle/>
          <a:p>
            <a:fld id="{6403CF6E-A3A5-4668-915E-9CC700B43A2A}" type="datetimeFigureOut">
              <a:rPr lang="en-US" smtClean="0"/>
              <a:t>1/16/22</a:t>
            </a:fld>
            <a:endParaRPr lang="en-US"/>
          </a:p>
        </p:txBody>
      </p:sp>
      <p:sp>
        <p:nvSpPr>
          <p:cNvPr id="5" name="Footer Placeholder 4">
            <a:extLst>
              <a:ext uri="{FF2B5EF4-FFF2-40B4-BE49-F238E27FC236}">
                <a16:creationId xmlns:a16="http://schemas.microsoft.com/office/drawing/2014/main" id="{D2BA700D-A0D5-4F11-A72C-A14BF9F3F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571A-DF5A-48B1-AC9E-13A193AFABF8}"/>
              </a:ext>
            </a:extLst>
          </p:cNvPr>
          <p:cNvSpPr>
            <a:spLocks noGrp="1"/>
          </p:cNvSpPr>
          <p:nvPr>
            <p:ph type="sldNum" sz="quarter" idx="12"/>
          </p:nvPr>
        </p:nvSpPr>
        <p:spPr/>
        <p:txBody>
          <a:bodyPr/>
          <a:lstStyle/>
          <a:p>
            <a:fld id="{90D675BB-8325-450F-8585-7554D026A6D6}" type="slidenum">
              <a:rPr lang="en-US" smtClean="0"/>
              <a:t>‹#›</a:t>
            </a:fld>
            <a:endParaRPr lang="en-US"/>
          </a:p>
        </p:txBody>
      </p:sp>
      <p:pic>
        <p:nvPicPr>
          <p:cNvPr id="7" name="Picture 6">
            <a:extLst>
              <a:ext uri="{FF2B5EF4-FFF2-40B4-BE49-F238E27FC236}">
                <a16:creationId xmlns:a16="http://schemas.microsoft.com/office/drawing/2014/main" id="{6689F893-0552-428D-8C69-2514ADCDB518}"/>
              </a:ext>
            </a:extLst>
          </p:cNvPr>
          <p:cNvPicPr>
            <a:picLocks noChangeAspect="1"/>
          </p:cNvPicPr>
          <p:nvPr userDrawn="1"/>
        </p:nvPicPr>
        <p:blipFill>
          <a:blip r:embed="rId2"/>
          <a:stretch>
            <a:fillRect/>
          </a:stretch>
        </p:blipFill>
        <p:spPr>
          <a:xfrm>
            <a:off x="1464809" y="475325"/>
            <a:ext cx="5204810" cy="1513027"/>
          </a:xfrm>
          <a:prstGeom prst="rect">
            <a:avLst/>
          </a:prstGeom>
        </p:spPr>
      </p:pic>
      <p:pic>
        <p:nvPicPr>
          <p:cNvPr id="8" name="Picture 7" descr="Icon&#10;&#10;Description automatically generated">
            <a:extLst>
              <a:ext uri="{FF2B5EF4-FFF2-40B4-BE49-F238E27FC236}">
                <a16:creationId xmlns:a16="http://schemas.microsoft.com/office/drawing/2014/main" id="{0AA6CA51-018F-46FB-B49F-CED5E554DCB6}"/>
              </a:ext>
            </a:extLst>
          </p:cNvPr>
          <p:cNvPicPr>
            <a:picLocks noChangeAspect="1"/>
          </p:cNvPicPr>
          <p:nvPr userDrawn="1"/>
        </p:nvPicPr>
        <p:blipFill rotWithShape="1">
          <a:blip r:embed="rId3"/>
          <a:srcRect l="56666"/>
          <a:stretch/>
        </p:blipFill>
        <p:spPr>
          <a:xfrm>
            <a:off x="6951207" y="322377"/>
            <a:ext cx="4150266" cy="1788804"/>
          </a:xfrm>
          <a:prstGeom prst="rect">
            <a:avLst/>
          </a:prstGeom>
        </p:spPr>
      </p:pic>
      <p:pic>
        <p:nvPicPr>
          <p:cNvPr id="9" name="Picture 8" descr="A close-up of a building&#10;&#10;Description automatically generated with low confidence">
            <a:extLst>
              <a:ext uri="{FF2B5EF4-FFF2-40B4-BE49-F238E27FC236}">
                <a16:creationId xmlns:a16="http://schemas.microsoft.com/office/drawing/2014/main" id="{21775EAD-D516-4C52-BCC2-4B38172E3B4C}"/>
              </a:ext>
            </a:extLst>
          </p:cNvPr>
          <p:cNvPicPr>
            <a:picLocks noChangeAspect="1"/>
          </p:cNvPicPr>
          <p:nvPr userDrawn="1"/>
        </p:nvPicPr>
        <p:blipFill rotWithShape="1">
          <a:blip r:embed="rId4"/>
          <a:srcRect t="-1" b="2157"/>
          <a:stretch/>
        </p:blipFill>
        <p:spPr>
          <a:xfrm>
            <a:off x="838200" y="2179938"/>
            <a:ext cx="5371665" cy="3984825"/>
          </a:xfrm>
          <a:prstGeom prst="rect">
            <a:avLst/>
          </a:prstGeom>
        </p:spPr>
      </p:pic>
    </p:spTree>
    <p:extLst>
      <p:ext uri="{BB962C8B-B14F-4D97-AF65-F5344CB8AC3E}">
        <p14:creationId xmlns:p14="http://schemas.microsoft.com/office/powerpoint/2010/main" val="3522450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6CC72-B00F-46BF-A5AC-959055FFB6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460DFC-182C-4898-B097-747A44AFC3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2D326-DD64-4A0B-9834-2819F2D6AD0E}"/>
              </a:ext>
            </a:extLst>
          </p:cNvPr>
          <p:cNvSpPr>
            <a:spLocks noGrp="1"/>
          </p:cNvSpPr>
          <p:nvPr>
            <p:ph type="dt" sz="half" idx="10"/>
          </p:nvPr>
        </p:nvSpPr>
        <p:spPr/>
        <p:txBody>
          <a:bodyPr/>
          <a:lstStyle/>
          <a:p>
            <a:fld id="{6403CF6E-A3A5-4668-915E-9CC700B43A2A}" type="datetimeFigureOut">
              <a:rPr lang="en-US" smtClean="0"/>
              <a:t>1/16/22</a:t>
            </a:fld>
            <a:endParaRPr lang="en-US"/>
          </a:p>
        </p:txBody>
      </p:sp>
      <p:sp>
        <p:nvSpPr>
          <p:cNvPr id="5" name="Footer Placeholder 4">
            <a:extLst>
              <a:ext uri="{FF2B5EF4-FFF2-40B4-BE49-F238E27FC236}">
                <a16:creationId xmlns:a16="http://schemas.microsoft.com/office/drawing/2014/main" id="{9C69B380-637C-49ED-AE14-8C9CDF80A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64F5B-688E-4C84-BCFC-43C6AFBE1BBD}"/>
              </a:ext>
            </a:extLst>
          </p:cNvPr>
          <p:cNvSpPr>
            <a:spLocks noGrp="1"/>
          </p:cNvSpPr>
          <p:nvPr>
            <p:ph type="sldNum" sz="quarter" idx="12"/>
          </p:nvPr>
        </p:nvSpPr>
        <p:spPr/>
        <p:txBody>
          <a:bodyPr/>
          <a:lstStyle/>
          <a:p>
            <a:fld id="{90D675BB-8325-450F-8585-7554D026A6D6}" type="slidenum">
              <a:rPr lang="en-US" smtClean="0"/>
              <a:t>‹#›</a:t>
            </a:fld>
            <a:endParaRPr lang="en-US"/>
          </a:p>
        </p:txBody>
      </p:sp>
    </p:spTree>
    <p:extLst>
      <p:ext uri="{BB962C8B-B14F-4D97-AF65-F5344CB8AC3E}">
        <p14:creationId xmlns:p14="http://schemas.microsoft.com/office/powerpoint/2010/main" val="2560597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D0C1D-778B-4F59-B147-724CA1DA74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47B1F2-6C97-49CE-82D5-676E89D14D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E0ED06-5B15-4808-9F13-FEDDFCE6E292}"/>
              </a:ext>
            </a:extLst>
          </p:cNvPr>
          <p:cNvSpPr>
            <a:spLocks noGrp="1"/>
          </p:cNvSpPr>
          <p:nvPr>
            <p:ph type="dt" sz="half" idx="10"/>
          </p:nvPr>
        </p:nvSpPr>
        <p:spPr/>
        <p:txBody>
          <a:bodyPr/>
          <a:lstStyle/>
          <a:p>
            <a:fld id="{6403CF6E-A3A5-4668-915E-9CC700B43A2A}" type="datetimeFigureOut">
              <a:rPr lang="en-US" smtClean="0"/>
              <a:t>1/16/22</a:t>
            </a:fld>
            <a:endParaRPr lang="en-US"/>
          </a:p>
        </p:txBody>
      </p:sp>
      <p:sp>
        <p:nvSpPr>
          <p:cNvPr id="5" name="Footer Placeholder 4">
            <a:extLst>
              <a:ext uri="{FF2B5EF4-FFF2-40B4-BE49-F238E27FC236}">
                <a16:creationId xmlns:a16="http://schemas.microsoft.com/office/drawing/2014/main" id="{E91EC0E9-04BB-421D-92B0-C6AAC4CDF5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75E6C-A43E-482A-8B10-1C80A2DB86C9}"/>
              </a:ext>
            </a:extLst>
          </p:cNvPr>
          <p:cNvSpPr>
            <a:spLocks noGrp="1"/>
          </p:cNvSpPr>
          <p:nvPr>
            <p:ph type="sldNum" sz="quarter" idx="12"/>
          </p:nvPr>
        </p:nvSpPr>
        <p:spPr/>
        <p:txBody>
          <a:bodyPr/>
          <a:lstStyle/>
          <a:p>
            <a:fld id="{90D675BB-8325-450F-8585-7554D026A6D6}" type="slidenum">
              <a:rPr lang="en-US" smtClean="0"/>
              <a:t>‹#›</a:t>
            </a:fld>
            <a:endParaRPr lang="en-US"/>
          </a:p>
        </p:txBody>
      </p:sp>
    </p:spTree>
    <p:extLst>
      <p:ext uri="{BB962C8B-B14F-4D97-AF65-F5344CB8AC3E}">
        <p14:creationId xmlns:p14="http://schemas.microsoft.com/office/powerpoint/2010/main" val="2291532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F91B-31B4-447D-BF8F-96759E24C2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87DBFA-D98A-46FC-A26E-6B81EDD244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C2DF4A-6E03-44C4-A452-39828A1F3D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7FCC97-779F-4633-A9CF-0018C324205D}"/>
              </a:ext>
            </a:extLst>
          </p:cNvPr>
          <p:cNvSpPr>
            <a:spLocks noGrp="1"/>
          </p:cNvSpPr>
          <p:nvPr>
            <p:ph type="dt" sz="half" idx="10"/>
          </p:nvPr>
        </p:nvSpPr>
        <p:spPr/>
        <p:txBody>
          <a:bodyPr/>
          <a:lstStyle/>
          <a:p>
            <a:fld id="{6403CF6E-A3A5-4668-915E-9CC700B43A2A}" type="datetimeFigureOut">
              <a:rPr lang="en-US" smtClean="0"/>
              <a:t>1/16/22</a:t>
            </a:fld>
            <a:endParaRPr lang="en-US"/>
          </a:p>
        </p:txBody>
      </p:sp>
      <p:sp>
        <p:nvSpPr>
          <p:cNvPr id="6" name="Footer Placeholder 5">
            <a:extLst>
              <a:ext uri="{FF2B5EF4-FFF2-40B4-BE49-F238E27FC236}">
                <a16:creationId xmlns:a16="http://schemas.microsoft.com/office/drawing/2014/main" id="{F611C82B-2171-4690-A032-FE878CAB0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AF81DD-F9D1-4BA8-B05E-87753D1DB951}"/>
              </a:ext>
            </a:extLst>
          </p:cNvPr>
          <p:cNvSpPr>
            <a:spLocks noGrp="1"/>
          </p:cNvSpPr>
          <p:nvPr>
            <p:ph type="sldNum" sz="quarter" idx="12"/>
          </p:nvPr>
        </p:nvSpPr>
        <p:spPr/>
        <p:txBody>
          <a:bodyPr/>
          <a:lstStyle/>
          <a:p>
            <a:fld id="{90D675BB-8325-450F-8585-7554D026A6D6}" type="slidenum">
              <a:rPr lang="en-US" smtClean="0"/>
              <a:t>‹#›</a:t>
            </a:fld>
            <a:endParaRPr lang="en-US"/>
          </a:p>
        </p:txBody>
      </p:sp>
    </p:spTree>
    <p:extLst>
      <p:ext uri="{BB962C8B-B14F-4D97-AF65-F5344CB8AC3E}">
        <p14:creationId xmlns:p14="http://schemas.microsoft.com/office/powerpoint/2010/main" val="1974488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E88F-9CAD-4E76-9F3C-FE069ADC95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B4096E-D41C-4AEC-9714-6B4AE7AB0E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915591-F6F9-4D39-AD9F-3519B90B22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DB11AE-0653-4A35-9565-9F9CD04302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6AA7D7-8A7D-4BDD-899B-0D7B16A042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087CBF-A8A5-44C1-ADDB-E55B601AF8B4}"/>
              </a:ext>
            </a:extLst>
          </p:cNvPr>
          <p:cNvSpPr>
            <a:spLocks noGrp="1"/>
          </p:cNvSpPr>
          <p:nvPr>
            <p:ph type="dt" sz="half" idx="10"/>
          </p:nvPr>
        </p:nvSpPr>
        <p:spPr/>
        <p:txBody>
          <a:bodyPr/>
          <a:lstStyle/>
          <a:p>
            <a:fld id="{6403CF6E-A3A5-4668-915E-9CC700B43A2A}" type="datetimeFigureOut">
              <a:rPr lang="en-US" smtClean="0"/>
              <a:t>1/16/22</a:t>
            </a:fld>
            <a:endParaRPr lang="en-US"/>
          </a:p>
        </p:txBody>
      </p:sp>
      <p:sp>
        <p:nvSpPr>
          <p:cNvPr id="8" name="Footer Placeholder 7">
            <a:extLst>
              <a:ext uri="{FF2B5EF4-FFF2-40B4-BE49-F238E27FC236}">
                <a16:creationId xmlns:a16="http://schemas.microsoft.com/office/drawing/2014/main" id="{9817AA9B-B841-4744-8B17-0A32038E6E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63FA21-F19E-4B71-8CDD-5FA06DD59262}"/>
              </a:ext>
            </a:extLst>
          </p:cNvPr>
          <p:cNvSpPr>
            <a:spLocks noGrp="1"/>
          </p:cNvSpPr>
          <p:nvPr>
            <p:ph type="sldNum" sz="quarter" idx="12"/>
          </p:nvPr>
        </p:nvSpPr>
        <p:spPr/>
        <p:txBody>
          <a:bodyPr/>
          <a:lstStyle/>
          <a:p>
            <a:fld id="{90D675BB-8325-450F-8585-7554D026A6D6}" type="slidenum">
              <a:rPr lang="en-US" smtClean="0"/>
              <a:t>‹#›</a:t>
            </a:fld>
            <a:endParaRPr lang="en-US"/>
          </a:p>
        </p:txBody>
      </p:sp>
    </p:spTree>
    <p:extLst>
      <p:ext uri="{BB962C8B-B14F-4D97-AF65-F5344CB8AC3E}">
        <p14:creationId xmlns:p14="http://schemas.microsoft.com/office/powerpoint/2010/main" val="2487860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719D-068B-47C7-8435-00446B94C2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7D3850-7CBC-49D6-9936-D1D8FF81C925}"/>
              </a:ext>
            </a:extLst>
          </p:cNvPr>
          <p:cNvSpPr>
            <a:spLocks noGrp="1"/>
          </p:cNvSpPr>
          <p:nvPr>
            <p:ph type="dt" sz="half" idx="10"/>
          </p:nvPr>
        </p:nvSpPr>
        <p:spPr/>
        <p:txBody>
          <a:bodyPr/>
          <a:lstStyle/>
          <a:p>
            <a:fld id="{6403CF6E-A3A5-4668-915E-9CC700B43A2A}" type="datetimeFigureOut">
              <a:rPr lang="en-US" smtClean="0"/>
              <a:t>1/16/22</a:t>
            </a:fld>
            <a:endParaRPr lang="en-US"/>
          </a:p>
        </p:txBody>
      </p:sp>
      <p:sp>
        <p:nvSpPr>
          <p:cNvPr id="4" name="Footer Placeholder 3">
            <a:extLst>
              <a:ext uri="{FF2B5EF4-FFF2-40B4-BE49-F238E27FC236}">
                <a16:creationId xmlns:a16="http://schemas.microsoft.com/office/drawing/2014/main" id="{8D111BB1-BDFA-4394-958F-92BD59A4D3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3DE229-0044-4F20-821D-556FB510FA64}"/>
              </a:ext>
            </a:extLst>
          </p:cNvPr>
          <p:cNvSpPr>
            <a:spLocks noGrp="1"/>
          </p:cNvSpPr>
          <p:nvPr>
            <p:ph type="sldNum" sz="quarter" idx="12"/>
          </p:nvPr>
        </p:nvSpPr>
        <p:spPr/>
        <p:txBody>
          <a:bodyPr/>
          <a:lstStyle/>
          <a:p>
            <a:fld id="{90D675BB-8325-450F-8585-7554D026A6D6}" type="slidenum">
              <a:rPr lang="en-US" smtClean="0"/>
              <a:t>‹#›</a:t>
            </a:fld>
            <a:endParaRPr lang="en-US"/>
          </a:p>
        </p:txBody>
      </p:sp>
    </p:spTree>
    <p:extLst>
      <p:ext uri="{BB962C8B-B14F-4D97-AF65-F5344CB8AC3E}">
        <p14:creationId xmlns:p14="http://schemas.microsoft.com/office/powerpoint/2010/main" val="1079380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991954-8EEA-46BA-A4F2-C2C40330ECF0}"/>
              </a:ext>
            </a:extLst>
          </p:cNvPr>
          <p:cNvSpPr>
            <a:spLocks noGrp="1"/>
          </p:cNvSpPr>
          <p:nvPr>
            <p:ph type="dt" sz="half" idx="10"/>
          </p:nvPr>
        </p:nvSpPr>
        <p:spPr/>
        <p:txBody>
          <a:bodyPr/>
          <a:lstStyle/>
          <a:p>
            <a:fld id="{6403CF6E-A3A5-4668-915E-9CC700B43A2A}" type="datetimeFigureOut">
              <a:rPr lang="en-US" smtClean="0"/>
              <a:t>1/16/22</a:t>
            </a:fld>
            <a:endParaRPr lang="en-US"/>
          </a:p>
        </p:txBody>
      </p:sp>
      <p:sp>
        <p:nvSpPr>
          <p:cNvPr id="3" name="Footer Placeholder 2">
            <a:extLst>
              <a:ext uri="{FF2B5EF4-FFF2-40B4-BE49-F238E27FC236}">
                <a16:creationId xmlns:a16="http://schemas.microsoft.com/office/drawing/2014/main" id="{215E5393-8E12-444C-9D52-46A4718609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998A17-B4CE-46D5-A7A6-D7EEC658BDF3}"/>
              </a:ext>
            </a:extLst>
          </p:cNvPr>
          <p:cNvSpPr>
            <a:spLocks noGrp="1"/>
          </p:cNvSpPr>
          <p:nvPr>
            <p:ph type="sldNum" sz="quarter" idx="12"/>
          </p:nvPr>
        </p:nvSpPr>
        <p:spPr/>
        <p:txBody>
          <a:bodyPr/>
          <a:lstStyle/>
          <a:p>
            <a:fld id="{90D675BB-8325-450F-8585-7554D026A6D6}" type="slidenum">
              <a:rPr lang="en-US" smtClean="0"/>
              <a:t>‹#›</a:t>
            </a:fld>
            <a:endParaRPr lang="en-US"/>
          </a:p>
        </p:txBody>
      </p:sp>
    </p:spTree>
    <p:extLst>
      <p:ext uri="{BB962C8B-B14F-4D97-AF65-F5344CB8AC3E}">
        <p14:creationId xmlns:p14="http://schemas.microsoft.com/office/powerpoint/2010/main" val="3870618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F3A74-4B58-4BA2-9083-FB32B09467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89B4BC-7D5B-4BEA-A74A-888328E254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7D8CF0-FF5B-4DD2-9B71-C73F6A7DC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0EAEA-6F8F-4E07-8214-A29E29C70AD5}"/>
              </a:ext>
            </a:extLst>
          </p:cNvPr>
          <p:cNvSpPr>
            <a:spLocks noGrp="1"/>
          </p:cNvSpPr>
          <p:nvPr>
            <p:ph type="dt" sz="half" idx="10"/>
          </p:nvPr>
        </p:nvSpPr>
        <p:spPr/>
        <p:txBody>
          <a:bodyPr/>
          <a:lstStyle/>
          <a:p>
            <a:fld id="{6403CF6E-A3A5-4668-915E-9CC700B43A2A}" type="datetimeFigureOut">
              <a:rPr lang="en-US" smtClean="0"/>
              <a:t>1/16/22</a:t>
            </a:fld>
            <a:endParaRPr lang="en-US"/>
          </a:p>
        </p:txBody>
      </p:sp>
      <p:sp>
        <p:nvSpPr>
          <p:cNvPr id="6" name="Footer Placeholder 5">
            <a:extLst>
              <a:ext uri="{FF2B5EF4-FFF2-40B4-BE49-F238E27FC236}">
                <a16:creationId xmlns:a16="http://schemas.microsoft.com/office/drawing/2014/main" id="{B6A9C1B6-CA32-42C2-91FB-A6A90435F6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CBCBA5-FED5-4DD7-B3F5-D4625E3675B2}"/>
              </a:ext>
            </a:extLst>
          </p:cNvPr>
          <p:cNvSpPr>
            <a:spLocks noGrp="1"/>
          </p:cNvSpPr>
          <p:nvPr>
            <p:ph type="sldNum" sz="quarter" idx="12"/>
          </p:nvPr>
        </p:nvSpPr>
        <p:spPr/>
        <p:txBody>
          <a:bodyPr/>
          <a:lstStyle/>
          <a:p>
            <a:fld id="{90D675BB-8325-450F-8585-7554D026A6D6}" type="slidenum">
              <a:rPr lang="en-US" smtClean="0"/>
              <a:t>‹#›</a:t>
            </a:fld>
            <a:endParaRPr lang="en-US"/>
          </a:p>
        </p:txBody>
      </p:sp>
    </p:spTree>
    <p:extLst>
      <p:ext uri="{BB962C8B-B14F-4D97-AF65-F5344CB8AC3E}">
        <p14:creationId xmlns:p14="http://schemas.microsoft.com/office/powerpoint/2010/main" val="3445590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49987-D2A9-4DDB-894F-7917DC5B2B4F}"/>
              </a:ext>
            </a:extLst>
          </p:cNvPr>
          <p:cNvSpPr>
            <a:spLocks noGrp="1"/>
          </p:cNvSpPr>
          <p:nvPr>
            <p:ph type="title"/>
          </p:nvPr>
        </p:nvSpPr>
        <p:spPr>
          <a:xfrm>
            <a:off x="311284" y="46496"/>
            <a:ext cx="10204315" cy="635540"/>
          </a:xfrm>
        </p:spPr>
        <p:txBody>
          <a:bodyPr/>
          <a:lstStyle>
            <a:lvl1pPr>
              <a:defRPr b="1">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F294453-A92C-4B15-8AEC-04D457FFCE66}"/>
              </a:ext>
            </a:extLst>
          </p:cNvPr>
          <p:cNvSpPr>
            <a:spLocks noGrp="1"/>
          </p:cNvSpPr>
          <p:nvPr>
            <p:ph idx="1"/>
          </p:nvPr>
        </p:nvSpPr>
        <p:spPr>
          <a:xfrm>
            <a:off x="311284" y="778213"/>
            <a:ext cx="11042516" cy="56161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D25FC-40F4-4CE9-B4A0-70CE72727580}"/>
              </a:ext>
            </a:extLst>
          </p:cNvPr>
          <p:cNvSpPr>
            <a:spLocks noGrp="1"/>
          </p:cNvSpPr>
          <p:nvPr>
            <p:ph type="dt" sz="half" idx="10"/>
          </p:nvPr>
        </p:nvSpPr>
        <p:spPr>
          <a:xfrm>
            <a:off x="0" y="6492875"/>
            <a:ext cx="2743200" cy="365125"/>
          </a:xfrm>
        </p:spPr>
        <p:txBody>
          <a:bodyPr/>
          <a:lstStyle/>
          <a:p>
            <a:r>
              <a:rPr lang="en-US"/>
              <a:t>12/13/2021</a:t>
            </a:r>
          </a:p>
        </p:txBody>
      </p:sp>
      <p:sp>
        <p:nvSpPr>
          <p:cNvPr id="5" name="Footer Placeholder 4">
            <a:extLst>
              <a:ext uri="{FF2B5EF4-FFF2-40B4-BE49-F238E27FC236}">
                <a16:creationId xmlns:a16="http://schemas.microsoft.com/office/drawing/2014/main" id="{24AC80EE-CE85-41CF-ADB6-7BF3D85DEFF7}"/>
              </a:ext>
            </a:extLst>
          </p:cNvPr>
          <p:cNvSpPr>
            <a:spLocks noGrp="1"/>
          </p:cNvSpPr>
          <p:nvPr>
            <p:ph type="ftr" sz="quarter" idx="11"/>
          </p:nvPr>
        </p:nvSpPr>
        <p:spPr>
          <a:xfrm>
            <a:off x="4038600" y="6492874"/>
            <a:ext cx="4114800" cy="365125"/>
          </a:xfrm>
        </p:spPr>
        <p:txBody>
          <a:bodyPr/>
          <a:lstStyle/>
          <a:p>
            <a:r>
              <a:rPr lang="en-US"/>
              <a:t>ECCE DPAP Panel Review</a:t>
            </a:r>
          </a:p>
        </p:txBody>
      </p:sp>
      <p:sp>
        <p:nvSpPr>
          <p:cNvPr id="6" name="Slide Number Placeholder 5">
            <a:extLst>
              <a:ext uri="{FF2B5EF4-FFF2-40B4-BE49-F238E27FC236}">
                <a16:creationId xmlns:a16="http://schemas.microsoft.com/office/drawing/2014/main" id="{B2426E57-BF8E-4B65-A73E-1B270BA3E2BF}"/>
              </a:ext>
            </a:extLst>
          </p:cNvPr>
          <p:cNvSpPr>
            <a:spLocks noGrp="1"/>
          </p:cNvSpPr>
          <p:nvPr>
            <p:ph type="sldNum" sz="quarter" idx="12"/>
          </p:nvPr>
        </p:nvSpPr>
        <p:spPr>
          <a:xfrm>
            <a:off x="9448800" y="6492875"/>
            <a:ext cx="2743200" cy="365125"/>
          </a:xfrm>
        </p:spPr>
        <p:txBody>
          <a:bodyPr/>
          <a:lstStyle/>
          <a:p>
            <a:fld id="{D649F37F-5D2E-4534-A758-CBE98104B8BA}" type="slidenum">
              <a:rPr lang="en-US" smtClean="0"/>
              <a:t>‹#›</a:t>
            </a:fld>
            <a:endParaRPr lang="en-US"/>
          </a:p>
        </p:txBody>
      </p:sp>
    </p:spTree>
    <p:extLst>
      <p:ext uri="{BB962C8B-B14F-4D97-AF65-F5344CB8AC3E}">
        <p14:creationId xmlns:p14="http://schemas.microsoft.com/office/powerpoint/2010/main" val="1022890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B189B-6AAD-495B-903E-0E99F6FC2A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FD7604-DBCB-4038-BAF6-1009EE75A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75B90F-C81C-475A-AAD3-85F15A07D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3B56E7-E759-4A47-9DF9-3841C07DE409}"/>
              </a:ext>
            </a:extLst>
          </p:cNvPr>
          <p:cNvSpPr>
            <a:spLocks noGrp="1"/>
          </p:cNvSpPr>
          <p:nvPr>
            <p:ph type="dt" sz="half" idx="10"/>
          </p:nvPr>
        </p:nvSpPr>
        <p:spPr/>
        <p:txBody>
          <a:bodyPr/>
          <a:lstStyle/>
          <a:p>
            <a:fld id="{6403CF6E-A3A5-4668-915E-9CC700B43A2A}" type="datetimeFigureOut">
              <a:rPr lang="en-US" smtClean="0"/>
              <a:t>1/16/22</a:t>
            </a:fld>
            <a:endParaRPr lang="en-US"/>
          </a:p>
        </p:txBody>
      </p:sp>
      <p:sp>
        <p:nvSpPr>
          <p:cNvPr id="6" name="Footer Placeholder 5">
            <a:extLst>
              <a:ext uri="{FF2B5EF4-FFF2-40B4-BE49-F238E27FC236}">
                <a16:creationId xmlns:a16="http://schemas.microsoft.com/office/drawing/2014/main" id="{2AB677E2-0365-4587-BD7C-B4AB83637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9DABE3-8971-45CA-A65A-9484FB0855AF}"/>
              </a:ext>
            </a:extLst>
          </p:cNvPr>
          <p:cNvSpPr>
            <a:spLocks noGrp="1"/>
          </p:cNvSpPr>
          <p:nvPr>
            <p:ph type="sldNum" sz="quarter" idx="12"/>
          </p:nvPr>
        </p:nvSpPr>
        <p:spPr/>
        <p:txBody>
          <a:bodyPr/>
          <a:lstStyle/>
          <a:p>
            <a:fld id="{90D675BB-8325-450F-8585-7554D026A6D6}" type="slidenum">
              <a:rPr lang="en-US" smtClean="0"/>
              <a:t>‹#›</a:t>
            </a:fld>
            <a:endParaRPr lang="en-US"/>
          </a:p>
        </p:txBody>
      </p:sp>
    </p:spTree>
    <p:extLst>
      <p:ext uri="{BB962C8B-B14F-4D97-AF65-F5344CB8AC3E}">
        <p14:creationId xmlns:p14="http://schemas.microsoft.com/office/powerpoint/2010/main" val="1293028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578D-0209-4CB6-835A-CFFB8DC19A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EF97A5-8CED-4B1C-933D-B240BB9A23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81501-1394-49D2-B5DA-B297D0EA4DE5}"/>
              </a:ext>
            </a:extLst>
          </p:cNvPr>
          <p:cNvSpPr>
            <a:spLocks noGrp="1"/>
          </p:cNvSpPr>
          <p:nvPr>
            <p:ph type="dt" sz="half" idx="10"/>
          </p:nvPr>
        </p:nvSpPr>
        <p:spPr/>
        <p:txBody>
          <a:bodyPr/>
          <a:lstStyle/>
          <a:p>
            <a:fld id="{6403CF6E-A3A5-4668-915E-9CC700B43A2A}" type="datetimeFigureOut">
              <a:rPr lang="en-US" smtClean="0"/>
              <a:t>1/16/22</a:t>
            </a:fld>
            <a:endParaRPr lang="en-US"/>
          </a:p>
        </p:txBody>
      </p:sp>
      <p:sp>
        <p:nvSpPr>
          <p:cNvPr id="5" name="Footer Placeholder 4">
            <a:extLst>
              <a:ext uri="{FF2B5EF4-FFF2-40B4-BE49-F238E27FC236}">
                <a16:creationId xmlns:a16="http://schemas.microsoft.com/office/drawing/2014/main" id="{06997781-D485-4C39-BFF5-8976719C3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2EB65-C376-4634-ACCA-FBA3A79C9D07}"/>
              </a:ext>
            </a:extLst>
          </p:cNvPr>
          <p:cNvSpPr>
            <a:spLocks noGrp="1"/>
          </p:cNvSpPr>
          <p:nvPr>
            <p:ph type="sldNum" sz="quarter" idx="12"/>
          </p:nvPr>
        </p:nvSpPr>
        <p:spPr/>
        <p:txBody>
          <a:bodyPr/>
          <a:lstStyle/>
          <a:p>
            <a:fld id="{90D675BB-8325-450F-8585-7554D026A6D6}" type="slidenum">
              <a:rPr lang="en-US" smtClean="0"/>
              <a:t>‹#›</a:t>
            </a:fld>
            <a:endParaRPr lang="en-US"/>
          </a:p>
        </p:txBody>
      </p:sp>
    </p:spTree>
    <p:extLst>
      <p:ext uri="{BB962C8B-B14F-4D97-AF65-F5344CB8AC3E}">
        <p14:creationId xmlns:p14="http://schemas.microsoft.com/office/powerpoint/2010/main" val="196711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75F177-9C79-471B-9C30-D1B43B8784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E0446F-8CFC-4ACE-92C8-BA1839DF31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E5DCE-22B3-41C0-8E02-FE5CA3890B31}"/>
              </a:ext>
            </a:extLst>
          </p:cNvPr>
          <p:cNvSpPr>
            <a:spLocks noGrp="1"/>
          </p:cNvSpPr>
          <p:nvPr>
            <p:ph type="dt" sz="half" idx="10"/>
          </p:nvPr>
        </p:nvSpPr>
        <p:spPr/>
        <p:txBody>
          <a:bodyPr/>
          <a:lstStyle/>
          <a:p>
            <a:fld id="{6403CF6E-A3A5-4668-915E-9CC700B43A2A}" type="datetimeFigureOut">
              <a:rPr lang="en-US" smtClean="0"/>
              <a:t>1/16/22</a:t>
            </a:fld>
            <a:endParaRPr lang="en-US"/>
          </a:p>
        </p:txBody>
      </p:sp>
      <p:sp>
        <p:nvSpPr>
          <p:cNvPr id="5" name="Footer Placeholder 4">
            <a:extLst>
              <a:ext uri="{FF2B5EF4-FFF2-40B4-BE49-F238E27FC236}">
                <a16:creationId xmlns:a16="http://schemas.microsoft.com/office/drawing/2014/main" id="{478F1AB6-B630-460E-A2D0-970FF65D8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F62BD-BE49-498E-9E48-75D2B86BAA7E}"/>
              </a:ext>
            </a:extLst>
          </p:cNvPr>
          <p:cNvSpPr>
            <a:spLocks noGrp="1"/>
          </p:cNvSpPr>
          <p:nvPr>
            <p:ph type="sldNum" sz="quarter" idx="12"/>
          </p:nvPr>
        </p:nvSpPr>
        <p:spPr/>
        <p:txBody>
          <a:bodyPr/>
          <a:lstStyle/>
          <a:p>
            <a:fld id="{90D675BB-8325-450F-8585-7554D026A6D6}" type="slidenum">
              <a:rPr lang="en-US" smtClean="0"/>
              <a:t>‹#›</a:t>
            </a:fld>
            <a:endParaRPr lang="en-US"/>
          </a:p>
        </p:txBody>
      </p:sp>
    </p:spTree>
    <p:extLst>
      <p:ext uri="{BB962C8B-B14F-4D97-AF65-F5344CB8AC3E}">
        <p14:creationId xmlns:p14="http://schemas.microsoft.com/office/powerpoint/2010/main" val="87091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E6E0-0C95-4D6C-A029-4AF79E43B9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3076CE-4947-4623-AFDE-6D072AB274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2AF209-0FDE-43F3-A12E-2A2140145262}"/>
              </a:ext>
            </a:extLst>
          </p:cNvPr>
          <p:cNvSpPr>
            <a:spLocks noGrp="1"/>
          </p:cNvSpPr>
          <p:nvPr>
            <p:ph type="dt" sz="half" idx="10"/>
          </p:nvPr>
        </p:nvSpPr>
        <p:spPr/>
        <p:txBody>
          <a:bodyPr/>
          <a:lstStyle/>
          <a:p>
            <a:r>
              <a:rPr lang="en-US"/>
              <a:t>12/13/2021</a:t>
            </a:r>
          </a:p>
        </p:txBody>
      </p:sp>
      <p:sp>
        <p:nvSpPr>
          <p:cNvPr id="5" name="Footer Placeholder 4">
            <a:extLst>
              <a:ext uri="{FF2B5EF4-FFF2-40B4-BE49-F238E27FC236}">
                <a16:creationId xmlns:a16="http://schemas.microsoft.com/office/drawing/2014/main" id="{66F63355-D38A-4724-A293-AF8E8BA1CC8A}"/>
              </a:ext>
            </a:extLst>
          </p:cNvPr>
          <p:cNvSpPr>
            <a:spLocks noGrp="1"/>
          </p:cNvSpPr>
          <p:nvPr>
            <p:ph type="ftr" sz="quarter" idx="11"/>
          </p:nvPr>
        </p:nvSpPr>
        <p:spPr/>
        <p:txBody>
          <a:bodyPr/>
          <a:lstStyle/>
          <a:p>
            <a:r>
              <a:rPr lang="en-US"/>
              <a:t>ECCE DPAP Panel Review</a:t>
            </a:r>
          </a:p>
        </p:txBody>
      </p:sp>
      <p:sp>
        <p:nvSpPr>
          <p:cNvPr id="6" name="Slide Number Placeholder 5">
            <a:extLst>
              <a:ext uri="{FF2B5EF4-FFF2-40B4-BE49-F238E27FC236}">
                <a16:creationId xmlns:a16="http://schemas.microsoft.com/office/drawing/2014/main" id="{B4BA4815-E05D-46F5-94F5-2959612FACCC}"/>
              </a:ext>
            </a:extLst>
          </p:cNvPr>
          <p:cNvSpPr>
            <a:spLocks noGrp="1"/>
          </p:cNvSpPr>
          <p:nvPr>
            <p:ph type="sldNum" sz="quarter" idx="12"/>
          </p:nvPr>
        </p:nvSpPr>
        <p:spPr/>
        <p:txBody>
          <a:bodyPr/>
          <a:lstStyle/>
          <a:p>
            <a:fld id="{D649F37F-5D2E-4534-A758-CBE98104B8BA}" type="slidenum">
              <a:rPr lang="en-US" smtClean="0"/>
              <a:t>‹#›</a:t>
            </a:fld>
            <a:endParaRPr lang="en-US"/>
          </a:p>
        </p:txBody>
      </p:sp>
    </p:spTree>
    <p:extLst>
      <p:ext uri="{BB962C8B-B14F-4D97-AF65-F5344CB8AC3E}">
        <p14:creationId xmlns:p14="http://schemas.microsoft.com/office/powerpoint/2010/main" val="426981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44E2-D4BC-4FFF-9AA1-B44FE2F2B4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6A51D86-8FBE-4A80-A9E8-97DE312778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3D0FE4-8502-4426-90D6-C349F894F1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6C3133-8A46-4546-B43D-EA38C4BFC22B}"/>
              </a:ext>
            </a:extLst>
          </p:cNvPr>
          <p:cNvSpPr>
            <a:spLocks noGrp="1"/>
          </p:cNvSpPr>
          <p:nvPr>
            <p:ph type="dt" sz="half" idx="10"/>
          </p:nvPr>
        </p:nvSpPr>
        <p:spPr/>
        <p:txBody>
          <a:bodyPr/>
          <a:lstStyle/>
          <a:p>
            <a:r>
              <a:rPr lang="en-US"/>
              <a:t>12/13/2021</a:t>
            </a:r>
          </a:p>
        </p:txBody>
      </p:sp>
      <p:sp>
        <p:nvSpPr>
          <p:cNvPr id="6" name="Footer Placeholder 5">
            <a:extLst>
              <a:ext uri="{FF2B5EF4-FFF2-40B4-BE49-F238E27FC236}">
                <a16:creationId xmlns:a16="http://schemas.microsoft.com/office/drawing/2014/main" id="{D05D6008-0999-4400-80BF-4CC99C073048}"/>
              </a:ext>
            </a:extLst>
          </p:cNvPr>
          <p:cNvSpPr>
            <a:spLocks noGrp="1"/>
          </p:cNvSpPr>
          <p:nvPr>
            <p:ph type="ftr" sz="quarter" idx="11"/>
          </p:nvPr>
        </p:nvSpPr>
        <p:spPr/>
        <p:txBody>
          <a:bodyPr/>
          <a:lstStyle/>
          <a:p>
            <a:r>
              <a:rPr lang="en-US"/>
              <a:t>ECCE DPAP Panel Review</a:t>
            </a:r>
          </a:p>
        </p:txBody>
      </p:sp>
      <p:sp>
        <p:nvSpPr>
          <p:cNvPr id="7" name="Slide Number Placeholder 6">
            <a:extLst>
              <a:ext uri="{FF2B5EF4-FFF2-40B4-BE49-F238E27FC236}">
                <a16:creationId xmlns:a16="http://schemas.microsoft.com/office/drawing/2014/main" id="{D0C1A7A0-64EF-4460-A6A8-927EC46FEC0D}"/>
              </a:ext>
            </a:extLst>
          </p:cNvPr>
          <p:cNvSpPr>
            <a:spLocks noGrp="1"/>
          </p:cNvSpPr>
          <p:nvPr>
            <p:ph type="sldNum" sz="quarter" idx="12"/>
          </p:nvPr>
        </p:nvSpPr>
        <p:spPr/>
        <p:txBody>
          <a:bodyPr/>
          <a:lstStyle/>
          <a:p>
            <a:fld id="{D649F37F-5D2E-4534-A758-CBE98104B8BA}" type="slidenum">
              <a:rPr lang="en-US" smtClean="0"/>
              <a:t>‹#›</a:t>
            </a:fld>
            <a:endParaRPr lang="en-US"/>
          </a:p>
        </p:txBody>
      </p:sp>
    </p:spTree>
    <p:extLst>
      <p:ext uri="{BB962C8B-B14F-4D97-AF65-F5344CB8AC3E}">
        <p14:creationId xmlns:p14="http://schemas.microsoft.com/office/powerpoint/2010/main" val="232286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9E1A-1826-4C98-A6CB-2B1818A336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B72026-7A85-4D32-9EC5-DFD8AFBAE7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9CEDCB-EE07-4959-86DA-90CCEE95E6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950EAE-FC12-4927-8C0E-D2A2F5846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DC8594-B7CA-4AEA-A7DA-A885225490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1877BD-05E4-482F-A67A-7ECBD641EF22}"/>
              </a:ext>
            </a:extLst>
          </p:cNvPr>
          <p:cNvSpPr>
            <a:spLocks noGrp="1"/>
          </p:cNvSpPr>
          <p:nvPr>
            <p:ph type="dt" sz="half" idx="10"/>
          </p:nvPr>
        </p:nvSpPr>
        <p:spPr/>
        <p:txBody>
          <a:bodyPr/>
          <a:lstStyle/>
          <a:p>
            <a:r>
              <a:rPr lang="en-US"/>
              <a:t>12/13/2021</a:t>
            </a:r>
          </a:p>
        </p:txBody>
      </p:sp>
      <p:sp>
        <p:nvSpPr>
          <p:cNvPr id="8" name="Footer Placeholder 7">
            <a:extLst>
              <a:ext uri="{FF2B5EF4-FFF2-40B4-BE49-F238E27FC236}">
                <a16:creationId xmlns:a16="http://schemas.microsoft.com/office/drawing/2014/main" id="{A9537F25-8B7B-467B-BDFD-64D245CF4A89}"/>
              </a:ext>
            </a:extLst>
          </p:cNvPr>
          <p:cNvSpPr>
            <a:spLocks noGrp="1"/>
          </p:cNvSpPr>
          <p:nvPr>
            <p:ph type="ftr" sz="quarter" idx="11"/>
          </p:nvPr>
        </p:nvSpPr>
        <p:spPr/>
        <p:txBody>
          <a:bodyPr/>
          <a:lstStyle/>
          <a:p>
            <a:r>
              <a:rPr lang="en-US"/>
              <a:t>ECCE DPAP Panel Review</a:t>
            </a:r>
          </a:p>
        </p:txBody>
      </p:sp>
      <p:sp>
        <p:nvSpPr>
          <p:cNvPr id="9" name="Slide Number Placeholder 8">
            <a:extLst>
              <a:ext uri="{FF2B5EF4-FFF2-40B4-BE49-F238E27FC236}">
                <a16:creationId xmlns:a16="http://schemas.microsoft.com/office/drawing/2014/main" id="{3733724B-73E6-40D9-A9E4-7EBEC55DF2D5}"/>
              </a:ext>
            </a:extLst>
          </p:cNvPr>
          <p:cNvSpPr>
            <a:spLocks noGrp="1"/>
          </p:cNvSpPr>
          <p:nvPr>
            <p:ph type="sldNum" sz="quarter" idx="12"/>
          </p:nvPr>
        </p:nvSpPr>
        <p:spPr/>
        <p:txBody>
          <a:bodyPr/>
          <a:lstStyle/>
          <a:p>
            <a:fld id="{D649F37F-5D2E-4534-A758-CBE98104B8BA}" type="slidenum">
              <a:rPr lang="en-US" smtClean="0"/>
              <a:t>‹#›</a:t>
            </a:fld>
            <a:endParaRPr lang="en-US"/>
          </a:p>
        </p:txBody>
      </p:sp>
    </p:spTree>
    <p:extLst>
      <p:ext uri="{BB962C8B-B14F-4D97-AF65-F5344CB8AC3E}">
        <p14:creationId xmlns:p14="http://schemas.microsoft.com/office/powerpoint/2010/main" val="719331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CB773-8E59-49C1-9BB0-CF28200E81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8BF4D4-AAEA-4FC9-BF9C-DC9359D21A60}"/>
              </a:ext>
            </a:extLst>
          </p:cNvPr>
          <p:cNvSpPr>
            <a:spLocks noGrp="1"/>
          </p:cNvSpPr>
          <p:nvPr>
            <p:ph type="dt" sz="half" idx="10"/>
          </p:nvPr>
        </p:nvSpPr>
        <p:spPr/>
        <p:txBody>
          <a:bodyPr/>
          <a:lstStyle/>
          <a:p>
            <a:r>
              <a:rPr lang="en-US"/>
              <a:t>12/13/2021</a:t>
            </a:r>
          </a:p>
        </p:txBody>
      </p:sp>
      <p:sp>
        <p:nvSpPr>
          <p:cNvPr id="4" name="Footer Placeholder 3">
            <a:extLst>
              <a:ext uri="{FF2B5EF4-FFF2-40B4-BE49-F238E27FC236}">
                <a16:creationId xmlns:a16="http://schemas.microsoft.com/office/drawing/2014/main" id="{2D3C06C2-B90D-4998-889B-8C426E01524B}"/>
              </a:ext>
            </a:extLst>
          </p:cNvPr>
          <p:cNvSpPr>
            <a:spLocks noGrp="1"/>
          </p:cNvSpPr>
          <p:nvPr>
            <p:ph type="ftr" sz="quarter" idx="11"/>
          </p:nvPr>
        </p:nvSpPr>
        <p:spPr/>
        <p:txBody>
          <a:bodyPr/>
          <a:lstStyle/>
          <a:p>
            <a:r>
              <a:rPr lang="en-US"/>
              <a:t>ECCE DPAP Panel Review</a:t>
            </a:r>
          </a:p>
        </p:txBody>
      </p:sp>
      <p:sp>
        <p:nvSpPr>
          <p:cNvPr id="5" name="Slide Number Placeholder 4">
            <a:extLst>
              <a:ext uri="{FF2B5EF4-FFF2-40B4-BE49-F238E27FC236}">
                <a16:creationId xmlns:a16="http://schemas.microsoft.com/office/drawing/2014/main" id="{5C5BCD32-7B27-4BCD-80E8-853F05F4A2B8}"/>
              </a:ext>
            </a:extLst>
          </p:cNvPr>
          <p:cNvSpPr>
            <a:spLocks noGrp="1"/>
          </p:cNvSpPr>
          <p:nvPr>
            <p:ph type="sldNum" sz="quarter" idx="12"/>
          </p:nvPr>
        </p:nvSpPr>
        <p:spPr/>
        <p:txBody>
          <a:bodyPr/>
          <a:lstStyle/>
          <a:p>
            <a:fld id="{D649F37F-5D2E-4534-A758-CBE98104B8BA}" type="slidenum">
              <a:rPr lang="en-US" smtClean="0"/>
              <a:t>‹#›</a:t>
            </a:fld>
            <a:endParaRPr lang="en-US"/>
          </a:p>
        </p:txBody>
      </p:sp>
    </p:spTree>
    <p:extLst>
      <p:ext uri="{BB962C8B-B14F-4D97-AF65-F5344CB8AC3E}">
        <p14:creationId xmlns:p14="http://schemas.microsoft.com/office/powerpoint/2010/main" val="387461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09E452-4D09-40AA-AF4D-295BCCDD1D98}"/>
              </a:ext>
            </a:extLst>
          </p:cNvPr>
          <p:cNvSpPr>
            <a:spLocks noGrp="1"/>
          </p:cNvSpPr>
          <p:nvPr>
            <p:ph type="dt" sz="half" idx="10"/>
          </p:nvPr>
        </p:nvSpPr>
        <p:spPr/>
        <p:txBody>
          <a:bodyPr/>
          <a:lstStyle/>
          <a:p>
            <a:r>
              <a:rPr lang="en-US"/>
              <a:t>12/13/2021</a:t>
            </a:r>
          </a:p>
        </p:txBody>
      </p:sp>
      <p:sp>
        <p:nvSpPr>
          <p:cNvPr id="3" name="Footer Placeholder 2">
            <a:extLst>
              <a:ext uri="{FF2B5EF4-FFF2-40B4-BE49-F238E27FC236}">
                <a16:creationId xmlns:a16="http://schemas.microsoft.com/office/drawing/2014/main" id="{D8C7FC4E-F3F7-4BE4-9EB6-4B73FFFCC8E6}"/>
              </a:ext>
            </a:extLst>
          </p:cNvPr>
          <p:cNvSpPr>
            <a:spLocks noGrp="1"/>
          </p:cNvSpPr>
          <p:nvPr>
            <p:ph type="ftr" sz="quarter" idx="11"/>
          </p:nvPr>
        </p:nvSpPr>
        <p:spPr/>
        <p:txBody>
          <a:bodyPr/>
          <a:lstStyle/>
          <a:p>
            <a:r>
              <a:rPr lang="en-US"/>
              <a:t>ECCE DPAP Panel Review</a:t>
            </a:r>
          </a:p>
        </p:txBody>
      </p:sp>
      <p:sp>
        <p:nvSpPr>
          <p:cNvPr id="4" name="Slide Number Placeholder 3">
            <a:extLst>
              <a:ext uri="{FF2B5EF4-FFF2-40B4-BE49-F238E27FC236}">
                <a16:creationId xmlns:a16="http://schemas.microsoft.com/office/drawing/2014/main" id="{46532DFB-556E-4A7F-AAD7-CEE7DE021D4B}"/>
              </a:ext>
            </a:extLst>
          </p:cNvPr>
          <p:cNvSpPr>
            <a:spLocks noGrp="1"/>
          </p:cNvSpPr>
          <p:nvPr>
            <p:ph type="sldNum" sz="quarter" idx="12"/>
          </p:nvPr>
        </p:nvSpPr>
        <p:spPr/>
        <p:txBody>
          <a:bodyPr/>
          <a:lstStyle/>
          <a:p>
            <a:fld id="{D649F37F-5D2E-4534-A758-CBE98104B8BA}" type="slidenum">
              <a:rPr lang="en-US" smtClean="0"/>
              <a:t>‹#›</a:t>
            </a:fld>
            <a:endParaRPr lang="en-US"/>
          </a:p>
        </p:txBody>
      </p:sp>
    </p:spTree>
    <p:extLst>
      <p:ext uri="{BB962C8B-B14F-4D97-AF65-F5344CB8AC3E}">
        <p14:creationId xmlns:p14="http://schemas.microsoft.com/office/powerpoint/2010/main" val="277066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12479-269C-4957-8DED-58AEF802B4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085732-D6A7-446A-A206-73AD9B5D6F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5F25CD-714D-4FFD-90BB-BCCDF751C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4A6840-537C-40DB-8027-B8045185217F}"/>
              </a:ext>
            </a:extLst>
          </p:cNvPr>
          <p:cNvSpPr>
            <a:spLocks noGrp="1"/>
          </p:cNvSpPr>
          <p:nvPr>
            <p:ph type="dt" sz="half" idx="10"/>
          </p:nvPr>
        </p:nvSpPr>
        <p:spPr/>
        <p:txBody>
          <a:bodyPr/>
          <a:lstStyle/>
          <a:p>
            <a:r>
              <a:rPr lang="en-US"/>
              <a:t>12/13/2021</a:t>
            </a:r>
          </a:p>
        </p:txBody>
      </p:sp>
      <p:sp>
        <p:nvSpPr>
          <p:cNvPr id="6" name="Footer Placeholder 5">
            <a:extLst>
              <a:ext uri="{FF2B5EF4-FFF2-40B4-BE49-F238E27FC236}">
                <a16:creationId xmlns:a16="http://schemas.microsoft.com/office/drawing/2014/main" id="{270CCF8E-BF69-43D0-A6F5-01D9395FC138}"/>
              </a:ext>
            </a:extLst>
          </p:cNvPr>
          <p:cNvSpPr>
            <a:spLocks noGrp="1"/>
          </p:cNvSpPr>
          <p:nvPr>
            <p:ph type="ftr" sz="quarter" idx="11"/>
          </p:nvPr>
        </p:nvSpPr>
        <p:spPr/>
        <p:txBody>
          <a:bodyPr/>
          <a:lstStyle/>
          <a:p>
            <a:r>
              <a:rPr lang="en-US"/>
              <a:t>ECCE DPAP Panel Review</a:t>
            </a:r>
          </a:p>
        </p:txBody>
      </p:sp>
      <p:sp>
        <p:nvSpPr>
          <p:cNvPr id="7" name="Slide Number Placeholder 6">
            <a:extLst>
              <a:ext uri="{FF2B5EF4-FFF2-40B4-BE49-F238E27FC236}">
                <a16:creationId xmlns:a16="http://schemas.microsoft.com/office/drawing/2014/main" id="{02418E47-699F-46D5-A6F1-2A3853724EA0}"/>
              </a:ext>
            </a:extLst>
          </p:cNvPr>
          <p:cNvSpPr>
            <a:spLocks noGrp="1"/>
          </p:cNvSpPr>
          <p:nvPr>
            <p:ph type="sldNum" sz="quarter" idx="12"/>
          </p:nvPr>
        </p:nvSpPr>
        <p:spPr/>
        <p:txBody>
          <a:bodyPr/>
          <a:lstStyle/>
          <a:p>
            <a:fld id="{D649F37F-5D2E-4534-A758-CBE98104B8BA}" type="slidenum">
              <a:rPr lang="en-US" smtClean="0"/>
              <a:t>‹#›</a:t>
            </a:fld>
            <a:endParaRPr lang="en-US"/>
          </a:p>
        </p:txBody>
      </p:sp>
    </p:spTree>
    <p:extLst>
      <p:ext uri="{BB962C8B-B14F-4D97-AF65-F5344CB8AC3E}">
        <p14:creationId xmlns:p14="http://schemas.microsoft.com/office/powerpoint/2010/main" val="12525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11241-BF2C-46DB-B2C0-F11B251F25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0A649E-0EC4-4062-A58C-DBA80E80C4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91A872-24ED-418D-A8F7-1350146C4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8957C-B6AF-4A64-BFCA-C8717611A61A}"/>
              </a:ext>
            </a:extLst>
          </p:cNvPr>
          <p:cNvSpPr>
            <a:spLocks noGrp="1"/>
          </p:cNvSpPr>
          <p:nvPr>
            <p:ph type="dt" sz="half" idx="10"/>
          </p:nvPr>
        </p:nvSpPr>
        <p:spPr/>
        <p:txBody>
          <a:bodyPr/>
          <a:lstStyle/>
          <a:p>
            <a:r>
              <a:rPr lang="en-US"/>
              <a:t>12/13/2021</a:t>
            </a:r>
          </a:p>
        </p:txBody>
      </p:sp>
      <p:sp>
        <p:nvSpPr>
          <p:cNvPr id="6" name="Footer Placeholder 5">
            <a:extLst>
              <a:ext uri="{FF2B5EF4-FFF2-40B4-BE49-F238E27FC236}">
                <a16:creationId xmlns:a16="http://schemas.microsoft.com/office/drawing/2014/main" id="{4C1C6C39-80C4-43C5-8CDC-F195826D95C5}"/>
              </a:ext>
            </a:extLst>
          </p:cNvPr>
          <p:cNvSpPr>
            <a:spLocks noGrp="1"/>
          </p:cNvSpPr>
          <p:nvPr>
            <p:ph type="ftr" sz="quarter" idx="11"/>
          </p:nvPr>
        </p:nvSpPr>
        <p:spPr/>
        <p:txBody>
          <a:bodyPr/>
          <a:lstStyle/>
          <a:p>
            <a:r>
              <a:rPr lang="en-US"/>
              <a:t>ECCE DPAP Panel Review</a:t>
            </a:r>
          </a:p>
        </p:txBody>
      </p:sp>
      <p:sp>
        <p:nvSpPr>
          <p:cNvPr id="7" name="Slide Number Placeholder 6">
            <a:extLst>
              <a:ext uri="{FF2B5EF4-FFF2-40B4-BE49-F238E27FC236}">
                <a16:creationId xmlns:a16="http://schemas.microsoft.com/office/drawing/2014/main" id="{9FE43156-4D25-4545-9A7A-D6AA279BB4A6}"/>
              </a:ext>
            </a:extLst>
          </p:cNvPr>
          <p:cNvSpPr>
            <a:spLocks noGrp="1"/>
          </p:cNvSpPr>
          <p:nvPr>
            <p:ph type="sldNum" sz="quarter" idx="12"/>
          </p:nvPr>
        </p:nvSpPr>
        <p:spPr/>
        <p:txBody>
          <a:bodyPr/>
          <a:lstStyle/>
          <a:p>
            <a:fld id="{D649F37F-5D2E-4534-A758-CBE98104B8BA}" type="slidenum">
              <a:rPr lang="en-US" smtClean="0"/>
              <a:t>‹#›</a:t>
            </a:fld>
            <a:endParaRPr lang="en-US"/>
          </a:p>
        </p:txBody>
      </p:sp>
    </p:spTree>
    <p:extLst>
      <p:ext uri="{BB962C8B-B14F-4D97-AF65-F5344CB8AC3E}">
        <p14:creationId xmlns:p14="http://schemas.microsoft.com/office/powerpoint/2010/main" val="1650448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30542-A128-41C3-902B-6F5345972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E360DD5-8438-4446-95F6-13FEB4C102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A120AF3-C271-4331-86D8-71C9AA2AB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12/13/2021</a:t>
            </a:r>
          </a:p>
        </p:txBody>
      </p:sp>
      <p:sp>
        <p:nvSpPr>
          <p:cNvPr id="5" name="Footer Placeholder 4">
            <a:extLst>
              <a:ext uri="{FF2B5EF4-FFF2-40B4-BE49-F238E27FC236}">
                <a16:creationId xmlns:a16="http://schemas.microsoft.com/office/drawing/2014/main" id="{103E58F2-7B76-4C08-8EC8-05996B8A5C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ECCE DPAP Panel Review</a:t>
            </a:r>
          </a:p>
        </p:txBody>
      </p:sp>
      <p:sp>
        <p:nvSpPr>
          <p:cNvPr id="6" name="Slide Number Placeholder 5">
            <a:extLst>
              <a:ext uri="{FF2B5EF4-FFF2-40B4-BE49-F238E27FC236}">
                <a16:creationId xmlns:a16="http://schemas.microsoft.com/office/drawing/2014/main" id="{AF014972-0485-4495-BA61-BDD5AB66D2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9F37F-5D2E-4534-A758-CBE98104B8BA}" type="slidenum">
              <a:rPr lang="en-US" smtClean="0"/>
              <a:t>‹#›</a:t>
            </a:fld>
            <a:endParaRPr lang="en-US"/>
          </a:p>
        </p:txBody>
      </p:sp>
      <p:pic>
        <p:nvPicPr>
          <p:cNvPr id="8" name="Picture 7" descr="Icon&#10;&#10;Description automatically generated with medium confidence">
            <a:extLst>
              <a:ext uri="{FF2B5EF4-FFF2-40B4-BE49-F238E27FC236}">
                <a16:creationId xmlns:a16="http://schemas.microsoft.com/office/drawing/2014/main" id="{C00FDCEA-E205-4EE8-9E45-710FF9D2166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121462" y="45085"/>
            <a:ext cx="2070538" cy="640079"/>
          </a:xfrm>
          <a:prstGeom prst="rect">
            <a:avLst/>
          </a:prstGeom>
        </p:spPr>
      </p:pic>
    </p:spTree>
    <p:extLst>
      <p:ext uri="{BB962C8B-B14F-4D97-AF65-F5344CB8AC3E}">
        <p14:creationId xmlns:p14="http://schemas.microsoft.com/office/powerpoint/2010/main" val="1924696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BB0B91-8111-4C51-A99A-BC8D2700B9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29E64E-C9A8-4A62-8A6F-AA2D6E637C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0612D-C72F-41EB-BFFE-1E080BBAD0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3CF6E-A3A5-4668-915E-9CC700B43A2A}" type="datetimeFigureOut">
              <a:rPr lang="en-US" smtClean="0"/>
              <a:t>1/16/22</a:t>
            </a:fld>
            <a:endParaRPr lang="en-US"/>
          </a:p>
        </p:txBody>
      </p:sp>
      <p:sp>
        <p:nvSpPr>
          <p:cNvPr id="5" name="Footer Placeholder 4">
            <a:extLst>
              <a:ext uri="{FF2B5EF4-FFF2-40B4-BE49-F238E27FC236}">
                <a16:creationId xmlns:a16="http://schemas.microsoft.com/office/drawing/2014/main" id="{21393551-685D-44DB-A640-7415AEB005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F2BEB0-3AF6-4E93-B424-FCDF224B21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675BB-8325-450F-8585-7554D026A6D6}" type="slidenum">
              <a:rPr lang="en-US" smtClean="0"/>
              <a:t>‹#›</a:t>
            </a:fld>
            <a:endParaRPr lang="en-US"/>
          </a:p>
        </p:txBody>
      </p:sp>
    </p:spTree>
    <p:extLst>
      <p:ext uri="{BB962C8B-B14F-4D97-AF65-F5344CB8AC3E}">
        <p14:creationId xmlns:p14="http://schemas.microsoft.com/office/powerpoint/2010/main" val="479943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79957F-BAF4-4736-8A14-4EDE66D8087F}"/>
              </a:ext>
            </a:extLst>
          </p:cNvPr>
          <p:cNvSpPr>
            <a:spLocks noGrp="1"/>
          </p:cNvSpPr>
          <p:nvPr>
            <p:ph type="ctrTitle"/>
          </p:nvPr>
        </p:nvSpPr>
        <p:spPr/>
        <p:txBody>
          <a:bodyPr>
            <a:normAutofit/>
          </a:bodyPr>
          <a:lstStyle/>
          <a:p>
            <a:r>
              <a:rPr lang="en-US" dirty="0"/>
              <a:t>Exclusive J/</a:t>
            </a:r>
            <a:r>
              <a:rPr lang="en-US" dirty="0" err="1"/>
              <a:t>ψ</a:t>
            </a:r>
            <a:r>
              <a:rPr lang="en-US" dirty="0"/>
              <a:t> production</a:t>
            </a:r>
            <a:br>
              <a:rPr lang="en-US" dirty="0"/>
            </a:br>
            <a:br>
              <a:rPr lang="en-US" sz="2800" b="1" dirty="0"/>
            </a:br>
            <a:r>
              <a:rPr lang="en-US" sz="2800" b="1" dirty="0"/>
              <a:t>Peter Steinberg, BNL</a:t>
            </a:r>
            <a:endParaRPr lang="en-US" b="1" dirty="0"/>
          </a:p>
        </p:txBody>
      </p:sp>
    </p:spTree>
    <p:extLst>
      <p:ext uri="{BB962C8B-B14F-4D97-AF65-F5344CB8AC3E}">
        <p14:creationId xmlns:p14="http://schemas.microsoft.com/office/powerpoint/2010/main" val="129386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ADD7-A686-4490-9BC0-2FF353645E47}"/>
              </a:ext>
            </a:extLst>
          </p:cNvPr>
          <p:cNvSpPr>
            <a:spLocks noGrp="1"/>
          </p:cNvSpPr>
          <p:nvPr>
            <p:ph type="title"/>
          </p:nvPr>
        </p:nvSpPr>
        <p:spPr/>
        <p:txBody>
          <a:bodyPr>
            <a:normAutofit fontScale="90000"/>
          </a:bodyPr>
          <a:lstStyle/>
          <a:p>
            <a:r>
              <a:rPr lang="en-US" dirty="0"/>
              <a:t>Exclusive J/</a:t>
            </a:r>
            <a:r>
              <a:rPr lang="en-US" dirty="0" err="1"/>
              <a:t>ψ</a:t>
            </a:r>
            <a:r>
              <a:rPr lang="en-US" dirty="0"/>
              <a:t> production</a:t>
            </a:r>
          </a:p>
        </p:txBody>
      </p:sp>
      <p:sp>
        <p:nvSpPr>
          <p:cNvPr id="3" name="Content Placeholder 2">
            <a:extLst>
              <a:ext uri="{FF2B5EF4-FFF2-40B4-BE49-F238E27FC236}">
                <a16:creationId xmlns:a16="http://schemas.microsoft.com/office/drawing/2014/main" id="{731B58E8-F88F-46DD-99EB-54DC9BF2D05D}"/>
              </a:ext>
            </a:extLst>
          </p:cNvPr>
          <p:cNvSpPr>
            <a:spLocks noGrp="1"/>
          </p:cNvSpPr>
          <p:nvPr>
            <p:ph idx="1"/>
          </p:nvPr>
        </p:nvSpPr>
        <p:spPr>
          <a:xfrm>
            <a:off x="311285" y="778213"/>
            <a:ext cx="6175108" cy="5616102"/>
          </a:xfrm>
        </p:spPr>
        <p:txBody>
          <a:bodyPr>
            <a:normAutofit fontScale="85000" lnSpcReduction="10000"/>
          </a:bodyPr>
          <a:lstStyle/>
          <a:p>
            <a:r>
              <a:rPr lang="en-US" b="1" dirty="0"/>
              <a:t>Differences </a:t>
            </a:r>
            <a:r>
              <a:rPr lang="en-US" b="1" dirty="0" err="1"/>
              <a:t>w.r.t.</a:t>
            </a:r>
            <a:r>
              <a:rPr lang="en-US" b="1" dirty="0"/>
              <a:t> ECCE proposal &amp; comments</a:t>
            </a:r>
            <a:endParaRPr lang="en-US" dirty="0"/>
          </a:p>
          <a:p>
            <a:pPr lvl="1"/>
            <a:r>
              <a:rPr lang="en-US" dirty="0"/>
              <a:t>Increase range from Q</a:t>
            </a:r>
            <a:r>
              <a:rPr lang="en-US" baseline="30000" dirty="0"/>
              <a:t>2</a:t>
            </a:r>
            <a:r>
              <a:rPr lang="en-US" dirty="0"/>
              <a:t>=1-10 GeV</a:t>
            </a:r>
            <a:r>
              <a:rPr lang="en-US" baseline="30000" dirty="0"/>
              <a:t>2</a:t>
            </a:r>
          </a:p>
          <a:p>
            <a:pPr lvl="2"/>
            <a:r>
              <a:rPr lang="en-US" dirty="0"/>
              <a:t>Some efficiency loss between 1-1.5 GeV</a:t>
            </a:r>
            <a:r>
              <a:rPr lang="en-US" baseline="30000" dirty="0"/>
              <a:t>2</a:t>
            </a:r>
          </a:p>
          <a:p>
            <a:pPr lvl="1"/>
            <a:r>
              <a:rPr lang="en-US" dirty="0"/>
              <a:t>Move from x = Q</a:t>
            </a:r>
            <a:r>
              <a:rPr lang="en-US" baseline="30000" dirty="0"/>
              <a:t>2</a:t>
            </a:r>
            <a:r>
              <a:rPr lang="en-US" dirty="0"/>
              <a:t>/W</a:t>
            </a:r>
            <a:r>
              <a:rPr lang="en-US" baseline="30000" dirty="0"/>
              <a:t>2</a:t>
            </a:r>
            <a:r>
              <a:rPr lang="en-US" dirty="0"/>
              <a:t> to </a:t>
            </a:r>
            <a:r>
              <a:rPr lang="en-US" dirty="0" err="1"/>
              <a:t>x</a:t>
            </a:r>
            <a:r>
              <a:rPr lang="en-US" baseline="-25000" dirty="0" err="1"/>
              <a:t>V</a:t>
            </a:r>
            <a:r>
              <a:rPr lang="en-US" dirty="0"/>
              <a:t> = (Q</a:t>
            </a:r>
            <a:r>
              <a:rPr lang="en-US" baseline="30000" dirty="0"/>
              <a:t>2</a:t>
            </a:r>
            <a:r>
              <a:rPr lang="en-US" dirty="0"/>
              <a:t>+M</a:t>
            </a:r>
            <a:r>
              <a:rPr lang="en-US" baseline="30000" dirty="0"/>
              <a:t>2</a:t>
            </a:r>
            <a:r>
              <a:rPr lang="en-US" dirty="0"/>
              <a:t>)/W</a:t>
            </a:r>
            <a:r>
              <a:rPr lang="en-US" baseline="30000" dirty="0"/>
              <a:t>2</a:t>
            </a:r>
            <a:endParaRPr lang="en-US" dirty="0"/>
          </a:p>
          <a:p>
            <a:pPr lvl="2"/>
            <a:r>
              <a:rPr lang="en-US" i="1" dirty="0"/>
              <a:t>40% signal reduction (cut in J/</a:t>
            </a:r>
            <a:r>
              <a:rPr lang="el-GR" i="1" dirty="0"/>
              <a:t> ψ</a:t>
            </a:r>
            <a:r>
              <a:rPr lang="en-US" i="1" dirty="0"/>
              <a:t> rapidity)</a:t>
            </a:r>
          </a:p>
          <a:p>
            <a:pPr lvl="2"/>
            <a:r>
              <a:rPr lang="en-US" i="1" dirty="0"/>
              <a:t>Only 5% for x&lt;0.01</a:t>
            </a:r>
            <a:endParaRPr lang="en-US" dirty="0"/>
          </a:p>
          <a:p>
            <a:pPr lvl="1"/>
            <a:r>
              <a:rPr lang="en-US" dirty="0"/>
              <a:t>10 fb</a:t>
            </a:r>
            <a:r>
              <a:rPr lang="en-US" baseline="30000" dirty="0"/>
              <a:t>-1</a:t>
            </a:r>
            <a:r>
              <a:rPr lang="en-US" dirty="0"/>
              <a:t>/A (vs. 20 fb</a:t>
            </a:r>
            <a:r>
              <a:rPr lang="en-US" baseline="30000" dirty="0"/>
              <a:t>-1</a:t>
            </a:r>
            <a:r>
              <a:rPr lang="en-US" dirty="0"/>
              <a:t>/A in proposal)</a:t>
            </a:r>
          </a:p>
          <a:p>
            <a:pPr lvl="1"/>
            <a:r>
              <a:rPr lang="en-US" dirty="0"/>
              <a:t>Full PID for e and µ, based on presence/absence of an EM cluster: </a:t>
            </a:r>
          </a:p>
          <a:p>
            <a:pPr lvl="2"/>
            <a:r>
              <a:rPr lang="en-US" i="1" dirty="0" err="1"/>
              <a:t>ePID</a:t>
            </a:r>
            <a:r>
              <a:rPr lang="en-US" i="1" dirty="0"/>
              <a:t> satisfied if </a:t>
            </a:r>
            <a:r>
              <a:rPr lang="en-US" i="1" dirty="0" err="1"/>
              <a:t>E</a:t>
            </a:r>
            <a:r>
              <a:rPr lang="en-US" i="1" baseline="-25000" dirty="0" err="1"/>
              <a:t>clus</a:t>
            </a:r>
            <a:r>
              <a:rPr lang="en-US" i="1" dirty="0"/>
              <a:t>/</a:t>
            </a:r>
            <a:r>
              <a:rPr lang="en-US" i="1" dirty="0" err="1"/>
              <a:t>P</a:t>
            </a:r>
            <a:r>
              <a:rPr lang="en-US" i="1" baseline="-25000" dirty="0" err="1"/>
              <a:t>track</a:t>
            </a:r>
            <a:r>
              <a:rPr lang="en-US" i="1" dirty="0"/>
              <a:t>&gt;0.6, otherwise µPID</a:t>
            </a:r>
            <a:endParaRPr lang="en-US" dirty="0"/>
          </a:p>
          <a:p>
            <a:pPr lvl="1"/>
            <a:r>
              <a:rPr lang="en-US" dirty="0"/>
              <a:t>e’ energy adjusted to obey kinematic constraint (correct for coherent), similar to “method L” </a:t>
            </a:r>
          </a:p>
          <a:p>
            <a:pPr lvl="2"/>
            <a:r>
              <a:rPr lang="en-US" i="1" dirty="0" err="1"/>
              <a:t>e+A</a:t>
            </a:r>
            <a:r>
              <a:rPr lang="en-US" i="1" dirty="0"/>
              <a:t> = </a:t>
            </a:r>
            <a:r>
              <a:rPr lang="en-US" i="1" dirty="0" err="1"/>
              <a:t>e’+A’+J</a:t>
            </a:r>
            <a:r>
              <a:rPr lang="en-US" i="1" dirty="0"/>
              <a:t>/</a:t>
            </a:r>
            <a:r>
              <a:rPr lang="el-GR" i="1" dirty="0"/>
              <a:t>ψ </a:t>
            </a:r>
            <a:r>
              <a:rPr lang="el-GR" dirty="0"/>
              <a:t>→</a:t>
            </a:r>
            <a:r>
              <a:rPr lang="el-GR" i="1" dirty="0"/>
              <a:t> </a:t>
            </a:r>
            <a:r>
              <a:rPr lang="en-US" i="1" dirty="0"/>
              <a:t>M</a:t>
            </a:r>
            <a:r>
              <a:rPr lang="en-US" i="1" baseline="30000" dirty="0"/>
              <a:t>2</a:t>
            </a:r>
            <a:r>
              <a:rPr lang="en-US" i="1" baseline="-25000" dirty="0"/>
              <a:t>A’</a:t>
            </a:r>
            <a:r>
              <a:rPr lang="en-US" i="1" dirty="0"/>
              <a:t> = (A - (Se’-e) - </a:t>
            </a:r>
            <a:r>
              <a:rPr lang="el-GR" i="1" dirty="0"/>
              <a:t>ψ)</a:t>
            </a:r>
            <a:r>
              <a:rPr lang="el-GR" i="1" baseline="30000" dirty="0"/>
              <a:t>2 </a:t>
            </a:r>
            <a:r>
              <a:rPr lang="el-GR" i="1" dirty="0"/>
              <a:t>= </a:t>
            </a:r>
            <a:r>
              <a:rPr lang="en-US" i="1" dirty="0"/>
              <a:t>M</a:t>
            </a:r>
            <a:r>
              <a:rPr lang="en-US" i="1" baseline="30000" dirty="0"/>
              <a:t>2</a:t>
            </a:r>
            <a:r>
              <a:rPr lang="en-US" i="1" baseline="-25000" dirty="0"/>
              <a:t>A</a:t>
            </a:r>
            <a:endParaRPr lang="en-US" dirty="0"/>
          </a:p>
          <a:p>
            <a:pPr lvl="2"/>
            <a:r>
              <a:rPr lang="en-US" i="1" dirty="0"/>
              <a:t>Correction required to be small to guarantee well-reconstructed scattered electron</a:t>
            </a:r>
            <a:endParaRPr lang="en-US" dirty="0"/>
          </a:p>
          <a:p>
            <a:pPr lvl="1"/>
            <a:r>
              <a:rPr lang="en-US" dirty="0"/>
              <a:t>Simple efficiency corrections to arrive at cross section</a:t>
            </a:r>
          </a:p>
          <a:p>
            <a:pPr lvl="2"/>
            <a:r>
              <a:rPr lang="en-US" i="1" dirty="0"/>
              <a:t>Coherent x-sect based on Sartre 1.37</a:t>
            </a:r>
            <a:endParaRPr lang="en-US" dirty="0"/>
          </a:p>
          <a:p>
            <a:pPr lvl="2"/>
            <a:r>
              <a:rPr lang="en-US" i="1" dirty="0"/>
              <a:t>Incoherent is Beagle normalized to Sartre incoherent.</a:t>
            </a:r>
            <a:endParaRPr lang="en-US" dirty="0"/>
          </a:p>
        </p:txBody>
      </p:sp>
      <p:sp>
        <p:nvSpPr>
          <p:cNvPr id="4" name="Date Placeholder 3">
            <a:extLst>
              <a:ext uri="{FF2B5EF4-FFF2-40B4-BE49-F238E27FC236}">
                <a16:creationId xmlns:a16="http://schemas.microsoft.com/office/drawing/2014/main" id="{02F3B8BF-04BD-4303-A5C6-90BC7F8453C4}"/>
              </a:ext>
            </a:extLst>
          </p:cNvPr>
          <p:cNvSpPr>
            <a:spLocks noGrp="1"/>
          </p:cNvSpPr>
          <p:nvPr>
            <p:ph type="dt" sz="half" idx="10"/>
          </p:nvPr>
        </p:nvSpPr>
        <p:spPr/>
        <p:txBody>
          <a:bodyPr/>
          <a:lstStyle/>
          <a:p>
            <a:r>
              <a:rPr lang="en-US" dirty="0"/>
              <a:t>12/13/2021</a:t>
            </a:r>
          </a:p>
        </p:txBody>
      </p:sp>
      <p:sp>
        <p:nvSpPr>
          <p:cNvPr id="5" name="Footer Placeholder 4">
            <a:extLst>
              <a:ext uri="{FF2B5EF4-FFF2-40B4-BE49-F238E27FC236}">
                <a16:creationId xmlns:a16="http://schemas.microsoft.com/office/drawing/2014/main" id="{8882DC5E-6E59-4E88-9DD8-6B6710F0768E}"/>
              </a:ext>
            </a:extLst>
          </p:cNvPr>
          <p:cNvSpPr>
            <a:spLocks noGrp="1"/>
          </p:cNvSpPr>
          <p:nvPr>
            <p:ph type="ftr" sz="quarter" idx="11"/>
          </p:nvPr>
        </p:nvSpPr>
        <p:spPr/>
        <p:txBody>
          <a:bodyPr/>
          <a:lstStyle/>
          <a:p>
            <a:r>
              <a:rPr lang="en-US"/>
              <a:t>ECCE DPAP Panel Review</a:t>
            </a:r>
          </a:p>
        </p:txBody>
      </p:sp>
      <p:sp>
        <p:nvSpPr>
          <p:cNvPr id="6" name="Slide Number Placeholder 5">
            <a:extLst>
              <a:ext uri="{FF2B5EF4-FFF2-40B4-BE49-F238E27FC236}">
                <a16:creationId xmlns:a16="http://schemas.microsoft.com/office/drawing/2014/main" id="{E97DF5A9-3D81-41F1-B005-81273E09C058}"/>
              </a:ext>
            </a:extLst>
          </p:cNvPr>
          <p:cNvSpPr>
            <a:spLocks noGrp="1"/>
          </p:cNvSpPr>
          <p:nvPr>
            <p:ph type="sldNum" sz="quarter" idx="12"/>
          </p:nvPr>
        </p:nvSpPr>
        <p:spPr/>
        <p:txBody>
          <a:bodyPr/>
          <a:lstStyle/>
          <a:p>
            <a:fld id="{D649F37F-5D2E-4534-A758-CBE98104B8BA}" type="slidenum">
              <a:rPr lang="en-US" smtClean="0"/>
              <a:t>2</a:t>
            </a:fld>
            <a:endParaRPr lang="en-US"/>
          </a:p>
        </p:txBody>
      </p:sp>
      <p:pic>
        <p:nvPicPr>
          <p:cNvPr id="8" name="Picture 7">
            <a:extLst>
              <a:ext uri="{FF2B5EF4-FFF2-40B4-BE49-F238E27FC236}">
                <a16:creationId xmlns:a16="http://schemas.microsoft.com/office/drawing/2014/main" id="{6A62D042-6B3D-D54C-B1E9-B543C849701C}"/>
              </a:ext>
            </a:extLst>
          </p:cNvPr>
          <p:cNvPicPr>
            <a:picLocks noChangeAspect="1"/>
          </p:cNvPicPr>
          <p:nvPr/>
        </p:nvPicPr>
        <p:blipFill>
          <a:blip r:embed="rId2"/>
          <a:stretch>
            <a:fillRect/>
          </a:stretch>
        </p:blipFill>
        <p:spPr>
          <a:xfrm>
            <a:off x="6096000" y="778213"/>
            <a:ext cx="5515627" cy="2324111"/>
          </a:xfrm>
          <a:prstGeom prst="rect">
            <a:avLst/>
          </a:prstGeom>
        </p:spPr>
      </p:pic>
      <p:pic>
        <p:nvPicPr>
          <p:cNvPr id="12" name="Picture 11">
            <a:extLst>
              <a:ext uri="{FF2B5EF4-FFF2-40B4-BE49-F238E27FC236}">
                <a16:creationId xmlns:a16="http://schemas.microsoft.com/office/drawing/2014/main" id="{7174296E-744B-1942-8F01-0764D5094777}"/>
              </a:ext>
            </a:extLst>
          </p:cNvPr>
          <p:cNvPicPr>
            <a:picLocks noChangeAspect="1"/>
          </p:cNvPicPr>
          <p:nvPr/>
        </p:nvPicPr>
        <p:blipFill>
          <a:blip r:embed="rId3"/>
          <a:stretch>
            <a:fillRect/>
          </a:stretch>
        </p:blipFill>
        <p:spPr>
          <a:xfrm rot="5400000">
            <a:off x="7024429" y="2326212"/>
            <a:ext cx="3400350" cy="4844216"/>
          </a:xfrm>
          <a:prstGeom prst="rect">
            <a:avLst/>
          </a:prstGeom>
        </p:spPr>
      </p:pic>
      <p:sp>
        <p:nvSpPr>
          <p:cNvPr id="13" name="TextBox 12">
            <a:extLst>
              <a:ext uri="{FF2B5EF4-FFF2-40B4-BE49-F238E27FC236}">
                <a16:creationId xmlns:a16="http://schemas.microsoft.com/office/drawing/2014/main" id="{A4175E6D-6492-7745-87E4-99061BA0B3BE}"/>
              </a:ext>
            </a:extLst>
          </p:cNvPr>
          <p:cNvSpPr txBox="1"/>
          <p:nvPr/>
        </p:nvSpPr>
        <p:spPr>
          <a:xfrm>
            <a:off x="8814057" y="5446641"/>
            <a:ext cx="817853" cy="369332"/>
          </a:xfrm>
          <a:prstGeom prst="rect">
            <a:avLst/>
          </a:prstGeom>
          <a:noFill/>
        </p:spPr>
        <p:txBody>
          <a:bodyPr wrap="none" rtlCol="0">
            <a:spAutoFit/>
          </a:bodyPr>
          <a:lstStyle/>
          <a:p>
            <a:r>
              <a:rPr lang="en-US" b="1" dirty="0"/>
              <a:t>x&lt;0.01</a:t>
            </a:r>
          </a:p>
        </p:txBody>
      </p:sp>
      <p:sp>
        <p:nvSpPr>
          <p:cNvPr id="14" name="TextBox 13">
            <a:extLst>
              <a:ext uri="{FF2B5EF4-FFF2-40B4-BE49-F238E27FC236}">
                <a16:creationId xmlns:a16="http://schemas.microsoft.com/office/drawing/2014/main" id="{761F8A1D-EC1F-3B42-8E3A-E43CF5CE98E5}"/>
              </a:ext>
            </a:extLst>
          </p:cNvPr>
          <p:cNvSpPr txBox="1"/>
          <p:nvPr/>
        </p:nvSpPr>
        <p:spPr>
          <a:xfrm>
            <a:off x="7674372" y="5440017"/>
            <a:ext cx="909223" cy="369332"/>
          </a:xfrm>
          <a:prstGeom prst="rect">
            <a:avLst/>
          </a:prstGeom>
          <a:noFill/>
        </p:spPr>
        <p:txBody>
          <a:bodyPr wrap="none" rtlCol="0">
            <a:spAutoFit/>
          </a:bodyPr>
          <a:lstStyle/>
          <a:p>
            <a:r>
              <a:rPr lang="en-US" b="1" dirty="0" err="1"/>
              <a:t>x</a:t>
            </a:r>
            <a:r>
              <a:rPr lang="en-US" b="1" baseline="-25000" dirty="0" err="1"/>
              <a:t>V</a:t>
            </a:r>
            <a:r>
              <a:rPr lang="en-US" b="1" dirty="0"/>
              <a:t>&lt;0.01</a:t>
            </a:r>
          </a:p>
        </p:txBody>
      </p:sp>
    </p:spTree>
    <p:extLst>
      <p:ext uri="{BB962C8B-B14F-4D97-AF65-F5344CB8AC3E}">
        <p14:creationId xmlns:p14="http://schemas.microsoft.com/office/powerpoint/2010/main" val="164820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ADD7-A686-4490-9BC0-2FF353645E47}"/>
              </a:ext>
            </a:extLst>
          </p:cNvPr>
          <p:cNvSpPr>
            <a:spLocks noGrp="1"/>
          </p:cNvSpPr>
          <p:nvPr>
            <p:ph type="title"/>
          </p:nvPr>
        </p:nvSpPr>
        <p:spPr/>
        <p:txBody>
          <a:bodyPr>
            <a:normAutofit fontScale="90000"/>
          </a:bodyPr>
          <a:lstStyle/>
          <a:p>
            <a:r>
              <a:rPr lang="en-US" dirty="0"/>
              <a:t>Particle identification efficiency/purity</a:t>
            </a:r>
          </a:p>
        </p:txBody>
      </p:sp>
      <p:sp>
        <p:nvSpPr>
          <p:cNvPr id="3" name="Content Placeholder 2">
            <a:extLst>
              <a:ext uri="{FF2B5EF4-FFF2-40B4-BE49-F238E27FC236}">
                <a16:creationId xmlns:a16="http://schemas.microsoft.com/office/drawing/2014/main" id="{731B58E8-F88F-46DD-99EB-54DC9BF2D05D}"/>
              </a:ext>
            </a:extLst>
          </p:cNvPr>
          <p:cNvSpPr>
            <a:spLocks noGrp="1"/>
          </p:cNvSpPr>
          <p:nvPr>
            <p:ph idx="1"/>
          </p:nvPr>
        </p:nvSpPr>
        <p:spPr>
          <a:xfrm>
            <a:off x="190343" y="1167416"/>
            <a:ext cx="3477198" cy="4353241"/>
          </a:xfrm>
        </p:spPr>
        <p:txBody>
          <a:bodyPr anchor="ctr">
            <a:normAutofit fontScale="85000" lnSpcReduction="10000"/>
          </a:bodyPr>
          <a:lstStyle/>
          <a:p>
            <a:r>
              <a:rPr lang="en-US" dirty="0"/>
              <a:t>Accepted events require two positive tags on decay products and a confirmation of electron candidate - otherwise event is rejected </a:t>
            </a:r>
          </a:p>
          <a:p>
            <a:r>
              <a:rPr lang="en-US" dirty="0"/>
              <a:t>97% PID efficiency for µµ and 85% for </a:t>
            </a:r>
            <a:r>
              <a:rPr lang="en-US" dirty="0" err="1"/>
              <a:t>ee</a:t>
            </a:r>
            <a:r>
              <a:rPr lang="en-US" dirty="0"/>
              <a:t> (gaps in calo acceptance): Electron/muon contamination in double-tag analysis found to be negligible.</a:t>
            </a:r>
          </a:p>
        </p:txBody>
      </p:sp>
      <p:sp>
        <p:nvSpPr>
          <p:cNvPr id="4" name="Date Placeholder 3">
            <a:extLst>
              <a:ext uri="{FF2B5EF4-FFF2-40B4-BE49-F238E27FC236}">
                <a16:creationId xmlns:a16="http://schemas.microsoft.com/office/drawing/2014/main" id="{02F3B8BF-04BD-4303-A5C6-90BC7F8453C4}"/>
              </a:ext>
            </a:extLst>
          </p:cNvPr>
          <p:cNvSpPr>
            <a:spLocks noGrp="1"/>
          </p:cNvSpPr>
          <p:nvPr>
            <p:ph type="dt" sz="half" idx="10"/>
          </p:nvPr>
        </p:nvSpPr>
        <p:spPr/>
        <p:txBody>
          <a:bodyPr/>
          <a:lstStyle/>
          <a:p>
            <a:r>
              <a:rPr lang="en-US" dirty="0"/>
              <a:t>12/13/2021</a:t>
            </a:r>
          </a:p>
        </p:txBody>
      </p:sp>
      <p:sp>
        <p:nvSpPr>
          <p:cNvPr id="5" name="Footer Placeholder 4">
            <a:extLst>
              <a:ext uri="{FF2B5EF4-FFF2-40B4-BE49-F238E27FC236}">
                <a16:creationId xmlns:a16="http://schemas.microsoft.com/office/drawing/2014/main" id="{8882DC5E-6E59-4E88-9DD8-6B6710F0768E}"/>
              </a:ext>
            </a:extLst>
          </p:cNvPr>
          <p:cNvSpPr>
            <a:spLocks noGrp="1"/>
          </p:cNvSpPr>
          <p:nvPr>
            <p:ph type="ftr" sz="quarter" idx="11"/>
          </p:nvPr>
        </p:nvSpPr>
        <p:spPr/>
        <p:txBody>
          <a:bodyPr/>
          <a:lstStyle/>
          <a:p>
            <a:r>
              <a:rPr lang="en-US" dirty="0"/>
              <a:t>ECCE DPAP Panel Review</a:t>
            </a:r>
          </a:p>
        </p:txBody>
      </p:sp>
      <p:sp>
        <p:nvSpPr>
          <p:cNvPr id="6" name="Slide Number Placeholder 5">
            <a:extLst>
              <a:ext uri="{FF2B5EF4-FFF2-40B4-BE49-F238E27FC236}">
                <a16:creationId xmlns:a16="http://schemas.microsoft.com/office/drawing/2014/main" id="{E97DF5A9-3D81-41F1-B005-81273E09C058}"/>
              </a:ext>
            </a:extLst>
          </p:cNvPr>
          <p:cNvSpPr>
            <a:spLocks noGrp="1"/>
          </p:cNvSpPr>
          <p:nvPr>
            <p:ph type="sldNum" sz="quarter" idx="12"/>
          </p:nvPr>
        </p:nvSpPr>
        <p:spPr/>
        <p:txBody>
          <a:bodyPr/>
          <a:lstStyle/>
          <a:p>
            <a:fld id="{D649F37F-5D2E-4534-A758-CBE98104B8BA}" type="slidenum">
              <a:rPr lang="en-US" smtClean="0"/>
              <a:t>3</a:t>
            </a:fld>
            <a:endParaRPr lang="en-US"/>
          </a:p>
        </p:txBody>
      </p:sp>
      <p:pic>
        <p:nvPicPr>
          <p:cNvPr id="7" name="Picture 6">
            <a:extLst>
              <a:ext uri="{FF2B5EF4-FFF2-40B4-BE49-F238E27FC236}">
                <a16:creationId xmlns:a16="http://schemas.microsoft.com/office/drawing/2014/main" id="{B529C65E-1ACD-464B-81C5-4DE145B4AE8F}"/>
              </a:ext>
            </a:extLst>
          </p:cNvPr>
          <p:cNvPicPr>
            <a:picLocks noChangeAspect="1"/>
          </p:cNvPicPr>
          <p:nvPr/>
        </p:nvPicPr>
        <p:blipFill>
          <a:blip r:embed="rId2"/>
          <a:stretch>
            <a:fillRect/>
          </a:stretch>
        </p:blipFill>
        <p:spPr>
          <a:xfrm>
            <a:off x="3620022" y="1410834"/>
            <a:ext cx="8233080" cy="4353241"/>
          </a:xfrm>
          <a:prstGeom prst="rect">
            <a:avLst/>
          </a:prstGeom>
        </p:spPr>
      </p:pic>
    </p:spTree>
    <p:extLst>
      <p:ext uri="{BB962C8B-B14F-4D97-AF65-F5344CB8AC3E}">
        <p14:creationId xmlns:p14="http://schemas.microsoft.com/office/powerpoint/2010/main" val="858646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ADD7-A686-4490-9BC0-2FF353645E47}"/>
              </a:ext>
            </a:extLst>
          </p:cNvPr>
          <p:cNvSpPr>
            <a:spLocks noGrp="1"/>
          </p:cNvSpPr>
          <p:nvPr>
            <p:ph type="title"/>
          </p:nvPr>
        </p:nvSpPr>
        <p:spPr/>
        <p:txBody>
          <a:bodyPr>
            <a:normAutofit fontScale="90000"/>
          </a:bodyPr>
          <a:lstStyle/>
          <a:p>
            <a:r>
              <a:rPr lang="en-US" dirty="0"/>
              <a:t>Coherent process only (intermediate result)</a:t>
            </a:r>
          </a:p>
        </p:txBody>
      </p:sp>
      <p:sp>
        <p:nvSpPr>
          <p:cNvPr id="3" name="Content Placeholder 2">
            <a:extLst>
              <a:ext uri="{FF2B5EF4-FFF2-40B4-BE49-F238E27FC236}">
                <a16:creationId xmlns:a16="http://schemas.microsoft.com/office/drawing/2014/main" id="{731B58E8-F88F-46DD-99EB-54DC9BF2D05D}"/>
              </a:ext>
            </a:extLst>
          </p:cNvPr>
          <p:cNvSpPr>
            <a:spLocks noGrp="1"/>
          </p:cNvSpPr>
          <p:nvPr>
            <p:ph idx="1"/>
          </p:nvPr>
        </p:nvSpPr>
        <p:spPr>
          <a:xfrm>
            <a:off x="311284" y="791186"/>
            <a:ext cx="3333790" cy="5354654"/>
          </a:xfrm>
        </p:spPr>
        <p:txBody>
          <a:bodyPr anchor="ctr">
            <a:normAutofit fontScale="70000" lnSpcReduction="20000"/>
          </a:bodyPr>
          <a:lstStyle/>
          <a:p>
            <a:r>
              <a:rPr lang="en-US" dirty="0"/>
              <a:t>p</a:t>
            </a:r>
            <a:r>
              <a:rPr lang="en-US" baseline="-25000" dirty="0"/>
              <a:t>T</a:t>
            </a:r>
            <a:r>
              <a:rPr lang="en-US" baseline="30000" dirty="0"/>
              <a:t>2</a:t>
            </a:r>
            <a:r>
              <a:rPr lang="en-US" dirty="0"/>
              <a:t> is used as proxy for t</a:t>
            </a:r>
          </a:p>
          <a:p>
            <a:r>
              <a:rPr lang="en-US" dirty="0"/>
              <a:t>Correction is just simple integral of reconstructed counts over truth</a:t>
            </a:r>
          </a:p>
          <a:p>
            <a:r>
              <a:rPr lang="en-US" dirty="0"/>
              <a:t>Efficiency vs Q</a:t>
            </a:r>
            <a:r>
              <a:rPr lang="en-US" baseline="30000" dirty="0"/>
              <a:t>2</a:t>
            </a:r>
            <a:r>
              <a:rPr lang="en-US" dirty="0"/>
              <a:t> is mostly constant but composed of many parts: e’ efficiency (track &amp; cluster), charged decay products, PID cuts, kinematic constraints, etc. </a:t>
            </a:r>
          </a:p>
          <a:p>
            <a:r>
              <a:rPr lang="en-US" dirty="0"/>
              <a:t>Aggregate efficiency is 40% for </a:t>
            </a:r>
            <a:r>
              <a:rPr lang="en-US" dirty="0" err="1"/>
              <a:t>ee</a:t>
            </a:r>
            <a:r>
              <a:rPr lang="en-US" dirty="0"/>
              <a:t>, 60% for µµ.  Expect 15% systematics or better, as many efficiencies should be measurable in data using tag &amp; probe.</a:t>
            </a:r>
          </a:p>
          <a:p>
            <a:r>
              <a:rPr lang="en-US" dirty="0"/>
              <a:t>Tracking resolution sufficient for observation of “kinks” in the µµ channel - weaker for </a:t>
            </a:r>
            <a:r>
              <a:rPr lang="en-US" dirty="0" err="1"/>
              <a:t>ee</a:t>
            </a:r>
            <a:endParaRPr lang="en-US" dirty="0"/>
          </a:p>
        </p:txBody>
      </p:sp>
      <p:sp>
        <p:nvSpPr>
          <p:cNvPr id="4" name="Date Placeholder 3">
            <a:extLst>
              <a:ext uri="{FF2B5EF4-FFF2-40B4-BE49-F238E27FC236}">
                <a16:creationId xmlns:a16="http://schemas.microsoft.com/office/drawing/2014/main" id="{02F3B8BF-04BD-4303-A5C6-90BC7F8453C4}"/>
              </a:ext>
            </a:extLst>
          </p:cNvPr>
          <p:cNvSpPr>
            <a:spLocks noGrp="1"/>
          </p:cNvSpPr>
          <p:nvPr>
            <p:ph type="dt" sz="half" idx="10"/>
          </p:nvPr>
        </p:nvSpPr>
        <p:spPr/>
        <p:txBody>
          <a:bodyPr/>
          <a:lstStyle/>
          <a:p>
            <a:r>
              <a:rPr lang="en-US" dirty="0"/>
              <a:t>12/13/2021</a:t>
            </a:r>
          </a:p>
        </p:txBody>
      </p:sp>
      <p:sp>
        <p:nvSpPr>
          <p:cNvPr id="5" name="Footer Placeholder 4">
            <a:extLst>
              <a:ext uri="{FF2B5EF4-FFF2-40B4-BE49-F238E27FC236}">
                <a16:creationId xmlns:a16="http://schemas.microsoft.com/office/drawing/2014/main" id="{8882DC5E-6E59-4E88-9DD8-6B6710F0768E}"/>
              </a:ext>
            </a:extLst>
          </p:cNvPr>
          <p:cNvSpPr>
            <a:spLocks noGrp="1"/>
          </p:cNvSpPr>
          <p:nvPr>
            <p:ph type="ftr" sz="quarter" idx="11"/>
          </p:nvPr>
        </p:nvSpPr>
        <p:spPr/>
        <p:txBody>
          <a:bodyPr/>
          <a:lstStyle/>
          <a:p>
            <a:r>
              <a:rPr lang="en-US"/>
              <a:t>ECCE DPAP Panel Review</a:t>
            </a:r>
          </a:p>
        </p:txBody>
      </p:sp>
      <p:sp>
        <p:nvSpPr>
          <p:cNvPr id="6" name="Slide Number Placeholder 5">
            <a:extLst>
              <a:ext uri="{FF2B5EF4-FFF2-40B4-BE49-F238E27FC236}">
                <a16:creationId xmlns:a16="http://schemas.microsoft.com/office/drawing/2014/main" id="{E97DF5A9-3D81-41F1-B005-81273E09C058}"/>
              </a:ext>
            </a:extLst>
          </p:cNvPr>
          <p:cNvSpPr>
            <a:spLocks noGrp="1"/>
          </p:cNvSpPr>
          <p:nvPr>
            <p:ph type="sldNum" sz="quarter" idx="12"/>
          </p:nvPr>
        </p:nvSpPr>
        <p:spPr/>
        <p:txBody>
          <a:bodyPr/>
          <a:lstStyle/>
          <a:p>
            <a:fld id="{D649F37F-5D2E-4534-A758-CBE98104B8BA}" type="slidenum">
              <a:rPr lang="en-US" smtClean="0"/>
              <a:t>4</a:t>
            </a:fld>
            <a:endParaRPr lang="en-US"/>
          </a:p>
        </p:txBody>
      </p:sp>
      <p:pic>
        <p:nvPicPr>
          <p:cNvPr id="7" name="Picture 6">
            <a:extLst>
              <a:ext uri="{FF2B5EF4-FFF2-40B4-BE49-F238E27FC236}">
                <a16:creationId xmlns:a16="http://schemas.microsoft.com/office/drawing/2014/main" id="{9589B04C-A282-E941-92B1-CC1D0972C58C}"/>
              </a:ext>
            </a:extLst>
          </p:cNvPr>
          <p:cNvPicPr>
            <a:picLocks noChangeAspect="1"/>
          </p:cNvPicPr>
          <p:nvPr/>
        </p:nvPicPr>
        <p:blipFill>
          <a:blip r:embed="rId2"/>
          <a:stretch>
            <a:fillRect/>
          </a:stretch>
        </p:blipFill>
        <p:spPr>
          <a:xfrm>
            <a:off x="3770334" y="1400495"/>
            <a:ext cx="8221043" cy="4346876"/>
          </a:xfrm>
          <a:prstGeom prst="rect">
            <a:avLst/>
          </a:prstGeom>
        </p:spPr>
      </p:pic>
    </p:spTree>
    <p:extLst>
      <p:ext uri="{BB962C8B-B14F-4D97-AF65-F5344CB8AC3E}">
        <p14:creationId xmlns:p14="http://schemas.microsoft.com/office/powerpoint/2010/main" val="285271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ADD7-A686-4490-9BC0-2FF353645E47}"/>
              </a:ext>
            </a:extLst>
          </p:cNvPr>
          <p:cNvSpPr>
            <a:spLocks noGrp="1"/>
          </p:cNvSpPr>
          <p:nvPr>
            <p:ph type="title"/>
          </p:nvPr>
        </p:nvSpPr>
        <p:spPr/>
        <p:txBody>
          <a:bodyPr>
            <a:normAutofit fontScale="90000"/>
          </a:bodyPr>
          <a:lstStyle/>
          <a:p>
            <a:r>
              <a:rPr lang="en-US" dirty="0"/>
              <a:t>Coherent signal &amp; incoherent background</a:t>
            </a:r>
          </a:p>
        </p:txBody>
      </p:sp>
      <p:sp>
        <p:nvSpPr>
          <p:cNvPr id="3" name="Content Placeholder 2">
            <a:extLst>
              <a:ext uri="{FF2B5EF4-FFF2-40B4-BE49-F238E27FC236}">
                <a16:creationId xmlns:a16="http://schemas.microsoft.com/office/drawing/2014/main" id="{731B58E8-F88F-46DD-99EB-54DC9BF2D05D}"/>
              </a:ext>
            </a:extLst>
          </p:cNvPr>
          <p:cNvSpPr>
            <a:spLocks noGrp="1"/>
          </p:cNvSpPr>
          <p:nvPr>
            <p:ph idx="1"/>
          </p:nvPr>
        </p:nvSpPr>
        <p:spPr>
          <a:xfrm>
            <a:off x="172136" y="1252359"/>
            <a:ext cx="3727316" cy="4353281"/>
          </a:xfrm>
        </p:spPr>
        <p:txBody>
          <a:bodyPr anchor="ctr">
            <a:normAutofit fontScale="85000" lnSpcReduction="10000"/>
          </a:bodyPr>
          <a:lstStyle/>
          <a:p>
            <a:r>
              <a:rPr lang="en-US" dirty="0"/>
              <a:t>To estimate incoherent background, selections made on ZDC, Roman Pots, OMD and B0 detectors.</a:t>
            </a:r>
          </a:p>
          <a:p>
            <a:pPr lvl="1"/>
            <a:r>
              <a:rPr lang="en-US" dirty="0"/>
              <a:t>Expect improvements with further optimization of detector design (e.g. B0 </a:t>
            </a:r>
            <a:r>
              <a:rPr lang="en-US" dirty="0" err="1"/>
              <a:t>EMCal</a:t>
            </a:r>
            <a:r>
              <a:rPr lang="en-US" dirty="0"/>
              <a:t>) and analysis methodology  </a:t>
            </a:r>
          </a:p>
          <a:p>
            <a:r>
              <a:rPr lang="en-US" dirty="0"/>
              <a:t>Backgrounds modest up to second diffractive peak</a:t>
            </a:r>
          </a:p>
          <a:p>
            <a:pPr lvl="1"/>
            <a:r>
              <a:rPr lang="en-US" dirty="0"/>
              <a:t>Cut more effective at larger t, but signal distribution drops rapidly</a:t>
            </a:r>
          </a:p>
        </p:txBody>
      </p:sp>
      <p:sp>
        <p:nvSpPr>
          <p:cNvPr id="4" name="Date Placeholder 3">
            <a:extLst>
              <a:ext uri="{FF2B5EF4-FFF2-40B4-BE49-F238E27FC236}">
                <a16:creationId xmlns:a16="http://schemas.microsoft.com/office/drawing/2014/main" id="{02F3B8BF-04BD-4303-A5C6-90BC7F8453C4}"/>
              </a:ext>
            </a:extLst>
          </p:cNvPr>
          <p:cNvSpPr>
            <a:spLocks noGrp="1"/>
          </p:cNvSpPr>
          <p:nvPr>
            <p:ph type="dt" sz="half" idx="10"/>
          </p:nvPr>
        </p:nvSpPr>
        <p:spPr/>
        <p:txBody>
          <a:bodyPr/>
          <a:lstStyle/>
          <a:p>
            <a:r>
              <a:rPr lang="en-US" dirty="0"/>
              <a:t>12/13/2021</a:t>
            </a:r>
          </a:p>
        </p:txBody>
      </p:sp>
      <p:sp>
        <p:nvSpPr>
          <p:cNvPr id="5" name="Footer Placeholder 4">
            <a:extLst>
              <a:ext uri="{FF2B5EF4-FFF2-40B4-BE49-F238E27FC236}">
                <a16:creationId xmlns:a16="http://schemas.microsoft.com/office/drawing/2014/main" id="{8882DC5E-6E59-4E88-9DD8-6B6710F0768E}"/>
              </a:ext>
            </a:extLst>
          </p:cNvPr>
          <p:cNvSpPr>
            <a:spLocks noGrp="1"/>
          </p:cNvSpPr>
          <p:nvPr>
            <p:ph type="ftr" sz="quarter" idx="11"/>
          </p:nvPr>
        </p:nvSpPr>
        <p:spPr/>
        <p:txBody>
          <a:bodyPr/>
          <a:lstStyle/>
          <a:p>
            <a:r>
              <a:rPr lang="en-US"/>
              <a:t>ECCE DPAP Panel Review</a:t>
            </a:r>
          </a:p>
        </p:txBody>
      </p:sp>
      <p:sp>
        <p:nvSpPr>
          <p:cNvPr id="6" name="Slide Number Placeholder 5">
            <a:extLst>
              <a:ext uri="{FF2B5EF4-FFF2-40B4-BE49-F238E27FC236}">
                <a16:creationId xmlns:a16="http://schemas.microsoft.com/office/drawing/2014/main" id="{E97DF5A9-3D81-41F1-B005-81273E09C058}"/>
              </a:ext>
            </a:extLst>
          </p:cNvPr>
          <p:cNvSpPr>
            <a:spLocks noGrp="1"/>
          </p:cNvSpPr>
          <p:nvPr>
            <p:ph type="sldNum" sz="quarter" idx="12"/>
          </p:nvPr>
        </p:nvSpPr>
        <p:spPr/>
        <p:txBody>
          <a:bodyPr/>
          <a:lstStyle/>
          <a:p>
            <a:fld id="{D649F37F-5D2E-4534-A758-CBE98104B8BA}" type="slidenum">
              <a:rPr lang="en-US" smtClean="0"/>
              <a:t>5</a:t>
            </a:fld>
            <a:endParaRPr lang="en-US"/>
          </a:p>
        </p:txBody>
      </p:sp>
      <p:pic>
        <p:nvPicPr>
          <p:cNvPr id="8" name="Picture 7">
            <a:extLst>
              <a:ext uri="{FF2B5EF4-FFF2-40B4-BE49-F238E27FC236}">
                <a16:creationId xmlns:a16="http://schemas.microsoft.com/office/drawing/2014/main" id="{61CE3A5D-1124-EC46-B124-3E389CD2DE7F}"/>
              </a:ext>
            </a:extLst>
          </p:cNvPr>
          <p:cNvPicPr>
            <a:picLocks noChangeAspect="1"/>
          </p:cNvPicPr>
          <p:nvPr/>
        </p:nvPicPr>
        <p:blipFill>
          <a:blip r:embed="rId2"/>
          <a:stretch>
            <a:fillRect/>
          </a:stretch>
        </p:blipFill>
        <p:spPr>
          <a:xfrm>
            <a:off x="3765869" y="1385818"/>
            <a:ext cx="8233155" cy="4353281"/>
          </a:xfrm>
          <a:prstGeom prst="rect">
            <a:avLst/>
          </a:prstGeom>
        </p:spPr>
      </p:pic>
    </p:spTree>
    <p:extLst>
      <p:ext uri="{BB962C8B-B14F-4D97-AF65-F5344CB8AC3E}">
        <p14:creationId xmlns:p14="http://schemas.microsoft.com/office/powerpoint/2010/main" val="1895222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ADD7-A686-4490-9BC0-2FF353645E47}"/>
              </a:ext>
            </a:extLst>
          </p:cNvPr>
          <p:cNvSpPr>
            <a:spLocks noGrp="1"/>
          </p:cNvSpPr>
          <p:nvPr>
            <p:ph type="title"/>
          </p:nvPr>
        </p:nvSpPr>
        <p:spPr/>
        <p:txBody>
          <a:bodyPr>
            <a:normAutofit fontScale="90000"/>
          </a:bodyPr>
          <a:lstStyle/>
          <a:p>
            <a:r>
              <a:rPr lang="en-US" dirty="0"/>
              <a:t>Incoherent signal</a:t>
            </a:r>
          </a:p>
        </p:txBody>
      </p:sp>
      <p:sp>
        <p:nvSpPr>
          <p:cNvPr id="3" name="Content Placeholder 2">
            <a:extLst>
              <a:ext uri="{FF2B5EF4-FFF2-40B4-BE49-F238E27FC236}">
                <a16:creationId xmlns:a16="http://schemas.microsoft.com/office/drawing/2014/main" id="{731B58E8-F88F-46DD-99EB-54DC9BF2D05D}"/>
              </a:ext>
            </a:extLst>
          </p:cNvPr>
          <p:cNvSpPr>
            <a:spLocks noGrp="1"/>
          </p:cNvSpPr>
          <p:nvPr>
            <p:ph idx="1"/>
          </p:nvPr>
        </p:nvSpPr>
        <p:spPr>
          <a:xfrm>
            <a:off x="311284" y="778213"/>
            <a:ext cx="3509154" cy="5616102"/>
          </a:xfrm>
        </p:spPr>
        <p:txBody>
          <a:bodyPr anchor="ctr">
            <a:normAutofit fontScale="92500" lnSpcReduction="10000"/>
          </a:bodyPr>
          <a:lstStyle/>
          <a:p>
            <a:r>
              <a:rPr lang="en-US" dirty="0"/>
              <a:t>Events selected using “anti-veto” of the selections used for coherent x-sect.</a:t>
            </a:r>
          </a:p>
          <a:p>
            <a:r>
              <a:rPr lang="en-US" dirty="0"/>
              <a:t>Correction to convert reconstructed to final is a polynomial fit (for smoothing)</a:t>
            </a:r>
            <a:br>
              <a:rPr lang="en-US" dirty="0"/>
            </a:br>
            <a:r>
              <a:rPr lang="en-US" dirty="0"/>
              <a:t>to truth/</a:t>
            </a:r>
            <a:r>
              <a:rPr lang="en-US" dirty="0" err="1"/>
              <a:t>reco</a:t>
            </a:r>
            <a:r>
              <a:rPr lang="en-US" dirty="0"/>
              <a:t> of yield vs. p</a:t>
            </a:r>
            <a:r>
              <a:rPr lang="en-US" baseline="-25000" dirty="0"/>
              <a:t>T</a:t>
            </a:r>
            <a:r>
              <a:rPr lang="en-US" baseline="30000" dirty="0"/>
              <a:t>2</a:t>
            </a:r>
            <a:r>
              <a:rPr lang="en-US" dirty="0"/>
              <a:t>. Uncertainties are identical to coherent case.</a:t>
            </a:r>
          </a:p>
          <a:p>
            <a:r>
              <a:rPr lang="en-US" dirty="0"/>
              <a:t>Flat distribution in t, so comparable performance for electrons and muons</a:t>
            </a:r>
          </a:p>
        </p:txBody>
      </p:sp>
      <p:sp>
        <p:nvSpPr>
          <p:cNvPr id="4" name="Date Placeholder 3">
            <a:extLst>
              <a:ext uri="{FF2B5EF4-FFF2-40B4-BE49-F238E27FC236}">
                <a16:creationId xmlns:a16="http://schemas.microsoft.com/office/drawing/2014/main" id="{02F3B8BF-04BD-4303-A5C6-90BC7F8453C4}"/>
              </a:ext>
            </a:extLst>
          </p:cNvPr>
          <p:cNvSpPr>
            <a:spLocks noGrp="1"/>
          </p:cNvSpPr>
          <p:nvPr>
            <p:ph type="dt" sz="half" idx="10"/>
          </p:nvPr>
        </p:nvSpPr>
        <p:spPr/>
        <p:txBody>
          <a:bodyPr/>
          <a:lstStyle/>
          <a:p>
            <a:r>
              <a:rPr lang="en-US" dirty="0"/>
              <a:t>12/13/2021</a:t>
            </a:r>
          </a:p>
        </p:txBody>
      </p:sp>
      <p:sp>
        <p:nvSpPr>
          <p:cNvPr id="5" name="Footer Placeholder 4">
            <a:extLst>
              <a:ext uri="{FF2B5EF4-FFF2-40B4-BE49-F238E27FC236}">
                <a16:creationId xmlns:a16="http://schemas.microsoft.com/office/drawing/2014/main" id="{8882DC5E-6E59-4E88-9DD8-6B6710F0768E}"/>
              </a:ext>
            </a:extLst>
          </p:cNvPr>
          <p:cNvSpPr>
            <a:spLocks noGrp="1"/>
          </p:cNvSpPr>
          <p:nvPr>
            <p:ph type="ftr" sz="quarter" idx="11"/>
          </p:nvPr>
        </p:nvSpPr>
        <p:spPr/>
        <p:txBody>
          <a:bodyPr/>
          <a:lstStyle/>
          <a:p>
            <a:r>
              <a:rPr lang="en-US"/>
              <a:t>ECCE DPAP Panel Review</a:t>
            </a:r>
          </a:p>
        </p:txBody>
      </p:sp>
      <p:sp>
        <p:nvSpPr>
          <p:cNvPr id="6" name="Slide Number Placeholder 5">
            <a:extLst>
              <a:ext uri="{FF2B5EF4-FFF2-40B4-BE49-F238E27FC236}">
                <a16:creationId xmlns:a16="http://schemas.microsoft.com/office/drawing/2014/main" id="{E97DF5A9-3D81-41F1-B005-81273E09C058}"/>
              </a:ext>
            </a:extLst>
          </p:cNvPr>
          <p:cNvSpPr>
            <a:spLocks noGrp="1"/>
          </p:cNvSpPr>
          <p:nvPr>
            <p:ph type="sldNum" sz="quarter" idx="12"/>
          </p:nvPr>
        </p:nvSpPr>
        <p:spPr/>
        <p:txBody>
          <a:bodyPr/>
          <a:lstStyle/>
          <a:p>
            <a:fld id="{D649F37F-5D2E-4534-A758-CBE98104B8BA}" type="slidenum">
              <a:rPr lang="en-US" smtClean="0"/>
              <a:t>6</a:t>
            </a:fld>
            <a:endParaRPr lang="en-US"/>
          </a:p>
        </p:txBody>
      </p:sp>
      <p:pic>
        <p:nvPicPr>
          <p:cNvPr id="8" name="Picture 7">
            <a:extLst>
              <a:ext uri="{FF2B5EF4-FFF2-40B4-BE49-F238E27FC236}">
                <a16:creationId xmlns:a16="http://schemas.microsoft.com/office/drawing/2014/main" id="{2ACEE9D6-8A01-0F41-A909-B9098E422ED3}"/>
              </a:ext>
            </a:extLst>
          </p:cNvPr>
          <p:cNvPicPr>
            <a:picLocks noChangeAspect="1"/>
          </p:cNvPicPr>
          <p:nvPr/>
        </p:nvPicPr>
        <p:blipFill>
          <a:blip r:embed="rId2"/>
          <a:stretch>
            <a:fillRect/>
          </a:stretch>
        </p:blipFill>
        <p:spPr>
          <a:xfrm>
            <a:off x="3648332" y="1411018"/>
            <a:ext cx="8232384" cy="4352873"/>
          </a:xfrm>
          <a:prstGeom prst="rect">
            <a:avLst/>
          </a:prstGeom>
        </p:spPr>
      </p:pic>
    </p:spTree>
    <p:extLst>
      <p:ext uri="{BB962C8B-B14F-4D97-AF65-F5344CB8AC3E}">
        <p14:creationId xmlns:p14="http://schemas.microsoft.com/office/powerpoint/2010/main" val="209555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ADD7-A686-4490-9BC0-2FF353645E47}"/>
              </a:ext>
            </a:extLst>
          </p:cNvPr>
          <p:cNvSpPr>
            <a:spLocks noGrp="1"/>
          </p:cNvSpPr>
          <p:nvPr>
            <p:ph type="title"/>
          </p:nvPr>
        </p:nvSpPr>
        <p:spPr/>
        <p:txBody>
          <a:bodyPr>
            <a:normAutofit fontScale="90000"/>
          </a:bodyPr>
          <a:lstStyle/>
          <a:p>
            <a:r>
              <a:rPr lang="en-US" dirty="0"/>
              <a:t>Systematic uncertainties</a:t>
            </a:r>
          </a:p>
        </p:txBody>
      </p:sp>
      <p:sp>
        <p:nvSpPr>
          <p:cNvPr id="3" name="Content Placeholder 2">
            <a:extLst>
              <a:ext uri="{FF2B5EF4-FFF2-40B4-BE49-F238E27FC236}">
                <a16:creationId xmlns:a16="http://schemas.microsoft.com/office/drawing/2014/main" id="{731B58E8-F88F-46DD-99EB-54DC9BF2D05D}"/>
              </a:ext>
            </a:extLst>
          </p:cNvPr>
          <p:cNvSpPr>
            <a:spLocks noGrp="1"/>
          </p:cNvSpPr>
          <p:nvPr>
            <p:ph idx="1"/>
          </p:nvPr>
        </p:nvSpPr>
        <p:spPr>
          <a:xfrm>
            <a:off x="311283" y="778213"/>
            <a:ext cx="10880177" cy="5616102"/>
          </a:xfrm>
        </p:spPr>
        <p:txBody>
          <a:bodyPr anchor="ctr">
            <a:normAutofit/>
          </a:bodyPr>
          <a:lstStyle/>
          <a:p>
            <a:r>
              <a:rPr lang="en-US" dirty="0"/>
              <a:t>General</a:t>
            </a:r>
          </a:p>
          <a:p>
            <a:pPr lvl="1"/>
            <a:r>
              <a:rPr lang="en-US" dirty="0"/>
              <a:t>Luminosity: 1%</a:t>
            </a:r>
          </a:p>
          <a:p>
            <a:pPr lvl="1"/>
            <a:r>
              <a:rPr lang="en-US" dirty="0"/>
              <a:t>Tracking efficiency: 2% (limited by tag &amp; probe statistics)</a:t>
            </a:r>
          </a:p>
          <a:p>
            <a:pPr lvl="1"/>
            <a:r>
              <a:rPr lang="en-US" dirty="0"/>
              <a:t>e’ PID (cluster matching): 2% (EEMC spatial variations, gaps in calo system)</a:t>
            </a:r>
          </a:p>
          <a:p>
            <a:pPr lvl="1"/>
            <a:r>
              <a:rPr lang="en-US" dirty="0"/>
              <a:t>J/psi mass window: 2% for µµ, 5% for </a:t>
            </a:r>
            <a:r>
              <a:rPr lang="en-US" dirty="0" err="1"/>
              <a:t>ee</a:t>
            </a:r>
            <a:r>
              <a:rPr lang="en-US" dirty="0"/>
              <a:t> (variation on window size)</a:t>
            </a:r>
          </a:p>
          <a:p>
            <a:pPr lvl="1"/>
            <a:r>
              <a:rPr lang="en-US" dirty="0"/>
              <a:t>J/psi PID – 3% in </a:t>
            </a:r>
            <a:r>
              <a:rPr lang="en-US" dirty="0" err="1"/>
              <a:t>ee</a:t>
            </a:r>
            <a:r>
              <a:rPr lang="en-US" dirty="0"/>
              <a:t> (gaps in calo system)</a:t>
            </a:r>
          </a:p>
          <a:p>
            <a:pPr lvl="1"/>
            <a:r>
              <a:rPr lang="en-US" dirty="0"/>
              <a:t>Kinematic constraint to remove long tails from t=0 – 7% (variation of window)</a:t>
            </a:r>
          </a:p>
          <a:p>
            <a:r>
              <a:rPr lang="en-US" dirty="0"/>
              <a:t>Incoherent process tagging</a:t>
            </a:r>
          </a:p>
          <a:p>
            <a:pPr lvl="1"/>
            <a:r>
              <a:rPr lang="en-US" dirty="0"/>
              <a:t>10% on total cross section (from larger inefficiency at t=0), 5% on t dependence</a:t>
            </a:r>
          </a:p>
          <a:p>
            <a:pPr lvl="1"/>
            <a:r>
              <a:rPr lang="en-US" dirty="0"/>
              <a:t>Large O(50%) impact on cross sections at “high” t (~0.1 GeV</a:t>
            </a:r>
            <a:r>
              <a:rPr lang="en-US" baseline="30000" dirty="0"/>
              <a:t>2</a:t>
            </a:r>
            <a:r>
              <a:rPr lang="en-US" dirty="0"/>
              <a:t>) where residual incoherent backgrounds are similar in magnitude to coherent signal</a:t>
            </a:r>
          </a:p>
        </p:txBody>
      </p:sp>
      <p:sp>
        <p:nvSpPr>
          <p:cNvPr id="4" name="Date Placeholder 3">
            <a:extLst>
              <a:ext uri="{FF2B5EF4-FFF2-40B4-BE49-F238E27FC236}">
                <a16:creationId xmlns:a16="http://schemas.microsoft.com/office/drawing/2014/main" id="{02F3B8BF-04BD-4303-A5C6-90BC7F8453C4}"/>
              </a:ext>
            </a:extLst>
          </p:cNvPr>
          <p:cNvSpPr>
            <a:spLocks noGrp="1"/>
          </p:cNvSpPr>
          <p:nvPr>
            <p:ph type="dt" sz="half" idx="10"/>
          </p:nvPr>
        </p:nvSpPr>
        <p:spPr/>
        <p:txBody>
          <a:bodyPr/>
          <a:lstStyle/>
          <a:p>
            <a:r>
              <a:rPr lang="en-US" dirty="0"/>
              <a:t>12/13/2021</a:t>
            </a:r>
          </a:p>
        </p:txBody>
      </p:sp>
      <p:sp>
        <p:nvSpPr>
          <p:cNvPr id="5" name="Footer Placeholder 4">
            <a:extLst>
              <a:ext uri="{FF2B5EF4-FFF2-40B4-BE49-F238E27FC236}">
                <a16:creationId xmlns:a16="http://schemas.microsoft.com/office/drawing/2014/main" id="{8882DC5E-6E59-4E88-9DD8-6B6710F0768E}"/>
              </a:ext>
            </a:extLst>
          </p:cNvPr>
          <p:cNvSpPr>
            <a:spLocks noGrp="1"/>
          </p:cNvSpPr>
          <p:nvPr>
            <p:ph type="ftr" sz="quarter" idx="11"/>
          </p:nvPr>
        </p:nvSpPr>
        <p:spPr/>
        <p:txBody>
          <a:bodyPr/>
          <a:lstStyle/>
          <a:p>
            <a:r>
              <a:rPr lang="en-US"/>
              <a:t>ECCE DPAP Panel Review</a:t>
            </a:r>
          </a:p>
        </p:txBody>
      </p:sp>
      <p:sp>
        <p:nvSpPr>
          <p:cNvPr id="6" name="Slide Number Placeholder 5">
            <a:extLst>
              <a:ext uri="{FF2B5EF4-FFF2-40B4-BE49-F238E27FC236}">
                <a16:creationId xmlns:a16="http://schemas.microsoft.com/office/drawing/2014/main" id="{E97DF5A9-3D81-41F1-B005-81273E09C058}"/>
              </a:ext>
            </a:extLst>
          </p:cNvPr>
          <p:cNvSpPr>
            <a:spLocks noGrp="1"/>
          </p:cNvSpPr>
          <p:nvPr>
            <p:ph type="sldNum" sz="quarter" idx="12"/>
          </p:nvPr>
        </p:nvSpPr>
        <p:spPr/>
        <p:txBody>
          <a:bodyPr/>
          <a:lstStyle/>
          <a:p>
            <a:fld id="{D649F37F-5D2E-4534-A758-CBE98104B8BA}" type="slidenum">
              <a:rPr lang="en-US" smtClean="0"/>
              <a:t>7</a:t>
            </a:fld>
            <a:endParaRPr lang="en-US"/>
          </a:p>
        </p:txBody>
      </p:sp>
    </p:spTree>
    <p:extLst>
      <p:ext uri="{BB962C8B-B14F-4D97-AF65-F5344CB8AC3E}">
        <p14:creationId xmlns:p14="http://schemas.microsoft.com/office/powerpoint/2010/main" val="2573759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ADD7-A686-4490-9BC0-2FF353645E47}"/>
              </a:ext>
            </a:extLst>
          </p:cNvPr>
          <p:cNvSpPr>
            <a:spLocks noGrp="1"/>
          </p:cNvSpPr>
          <p:nvPr>
            <p:ph type="title"/>
          </p:nvPr>
        </p:nvSpPr>
        <p:spPr/>
        <p:txBody>
          <a:bodyPr>
            <a:normAutofit fontScale="90000"/>
          </a:bodyPr>
          <a:lstStyle/>
          <a:p>
            <a:r>
              <a:rPr lang="en-US" dirty="0"/>
              <a:t>Unfolding signal distribution: first steps</a:t>
            </a:r>
          </a:p>
        </p:txBody>
      </p:sp>
      <p:sp>
        <p:nvSpPr>
          <p:cNvPr id="3" name="Content Placeholder 2">
            <a:extLst>
              <a:ext uri="{FF2B5EF4-FFF2-40B4-BE49-F238E27FC236}">
                <a16:creationId xmlns:a16="http://schemas.microsoft.com/office/drawing/2014/main" id="{731B58E8-F88F-46DD-99EB-54DC9BF2D05D}"/>
              </a:ext>
            </a:extLst>
          </p:cNvPr>
          <p:cNvSpPr>
            <a:spLocks noGrp="1"/>
          </p:cNvSpPr>
          <p:nvPr>
            <p:ph idx="1"/>
          </p:nvPr>
        </p:nvSpPr>
        <p:spPr>
          <a:xfrm>
            <a:off x="514721" y="4287024"/>
            <a:ext cx="11162557" cy="2205847"/>
          </a:xfrm>
        </p:spPr>
        <p:txBody>
          <a:bodyPr anchor="ctr">
            <a:normAutofit fontScale="55000" lnSpcReduction="20000"/>
          </a:bodyPr>
          <a:lstStyle/>
          <a:p>
            <a:r>
              <a:rPr lang="en-US" dirty="0"/>
              <a:t>First attempt at unfolding reconstructed ECCE t distribution</a:t>
            </a:r>
          </a:p>
          <a:p>
            <a:r>
              <a:rPr lang="en-US" dirty="0"/>
              <a:t>Response formed as a sum of Sartre 1.37 and </a:t>
            </a:r>
            <a:r>
              <a:rPr lang="en-US" dirty="0" err="1"/>
              <a:t>BeAGLE</a:t>
            </a:r>
            <a:r>
              <a:rPr lang="en-US" dirty="0"/>
              <a:t> 1.1 response matrices</a:t>
            </a:r>
          </a:p>
          <a:p>
            <a:pPr lvl="1"/>
            <a:r>
              <a:rPr lang="en-US" dirty="0"/>
              <a:t>Sartre populates long reconstructed tail near true t=0, which strongly contaminates higher-t region</a:t>
            </a:r>
          </a:p>
          <a:p>
            <a:pPr lvl="1"/>
            <a:r>
              <a:rPr lang="en-US" dirty="0" err="1"/>
              <a:t>BeAGLE</a:t>
            </a:r>
            <a:r>
              <a:rPr lang="en-US" dirty="0"/>
              <a:t> has no dips and so provides a continuous t response over a wide range</a:t>
            </a:r>
          </a:p>
          <a:p>
            <a:r>
              <a:rPr lang="en-US" dirty="0"/>
              <a:t>Bayes prior reweighed to agree with simulated data</a:t>
            </a:r>
          </a:p>
          <a:p>
            <a:pPr lvl="1"/>
            <a:r>
              <a:rPr lang="en-US" dirty="0"/>
              <a:t>Studying stability of result and sensitivity to details of input response and Bayes prior </a:t>
            </a:r>
          </a:p>
          <a:p>
            <a:r>
              <a:rPr lang="en-US" dirty="0"/>
              <a:t>ECCE is clearly able to observe structures related to the diffractive peaks, and the unfolding is identifying the correct positions of the minima, even if the depth will be difficult to measure.</a:t>
            </a:r>
          </a:p>
          <a:p>
            <a:pPr lvl="1"/>
            <a:r>
              <a:rPr lang="en-US" dirty="0"/>
              <a:t>Have tested same procedure with featureless spectra and no dips are found after multiple iterations</a:t>
            </a:r>
          </a:p>
        </p:txBody>
      </p:sp>
      <p:sp>
        <p:nvSpPr>
          <p:cNvPr id="4" name="Date Placeholder 3">
            <a:extLst>
              <a:ext uri="{FF2B5EF4-FFF2-40B4-BE49-F238E27FC236}">
                <a16:creationId xmlns:a16="http://schemas.microsoft.com/office/drawing/2014/main" id="{02F3B8BF-04BD-4303-A5C6-90BC7F8453C4}"/>
              </a:ext>
            </a:extLst>
          </p:cNvPr>
          <p:cNvSpPr>
            <a:spLocks noGrp="1"/>
          </p:cNvSpPr>
          <p:nvPr>
            <p:ph type="dt" sz="half" idx="10"/>
          </p:nvPr>
        </p:nvSpPr>
        <p:spPr/>
        <p:txBody>
          <a:bodyPr/>
          <a:lstStyle/>
          <a:p>
            <a:r>
              <a:rPr lang="en-US" dirty="0"/>
              <a:t>12/13/2021</a:t>
            </a:r>
          </a:p>
        </p:txBody>
      </p:sp>
      <p:sp>
        <p:nvSpPr>
          <p:cNvPr id="5" name="Footer Placeholder 4">
            <a:extLst>
              <a:ext uri="{FF2B5EF4-FFF2-40B4-BE49-F238E27FC236}">
                <a16:creationId xmlns:a16="http://schemas.microsoft.com/office/drawing/2014/main" id="{8882DC5E-6E59-4E88-9DD8-6B6710F0768E}"/>
              </a:ext>
            </a:extLst>
          </p:cNvPr>
          <p:cNvSpPr>
            <a:spLocks noGrp="1"/>
          </p:cNvSpPr>
          <p:nvPr>
            <p:ph type="ftr" sz="quarter" idx="11"/>
          </p:nvPr>
        </p:nvSpPr>
        <p:spPr/>
        <p:txBody>
          <a:bodyPr/>
          <a:lstStyle/>
          <a:p>
            <a:r>
              <a:rPr lang="en-US" dirty="0"/>
              <a:t>ECCE DPAP Panel Review</a:t>
            </a:r>
          </a:p>
        </p:txBody>
      </p:sp>
      <p:sp>
        <p:nvSpPr>
          <p:cNvPr id="6" name="Slide Number Placeholder 5">
            <a:extLst>
              <a:ext uri="{FF2B5EF4-FFF2-40B4-BE49-F238E27FC236}">
                <a16:creationId xmlns:a16="http://schemas.microsoft.com/office/drawing/2014/main" id="{E97DF5A9-3D81-41F1-B005-81273E09C058}"/>
              </a:ext>
            </a:extLst>
          </p:cNvPr>
          <p:cNvSpPr>
            <a:spLocks noGrp="1"/>
          </p:cNvSpPr>
          <p:nvPr>
            <p:ph type="sldNum" sz="quarter" idx="12"/>
          </p:nvPr>
        </p:nvSpPr>
        <p:spPr/>
        <p:txBody>
          <a:bodyPr/>
          <a:lstStyle/>
          <a:p>
            <a:fld id="{D649F37F-5D2E-4534-A758-CBE98104B8BA}" type="slidenum">
              <a:rPr lang="en-US" smtClean="0"/>
              <a:t>8</a:t>
            </a:fld>
            <a:endParaRPr lang="en-US" dirty="0"/>
          </a:p>
        </p:txBody>
      </p:sp>
      <p:pic>
        <p:nvPicPr>
          <p:cNvPr id="8" name="Picture 7">
            <a:extLst>
              <a:ext uri="{FF2B5EF4-FFF2-40B4-BE49-F238E27FC236}">
                <a16:creationId xmlns:a16="http://schemas.microsoft.com/office/drawing/2014/main" id="{A792895B-0EB3-F944-810F-2586F0A752BE}"/>
              </a:ext>
            </a:extLst>
          </p:cNvPr>
          <p:cNvPicPr>
            <a:picLocks noChangeAspect="1"/>
          </p:cNvPicPr>
          <p:nvPr/>
        </p:nvPicPr>
        <p:blipFill>
          <a:blip r:embed="rId2"/>
          <a:stretch>
            <a:fillRect/>
          </a:stretch>
        </p:blipFill>
        <p:spPr>
          <a:xfrm rot="5400000">
            <a:off x="2055581" y="633055"/>
            <a:ext cx="3604990" cy="3702952"/>
          </a:xfrm>
          <a:prstGeom prst="rect">
            <a:avLst/>
          </a:prstGeom>
        </p:spPr>
      </p:pic>
      <p:pic>
        <p:nvPicPr>
          <p:cNvPr id="12" name="Picture 11">
            <a:extLst>
              <a:ext uri="{FF2B5EF4-FFF2-40B4-BE49-F238E27FC236}">
                <a16:creationId xmlns:a16="http://schemas.microsoft.com/office/drawing/2014/main" id="{6EB1E23B-2D30-924F-BE33-FB1C36B68AB7}"/>
              </a:ext>
            </a:extLst>
          </p:cNvPr>
          <p:cNvPicPr>
            <a:picLocks noChangeAspect="1"/>
          </p:cNvPicPr>
          <p:nvPr/>
        </p:nvPicPr>
        <p:blipFill>
          <a:blip r:embed="rId3"/>
          <a:stretch>
            <a:fillRect/>
          </a:stretch>
        </p:blipFill>
        <p:spPr>
          <a:xfrm rot="5400000">
            <a:off x="6310081" y="633055"/>
            <a:ext cx="3604988" cy="3702950"/>
          </a:xfrm>
          <a:prstGeom prst="rect">
            <a:avLst/>
          </a:prstGeom>
        </p:spPr>
      </p:pic>
    </p:spTree>
    <p:extLst>
      <p:ext uri="{BB962C8B-B14F-4D97-AF65-F5344CB8AC3E}">
        <p14:creationId xmlns:p14="http://schemas.microsoft.com/office/powerpoint/2010/main" val="1792068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ADD7-A686-4490-9BC0-2FF353645E47}"/>
              </a:ext>
            </a:extLst>
          </p:cNvPr>
          <p:cNvSpPr>
            <a:spLocks noGrp="1"/>
          </p:cNvSpPr>
          <p:nvPr>
            <p:ph type="title"/>
          </p:nvPr>
        </p:nvSpPr>
        <p:spPr/>
        <p:txBody>
          <a:bodyPr>
            <a:normAutofit fontScale="90000"/>
          </a:bodyPr>
          <a:lstStyle/>
          <a:p>
            <a:r>
              <a:rPr lang="en-US" dirty="0"/>
              <a:t>Impact of removing t=0 tail (@ truth level)</a:t>
            </a:r>
          </a:p>
        </p:txBody>
      </p:sp>
      <p:sp>
        <p:nvSpPr>
          <p:cNvPr id="4" name="Date Placeholder 3">
            <a:extLst>
              <a:ext uri="{FF2B5EF4-FFF2-40B4-BE49-F238E27FC236}">
                <a16:creationId xmlns:a16="http://schemas.microsoft.com/office/drawing/2014/main" id="{02F3B8BF-04BD-4303-A5C6-90BC7F8453C4}"/>
              </a:ext>
            </a:extLst>
          </p:cNvPr>
          <p:cNvSpPr>
            <a:spLocks noGrp="1"/>
          </p:cNvSpPr>
          <p:nvPr>
            <p:ph type="dt" sz="half" idx="10"/>
          </p:nvPr>
        </p:nvSpPr>
        <p:spPr/>
        <p:txBody>
          <a:bodyPr/>
          <a:lstStyle/>
          <a:p>
            <a:r>
              <a:rPr lang="en-US" dirty="0"/>
              <a:t>12/13/2021</a:t>
            </a:r>
          </a:p>
        </p:txBody>
      </p:sp>
      <p:sp>
        <p:nvSpPr>
          <p:cNvPr id="5" name="Footer Placeholder 4">
            <a:extLst>
              <a:ext uri="{FF2B5EF4-FFF2-40B4-BE49-F238E27FC236}">
                <a16:creationId xmlns:a16="http://schemas.microsoft.com/office/drawing/2014/main" id="{8882DC5E-6E59-4E88-9DD8-6B6710F0768E}"/>
              </a:ext>
            </a:extLst>
          </p:cNvPr>
          <p:cNvSpPr>
            <a:spLocks noGrp="1"/>
          </p:cNvSpPr>
          <p:nvPr>
            <p:ph type="ftr" sz="quarter" idx="11"/>
          </p:nvPr>
        </p:nvSpPr>
        <p:spPr/>
        <p:txBody>
          <a:bodyPr/>
          <a:lstStyle/>
          <a:p>
            <a:r>
              <a:rPr lang="en-US" dirty="0"/>
              <a:t>ECCE DPAP Panel Review</a:t>
            </a:r>
          </a:p>
        </p:txBody>
      </p:sp>
      <p:sp>
        <p:nvSpPr>
          <p:cNvPr id="6" name="Slide Number Placeholder 5">
            <a:extLst>
              <a:ext uri="{FF2B5EF4-FFF2-40B4-BE49-F238E27FC236}">
                <a16:creationId xmlns:a16="http://schemas.microsoft.com/office/drawing/2014/main" id="{E97DF5A9-3D81-41F1-B005-81273E09C058}"/>
              </a:ext>
            </a:extLst>
          </p:cNvPr>
          <p:cNvSpPr>
            <a:spLocks noGrp="1"/>
          </p:cNvSpPr>
          <p:nvPr>
            <p:ph type="sldNum" sz="quarter" idx="12"/>
          </p:nvPr>
        </p:nvSpPr>
        <p:spPr/>
        <p:txBody>
          <a:bodyPr/>
          <a:lstStyle/>
          <a:p>
            <a:fld id="{D649F37F-5D2E-4534-A758-CBE98104B8BA}" type="slidenum">
              <a:rPr lang="en-US" smtClean="0"/>
              <a:t>9</a:t>
            </a:fld>
            <a:endParaRPr lang="en-US" dirty="0"/>
          </a:p>
        </p:txBody>
      </p:sp>
      <p:pic>
        <p:nvPicPr>
          <p:cNvPr id="16" name="Content Placeholder 15">
            <a:extLst>
              <a:ext uri="{FF2B5EF4-FFF2-40B4-BE49-F238E27FC236}">
                <a16:creationId xmlns:a16="http://schemas.microsoft.com/office/drawing/2014/main" id="{8149127E-60DD-5544-B09F-2303A7F32954}"/>
              </a:ext>
            </a:extLst>
          </p:cNvPr>
          <p:cNvPicPr>
            <a:picLocks noGrp="1" noChangeAspect="1"/>
          </p:cNvPicPr>
          <p:nvPr>
            <p:ph idx="1"/>
          </p:nvPr>
        </p:nvPicPr>
        <p:blipFill>
          <a:blip r:embed="rId2"/>
          <a:stretch>
            <a:fillRect/>
          </a:stretch>
        </p:blipFill>
        <p:spPr>
          <a:xfrm rot="5400000">
            <a:off x="3028842" y="-149411"/>
            <a:ext cx="5200637" cy="7639278"/>
          </a:xfrm>
        </p:spPr>
      </p:pic>
    </p:spTree>
    <p:extLst>
      <p:ext uri="{BB962C8B-B14F-4D97-AF65-F5344CB8AC3E}">
        <p14:creationId xmlns:p14="http://schemas.microsoft.com/office/powerpoint/2010/main" val="2605131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TotalTime>
  <Words>816</Words>
  <Application>Microsoft Macintosh PowerPoint</Application>
  <PresentationFormat>Widescreen</PresentationFormat>
  <Paragraphs>82</Paragraphs>
  <Slides>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Calibri Light</vt:lpstr>
      <vt:lpstr>Office Theme</vt:lpstr>
      <vt:lpstr>Custom Design</vt:lpstr>
      <vt:lpstr>Exclusive J/ψ production  Peter Steinberg, BNL</vt:lpstr>
      <vt:lpstr>Exclusive J/ψ production</vt:lpstr>
      <vt:lpstr>Particle identification efficiency/purity</vt:lpstr>
      <vt:lpstr>Coherent process only (intermediate result)</vt:lpstr>
      <vt:lpstr>Coherent signal &amp; incoherent background</vt:lpstr>
      <vt:lpstr>Incoherent signal</vt:lpstr>
      <vt:lpstr>Systematic uncertainties</vt:lpstr>
      <vt:lpstr>Unfolding signal distribution: first steps</vt:lpstr>
      <vt:lpstr>Impact of removing t=0 tail (@ truth level)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Lajoie</dc:creator>
  <cp:lastModifiedBy>Steinberg, Peter</cp:lastModifiedBy>
  <cp:revision>17</cp:revision>
  <dcterms:created xsi:type="dcterms:W3CDTF">2021-12-06T23:51:09Z</dcterms:created>
  <dcterms:modified xsi:type="dcterms:W3CDTF">2022-01-16T23:08:19Z</dcterms:modified>
</cp:coreProperties>
</file>