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315" r:id="rId2"/>
    <p:sldId id="969" r:id="rId3"/>
    <p:sldId id="970" r:id="rId4"/>
    <p:sldId id="971" r:id="rId5"/>
    <p:sldId id="972" r:id="rId6"/>
    <p:sldId id="973" r:id="rId7"/>
    <p:sldId id="974" r:id="rId8"/>
    <p:sldId id="975" r:id="rId9"/>
    <p:sldId id="976" r:id="rId10"/>
    <p:sldId id="977" r:id="rId11"/>
    <p:sldId id="978" r:id="rId12"/>
    <p:sldId id="979" r:id="rId13"/>
    <p:sldId id="980" r:id="rId14"/>
    <p:sldId id="981" r:id="rId15"/>
    <p:sldId id="983" r:id="rId16"/>
    <p:sldId id="982" r:id="rId17"/>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54"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4/18/2022</a:t>
            </a:fld>
            <a:endParaRPr lang="en-US" altLang="en-US" dirty="0"/>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4/18/2022</a:t>
            </a:fld>
            <a:endParaRPr lang="en-US" altLang="en-US" dirty="0"/>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dirty="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15</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April 21,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April 21,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April 21,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April 21,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April 21,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April 21,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April 21, 2022</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April 21, 2022</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April 21, 2022</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April 21,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April 21,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April 21,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March 2022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April 21, 2022</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April 21, 2022</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$1.857M as of March 2022 (6.9% of $27M total)</a:t>
            </a:r>
          </a:p>
          <a:p>
            <a:pPr lvl="1"/>
            <a:r>
              <a:rPr lang="en-US" dirty="0"/>
              <a:t>8% of this BCWR covers the two Baseline M&amp;S orders yet to be placed</a:t>
            </a:r>
          </a:p>
          <a:p>
            <a:pPr lvl="1"/>
            <a:r>
              <a:rPr lang="en-US" dirty="0"/>
              <a:t>We added $323K labor in PCR-030 – techs and engineers not in Physics plus allowance for block completion at U Illinois</a:t>
            </a:r>
          </a:p>
          <a:p>
            <a:pPr marL="457200" lvl="1" indent="0">
              <a:buNone/>
            </a:pPr>
            <a:endParaRPr lang="en-US" dirty="0"/>
          </a:p>
          <a:p>
            <a:r>
              <a:rPr lang="en-US" dirty="0"/>
              <a:t>I&amp;F BCWR is $5.376M as of March 2022 (16% of $33.4M total)</a:t>
            </a:r>
          </a:p>
          <a:p>
            <a:pPr lvl="1"/>
            <a:r>
              <a:rPr lang="en-US" dirty="0"/>
              <a:t>Of this BCWR, some $1.493M is for M&amp;S (4% of $33.4M total)</a:t>
            </a:r>
          </a:p>
          <a:p>
            <a:pPr lvl="1"/>
            <a:r>
              <a:rPr lang="en-US" dirty="0"/>
              <a:t>40% of this latter amount consists of Baseline M&amp;S orders yet to be placed</a:t>
            </a:r>
          </a:p>
          <a:p>
            <a:pPr lvl="1"/>
            <a:r>
              <a:rPr lang="en-US" dirty="0"/>
              <a:t>Removed beampipe, non-scientist commissioning labor from BNL</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pic>
        <p:nvPicPr>
          <p:cNvPr id="7" name="Picture 6">
            <a:extLst>
              <a:ext uri="{FF2B5EF4-FFF2-40B4-BE49-F238E27FC236}">
                <a16:creationId xmlns:a16="http://schemas.microsoft.com/office/drawing/2014/main" id="{E40C362E-C1C5-4D1E-9AED-C27B174201F7}"/>
              </a:ext>
            </a:extLst>
          </p:cNvPr>
          <p:cNvPicPr>
            <a:picLocks noChangeAspect="1"/>
          </p:cNvPicPr>
          <p:nvPr/>
        </p:nvPicPr>
        <p:blipFill>
          <a:blip r:embed="rId2"/>
          <a:stretch>
            <a:fillRect/>
          </a:stretch>
        </p:blipFill>
        <p:spPr>
          <a:xfrm>
            <a:off x="200032" y="801159"/>
            <a:ext cx="8686800" cy="3737914"/>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pic>
        <p:nvPicPr>
          <p:cNvPr id="9" name="Picture 8">
            <a:extLst>
              <a:ext uri="{FF2B5EF4-FFF2-40B4-BE49-F238E27FC236}">
                <a16:creationId xmlns:a16="http://schemas.microsoft.com/office/drawing/2014/main" id="{E017CDFD-0E22-4E42-983D-EE95DE6F84DA}"/>
              </a:ext>
            </a:extLst>
          </p:cNvPr>
          <p:cNvPicPr>
            <a:picLocks noChangeAspect="1"/>
          </p:cNvPicPr>
          <p:nvPr/>
        </p:nvPicPr>
        <p:blipFill>
          <a:blip r:embed="rId2"/>
          <a:stretch>
            <a:fillRect/>
          </a:stretch>
        </p:blipFill>
        <p:spPr>
          <a:xfrm>
            <a:off x="502446" y="907256"/>
            <a:ext cx="8243166" cy="3699034"/>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3" name="Picture 2">
            <a:extLst>
              <a:ext uri="{FF2B5EF4-FFF2-40B4-BE49-F238E27FC236}">
                <a16:creationId xmlns:a16="http://schemas.microsoft.com/office/drawing/2014/main" id="{7294FD77-02A8-44D2-82CC-23CFEDF4DC56}"/>
              </a:ext>
            </a:extLst>
          </p:cNvPr>
          <p:cNvPicPr>
            <a:picLocks noChangeAspect="1"/>
          </p:cNvPicPr>
          <p:nvPr/>
        </p:nvPicPr>
        <p:blipFill>
          <a:blip r:embed="rId2"/>
          <a:stretch>
            <a:fillRect/>
          </a:stretch>
        </p:blipFill>
        <p:spPr>
          <a:xfrm>
            <a:off x="72570" y="1008743"/>
            <a:ext cx="8981822" cy="3183495"/>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dirty="0"/>
          </a:p>
        </p:txBody>
      </p:sp>
      <p:pic>
        <p:nvPicPr>
          <p:cNvPr id="7" name="Picture 6">
            <a:extLst>
              <a:ext uri="{FF2B5EF4-FFF2-40B4-BE49-F238E27FC236}">
                <a16:creationId xmlns:a16="http://schemas.microsoft.com/office/drawing/2014/main" id="{6D9CBA09-FD3B-4A1A-A576-1F3FED8BA016}"/>
              </a:ext>
            </a:extLst>
          </p:cNvPr>
          <p:cNvPicPr>
            <a:picLocks noChangeAspect="1"/>
          </p:cNvPicPr>
          <p:nvPr/>
        </p:nvPicPr>
        <p:blipFill>
          <a:blip r:embed="rId2"/>
          <a:stretch>
            <a:fillRect/>
          </a:stretch>
        </p:blipFill>
        <p:spPr>
          <a:xfrm>
            <a:off x="58056" y="1050608"/>
            <a:ext cx="9049657" cy="3074334"/>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3" name="Picture 2">
            <a:extLst>
              <a:ext uri="{FF2B5EF4-FFF2-40B4-BE49-F238E27FC236}">
                <a16:creationId xmlns:a16="http://schemas.microsoft.com/office/drawing/2014/main" id="{1FD076C2-94D1-4F7F-862A-925C60F7E638}"/>
              </a:ext>
            </a:extLst>
          </p:cNvPr>
          <p:cNvPicPr>
            <a:picLocks noChangeAspect="1"/>
          </p:cNvPicPr>
          <p:nvPr/>
        </p:nvPicPr>
        <p:blipFill>
          <a:blip r:embed="rId3"/>
          <a:stretch>
            <a:fillRect/>
          </a:stretch>
        </p:blipFill>
        <p:spPr>
          <a:xfrm>
            <a:off x="586740" y="2106930"/>
            <a:ext cx="7970520" cy="929640"/>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pic>
        <p:nvPicPr>
          <p:cNvPr id="3" name="Picture 2">
            <a:extLst>
              <a:ext uri="{FF2B5EF4-FFF2-40B4-BE49-F238E27FC236}">
                <a16:creationId xmlns:a16="http://schemas.microsoft.com/office/drawing/2014/main" id="{7644F832-7711-45C0-BE13-55C2120A17F2}"/>
              </a:ext>
            </a:extLst>
          </p:cNvPr>
          <p:cNvPicPr>
            <a:picLocks noChangeAspect="1"/>
          </p:cNvPicPr>
          <p:nvPr/>
        </p:nvPicPr>
        <p:blipFill>
          <a:blip r:embed="rId3"/>
          <a:stretch>
            <a:fillRect/>
          </a:stretch>
        </p:blipFill>
        <p:spPr>
          <a:xfrm>
            <a:off x="403860" y="1123950"/>
            <a:ext cx="8336280" cy="2895600"/>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PMG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a:xfrm>
            <a:off x="457200" y="972146"/>
            <a:ext cx="8229600" cy="3394472"/>
          </a:xfrm>
        </p:spPr>
        <p:txBody>
          <a:bodyPr/>
          <a:lstStyle/>
          <a:p>
            <a:r>
              <a:rPr lang="en-US" dirty="0"/>
              <a:t>We had two known must-have additions in the MIE</a:t>
            </a:r>
          </a:p>
          <a:p>
            <a:pPr lvl="1"/>
            <a:r>
              <a:rPr lang="en-US" dirty="0"/>
              <a:t>JACK board needed as an ancillary board for the TPC FEE</a:t>
            </a:r>
          </a:p>
          <a:p>
            <a:pPr lvl="1"/>
            <a:r>
              <a:rPr lang="en-US" dirty="0"/>
              <a:t>Diffuse &amp; Line Laser support items – optics, fiber links, controls</a:t>
            </a:r>
          </a:p>
          <a:p>
            <a:pPr lvl="1"/>
            <a:r>
              <a:rPr lang="en-US" dirty="0"/>
              <a:t>We formally included these in the P6 baseline via PCR-030 in January 2022</a:t>
            </a:r>
          </a:p>
          <a:p>
            <a:r>
              <a:rPr lang="en-US" dirty="0"/>
              <a:t>We have one new addition/subtraction for the I&amp;F</a:t>
            </a:r>
          </a:p>
          <a:p>
            <a:pPr lvl="1"/>
            <a:r>
              <a:rPr lang="en-US" dirty="0"/>
              <a:t>The loss of the sPHENIX beampipe and subsequent decision to re-use the existing START pipe from their Heavy Flavor Tracker means we do not need to NEG-coat its interior (we think)</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full review of risk elements at the December 2021 Level-2 Managers meeting and updated them at the end of March 2022</a:t>
            </a:r>
          </a:p>
          <a:p>
            <a:pPr lvl="1"/>
            <a:endParaRPr lang="en-US" dirty="0"/>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estimated to ordered status</a:t>
            </a:r>
          </a:p>
          <a:p>
            <a:r>
              <a:rPr lang="en-US" dirty="0"/>
              <a:t>For the MIE we have mostly M&amp;S elements, with the Cat-A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3-5%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procurements using best price information</a:t>
            </a:r>
          </a:p>
          <a:p>
            <a:r>
              <a:rPr lang="en-US" dirty="0"/>
              <a:t>The MIE involves only M&amp;S and fixed amounts of labor</a:t>
            </a:r>
          </a:p>
          <a:p>
            <a:pPr lvl="1"/>
            <a:r>
              <a:rPr lang="en-US" sz="1800" dirty="0"/>
              <a:t>The apparent positive CV mostly derives from late invoices that have not been accrued. Actual CPI is likely close to 1.0</a:t>
            </a:r>
          </a:p>
          <a:p>
            <a:r>
              <a:rPr lang="en-US" dirty="0"/>
              <a:t>The I&amp;F does involve labor and M&amp;S both. CV is negative for labor</a:t>
            </a:r>
            <a:endParaRPr lang="en-US" sz="1800" dirty="0"/>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April 21, 2022</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9989</TotalTime>
  <Words>1010</Words>
  <Application>Microsoft Office PowerPoint</Application>
  <PresentationFormat>On-screen Show (16:9)</PresentationFormat>
  <Paragraphs>121</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 sPHENIX Estimate At Completion MIE and I&amp;F  from March 2022 Progress Data </vt:lpstr>
      <vt:lpstr>Elements Needed for the EAC</vt:lpstr>
      <vt:lpstr>Elements in the ETC</vt:lpstr>
      <vt:lpstr>BCWR</vt:lpstr>
      <vt:lpstr>Known Additions</vt:lpstr>
      <vt:lpstr>Expected Value of Risk Elements </vt:lpstr>
      <vt:lpstr>Estimate Uncertainty</vt:lpstr>
      <vt:lpstr>Adjustments</vt:lpstr>
      <vt:lpstr>Have Chosen Not to Use Formulae</vt:lpstr>
      <vt:lpstr>Fraction of BCWR M&amp;S To-Be-Ordered</vt:lpstr>
      <vt:lpstr>EAC for MIE</vt:lpstr>
      <vt:lpstr>EAC for I&amp;F</vt:lpstr>
      <vt:lpstr>Tracking EAC for MIE</vt:lpstr>
      <vt:lpstr>Tracking EAC for I&amp;F</vt:lpstr>
      <vt:lpstr>MIE M&amp;S Items to Be Ordered</vt:lpstr>
      <vt:lpstr>I&amp;F M&amp;S Items to Be Ordered</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65</cp:revision>
  <cp:lastPrinted>2022-01-24T20:29:17Z</cp:lastPrinted>
  <dcterms:created xsi:type="dcterms:W3CDTF">2015-10-24T00:32:43Z</dcterms:created>
  <dcterms:modified xsi:type="dcterms:W3CDTF">2022-04-18T18:13:28Z</dcterms:modified>
</cp:coreProperties>
</file>