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825" r:id="rId2"/>
    <p:sldId id="815" r:id="rId3"/>
    <p:sldId id="814" r:id="rId4"/>
    <p:sldId id="812" r:id="rId5"/>
    <p:sldId id="813" r:id="rId6"/>
    <p:sldId id="823" r:id="rId7"/>
    <p:sldId id="817" r:id="rId8"/>
    <p:sldId id="821" r:id="rId9"/>
    <p:sldId id="822" r:id="rId10"/>
    <p:sldId id="818" r:id="rId11"/>
    <p:sldId id="819" r:id="rId12"/>
    <p:sldId id="816" r:id="rId13"/>
    <p:sldId id="820" r:id="rId14"/>
    <p:sldId id="777" r:id="rId15"/>
    <p:sldId id="806" r:id="rId16"/>
    <p:sldId id="797" r:id="rId17"/>
    <p:sldId id="798" r:id="rId18"/>
    <p:sldId id="779" r:id="rId19"/>
    <p:sldId id="803" r:id="rId20"/>
    <p:sldId id="781" r:id="rId21"/>
    <p:sldId id="824" r:id="rId22"/>
    <p:sldId id="807" r:id="rId23"/>
    <p:sldId id="786" r:id="rId24"/>
    <p:sldId id="784" r:id="rId25"/>
    <p:sldId id="800" r:id="rId26"/>
    <p:sldId id="796" r:id="rId27"/>
    <p:sldId id="795" r:id="rId28"/>
    <p:sldId id="810" r:id="rId29"/>
    <p:sldId id="81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12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8F0D9-6F1F-984A-9052-28D8561D6606}" type="datetimeFigureOut">
              <a:rPr lang="en-US" smtClean="0"/>
              <a:t>4/21/22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F2AE8-FFE6-AF45-870A-8D4B86CBF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65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34B5A-118C-466E-AB2E-EC4C95E003CA}" type="datetimeFigureOut">
              <a:rPr lang="en-US" smtClean="0"/>
              <a:t>4/21/22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755B3-7C40-42F6-BB4B-D0436D6E4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0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xmlns="" id="{1E90A388-E728-4DE3-A08C-542A8436EB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5900" marR="0" lvl="0" indent="-215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EAD3E15B-FCA5-45C8-AFAF-77F64F82786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215900" marR="0" lvl="0" indent="-21590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F2A74431-DFFD-47AC-B7B5-417916C9C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/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C362979A-BCD6-4995-8013-E467FAE64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16"/>
            <a:ext cx="8686800" cy="1470025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05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785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884254"/>
            <a:ext cx="1981200" cy="56689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84241"/>
            <a:ext cx="5791200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8046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99F26B80-FED6-48BB-808A-0E848E9AA7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3E8BB3E6-EC88-442A-AABC-71B4615E2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8B4FDAE-A6A8-4934-AAA5-368531EAF1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2CAE3-5761-4640-B57F-9E1024E800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0" y="6629400"/>
            <a:ext cx="2133600" cy="228600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March 2</a:t>
            </a:r>
            <a:r>
              <a:rPr lang="en-US" altLang="en-US" baseline="30000"/>
              <a:t>nd</a:t>
            </a:r>
            <a:r>
              <a:rPr lang="en-US" altLang="en-US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9402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990606"/>
            <a:ext cx="859536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15994" y="6581009"/>
            <a:ext cx="3108960" cy="27699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806" y="6492875"/>
            <a:ext cx="534194" cy="365125"/>
          </a:xfrm>
        </p:spPr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597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24203"/>
            <a:ext cx="7772400" cy="762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62001"/>
            <a:ext cx="8610600" cy="6096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8609806" y="6400798"/>
            <a:ext cx="534194" cy="423333"/>
          </a:xfrm>
        </p:spPr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274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702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22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56908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709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0412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6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251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0292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9144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6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621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355"/>
            <a:ext cx="8229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4000" y="95673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8261" y="6581775"/>
            <a:ext cx="2895600" cy="276225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V="1">
            <a:off x="8609806" y="6434664"/>
            <a:ext cx="534194" cy="42333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301635" y="7620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=""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1"/>
            <a:ext cx="145458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0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2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857" indent="-3428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859" indent="-28571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2858" indent="-2285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000" indent="-2285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144" indent="-2285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285" indent="-228572" algn="l" defTabSz="914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2" algn="l" defTabSz="914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2" algn="l" defTabSz="914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2" algn="l" defTabSz="914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28663"/>
          </a:xfrm>
        </p:spPr>
        <p:txBody>
          <a:bodyPr/>
          <a:lstStyle/>
          <a:p>
            <a:r>
              <a:rPr lang="en-US" sz="4000" dirty="0" smtClean="0"/>
              <a:t>1008 Shield Wall Disassembled 4/20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pic>
        <p:nvPicPr>
          <p:cNvPr id="8" name="Picture 7" descr="Screen Shot 2022-04-21 at 2.41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20" y="890756"/>
            <a:ext cx="7828163" cy="57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163"/>
          <p:cNvSpPr txBox="1"/>
          <p:nvPr/>
        </p:nvSpPr>
        <p:spPr>
          <a:xfrm>
            <a:off x="25150" y="33093"/>
            <a:ext cx="7892089" cy="72796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970" b="0" strike="noStrike" spc="-1">
                <a:solidFill>
                  <a:srgbClr val="000000"/>
                </a:solidFill>
                <a:latin typeface="Arial"/>
              </a:rPr>
              <a:t>TPOT progress and schedule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25144" y="782827"/>
            <a:ext cx="9019344" cy="58067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b="1" strike="noStrike" spc="-1" dirty="0">
                <a:latin typeface="Arial"/>
              </a:rPr>
              <a:t>Micromegas production at Saclay: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all parts ordered and received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production started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expect first modules shipped to BNL early May: ~3 weeks later than original schedule (04/19) </a:t>
            </a:r>
          </a:p>
          <a:p>
            <a:r>
              <a:rPr lang="en-US" sz="1200" b="1" strike="noStrike" spc="-1" dirty="0">
                <a:latin typeface="Arial"/>
              </a:rPr>
              <a:t>Mechanics (LANL/BNL/MIT):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Support structure design is completed. Checking interference with TPC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FEA analyses complete. Note is being reviewed internally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Detector cradle (assembly, internal survey, transportation) design complete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Insertion mechanics design is ongoing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FDR/PRR review anticipated for early May: ~1 month later than original schedule (04/04)</a:t>
            </a:r>
          </a:p>
          <a:p>
            <a:r>
              <a:rPr lang="en-US" sz="1200" b="1" strike="noStrike" spc="-1" dirty="0">
                <a:latin typeface="Arial"/>
              </a:rPr>
              <a:t>Electronics (BNL)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FEE and backend follows TPC schedule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Fibers ordered (in-time)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Transition </a:t>
            </a:r>
            <a:r>
              <a:rPr lang="en-US" sz="1200" b="0" strike="noStrike" spc="-1" dirty="0" err="1">
                <a:latin typeface="Arial"/>
              </a:rPr>
              <a:t>board+flat</a:t>
            </a:r>
            <a:r>
              <a:rPr lang="en-US" sz="1200" b="0" strike="noStrike" spc="-1" dirty="0">
                <a:latin typeface="Arial"/>
              </a:rPr>
              <a:t> cable (detector to FEE) ordered at SAMTEC expected mid-June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First test </a:t>
            </a:r>
            <a:r>
              <a:rPr lang="en-US" sz="1200" b="0" strike="noStrike" spc="-1" dirty="0" err="1">
                <a:latin typeface="Arial"/>
              </a:rPr>
              <a:t>Detector+FEE</a:t>
            </a:r>
            <a:r>
              <a:rPr lang="en-US" sz="1200" b="0" strike="noStrike" spc="-1" dirty="0">
                <a:latin typeface="Arial"/>
              </a:rPr>
              <a:t> completed. Encouraging results. 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More tests foreseen with next TPOT module. Possible test beam at FNAL (June 13 to 27)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FEE cooling plates received. FEE cooling test at BNL in progress (in-time)</a:t>
            </a:r>
          </a:p>
          <a:p>
            <a:r>
              <a:rPr lang="en-US" sz="1200" b="1" strike="noStrike" spc="-1" dirty="0">
                <a:latin typeface="Arial"/>
              </a:rPr>
              <a:t>Other services (Saclay/BNL/MIT)</a:t>
            </a:r>
            <a:endParaRPr lang="en-US" sz="1200" b="0" strike="noStrike" spc="-1" dirty="0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HV power supply and modules received. Need testing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All cables/tubes from detector to patch panel finalized, ready to order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Cables from patch panel to power supplies being finalized. Schedule aligned with TPC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FEE cooling lines being finalized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 dirty="0">
                <a:latin typeface="Arial"/>
              </a:rPr>
              <a:t>Gas system design is complete (Rob P.). Will use pre-mix Ar/iC4H10 90/20. No need for dedicated flammable gas detection</a:t>
            </a:r>
          </a:p>
          <a:p>
            <a:r>
              <a:rPr lang="en-US" sz="1200" b="1" strike="noStrike" spc="-1" dirty="0">
                <a:latin typeface="Arial"/>
              </a:rPr>
              <a:t>=&gt; TPOT is about 1 month late with respect to original schedule (detectors and mechanics). Ready for insertion on the inside of the EMCAL by end of August (instead of 7/22). Efforts are being made to reduce this delay</a:t>
            </a:r>
            <a:r>
              <a:rPr lang="en-US" sz="1200" b="0" strike="noStrike" spc="-1" dirty="0">
                <a:latin typeface="Arial"/>
              </a:rPr>
              <a:t>  </a:t>
            </a:r>
          </a:p>
        </p:txBody>
      </p:sp>
      <p:pic>
        <p:nvPicPr>
          <p:cNvPr id="166" name="Picture 165"/>
          <p:cNvPicPr/>
          <p:nvPr/>
        </p:nvPicPr>
        <p:blipFill>
          <a:blip r:embed="rId2"/>
          <a:stretch/>
        </p:blipFill>
        <p:spPr>
          <a:xfrm>
            <a:off x="6621478" y="915617"/>
            <a:ext cx="2446848" cy="2450355"/>
          </a:xfrm>
          <a:prstGeom prst="rect">
            <a:avLst/>
          </a:prstGeom>
          <a:ln w="0">
            <a:noFill/>
          </a:ln>
        </p:spPr>
      </p:pic>
      <p:sp>
        <p:nvSpPr>
          <p:cNvPr id="167" name="TextBox 166"/>
          <p:cNvSpPr txBox="1"/>
          <p:nvPr/>
        </p:nvSpPr>
        <p:spPr>
          <a:xfrm>
            <a:off x="6658052" y="967869"/>
            <a:ext cx="2020372" cy="31565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200" b="0" strike="noStrike" spc="-1">
                <a:highlight>
                  <a:srgbClr val="FFFF00"/>
                </a:highlight>
                <a:latin typeface="Arial"/>
              </a:rPr>
              <a:t>Micromegas module at Saclay</a:t>
            </a:r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60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</a:t>
            </a:r>
            <a:r>
              <a:rPr lang="en-US" dirty="0" smtClean="0"/>
              <a:t>EMCal</a:t>
            </a:r>
            <a:r>
              <a:rPr lang="en-US" dirty="0" smtClean="0"/>
              <a:t> </a:t>
            </a:r>
            <a:r>
              <a:rPr lang="en-US" dirty="0" smtClean="0"/>
              <a:t>KPP’s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3/23/22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973528"/>
              </p:ext>
            </p:extLst>
          </p:nvPr>
        </p:nvGraphicFramePr>
        <p:xfrm>
          <a:off x="304800" y="990601"/>
          <a:ext cx="8763000" cy="2407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861168"/>
                <a:gridCol w="1720232"/>
                <a:gridCol w="2590800"/>
                <a:gridCol w="2590800"/>
              </a:tblGrid>
              <a:tr h="990600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000000"/>
                          </a:solidFill>
                        </a:rPr>
                        <a:t>System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000000"/>
                          </a:solidFill>
                        </a:rPr>
                        <a:t>Demonstration or Measurement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000000"/>
                          </a:solidFill>
                        </a:rPr>
                        <a:t>Threshold KKP’s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rgbClr val="000000"/>
                          </a:solidFill>
                        </a:rPr>
                        <a:t>Objective KPP’s</a:t>
                      </a:r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EM Calorimeter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0000"/>
                          </a:solidFill>
                        </a:rPr>
                        <a:t>≥ 90% live channels based on LED,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5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rgbClr val="000000"/>
                          </a:solidFill>
                        </a:rPr>
                        <a:t>≥ 95% live channels based on LED, </a:t>
                      </a:r>
                      <a:r>
                        <a:rPr lang="en-US" sz="1500" dirty="0" err="1" smtClean="0">
                          <a:solidFill>
                            <a:srgbClr val="000000"/>
                          </a:solidFill>
                        </a:rPr>
                        <a:t>cosmics</a:t>
                      </a:r>
                      <a:endParaRPr lang="en-US" sz="150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EM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 Ca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lorimeter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Preinstall, Bench tests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0000"/>
                          </a:solidFill>
                        </a:rPr>
                        <a:t>Each sector w/</a:t>
                      </a:r>
                      <a:r>
                        <a:rPr lang="en-US" sz="1500" baseline="0" dirty="0" smtClean="0">
                          <a:solidFill>
                            <a:srgbClr val="000000"/>
                          </a:solidFill>
                        </a:rPr>
                        <a:t> an absolute energy </a:t>
                      </a:r>
                      <a:r>
                        <a:rPr lang="en-US" sz="1500" baseline="0" dirty="0" err="1" smtClean="0">
                          <a:solidFill>
                            <a:srgbClr val="000000"/>
                          </a:solidFill>
                        </a:rPr>
                        <a:t>precalibration</a:t>
                      </a:r>
                      <a:r>
                        <a:rPr lang="en-US" sz="1500" baseline="0" dirty="0" smtClean="0">
                          <a:solidFill>
                            <a:srgbClr val="000000"/>
                          </a:solidFill>
                        </a:rPr>
                        <a:t> of 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</a:rPr>
                        <a:t>≤ 35% RMS</a:t>
                      </a:r>
                      <a:endParaRPr lang="en-US" sz="15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rgbClr val="000000"/>
                          </a:solidFill>
                        </a:rPr>
                        <a:t>Same</a:t>
                      </a:r>
                      <a:endParaRPr lang="en-US" sz="1500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" y="3497046"/>
            <a:ext cx="57235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We’ve tested and burned in 56/64 EMCal sectors.  So far the dead channel count is &lt; 1%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have large samples of cosmic ray ADC data recorded for each of the tested EMCal modules.  Once all 64 sectors have the cosmic ray data-taking complete we will write up up the analysis to demonstrate that we have met the RMS criteria.</a:t>
            </a:r>
          </a:p>
          <a:p>
            <a:endParaRPr lang="en-US" dirty="0"/>
          </a:p>
        </p:txBody>
      </p:sp>
      <p:pic>
        <p:nvPicPr>
          <p:cNvPr id="8" name="Picture 7" descr="Screen Shot 2022-04-21 at 12.59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945" y="3444392"/>
            <a:ext cx="3014410" cy="3281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0175" y="3398071"/>
            <a:ext cx="199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CR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4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" y="9"/>
            <a:ext cx="8229600" cy="728663"/>
          </a:xfrm>
        </p:spPr>
        <p:txBody>
          <a:bodyPr/>
          <a:lstStyle/>
          <a:p>
            <a:r>
              <a:rPr lang="en-US" dirty="0" smtClean="0"/>
              <a:t>sPHENIX PEMP Notable for 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2203"/>
            <a:ext cx="8915400" cy="5407023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/>
              <a:t>Notable Outcome - BHSO/SC: Effectively plan, execute, and successfully deliver SC projects equal to or less than $50 million that have been delegated to the Laboratory Director by SC under DOE O 413.3B [Super Pioneering High Energy Nuclear Interaction (sPHENIX)]. Clearly demonstrate successful accomplishment of key milestones in FY 2022 (adjusted for schedule impacts created by the COVID-19 pandemic) in accordance with SC guidance. (Objective 7.2</a:t>
            </a:r>
            <a:r>
              <a:rPr lang="en-US" sz="2000" i="1" dirty="0" smtClean="0"/>
              <a:t>)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/>
              <a:t>PEMP notable associated with the </a:t>
            </a:r>
            <a:r>
              <a:rPr lang="en-US" sz="2000" b="1" dirty="0" smtClean="0">
                <a:solidFill>
                  <a:srgbClr val="000000"/>
                </a:solidFill>
              </a:rPr>
              <a:t>sPHENIX MIE </a:t>
            </a:r>
            <a:r>
              <a:rPr lang="en-US" sz="2000" dirty="0" smtClean="0"/>
              <a:t>L2 completion</a:t>
            </a:r>
          </a:p>
          <a:p>
            <a:pPr lvl="1"/>
            <a:r>
              <a:rPr lang="en-US" sz="1600" dirty="0" smtClean="0"/>
              <a:t>IHCal mechanical sectors complete    	</a:t>
            </a:r>
            <a:r>
              <a:rPr lang="en-US" sz="1600" dirty="0" smtClean="0"/>
              <a:t>- </a:t>
            </a:r>
            <a:r>
              <a:rPr lang="en-US" sz="1600" dirty="0" smtClean="0"/>
              <a:t>Jan 1, 2022 </a:t>
            </a:r>
            <a:r>
              <a:rPr lang="en-US" sz="1600" dirty="0">
                <a:solidFill>
                  <a:srgbClr val="10800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sz="1600" dirty="0">
                <a:solidFill>
                  <a:srgbClr val="108001"/>
                </a:solidFill>
              </a:rPr>
              <a:t>Completed ahead of schedule</a:t>
            </a:r>
            <a:endParaRPr lang="en-US" sz="1600" dirty="0">
              <a:solidFill>
                <a:srgbClr val="0080FF"/>
              </a:solidFill>
            </a:endParaRPr>
          </a:p>
          <a:p>
            <a:pPr lvl="1"/>
            <a:r>
              <a:rPr lang="en-US" sz="1600" dirty="0" smtClean="0"/>
              <a:t>EMCal sectors complete	    	</a:t>
            </a:r>
            <a:r>
              <a:rPr lang="en-US" sz="1600" dirty="0" smtClean="0"/>
              <a:t>- </a:t>
            </a:r>
            <a:r>
              <a:rPr lang="en-US" sz="1600" dirty="0" smtClean="0"/>
              <a:t>May 15, 2022 </a:t>
            </a:r>
            <a:r>
              <a:rPr lang="en-US" sz="1600" dirty="0" smtClean="0">
                <a:solidFill>
                  <a:srgbClr val="10800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sz="1600" dirty="0">
                <a:solidFill>
                  <a:srgbClr val="108001"/>
                </a:solidFill>
              </a:rPr>
              <a:t>Completed ahead of </a:t>
            </a:r>
            <a:r>
              <a:rPr lang="en-US" sz="1600" dirty="0" smtClean="0">
                <a:solidFill>
                  <a:srgbClr val="108001"/>
                </a:solidFill>
              </a:rPr>
              <a:t>schedule</a:t>
            </a:r>
            <a:endParaRPr lang="en-US" sz="1600" dirty="0" smtClean="0"/>
          </a:p>
          <a:p>
            <a:pPr lvl="1"/>
            <a:r>
              <a:rPr lang="en-US" sz="1600" dirty="0" smtClean="0"/>
              <a:t>DAQ/Trigger GL1/GTM production complete 	- June 1, 2022</a:t>
            </a:r>
          </a:p>
          <a:p>
            <a:pPr lvl="1"/>
            <a:r>
              <a:rPr lang="en-US" sz="1600" dirty="0"/>
              <a:t>Calorimeter electronics complete      	</a:t>
            </a:r>
            <a:r>
              <a:rPr lang="en-US" sz="1600" dirty="0" smtClean="0"/>
              <a:t>- </a:t>
            </a:r>
            <a:r>
              <a:rPr lang="en-US" sz="1600" dirty="0"/>
              <a:t>July 1, </a:t>
            </a:r>
            <a:r>
              <a:rPr lang="en-US" sz="1600" dirty="0" smtClean="0"/>
              <a:t>2022</a:t>
            </a:r>
          </a:p>
          <a:p>
            <a:pPr lvl="1"/>
            <a:endParaRPr lang="en-US" sz="16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80FF"/>
                </a:solidFill>
              </a:rPr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1" y="5054605"/>
            <a:ext cx="7848600" cy="646331"/>
          </a:xfrm>
          <a:prstGeom prst="rect">
            <a:avLst/>
          </a:prstGeom>
          <a:solidFill>
            <a:srgbClr val="008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sPHENIX milestones related to the PEMP notable remain on schedule, though COVID impacts on the schedule are possible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2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sPHENIX </a:t>
            </a:r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" y="787400"/>
            <a:ext cx="9148983" cy="6070600"/>
          </a:xfrm>
        </p:spPr>
        <p:txBody>
          <a:bodyPr/>
          <a:lstStyle/>
          <a:p>
            <a:r>
              <a:rPr lang="en-US" sz="1800" dirty="0" smtClean="0"/>
              <a:t>All EMCal and HCal on detector electronics complete.</a:t>
            </a:r>
          </a:p>
          <a:p>
            <a:r>
              <a:rPr lang="en-US" sz="1800" dirty="0" smtClean="0"/>
              <a:t>All EMCal and HCal calorimeter digitizers being assembled now. Completed in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half of June.</a:t>
            </a:r>
          </a:p>
          <a:p>
            <a:r>
              <a:rPr lang="en-US" sz="1800" dirty="0" smtClean="0"/>
              <a:t>All TPC and MVTX FELIX boards complete. Firmware development underway.</a:t>
            </a:r>
          </a:p>
          <a:p>
            <a:r>
              <a:rPr lang="en-US" sz="1800" dirty="0" smtClean="0"/>
              <a:t>TPC Fee fully assembled though PLLs yet to be installed due to late delivery. They can be fully tested without the PLL chip</a:t>
            </a:r>
          </a:p>
          <a:p>
            <a:r>
              <a:rPr lang="en-US" sz="1800" dirty="0" smtClean="0"/>
              <a:t>MVTX has all RO Units</a:t>
            </a:r>
          </a:p>
          <a:p>
            <a:r>
              <a:rPr lang="en-US" sz="1800" dirty="0" smtClean="0"/>
              <a:t>TPC JACK board needs </a:t>
            </a:r>
            <a:r>
              <a:rPr lang="en-US" sz="1800" dirty="0" err="1" smtClean="0"/>
              <a:t>pcb</a:t>
            </a:r>
            <a:r>
              <a:rPr lang="en-US" sz="1800" dirty="0" smtClean="0"/>
              <a:t> first article test before going to production. All parts in hand except </a:t>
            </a:r>
            <a:r>
              <a:rPr lang="en-US" sz="1800" dirty="0" err="1" smtClean="0"/>
              <a:t>pcb</a:t>
            </a:r>
            <a:endParaRPr lang="en-US" sz="1800" dirty="0" smtClean="0"/>
          </a:p>
          <a:p>
            <a:r>
              <a:rPr lang="en-US" sz="1800" dirty="0" smtClean="0"/>
              <a:t>DAQ/Trigger: GL1</a:t>
            </a:r>
            <a:r>
              <a:rPr lang="en-US" sz="1800" dirty="0"/>
              <a:t>/GTM due in May. First article tested good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DAQ/Trigger: LL1 boards awaiting one back ordered chip</a:t>
            </a:r>
          </a:p>
          <a:p>
            <a:r>
              <a:rPr lang="en-US" sz="1800" dirty="0" smtClean="0"/>
              <a:t>DAQ/Trigger: DCMII boards awaiting one back ordered chip</a:t>
            </a:r>
          </a:p>
          <a:p>
            <a:pPr marL="0" indent="0">
              <a:buNone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4/19/22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Management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418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Performance Indices – sPHENIX MIE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5D4301-D3F7-4152-A349-91E55DAEF760}"/>
              </a:ext>
            </a:extLst>
          </p:cNvPr>
          <p:cNvSpPr txBox="1"/>
          <p:nvPr/>
        </p:nvSpPr>
        <p:spPr>
          <a:xfrm>
            <a:off x="511341" y="4877919"/>
            <a:ext cx="24318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50F335E-82B0-441A-8DED-50C1D0D22B78}"/>
              </a:ext>
            </a:extLst>
          </p:cNvPr>
          <p:cNvSpPr/>
          <p:nvPr/>
        </p:nvSpPr>
        <p:spPr>
          <a:xfrm>
            <a:off x="511342" y="5101662"/>
            <a:ext cx="126332" cy="10009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AAAA70B-D131-43A7-90FA-0B360C8DD32D}"/>
              </a:ext>
            </a:extLst>
          </p:cNvPr>
          <p:cNvSpPr/>
          <p:nvPr/>
        </p:nvSpPr>
        <p:spPr>
          <a:xfrm>
            <a:off x="511342" y="5248826"/>
            <a:ext cx="126332" cy="1000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98FED93-97FA-4BCA-AAC6-BFAFA8C7CFD7}"/>
              </a:ext>
            </a:extLst>
          </p:cNvPr>
          <p:cNvSpPr/>
          <p:nvPr/>
        </p:nvSpPr>
        <p:spPr>
          <a:xfrm>
            <a:off x="511340" y="5409154"/>
            <a:ext cx="126332" cy="10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CB00AF92-DBFE-4EDC-BB53-94F83627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78566"/>
              </p:ext>
            </p:extLst>
          </p:nvPr>
        </p:nvGraphicFramePr>
        <p:xfrm>
          <a:off x="511341" y="4163274"/>
          <a:ext cx="2431884" cy="472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42">
                  <a:extLst>
                    <a:ext uri="{9D8B030D-6E8A-4147-A177-3AD203B41FA5}">
                      <a16:colId xmlns="" xmlns:a16="http://schemas.microsoft.com/office/drawing/2014/main" val="256262324"/>
                    </a:ext>
                  </a:extLst>
                </a:gridCol>
                <a:gridCol w="1215942">
                  <a:extLst>
                    <a:ext uri="{9D8B030D-6E8A-4147-A177-3AD203B41FA5}">
                      <a16:colId xmlns="" xmlns:a16="http://schemas.microsoft.com/office/drawing/2014/main" val="2362584969"/>
                    </a:ext>
                  </a:extLst>
                </a:gridCol>
              </a:tblGrid>
              <a:tr h="23622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SPI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CPI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1887522"/>
                  </a:ext>
                </a:extLst>
              </a:tr>
              <a:tr h="23622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0.99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90218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5A082FD5-392D-44AC-ACA7-9ADD8EF7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424490"/>
              </p:ext>
            </p:extLst>
          </p:nvPr>
        </p:nvGraphicFramePr>
        <p:xfrm>
          <a:off x="5048296" y="4300199"/>
          <a:ext cx="2748171" cy="2217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205">
                  <a:extLst>
                    <a:ext uri="{9D8B030D-6E8A-4147-A177-3AD203B41FA5}">
                      <a16:colId xmlns="" xmlns:a16="http://schemas.microsoft.com/office/drawing/2014/main" val="2785976325"/>
                    </a:ext>
                  </a:extLst>
                </a:gridCol>
                <a:gridCol w="795966">
                  <a:extLst>
                    <a:ext uri="{9D8B030D-6E8A-4147-A177-3AD203B41FA5}">
                      <a16:colId xmlns="" xmlns:a16="http://schemas.microsoft.com/office/drawing/2014/main" val="1842318650"/>
                    </a:ext>
                  </a:extLst>
                </a:gridCol>
              </a:tblGrid>
              <a:tr h="739143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BCWS (Scheduled)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$24,853.936</a:t>
                      </a:r>
                    </a:p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66966"/>
                  </a:ext>
                </a:extLst>
              </a:tr>
              <a:tr h="739143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BCWP (Performed)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$23,664,352</a:t>
                      </a:r>
                    </a:p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7875247"/>
                  </a:ext>
                </a:extLst>
              </a:tr>
              <a:tr h="739143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ACWP (Actual)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$23,580,763</a:t>
                      </a:r>
                    </a:p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703075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328C4F8-4735-4AFC-917F-B459ECF0EBDA}"/>
              </a:ext>
            </a:extLst>
          </p:cNvPr>
          <p:cNvSpPr/>
          <p:nvPr/>
        </p:nvSpPr>
        <p:spPr>
          <a:xfrm>
            <a:off x="1347536" y="4459110"/>
            <a:ext cx="126332" cy="100097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AA8877B-2DFB-48DC-BB5D-6196FC1BF6BC}"/>
              </a:ext>
            </a:extLst>
          </p:cNvPr>
          <p:cNvSpPr/>
          <p:nvPr/>
        </p:nvSpPr>
        <p:spPr>
          <a:xfrm>
            <a:off x="2568742" y="4459110"/>
            <a:ext cx="126332" cy="100097"/>
          </a:xfrm>
          <a:prstGeom prst="ellipse">
            <a:avLst/>
          </a:prstGeom>
          <a:solidFill>
            <a:srgbClr val="00B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9B0114B7-40C8-4089-A9B9-CD2D410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="" xmlns:a16="http://schemas.microsoft.com/office/drawing/2014/main" id="{E0F9F878-5B26-4649-8D53-8DAA42B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9680" y="6582579"/>
            <a:ext cx="7899495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="" xmlns:a16="http://schemas.microsoft.com/office/drawing/2014/main" id="{D62A7227-17E3-4A4A-9DBE-7CB12FD7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1623"/>
            <a:ext cx="9144000" cy="311054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871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E021BA43-4D63-4B44-9F74-0C95283D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4774"/>
            <a:ext cx="9144000" cy="4968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Cost Performance Report (CPR) – sPHENIX MIE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603BB0E-C5D4-4D9D-9A0B-9C6ED4302350}"/>
              </a:ext>
            </a:extLst>
          </p:cNvPr>
          <p:cNvSpPr/>
          <p:nvPr/>
        </p:nvSpPr>
        <p:spPr>
          <a:xfrm>
            <a:off x="7039781" y="5501468"/>
            <a:ext cx="126332" cy="10009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16B8F53-657B-4EA6-8B18-9A57FCEF642B}"/>
              </a:ext>
            </a:extLst>
          </p:cNvPr>
          <p:cNvSpPr/>
          <p:nvPr/>
        </p:nvSpPr>
        <p:spPr>
          <a:xfrm>
            <a:off x="7039781" y="5659864"/>
            <a:ext cx="126332" cy="1000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FA953B8-B3C0-4651-A2E3-115D6ABDE3D4}"/>
              </a:ext>
            </a:extLst>
          </p:cNvPr>
          <p:cNvSpPr/>
          <p:nvPr/>
        </p:nvSpPr>
        <p:spPr>
          <a:xfrm>
            <a:off x="7039781" y="5833229"/>
            <a:ext cx="126332" cy="10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D4FAFB7A-3A35-4A07-A80C-26F5DB8C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86B556E-4F11-43E1-9E35-BE09EBA3995D}"/>
              </a:ext>
            </a:extLst>
          </p:cNvPr>
          <p:cNvSpPr txBox="1"/>
          <p:nvPr/>
        </p:nvSpPr>
        <p:spPr>
          <a:xfrm>
            <a:off x="6990318" y="5090540"/>
            <a:ext cx="1886595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750" dirty="0"/>
              <a:t>*Highlights in table above takes variance $ into consideration, not just Indices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="" xmlns:a16="http://schemas.microsoft.com/office/drawing/2014/main" id="{BC9F6491-7C19-44C3-B9D8-0064F367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6498299"/>
            <a:ext cx="182880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Performance Indices – 1008 Infra and Facility Upgrade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5D4301-D3F7-4152-A349-91E55DAEF760}"/>
              </a:ext>
            </a:extLst>
          </p:cNvPr>
          <p:cNvSpPr txBox="1"/>
          <p:nvPr/>
        </p:nvSpPr>
        <p:spPr>
          <a:xfrm>
            <a:off x="511341" y="4877919"/>
            <a:ext cx="243188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50F335E-82B0-441A-8DED-50C1D0D22B78}"/>
              </a:ext>
            </a:extLst>
          </p:cNvPr>
          <p:cNvSpPr/>
          <p:nvPr/>
        </p:nvSpPr>
        <p:spPr>
          <a:xfrm>
            <a:off x="511342" y="5101662"/>
            <a:ext cx="126332" cy="10009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AAAA70B-D131-43A7-90FA-0B360C8DD32D}"/>
              </a:ext>
            </a:extLst>
          </p:cNvPr>
          <p:cNvSpPr/>
          <p:nvPr/>
        </p:nvSpPr>
        <p:spPr>
          <a:xfrm>
            <a:off x="511342" y="5248826"/>
            <a:ext cx="126332" cy="1000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98FED93-97FA-4BCA-AAC6-BFAFA8C7CFD7}"/>
              </a:ext>
            </a:extLst>
          </p:cNvPr>
          <p:cNvSpPr/>
          <p:nvPr/>
        </p:nvSpPr>
        <p:spPr>
          <a:xfrm>
            <a:off x="511340" y="5409154"/>
            <a:ext cx="126332" cy="10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CB00AF92-DBFE-4EDC-BB53-94F83627E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42055"/>
              </p:ext>
            </p:extLst>
          </p:nvPr>
        </p:nvGraphicFramePr>
        <p:xfrm>
          <a:off x="511341" y="4163274"/>
          <a:ext cx="2431884" cy="472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942">
                  <a:extLst>
                    <a:ext uri="{9D8B030D-6E8A-4147-A177-3AD203B41FA5}">
                      <a16:colId xmlns="" xmlns:a16="http://schemas.microsoft.com/office/drawing/2014/main" val="256262324"/>
                    </a:ext>
                  </a:extLst>
                </a:gridCol>
                <a:gridCol w="1215942">
                  <a:extLst>
                    <a:ext uri="{9D8B030D-6E8A-4147-A177-3AD203B41FA5}">
                      <a16:colId xmlns="" xmlns:a16="http://schemas.microsoft.com/office/drawing/2014/main" val="2362584969"/>
                    </a:ext>
                  </a:extLst>
                </a:gridCol>
              </a:tblGrid>
              <a:tr h="23622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SPI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Cumulative CPI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1887522"/>
                  </a:ext>
                </a:extLst>
              </a:tr>
              <a:tr h="23622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 marL="68580" marR="68580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9021835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5A082FD5-392D-44AC-ACA7-9ADD8EF7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232920"/>
              </p:ext>
            </p:extLst>
          </p:nvPr>
        </p:nvGraphicFramePr>
        <p:xfrm>
          <a:off x="4779170" y="4367369"/>
          <a:ext cx="2431884" cy="1485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741">
                  <a:extLst>
                    <a:ext uri="{9D8B030D-6E8A-4147-A177-3AD203B41FA5}">
                      <a16:colId xmlns="" xmlns:a16="http://schemas.microsoft.com/office/drawing/2014/main" val="2785976325"/>
                    </a:ext>
                  </a:extLst>
                </a:gridCol>
                <a:gridCol w="768143">
                  <a:extLst>
                    <a:ext uri="{9D8B030D-6E8A-4147-A177-3AD203B41FA5}">
                      <a16:colId xmlns="" xmlns:a16="http://schemas.microsoft.com/office/drawing/2014/main" val="1842318650"/>
                    </a:ext>
                  </a:extLst>
                </a:gridCol>
              </a:tblGrid>
              <a:tr h="495301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Cumulative BCWS (Scheduled)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$28,611,730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66966"/>
                  </a:ext>
                </a:extLst>
              </a:tr>
              <a:tr h="495301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Cumulative BCWP (Performed)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$25,091,683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7875247"/>
                  </a:ext>
                </a:extLst>
              </a:tr>
              <a:tr h="495301"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Cumulative ACWP (Actual)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$25,153,574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7030756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="" xmlns:a16="http://schemas.microsoft.com/office/drawing/2014/main" id="{8328C4F8-4735-4AFC-917F-B459ECF0EBDA}"/>
              </a:ext>
            </a:extLst>
          </p:cNvPr>
          <p:cNvSpPr/>
          <p:nvPr/>
        </p:nvSpPr>
        <p:spPr>
          <a:xfrm>
            <a:off x="1347536" y="4459110"/>
            <a:ext cx="126332" cy="100097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6AA8877B-2DFB-48DC-BB5D-6196FC1BF6BC}"/>
              </a:ext>
            </a:extLst>
          </p:cNvPr>
          <p:cNvSpPr/>
          <p:nvPr/>
        </p:nvSpPr>
        <p:spPr>
          <a:xfrm>
            <a:off x="2568742" y="4459110"/>
            <a:ext cx="126332" cy="100097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="" xmlns:a16="http://schemas.microsoft.com/office/drawing/2014/main" id="{9B0114B7-40C8-4089-A9B9-CD2D4104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34023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8B44467-2FFC-4B16-9486-8796274BB846}"/>
              </a:ext>
            </a:extLst>
          </p:cNvPr>
          <p:cNvCxnSpPr/>
          <p:nvPr/>
        </p:nvCxnSpPr>
        <p:spPr>
          <a:xfrm>
            <a:off x="363964" y="654468"/>
            <a:ext cx="8416091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Footer Placeholder 2">
            <a:extLst>
              <a:ext uri="{FF2B5EF4-FFF2-40B4-BE49-F238E27FC236}">
                <a16:creationId xmlns="" xmlns:a16="http://schemas.microsoft.com/office/drawing/2014/main" id="{F65CA21E-1AAC-4F53-B810-43BBD7CA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6498299"/>
            <a:ext cx="182880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="" xmlns:a16="http://schemas.microsoft.com/office/drawing/2014/main" id="{257C398F-B2AF-4E4A-B46A-3F2B84DBB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864"/>
            <a:ext cx="9144000" cy="3084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406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="" xmlns:a16="http://schemas.microsoft.com/office/drawing/2014/main" id="{D30256F0-41A6-4055-9C75-AE3FDD58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3780"/>
            <a:ext cx="9144000" cy="4410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58" y="89609"/>
            <a:ext cx="8229600" cy="546497"/>
          </a:xfrm>
        </p:spPr>
        <p:txBody>
          <a:bodyPr/>
          <a:lstStyle/>
          <a:p>
            <a:r>
              <a:rPr lang="en-US" sz="2100" dirty="0"/>
              <a:t>Cost Performance Report (CPR) – 1008 Infra and Facility Upgrade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86B556E-4F11-43E1-9E35-BE09EBA3995D}"/>
              </a:ext>
            </a:extLst>
          </p:cNvPr>
          <p:cNvSpPr txBox="1"/>
          <p:nvPr/>
        </p:nvSpPr>
        <p:spPr>
          <a:xfrm>
            <a:off x="7149429" y="4885584"/>
            <a:ext cx="1886595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DOE SPI or CPI Value Thresholds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0.90 to 1.15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0.85 to 0.89 or 1.16 to 1.25</a:t>
            </a:r>
          </a:p>
          <a:p>
            <a:pPr>
              <a:buClr>
                <a:srgbClr val="00B050"/>
              </a:buClr>
              <a:buSzPct val="150000"/>
            </a:pPr>
            <a:r>
              <a:rPr lang="en-US" sz="1050" dirty="0"/>
              <a:t>      &lt;0.85 or &gt;1.25</a:t>
            </a:r>
          </a:p>
          <a:p>
            <a:r>
              <a:rPr lang="en-US" sz="750" dirty="0"/>
              <a:t>*Highlights in table above takes variance $ into consideration, not just Indices</a:t>
            </a:r>
          </a:p>
          <a:p>
            <a:endParaRPr lang="en-US" sz="750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603BB0E-C5D4-4D9D-9A0B-9C6ED4302350}"/>
              </a:ext>
            </a:extLst>
          </p:cNvPr>
          <p:cNvSpPr/>
          <p:nvPr/>
        </p:nvSpPr>
        <p:spPr>
          <a:xfrm>
            <a:off x="7200900" y="5293186"/>
            <a:ext cx="126332" cy="10009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  <a:p>
            <a:pPr algn="ctr"/>
            <a:endParaRPr lang="en-US" sz="135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16B8F53-657B-4EA6-8B18-9A57FCEF642B}"/>
              </a:ext>
            </a:extLst>
          </p:cNvPr>
          <p:cNvSpPr/>
          <p:nvPr/>
        </p:nvSpPr>
        <p:spPr>
          <a:xfrm>
            <a:off x="7200900" y="5449020"/>
            <a:ext cx="126332" cy="1000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FA953B8-B3C0-4651-A2E3-115D6ABDE3D4}"/>
              </a:ext>
            </a:extLst>
          </p:cNvPr>
          <p:cNvSpPr/>
          <p:nvPr/>
        </p:nvSpPr>
        <p:spPr>
          <a:xfrm>
            <a:off x="7200900" y="5591733"/>
            <a:ext cx="126332" cy="100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D4FAFB7A-3A35-4A07-A80C-26F5DB8C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4DEBCEE-64AC-4883-911D-6C8B25D8385E}"/>
              </a:ext>
            </a:extLst>
          </p:cNvPr>
          <p:cNvCxnSpPr/>
          <p:nvPr/>
        </p:nvCxnSpPr>
        <p:spPr>
          <a:xfrm>
            <a:off x="305854" y="636099"/>
            <a:ext cx="87301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>
            <a:extLst>
              <a:ext uri="{FF2B5EF4-FFF2-40B4-BE49-F238E27FC236}">
                <a16:creationId xmlns="" xmlns:a16="http://schemas.microsoft.com/office/drawing/2014/main" id="{F289F0CC-CC89-4D29-89AB-39F3D430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6498299"/>
            <a:ext cx="182880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04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230"/>
            <a:ext cx="8229600" cy="546497"/>
          </a:xfrm>
        </p:spPr>
        <p:txBody>
          <a:bodyPr/>
          <a:lstStyle/>
          <a:p>
            <a:r>
              <a:rPr lang="en-US" sz="2400" dirty="0"/>
              <a:t>Milestones Status – sPHENIX MIE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E2730F8C-314B-4DE9-9F5B-B6AB0AF0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7519" y="6499155"/>
            <a:ext cx="1768979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="" xmlns:a16="http://schemas.microsoft.com/office/drawing/2014/main" id="{2E122504-CF7C-4259-B120-52262BD122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854777"/>
            <a:ext cx="8301247" cy="58864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302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094"/>
            <a:ext cx="8229600" cy="546497"/>
          </a:xfrm>
        </p:spPr>
        <p:txBody>
          <a:bodyPr/>
          <a:lstStyle/>
          <a:p>
            <a:r>
              <a:rPr lang="en-US" sz="2400" dirty="0"/>
              <a:t>Milestones Status – 1008 Infra and Facility Upgrade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670B067-67E8-41BA-BE06-21ADFCBF3854}"/>
              </a:ext>
            </a:extLst>
          </p:cNvPr>
          <p:cNvCxnSpPr/>
          <p:nvPr/>
        </p:nvCxnSpPr>
        <p:spPr>
          <a:xfrm>
            <a:off x="366358" y="735584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3EFBABC-14F0-4AEB-8BB0-200481F8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4779" y="6582579"/>
            <a:ext cx="6716993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="" xmlns:a16="http://schemas.microsoft.com/office/drawing/2014/main" id="{618F202F-0B76-46BC-A7B1-2EDC2FABF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2409"/>
            <a:ext cx="9061172" cy="493793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47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14" y="989729"/>
            <a:ext cx="8805146" cy="5136440"/>
          </a:xfrm>
        </p:spPr>
        <p:txBody>
          <a:bodyPr/>
          <a:lstStyle/>
          <a:p>
            <a:r>
              <a:rPr lang="en-US" sz="2800" dirty="0" smtClean="0"/>
              <a:t>Update </a:t>
            </a:r>
            <a:r>
              <a:rPr lang="en-US" sz="2800" dirty="0"/>
              <a:t>on the beam </a:t>
            </a:r>
            <a:r>
              <a:rPr lang="en-US" sz="2800" dirty="0" smtClean="0"/>
              <a:t>pipe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tatus </a:t>
            </a:r>
            <a:r>
              <a:rPr lang="en-US" sz="2800" dirty="0"/>
              <a:t>of TPC, INTT, MVTX, TPOT </a:t>
            </a:r>
            <a:endParaRPr lang="en-US" sz="2800" dirty="0" smtClean="0"/>
          </a:p>
          <a:p>
            <a:r>
              <a:rPr lang="en-US" sz="2800" dirty="0" smtClean="0"/>
              <a:t>EMCAL </a:t>
            </a:r>
            <a:r>
              <a:rPr lang="en-US" sz="2800" dirty="0"/>
              <a:t>KPPs </a:t>
            </a:r>
            <a:endParaRPr lang="en-US" sz="2800" dirty="0" smtClean="0"/>
          </a:p>
          <a:p>
            <a:r>
              <a:rPr lang="en-US" sz="2800" dirty="0"/>
              <a:t>S</a:t>
            </a:r>
            <a:r>
              <a:rPr lang="en-US" sz="2800" dirty="0" smtClean="0"/>
              <a:t>tatus </a:t>
            </a:r>
            <a:r>
              <a:rPr lang="en-US" sz="2800" dirty="0"/>
              <a:t>of PEMP notables </a:t>
            </a:r>
            <a:endParaRPr lang="en-US" sz="2800" dirty="0" smtClean="0"/>
          </a:p>
          <a:p>
            <a:r>
              <a:rPr lang="en-US" sz="2800" dirty="0"/>
              <a:t>S</a:t>
            </a:r>
            <a:r>
              <a:rPr lang="en-US" sz="2800" dirty="0" smtClean="0"/>
              <a:t>tatus </a:t>
            </a:r>
            <a:r>
              <a:rPr lang="en-US" sz="2800" dirty="0"/>
              <a:t>of electronics components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83161" y="6581009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4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55"/>
            <a:ext cx="8229600" cy="579079"/>
          </a:xfrm>
        </p:spPr>
        <p:txBody>
          <a:bodyPr/>
          <a:lstStyle/>
          <a:p>
            <a:r>
              <a:rPr lang="en-US" sz="2100" dirty="0"/>
              <a:t>Summary Schedule – sPHENIX MIE and 1008 Infra and Facility Upgrade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F36AEA68-9766-481A-A7DB-7E2DDE8E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EA95CDE-3397-44D4-BD4F-72BE3296D1EE}"/>
              </a:ext>
            </a:extLst>
          </p:cNvPr>
          <p:cNvCxnSpPr/>
          <p:nvPr/>
        </p:nvCxnSpPr>
        <p:spPr>
          <a:xfrm>
            <a:off x="198522" y="612427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93681FF0-27A1-4A83-A9ED-B229082B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3390" y="6608759"/>
            <a:ext cx="2059536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59A0AC8C-B84D-442C-9C58-2D7E5903A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42" y="687347"/>
            <a:ext cx="7981644" cy="613731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482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- 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8410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5AF36360-83C2-4913-8A95-B933CB43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229"/>
            <a:ext cx="8229600" cy="546497"/>
          </a:xfrm>
        </p:spPr>
        <p:txBody>
          <a:bodyPr/>
          <a:lstStyle/>
          <a:p>
            <a:r>
              <a:rPr lang="en-US" sz="2400" dirty="0"/>
              <a:t>Summary Schedule – sPHENIX MIE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7DA745C9-D0E5-464F-9DC4-A0C6BDC91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="" xmlns:a16="http://schemas.microsoft.com/office/drawing/2014/main" id="{A94A588E-76FC-46B8-915D-9551A95D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338" y="6498299"/>
            <a:ext cx="182880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4" name="Picture 3" descr="Graphical user interface, application, timeline&#10;&#10;Description automatically generated">
            <a:extLst>
              <a:ext uri="{FF2B5EF4-FFF2-40B4-BE49-F238E27FC236}">
                <a16:creationId xmlns="" xmlns:a16="http://schemas.microsoft.com/office/drawing/2014/main" id="{161F9149-29ED-42C6-8EC0-7BC2DF676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4731"/>
            <a:ext cx="9144000" cy="44285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0370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EAC and Contingency Profile – sPHENIX MIE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724BA2F-AD11-4658-967B-CA655EA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148875-9830-4005-9075-C7A1D289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1445" y="6332478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="" xmlns:a16="http://schemas.microsoft.com/office/drawing/2014/main" id="{E1A610B8-CFD2-48FB-B1BA-32619ECC7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72" y="847371"/>
            <a:ext cx="8602275" cy="51632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8015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55"/>
            <a:ext cx="8686800" cy="728663"/>
          </a:xfrm>
        </p:spPr>
        <p:txBody>
          <a:bodyPr/>
          <a:lstStyle/>
          <a:p>
            <a:r>
              <a:rPr lang="en-US" sz="2400" dirty="0"/>
              <a:t>Baseline/Contingency Log and ETC adjustment Log - MIE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C5DB0BB-2D2F-4180-ADC9-2DCA1574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82C8243-708D-482A-A30D-09AC54D6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398" y="6417605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="" xmlns:a16="http://schemas.microsoft.com/office/drawing/2014/main" id="{5469890E-1407-45F4-B5E3-16D2DAC03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62350"/>
              </p:ext>
            </p:extLst>
          </p:nvPr>
        </p:nvGraphicFramePr>
        <p:xfrm>
          <a:off x="940390" y="4061350"/>
          <a:ext cx="6670677" cy="2556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243">
                  <a:extLst>
                    <a:ext uri="{9D8B030D-6E8A-4147-A177-3AD203B41FA5}">
                      <a16:colId xmlns="" xmlns:a16="http://schemas.microsoft.com/office/drawing/2014/main" val="3390971189"/>
                    </a:ext>
                  </a:extLst>
                </a:gridCol>
                <a:gridCol w="757385">
                  <a:extLst>
                    <a:ext uri="{9D8B030D-6E8A-4147-A177-3AD203B41FA5}">
                      <a16:colId xmlns="" xmlns:a16="http://schemas.microsoft.com/office/drawing/2014/main" val="3356385298"/>
                    </a:ext>
                  </a:extLst>
                </a:gridCol>
                <a:gridCol w="725864">
                  <a:extLst>
                    <a:ext uri="{9D8B030D-6E8A-4147-A177-3AD203B41FA5}">
                      <a16:colId xmlns="" xmlns:a16="http://schemas.microsoft.com/office/drawing/2014/main" val="1144594892"/>
                    </a:ext>
                  </a:extLst>
                </a:gridCol>
                <a:gridCol w="707010">
                  <a:extLst>
                    <a:ext uri="{9D8B030D-6E8A-4147-A177-3AD203B41FA5}">
                      <a16:colId xmlns="" xmlns:a16="http://schemas.microsoft.com/office/drawing/2014/main" val="1813027792"/>
                    </a:ext>
                  </a:extLst>
                </a:gridCol>
                <a:gridCol w="788227">
                  <a:extLst>
                    <a:ext uri="{9D8B030D-6E8A-4147-A177-3AD203B41FA5}">
                      <a16:colId xmlns="" xmlns:a16="http://schemas.microsoft.com/office/drawing/2014/main" val="413604152"/>
                    </a:ext>
                  </a:extLst>
                </a:gridCol>
                <a:gridCol w="710635">
                  <a:extLst>
                    <a:ext uri="{9D8B030D-6E8A-4147-A177-3AD203B41FA5}">
                      <a16:colId xmlns="" xmlns:a16="http://schemas.microsoft.com/office/drawing/2014/main" val="2757588958"/>
                    </a:ext>
                  </a:extLst>
                </a:gridCol>
                <a:gridCol w="716437">
                  <a:extLst>
                    <a:ext uri="{9D8B030D-6E8A-4147-A177-3AD203B41FA5}">
                      <a16:colId xmlns="" xmlns:a16="http://schemas.microsoft.com/office/drawing/2014/main" val="1009110954"/>
                    </a:ext>
                  </a:extLst>
                </a:gridCol>
                <a:gridCol w="741093">
                  <a:extLst>
                    <a:ext uri="{9D8B030D-6E8A-4147-A177-3AD203B41FA5}">
                      <a16:colId xmlns="" xmlns:a16="http://schemas.microsoft.com/office/drawing/2014/main" val="1019817927"/>
                    </a:ext>
                  </a:extLst>
                </a:gridCol>
                <a:gridCol w="691783">
                  <a:extLst>
                    <a:ext uri="{9D8B030D-6E8A-4147-A177-3AD203B41FA5}">
                      <a16:colId xmlns="" xmlns:a16="http://schemas.microsoft.com/office/drawing/2014/main" val="3321712060"/>
                    </a:ext>
                  </a:extLst>
                </a:gridCol>
              </a:tblGrid>
              <a:tr h="25908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ETC Adjustments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0034778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/>
                        <a:t>Control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Aug’21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Sep’21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Oct’21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Nov’21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Dec’21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Jan’22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Feb’22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Mar’22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260019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326,377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556,377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716,238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725,089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722,064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703,567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244,065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228,272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1604446"/>
                  </a:ext>
                </a:extLst>
              </a:tr>
              <a:tr h="358189">
                <a:tc>
                  <a:txBody>
                    <a:bodyPr/>
                    <a:lstStyle/>
                    <a:p>
                      <a:r>
                        <a:rPr lang="en-US" sz="1100" dirty="0"/>
                        <a:t>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 34,439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 18,420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17,328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67,559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9,776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8070955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$22,833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$22,833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219,343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414,468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250,807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-6,101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87,313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11,509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9925008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$79,352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$79,352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$26,259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-62,490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-63,278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-63,278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-45,001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-45,001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5006769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$25,705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$25,705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$16,041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16,575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  8,731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8,731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-7,013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-1,748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8843042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Total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454,267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684,267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977,880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1,128,081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936,744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660,247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346,923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202,798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667860"/>
                  </a:ext>
                </a:extLst>
              </a:tr>
            </a:tbl>
          </a:graphicData>
        </a:graphic>
      </p:graphicFrame>
      <p:pic>
        <p:nvPicPr>
          <p:cNvPr id="6" name="Picture 5" descr="Table&#10;&#10;Description automatically generated">
            <a:extLst>
              <a:ext uri="{FF2B5EF4-FFF2-40B4-BE49-F238E27FC236}">
                <a16:creationId xmlns="" xmlns:a16="http://schemas.microsoft.com/office/drawing/2014/main" id="{0C257DDF-C956-420F-BF8E-0F0BF53D5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563"/>
            <a:ext cx="9144000" cy="31382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364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EAC and Contingency Profile – 1008 Infra and Facility Upgrade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724BA2F-AD11-4658-967B-CA655EA6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B470AD2A-EA14-43B0-A898-782F8E026DEA}"/>
              </a:ext>
            </a:extLst>
          </p:cNvPr>
          <p:cNvCxnSpPr/>
          <p:nvPr/>
        </p:nvCxnSpPr>
        <p:spPr>
          <a:xfrm>
            <a:off x="275516" y="637189"/>
            <a:ext cx="84112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387F027-F700-4C12-AA18-519652BD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520" y="6471173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="" xmlns:a16="http://schemas.microsoft.com/office/drawing/2014/main" id="{A73C1E57-D8A5-4D99-99C1-4BBC4F3C7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97" y="795340"/>
            <a:ext cx="8048625" cy="52673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666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51"/>
            <a:ext cx="8229600" cy="635868"/>
          </a:xfrm>
        </p:spPr>
        <p:txBody>
          <a:bodyPr/>
          <a:lstStyle/>
          <a:p>
            <a:r>
              <a:rPr lang="en-US" sz="2000" dirty="0"/>
              <a:t>Baseline/Contingency Log and ETC adjustment Log – 2.X</a:t>
            </a:r>
            <a:r>
              <a:rPr lang="en-US" sz="2100" dirty="0"/>
              <a:t>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C5DB0BB-2D2F-4180-ADC9-2DCA15745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343639"/>
            <a:ext cx="534194" cy="273844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A62159B-AE89-4D4E-8F10-C625480F9557}"/>
              </a:ext>
            </a:extLst>
          </p:cNvPr>
          <p:cNvCxnSpPr/>
          <p:nvPr/>
        </p:nvCxnSpPr>
        <p:spPr>
          <a:xfrm>
            <a:off x="432197" y="669216"/>
            <a:ext cx="8279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C805D0B-EDE5-417B-92AB-1036AFCB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7520" y="6444466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="" xmlns:a16="http://schemas.microsoft.com/office/drawing/2014/main" id="{2BCB1284-ADE5-4D7C-95CF-AC0B85CD5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60825"/>
              </p:ext>
            </p:extLst>
          </p:nvPr>
        </p:nvGraphicFramePr>
        <p:xfrm>
          <a:off x="1546255" y="4145701"/>
          <a:ext cx="5684117" cy="2197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316">
                  <a:extLst>
                    <a:ext uri="{9D8B030D-6E8A-4147-A177-3AD203B41FA5}">
                      <a16:colId xmlns="" xmlns:a16="http://schemas.microsoft.com/office/drawing/2014/main" val="3390971189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1144594892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227815110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1677430360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4281731348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1606477170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3324455397"/>
                    </a:ext>
                  </a:extLst>
                </a:gridCol>
                <a:gridCol w="701543">
                  <a:extLst>
                    <a:ext uri="{9D8B030D-6E8A-4147-A177-3AD203B41FA5}">
                      <a16:colId xmlns="" xmlns:a16="http://schemas.microsoft.com/office/drawing/2014/main" val="1652594697"/>
                    </a:ext>
                  </a:extLst>
                </a:gridCol>
              </a:tblGrid>
              <a:tr h="259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ETC Adjustments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219665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/>
                        <a:t>Control Account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Sep’21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Oct’21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Nov’21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Dec’21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Jan’22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Feb’22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Mar’22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8260019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20,551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14,635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8,407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4189149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90,775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70,349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125,472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102,957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117,533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102,161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2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138,461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1604446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70,160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350,388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152,069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69,283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23,810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52,663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29925008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73,413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  63,117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161,496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208,816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136,000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6010135"/>
                  </a:ext>
                </a:extLst>
              </a:tr>
              <a:tr h="302429">
                <a:tc>
                  <a:txBody>
                    <a:bodyPr/>
                    <a:lstStyle/>
                    <a:p>
                      <a:r>
                        <a:rPr lang="en-US" sz="1100" dirty="0"/>
                        <a:t>Total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160,935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494,150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340,658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333,737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370,709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253,092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199,530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0151294"/>
                  </a:ext>
                </a:extLst>
              </a:tr>
            </a:tbl>
          </a:graphicData>
        </a:graphic>
      </p:graphicFrame>
      <p:pic>
        <p:nvPicPr>
          <p:cNvPr id="7" name="Picture 6" descr="Table&#10;&#10;Description automatically generated">
            <a:extLst>
              <a:ext uri="{FF2B5EF4-FFF2-40B4-BE49-F238E27FC236}">
                <a16:creationId xmlns="" xmlns:a16="http://schemas.microsoft.com/office/drawing/2014/main" id="{A8FDED51-C6FF-4AF6-A185-A7077EA1C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3915"/>
            <a:ext cx="9144000" cy="312315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296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444350"/>
            <a:ext cx="534194" cy="207169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F94F4F5-EA43-470D-9854-EF41C371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5574" y="6513023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="" xmlns:a16="http://schemas.microsoft.com/office/drawing/2014/main" id="{704DE195-435C-4ABB-B32F-5C2F74E0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808"/>
            <a:ext cx="9144000" cy="57863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962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444350"/>
            <a:ext cx="534194" cy="207169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D7CBC66-876E-44B4-AD76-8AF79DCD2500}"/>
              </a:ext>
            </a:extLst>
          </p:cNvPr>
          <p:cNvCxnSpPr/>
          <p:nvPr/>
        </p:nvCxnSpPr>
        <p:spPr>
          <a:xfrm>
            <a:off x="205665" y="613191"/>
            <a:ext cx="8279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977F58-3A10-434C-99AC-50338FB7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7387" y="6444466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BB2C6420-DB10-4FA3-8BDC-DA5BB95C2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523"/>
            <a:ext cx="9144000" cy="57209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5812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7D6A8-B191-47A4-A810-9742C930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Critical Path (1x, 2x and 3x Combined)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B882FC9-7440-4356-AA5A-FF2FB11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806" y="6444350"/>
            <a:ext cx="534194" cy="207169"/>
          </a:xfrm>
        </p:spPr>
        <p:txBody>
          <a:bodyPr/>
          <a:lstStyle/>
          <a:p>
            <a:fld id="{4B932B3A-BA38-40C7-ADEE-2A1902CEB265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D7CBC66-876E-44B4-AD76-8AF79DCD2500}"/>
              </a:ext>
            </a:extLst>
          </p:cNvPr>
          <p:cNvCxnSpPr/>
          <p:nvPr/>
        </p:nvCxnSpPr>
        <p:spPr>
          <a:xfrm>
            <a:off x="205665" y="613191"/>
            <a:ext cx="8279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6977F58-3A10-434C-99AC-50338FB7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7387" y="6444466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7ADB0784-4A87-4EF5-9DF6-62CEB318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6170"/>
            <a:ext cx="9144000" cy="17456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834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3361"/>
            <a:ext cx="8686800" cy="728663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200" dirty="0" smtClean="0"/>
              <a:t>STAR HFT Pipe will Work as a Replacement for the sPHENIX Pipe</a:t>
            </a:r>
            <a:endParaRPr lang="en-US" sz="2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093" y="863892"/>
            <a:ext cx="8905263" cy="4525963"/>
          </a:xfrm>
        </p:spPr>
        <p:txBody>
          <a:bodyPr/>
          <a:lstStyle/>
          <a:p>
            <a:r>
              <a:rPr lang="en-US" dirty="0" smtClean="0"/>
              <a:t>BNL, MIT and LANL engineers met yesterday and agreed that the STAR HFT pipe could be used by sPHENIX, unmodified, with no impediment to MVTX installation</a:t>
            </a:r>
          </a:p>
          <a:p>
            <a:r>
              <a:rPr lang="en-US" dirty="0" smtClean="0"/>
              <a:t>We have received permission from NPP ALD and STAR to use the HFT pipe (not currently in use by STAR)</a:t>
            </a:r>
          </a:p>
          <a:p>
            <a:r>
              <a:rPr lang="en-US" dirty="0" smtClean="0"/>
              <a:t>Will extract </a:t>
            </a:r>
            <a:r>
              <a:rPr lang="en-US" dirty="0" smtClean="0"/>
              <a:t>the STAR pipe for the existing </a:t>
            </a:r>
            <a:r>
              <a:rPr lang="en-US" dirty="0" smtClean="0"/>
              <a:t>“CFC cone</a:t>
            </a:r>
            <a:r>
              <a:rPr lang="en-US" dirty="0" smtClean="0"/>
              <a:t>” </a:t>
            </a:r>
            <a:r>
              <a:rPr lang="en-US" dirty="0" smtClean="0"/>
              <a:t>structure at 1006 with help from STAR and CAD .</a:t>
            </a:r>
            <a:endParaRPr lang="en-US" dirty="0" smtClean="0"/>
          </a:p>
          <a:p>
            <a:r>
              <a:rPr lang="en-US" dirty="0" smtClean="0"/>
              <a:t>Store in existing protective crate.</a:t>
            </a:r>
          </a:p>
          <a:p>
            <a:r>
              <a:rPr lang="en-US" dirty="0" smtClean="0"/>
              <a:t>Likely move to 905  so CAD Vacuum group can inspect, remove heating tape and perform any additional prep prior to installation in 1008 in  December.</a:t>
            </a:r>
          </a:p>
          <a:p>
            <a:r>
              <a:rPr lang="en-US" dirty="0" smtClean="0"/>
              <a:t>Vacuum group agrees to make interface conventional Al pipes to </a:t>
            </a:r>
            <a:r>
              <a:rPr lang="en-US" dirty="0" smtClean="0"/>
              <a:t>connect the STAR HFT pipe to the RHIC vacuum pipes in 1008.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16150" y="6446227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566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0" y="33355"/>
            <a:ext cx="8229600" cy="728663"/>
          </a:xfrm>
        </p:spPr>
        <p:txBody>
          <a:bodyPr/>
          <a:lstStyle/>
          <a:p>
            <a:r>
              <a:rPr lang="en-US" dirty="0" smtClean="0"/>
              <a:t>STAR HFT </a:t>
            </a:r>
            <a:r>
              <a:rPr lang="en-US" dirty="0" smtClean="0"/>
              <a:t>Pipe Installed in 1008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6" name="Picture 5" descr="Screen Shot 2022-04-15 at 10.10.3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234" y="835688"/>
            <a:ext cx="7086600" cy="6022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93806"/>
            <a:ext cx="1981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Differences between</a:t>
            </a:r>
          </a:p>
          <a:p>
            <a:r>
              <a:rPr lang="en-US" sz="1400" dirty="0" smtClean="0"/>
              <a:t>STAR and PHENIX pipes: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Be section in the STAR pipe is 47.25” </a:t>
            </a:r>
            <a:r>
              <a:rPr lang="en-US" sz="1400" dirty="0" err="1" smtClean="0"/>
              <a:t>vs</a:t>
            </a:r>
            <a:r>
              <a:rPr lang="en-US" sz="1400" dirty="0" smtClean="0"/>
              <a:t> 31.5” for PHENIX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STAR pipe length 111” </a:t>
            </a:r>
            <a:r>
              <a:rPr lang="en-US" sz="1400" dirty="0" err="1" smtClean="0"/>
              <a:t>vs</a:t>
            </a:r>
            <a:r>
              <a:rPr lang="en-US" sz="1400" dirty="0" smtClean="0"/>
              <a:t> 101” for PHENIX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STAR Al pipe section asymmetrical </a:t>
            </a:r>
            <a:r>
              <a:rPr lang="en-US" sz="1400" dirty="0" err="1" smtClean="0"/>
              <a:t>vs</a:t>
            </a:r>
            <a:r>
              <a:rPr lang="en-US" sz="1400" dirty="0" smtClean="0"/>
              <a:t> symmetrical section in PHENIX pipe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324600" y="3022600"/>
            <a:ext cx="0" cy="182880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19400" y="2921000"/>
            <a:ext cx="3505200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2683" y="2616206"/>
            <a:ext cx="1920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80” from IP to South flange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88454" y="4915661"/>
            <a:ext cx="88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1008 IP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17298" y="2919702"/>
            <a:ext cx="1858583" cy="5243"/>
          </a:xfrm>
          <a:prstGeom prst="straightConnector1">
            <a:avLst/>
          </a:prstGeom>
          <a:ln w="952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55159" y="2620151"/>
            <a:ext cx="1920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31” from IP to North flange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4214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</a:t>
            </a:r>
            <a:r>
              <a:rPr lang="en-US" dirty="0" err="1" smtClean="0"/>
              <a:t>Beampipe</a:t>
            </a:r>
            <a:r>
              <a:rPr lang="en-US" dirty="0" smtClean="0"/>
              <a:t> Aperture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6" name="Picture 5" descr="Screen Shot 2022-04-19 at 12.48.0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86" y="831573"/>
            <a:ext cx="8525814" cy="58486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429000" y="3429000"/>
            <a:ext cx="2209800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009" y="3018637"/>
            <a:ext cx="626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20 cm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7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85" y="9"/>
            <a:ext cx="8229600" cy="728663"/>
          </a:xfrm>
        </p:spPr>
        <p:txBody>
          <a:bodyPr/>
          <a:lstStyle/>
          <a:p>
            <a:r>
              <a:rPr lang="en-US" dirty="0" smtClean="0"/>
              <a:t>TPC Status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" y="787400"/>
            <a:ext cx="3265859" cy="3759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All 72 GEM modules assembled at SBU, HV and QA tested.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Major GEM fab contributions from WSU, Vanderbilt,  Temple and WIS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GEM module calibration tests continuing at SBU for gain and IBF mapping with X-ray gun test bench.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Gain and Ion Back Flow measurements look </a:t>
            </a:r>
            <a:r>
              <a:rPr lang="en-US" sz="1600" dirty="0" smtClean="0"/>
              <a:t>good so far.</a:t>
            </a:r>
            <a:endParaRPr lang="en-US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Aluminum deposition complete on central membrane petals, spares being prepared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Preparation </a:t>
            </a:r>
            <a:r>
              <a:rPr lang="en-US" sz="1600" dirty="0"/>
              <a:t>being made for central membrane </a:t>
            </a:r>
            <a:r>
              <a:rPr lang="en-US" sz="1600" dirty="0" smtClean="0"/>
              <a:t>assembly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 smtClean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3/23/22</a:t>
            </a:r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011103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Laser </a:t>
            </a:r>
            <a:r>
              <a:rPr lang="en-US" sz="1600" dirty="0"/>
              <a:t>motor test station for calibration system </a:t>
            </a:r>
            <a:r>
              <a:rPr lang="en-US" sz="1600" dirty="0" smtClean="0"/>
              <a:t>order has started. </a:t>
            </a:r>
            <a:endParaRPr lang="en-US" sz="1600" dirty="0"/>
          </a:p>
          <a:p>
            <a:pPr marL="283464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Technical issue has developed with laser </a:t>
            </a:r>
            <a:r>
              <a:rPr lang="en-US" sz="1600" dirty="0"/>
              <a:t>fiber splitter </a:t>
            </a:r>
            <a:r>
              <a:rPr lang="en-US" sz="1600" dirty="0" smtClean="0"/>
              <a:t>design. Unanticipated fiber damage relayed to the chosen wavelength of the laser. This will likely delay one of the two laser calibration system. </a:t>
            </a:r>
            <a:endParaRPr lang="en-US" sz="1600" dirty="0"/>
          </a:p>
          <a:p>
            <a:pPr marL="283464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/>
              <a:t>All TPC FELIX boards complete and tested. Firmware development underway.</a:t>
            </a:r>
          </a:p>
          <a:p>
            <a:pPr marL="283464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All TPC Fee boards assembled and delivered to BNL by vendor. Board testing underway.</a:t>
            </a:r>
          </a:p>
          <a:p>
            <a:pPr marL="283464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600" dirty="0" smtClean="0"/>
              <a:t>First article JACK (TPC controller) board being produced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4479667" y="3244338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 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787400"/>
            <a:ext cx="6019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87C38F5-ED41-284A-B96E-1F6B02218BCD}"/>
              </a:ext>
            </a:extLst>
          </p:cNvPr>
          <p:cNvGrpSpPr/>
          <p:nvPr/>
        </p:nvGrpSpPr>
        <p:grpSpPr>
          <a:xfrm>
            <a:off x="3679910" y="5450416"/>
            <a:ext cx="5464090" cy="1407584"/>
            <a:chOff x="5554493" y="5451609"/>
            <a:chExt cx="7413864" cy="1406390"/>
          </a:xfrm>
        </p:grpSpPr>
        <p:pic>
          <p:nvPicPr>
            <p:cNvPr id="14" name="Picture 13" descr="Engineering drawing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7F393FD-805B-D741-8EDE-8D8213B93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4493" y="5451609"/>
              <a:ext cx="6427827" cy="14063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445A0B2-33BF-674A-9EAE-59798E1EA751}"/>
                </a:ext>
              </a:extLst>
            </p:cNvPr>
            <p:cNvSpPr txBox="1"/>
            <p:nvPr/>
          </p:nvSpPr>
          <p:spPr>
            <a:xfrm>
              <a:off x="7509753" y="5691597"/>
              <a:ext cx="5458604" cy="369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MVTX with the new STAR HFT beam pipe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F3E15E17-06C3-554A-8808-DA6087DF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56035"/>
          </a:xfrm>
        </p:spPr>
        <p:txBody>
          <a:bodyPr/>
          <a:lstStyle/>
          <a:p>
            <a:r>
              <a:rPr lang="en-US" dirty="0"/>
              <a:t>MVTX Status 04/20/2022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8437026-8635-6743-BA5B-C7E8B1361DFC}"/>
              </a:ext>
            </a:extLst>
          </p:cNvPr>
          <p:cNvSpPr txBox="1">
            <a:spLocks/>
          </p:cNvSpPr>
          <p:nvPr/>
        </p:nvSpPr>
        <p:spPr>
          <a:xfrm>
            <a:off x="97981" y="1118225"/>
            <a:ext cx="4250289" cy="549658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MVTX assembly at LBNL</a:t>
            </a:r>
          </a:p>
          <a:p>
            <a:pPr lvl="1"/>
            <a:r>
              <a:rPr lang="en-US" dirty="0"/>
              <a:t>Updated assembly procedure</a:t>
            </a:r>
          </a:p>
          <a:p>
            <a:pPr lvl="1"/>
            <a:r>
              <a:rPr lang="en-US" dirty="0"/>
              <a:t>Complete 2 half detector assembly by ~end of May</a:t>
            </a:r>
          </a:p>
          <a:p>
            <a:pPr lvl="1"/>
            <a:r>
              <a:rPr lang="en-US" dirty="0"/>
              <a:t>Complete power cable assembly by mid of May  </a:t>
            </a:r>
          </a:p>
          <a:p>
            <a:r>
              <a:rPr lang="en-US" dirty="0"/>
              <a:t>Cooling system integration test by end of May </a:t>
            </a:r>
          </a:p>
          <a:p>
            <a:pPr lvl="1"/>
            <a:r>
              <a:rPr lang="en-US" dirty="0"/>
              <a:t>Stave cooling system test at MIT</a:t>
            </a:r>
          </a:p>
          <a:p>
            <a:pPr lvl="1"/>
            <a:r>
              <a:rPr lang="en-US" dirty="0"/>
              <a:t>Electronics rack cooling system test at LANL</a:t>
            </a:r>
          </a:p>
          <a:p>
            <a:pPr lvl="1"/>
            <a:r>
              <a:rPr lang="en-US" dirty="0"/>
              <a:t>Ship to BNL for commissioning in June 2022</a:t>
            </a:r>
          </a:p>
          <a:p>
            <a:r>
              <a:rPr lang="en-US" dirty="0"/>
              <a:t>Readout and control integration</a:t>
            </a:r>
          </a:p>
          <a:p>
            <a:pPr lvl="1"/>
            <a:r>
              <a:rPr lang="en-US" dirty="0"/>
              <a:t>8-stave telescope to test the full readout and control chain at LANL</a:t>
            </a:r>
          </a:p>
          <a:p>
            <a:pPr lvl="1"/>
            <a:r>
              <a:rPr lang="en-US" dirty="0"/>
              <a:t>Operation optimization in progress</a:t>
            </a:r>
          </a:p>
          <a:p>
            <a:r>
              <a:rPr lang="en-US" dirty="0"/>
              <a:t>Commissioning at BNL</a:t>
            </a:r>
          </a:p>
          <a:p>
            <a:pPr lvl="1"/>
            <a:r>
              <a:rPr lang="en-US" dirty="0"/>
              <a:t>Received all Readout Units and cables at BNL</a:t>
            </a:r>
          </a:p>
          <a:p>
            <a:pPr lvl="1"/>
            <a:r>
              <a:rPr lang="en-US" dirty="0"/>
              <a:t>2 racks ready for commissioning </a:t>
            </a:r>
          </a:p>
          <a:p>
            <a:pPr lvl="1"/>
            <a:r>
              <a:rPr lang="en-US" dirty="0"/>
              <a:t>Clean tent setup in progress at BNL</a:t>
            </a:r>
          </a:p>
          <a:p>
            <a:pPr lvl="2"/>
            <a:r>
              <a:rPr lang="en-US" dirty="0"/>
              <a:t>Ready ~ mid of May</a:t>
            </a:r>
          </a:p>
          <a:p>
            <a:pPr lvl="2"/>
            <a:r>
              <a:rPr lang="en-US" dirty="0"/>
              <a:t>Detector QC and commissioning in June 2022</a:t>
            </a:r>
          </a:p>
          <a:p>
            <a:pPr lvl="1"/>
            <a:r>
              <a:rPr lang="en-US" dirty="0"/>
              <a:t>Full insertion test at BNL late summer </a:t>
            </a:r>
          </a:p>
          <a:p>
            <a:pPr lvl="1"/>
            <a:r>
              <a:rPr lang="en-US" dirty="0"/>
              <a:t>Full detector pre-installation commissioning Aug – Dec. 2022</a:t>
            </a:r>
          </a:p>
          <a:p>
            <a:pPr lvl="1"/>
            <a:r>
              <a:rPr lang="en-US" dirty="0"/>
              <a:t>New MVTX installation schedule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Jan 17 – Feb. 13, 2023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28916F9-21BE-884E-9AEC-A1FB0460DB64}"/>
              </a:ext>
            </a:extLst>
          </p:cNvPr>
          <p:cNvGrpSpPr/>
          <p:nvPr/>
        </p:nvGrpSpPr>
        <p:grpSpPr>
          <a:xfrm>
            <a:off x="4882587" y="988884"/>
            <a:ext cx="4002932" cy="2037857"/>
            <a:chOff x="6206247" y="1125066"/>
            <a:chExt cx="5337242" cy="203785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6CDC218C-B879-E947-BE80-AD4A32F20D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06247" y="1125066"/>
              <a:ext cx="5337242" cy="203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3D0D116-62A1-E34B-A4C7-65BCDC7B67BD}"/>
                </a:ext>
              </a:extLst>
            </p:cNvPr>
            <p:cNvSpPr txBox="1"/>
            <p:nvPr/>
          </p:nvSpPr>
          <p:spPr>
            <a:xfrm>
              <a:off x="6643991" y="1125066"/>
              <a:ext cx="4691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MVTX assembly in progress at LBNL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001D97-CD6C-124D-A289-33BABEFFA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115" y="3026738"/>
            <a:ext cx="2567404" cy="2567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BA2385-BA51-2545-9184-1E59473F7E90}"/>
              </a:ext>
            </a:extLst>
          </p:cNvPr>
          <p:cNvSpPr txBox="1"/>
          <p:nvPr/>
        </p:nvSpPr>
        <p:spPr>
          <a:xfrm>
            <a:off x="6938050" y="3026741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8-stave full readout and</a:t>
            </a:r>
          </a:p>
          <a:p>
            <a:r>
              <a:rPr lang="en-US" dirty="0">
                <a:solidFill>
                  <a:srgbClr val="FFFF00"/>
                </a:solidFill>
              </a:rPr>
              <a:t>control chain test @LANL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8E8761A-E99A-C14C-991A-93029EA4A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899" y="3033756"/>
            <a:ext cx="1440216" cy="25603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8C2559-876C-FE4A-9026-19C2281312D3}"/>
              </a:ext>
            </a:extLst>
          </p:cNvPr>
          <p:cNvSpPr txBox="1"/>
          <p:nvPr/>
        </p:nvSpPr>
        <p:spPr>
          <a:xfrm>
            <a:off x="5063247" y="3754503"/>
            <a:ext cx="1221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Cooling system test @LANL</a:t>
            </a:r>
          </a:p>
        </p:txBody>
      </p:sp>
    </p:spTree>
    <p:extLst>
      <p:ext uri="{BB962C8B-B14F-4D97-AF65-F5344CB8AC3E}">
        <p14:creationId xmlns:p14="http://schemas.microsoft.com/office/powerpoint/2010/main" val="127754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28" y="2"/>
            <a:ext cx="8229600" cy="728663"/>
          </a:xfrm>
        </p:spPr>
        <p:txBody>
          <a:bodyPr/>
          <a:lstStyle/>
          <a:p>
            <a:r>
              <a:rPr lang="en-US" dirty="0" smtClean="0"/>
              <a:t>INTT Progress and Schedule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956" y="1534083"/>
            <a:ext cx="8755663" cy="5136440"/>
          </a:xfrm>
        </p:spPr>
        <p:txBody>
          <a:bodyPr/>
          <a:lstStyle/>
          <a:p>
            <a:r>
              <a:rPr lang="en-US" dirty="0" smtClean="0"/>
              <a:t>All Si sensors completed and tested</a:t>
            </a:r>
          </a:p>
          <a:p>
            <a:r>
              <a:rPr lang="en-US" dirty="0" smtClean="0"/>
              <a:t>All HDIs complete and tested</a:t>
            </a:r>
          </a:p>
          <a:p>
            <a:r>
              <a:rPr lang="en-US" dirty="0" smtClean="0"/>
              <a:t>All staves assembled and tested</a:t>
            </a:r>
          </a:p>
          <a:p>
            <a:r>
              <a:rPr lang="en-US" dirty="0" smtClean="0"/>
              <a:t>Half barrel CFC parts in fab. Due at BNL in May</a:t>
            </a:r>
          </a:p>
          <a:p>
            <a:r>
              <a:rPr lang="en-US" dirty="0" smtClean="0"/>
              <a:t>Bus extender production underway. Due to be complete in June</a:t>
            </a:r>
          </a:p>
          <a:p>
            <a:r>
              <a:rPr lang="en-US" dirty="0" smtClean="0"/>
              <a:t>Conversion cable Jun-Aug production</a:t>
            </a:r>
          </a:p>
          <a:p>
            <a:r>
              <a:rPr lang="en-US" dirty="0" smtClean="0"/>
              <a:t>Beam clock board Jul-Sep production</a:t>
            </a:r>
          </a:p>
          <a:p>
            <a:r>
              <a:rPr lang="en-US" dirty="0" smtClean="0"/>
              <a:t>INTT installation and support mechanics fab to start at SBU in May</a:t>
            </a:r>
          </a:p>
          <a:p>
            <a:r>
              <a:rPr lang="en-US" dirty="0" smtClean="0"/>
              <a:t>All ready for installation in sPHENIX in Jan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4/21/22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127" y="6446229"/>
            <a:ext cx="3108960" cy="27699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PMG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7" name="Picture 6" descr="Screen Shot 2022-04-21 at 1.38.1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068" y="844495"/>
            <a:ext cx="3601932" cy="21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5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7430868-99F6-4C9C-9EE2-D1871AF146FF}"/>
              </a:ext>
            </a:extLst>
          </p:cNvPr>
          <p:cNvSpPr txBox="1">
            <a:spLocks/>
          </p:cNvSpPr>
          <p:nvPr/>
        </p:nvSpPr>
        <p:spPr>
          <a:xfrm>
            <a:off x="22823" y="38913"/>
            <a:ext cx="9105786" cy="778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8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panose="020B0600070205080204" pitchFamily="34" charset="-128"/>
                <a:cs typeface="MS PGothic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>
                <a:latin typeface=" Arial (Body)"/>
                <a:ea typeface="Cambria" panose="02040503050406030204" pitchFamily="18" charset="0"/>
                <a:cs typeface="Arial" panose="020B0604020202020204" pitchFamily="34" charset="0"/>
              </a:rPr>
              <a:t>Status of the </a:t>
            </a:r>
            <a:r>
              <a:rPr lang="en-US" sz="3200" dirty="0" smtClean="0">
                <a:solidFill>
                  <a:srgbClr val="000000"/>
                </a:solidFill>
                <a:latin typeface=" Arial (Body)"/>
                <a:ea typeface="Cambria" panose="02040503050406030204" pitchFamily="18" charset="0"/>
                <a:cs typeface="Arial" panose="020B0604020202020204" pitchFamily="34" charset="0"/>
              </a:rPr>
              <a:t>INTT</a:t>
            </a:r>
            <a:r>
              <a:rPr lang="en-US" sz="3200" dirty="0">
                <a:solidFill>
                  <a:srgbClr val="000000"/>
                </a:solidFill>
                <a:latin typeface=" Arial (Body)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 Arial (Body)"/>
                <a:ea typeface="Cambria" panose="02040503050406030204" pitchFamily="18" charset="0"/>
                <a:cs typeface="Arial" panose="020B0604020202020204" pitchFamily="34" charset="0"/>
              </a:rPr>
              <a:t>- continued</a:t>
            </a:r>
            <a:endParaRPr lang="en-US" sz="3200" dirty="0">
              <a:solidFill>
                <a:srgbClr val="000000"/>
              </a:solidFill>
              <a:latin typeface=" Arial (Body)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C29556-4DC8-45A7-A476-17009429B12B}"/>
              </a:ext>
            </a:extLst>
          </p:cNvPr>
          <p:cNvSpPr txBox="1"/>
          <p:nvPr/>
        </p:nvSpPr>
        <p:spPr>
          <a:xfrm>
            <a:off x="-26818" y="644730"/>
            <a:ext cx="6432190" cy="842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Ladder mass production (84) at BNL achieved successfully</a:t>
            </a:r>
            <a:br>
              <a:rPr lang="en-US" sz="1600" dirty="0">
                <a:latin typeface=" Arial (Body)"/>
              </a:rPr>
            </a:br>
            <a:r>
              <a:rPr lang="en-US" sz="1400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i="0" u="none" strike="noStrike" dirty="0">
                <a:solidFill>
                  <a:srgbClr val="00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 1 (&lt;= 0.5%) = 72 ladders (56 needed)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TPC/INTT installation review was successful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 Arial (Body)"/>
              </a:rPr>
              <a:t>INTT LV/HV systems completed, tested and Installed in the 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CFC barrels support structure under fabrication by </a:t>
            </a:r>
            <a:r>
              <a:rPr lang="en-US" sz="1600" dirty="0" err="1">
                <a:latin typeface=" Arial (Body)"/>
              </a:rPr>
              <a:t>WorkShape</a:t>
            </a:r>
            <a:r>
              <a:rPr lang="en-US" sz="1600" dirty="0">
                <a:latin typeface=" Arial (Body)"/>
              </a:rPr>
              <a:t> co. </a:t>
            </a:r>
            <a:br>
              <a:rPr lang="en-US" sz="1600" dirty="0">
                <a:latin typeface=" Arial (Body)"/>
              </a:rPr>
            </a:br>
            <a:r>
              <a:rPr lang="en-US" sz="16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 First </a:t>
            </a:r>
            <a:r>
              <a:rPr lang="en-US" sz="14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delivery (CFC Inner Parts) will be on May 9</a:t>
            </a:r>
            <a:r>
              <a:rPr lang="en-US" sz="1400" baseline="300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th</a:t>
            </a:r>
            <a:r>
              <a:rPr lang="en-US" sz="14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, this will allow us to start</a:t>
            </a:r>
            <a:br>
              <a:rPr lang="en-US" sz="14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</a:br>
            <a:r>
              <a:rPr lang="en-US" sz="1400" dirty="0">
                <a:solidFill>
                  <a:srgbClr val="0099FF"/>
                </a:solidFill>
                <a:latin typeface=" Arial (Body)"/>
                <a:sym typeface="Wingdings" panose="05000000000000000000" pitchFamily="2" charset="2"/>
              </a:rPr>
              <a:t>full assembly of barrels and testing.    </a:t>
            </a:r>
            <a:endParaRPr lang="en-US" sz="1400" dirty="0">
              <a:solidFill>
                <a:srgbClr val="0099FF"/>
              </a:solidFill>
              <a:latin typeface=" Arial (Body)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PO for Auxiliaries’ parts ($68k) of Barrels’ assembly was submitted and they are under production, first delivery was April 20th. All parts will be delivered in April.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Extender bus cables production (112 needed): first batch 20 delivered on March, second batch 40 delivered in April 15</a:t>
            </a:r>
            <a:r>
              <a:rPr lang="en-US" sz="1600" baseline="30000" dirty="0">
                <a:latin typeface=" Arial (Body)"/>
              </a:rPr>
              <a:t>th</a:t>
            </a:r>
            <a:r>
              <a:rPr lang="en-US" sz="1600" dirty="0">
                <a:latin typeface=" Arial (Body)"/>
              </a:rPr>
              <a:t>, and third batch 70 by the end of May.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Coaxial conversion cable prototype under fabrication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INTT Review of Readout and Slow Control with Felix was successfully April 12</a:t>
            </a:r>
            <a:r>
              <a:rPr lang="en-US" sz="1600" baseline="30000" dirty="0">
                <a:latin typeface=" Arial (Body)"/>
              </a:rPr>
              <a:t>th</a:t>
            </a:r>
            <a:endParaRPr lang="en-US" sz="1600" dirty="0">
              <a:latin typeface=" Arial (Body)"/>
            </a:endParaRPr>
          </a:p>
          <a:p>
            <a:r>
              <a:rPr lang="en-US" sz="1600" dirty="0">
                <a:solidFill>
                  <a:srgbClr val="0099FF"/>
                </a:solidFill>
                <a:latin typeface=" Arial (Body)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1400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i="0" u="none" strike="noStrike" dirty="0">
                <a:solidFill>
                  <a:srgbClr val="0099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Slow Control using Felix board successful 	</a:t>
            </a:r>
          </a:p>
          <a:p>
            <a:r>
              <a:rPr lang="en-US" sz="1400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 Felix readout data successful </a:t>
            </a:r>
            <a:endParaRPr lang="en-US" sz="1400" dirty="0">
              <a:latin typeface=" Arial (Body)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Beam test at </a:t>
            </a:r>
            <a:r>
              <a:rPr lang="en-US" sz="1600" dirty="0" err="1">
                <a:latin typeface=" Arial (Body)"/>
              </a:rPr>
              <a:t>Tohuko</a:t>
            </a:r>
            <a:r>
              <a:rPr lang="en-US" sz="1600" dirty="0">
                <a:latin typeface=" Arial (Body)"/>
              </a:rPr>
              <a:t> Uni (Japan) using production ladders achieved </a:t>
            </a:r>
            <a:br>
              <a:rPr lang="en-US" sz="1600" dirty="0">
                <a:latin typeface=" Arial (Body)"/>
              </a:rPr>
            </a:br>
            <a:r>
              <a:rPr lang="en-US" sz="1600" dirty="0">
                <a:latin typeface=" Arial (Body)"/>
              </a:rPr>
              <a:t>successfully: Detection efficiency 99.6%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 Arial (Body)"/>
              </a:rPr>
              <a:t>INTT Detector commissioning software calibration/maps/Ideal Geometry… </a:t>
            </a:r>
            <a:br>
              <a:rPr lang="en-US" sz="1600" dirty="0">
                <a:latin typeface=" Arial (Body)"/>
              </a:rPr>
            </a:br>
            <a:r>
              <a:rPr lang="en-US" sz="1600" dirty="0">
                <a:latin typeface=" Arial (Body)"/>
              </a:rPr>
              <a:t>making excellent progress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 Arial (Body)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78681A-245C-44BF-88BD-416ABE9EB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048" y="2831941"/>
            <a:ext cx="2188952" cy="2103120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xmlns="" id="{2DE0C4AB-B2D1-46E5-87CA-6182E6378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179" y="681635"/>
            <a:ext cx="2269998" cy="220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AB1B0E-7C0C-45A9-B601-34487EB20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810" y="4935061"/>
            <a:ext cx="1820369" cy="1999451"/>
          </a:xfrm>
          <a:prstGeom prst="rect">
            <a:avLst/>
          </a:prstGeom>
        </p:spPr>
      </p:pic>
      <p:pic>
        <p:nvPicPr>
          <p:cNvPr id="9" name="影像" descr="影像">
            <a:extLst>
              <a:ext uri="{FF2B5EF4-FFF2-40B4-BE49-F238E27FC236}">
                <a16:creationId xmlns:a16="http://schemas.microsoft.com/office/drawing/2014/main" xmlns="" id="{5E7B9A9B-4920-438D-A778-0E70A77DD8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166" y="4520281"/>
            <a:ext cx="1820369" cy="23929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164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17892</TotalTime>
  <Words>2022</Words>
  <Application>Microsoft Macintosh PowerPoint</Application>
  <PresentationFormat>On-screen Show (4:3)</PresentationFormat>
  <Paragraphs>403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1_Office Theme</vt:lpstr>
      <vt:lpstr>1008 Shield Wall Disassembled 4/20</vt:lpstr>
      <vt:lpstr>sPHENIX Status</vt:lpstr>
      <vt:lpstr> STAR HFT Pipe will Work as a Replacement for the sPHENIX Pipe</vt:lpstr>
      <vt:lpstr>STAR HFT Pipe Installed in 1008</vt:lpstr>
      <vt:lpstr>sPHENIX Beampipe Aperture</vt:lpstr>
      <vt:lpstr>TPC Status</vt:lpstr>
      <vt:lpstr>MVTX Status 04/20/2022 </vt:lpstr>
      <vt:lpstr>INTT Progress and Schedule</vt:lpstr>
      <vt:lpstr>PowerPoint Presentation</vt:lpstr>
      <vt:lpstr>PowerPoint Presentation</vt:lpstr>
      <vt:lpstr>sPHENIX EMCal KPP’s</vt:lpstr>
      <vt:lpstr>sPHENIX PEMP Notable for 2022</vt:lpstr>
      <vt:lpstr> sPHENIX Electronics</vt:lpstr>
      <vt:lpstr>Performance Indices – sPHENIX MIE</vt:lpstr>
      <vt:lpstr>Cost Performance Report (CPR) – sPHENIX MIE</vt:lpstr>
      <vt:lpstr>Performance Indices – 1008 Infra and Facility Upgrade</vt:lpstr>
      <vt:lpstr>Cost Performance Report (CPR) – 1008 Infra and Facility Upgrade</vt:lpstr>
      <vt:lpstr>Milestones Status – sPHENIX MIE</vt:lpstr>
      <vt:lpstr>Milestones Status – 1008 Infra and Facility Upgrade</vt:lpstr>
      <vt:lpstr>Summary Schedule – sPHENIX MIE and 1008 Infra and Facility Upgrade</vt:lpstr>
      <vt:lpstr>Back - Up</vt:lpstr>
      <vt:lpstr>Summary Schedule – sPHENIX MIE</vt:lpstr>
      <vt:lpstr>EAC and Contingency Profile – sPHENIX MIE</vt:lpstr>
      <vt:lpstr>Baseline/Contingency Log and ETC adjustment Log - MIE</vt:lpstr>
      <vt:lpstr>EAC and Contingency Profile – 1008 Infra and Facility Upgrade </vt:lpstr>
      <vt:lpstr>Baseline/Contingency Log and ETC adjustment Log – 2.X </vt:lpstr>
      <vt:lpstr>Critical Path (1x, 2x and 3x Combined)</vt:lpstr>
      <vt:lpstr>Critical Path (1x, 2x and 3x Combined)</vt:lpstr>
      <vt:lpstr>Critical Path (1x, 2x and 3x Combined)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Cost and Schedule Data</dc:title>
  <dc:creator>Gutta, Rajendra Rao</dc:creator>
  <cp:lastModifiedBy>Edward O'Brien</cp:lastModifiedBy>
  <cp:revision>377</cp:revision>
  <dcterms:created xsi:type="dcterms:W3CDTF">2019-11-14T20:42:09Z</dcterms:created>
  <dcterms:modified xsi:type="dcterms:W3CDTF">2022-04-21T06:45:05Z</dcterms:modified>
</cp:coreProperties>
</file>