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1"/>
  </p:notesMasterIdLst>
  <p:sldIdLst>
    <p:sldId id="256" r:id="rId3"/>
    <p:sldId id="257" r:id="rId4"/>
    <p:sldId id="260" r:id="rId5"/>
    <p:sldId id="264" r:id="rId6"/>
    <p:sldId id="258" r:id="rId7"/>
    <p:sldId id="265" r:id="rId8"/>
    <p:sldId id="261" r:id="rId9"/>
    <p:sldId id="266" r:id="rId10"/>
    <p:sldId id="272" r:id="rId11"/>
    <p:sldId id="271" r:id="rId12"/>
    <p:sldId id="262" r:id="rId13"/>
    <p:sldId id="263" r:id="rId14"/>
    <p:sldId id="259" r:id="rId15"/>
    <p:sldId id="273" r:id="rId16"/>
    <p:sldId id="274" r:id="rId17"/>
    <p:sldId id="270" r:id="rId18"/>
    <p:sldId id="268"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7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userId="367c8676d18b2324" providerId="LiveId" clId="{23BCA8FB-32E0-49C2-BAE3-DB6F98F2C42D}"/>
    <pc:docChg chg="custSel modSld">
      <pc:chgData name="Jeff" userId="367c8676d18b2324" providerId="LiveId" clId="{23BCA8FB-32E0-49C2-BAE3-DB6F98F2C42D}" dt="2022-06-08T12:12:01.920" v="360" actId="20577"/>
      <pc:docMkLst>
        <pc:docMk/>
      </pc:docMkLst>
      <pc:sldChg chg="modSp mod">
        <pc:chgData name="Jeff" userId="367c8676d18b2324" providerId="LiveId" clId="{23BCA8FB-32E0-49C2-BAE3-DB6F98F2C42D}" dt="2022-06-08T11:54:01.265" v="55" actId="20577"/>
        <pc:sldMkLst>
          <pc:docMk/>
          <pc:sldMk cId="2094800601" sldId="256"/>
        </pc:sldMkLst>
        <pc:spChg chg="mod">
          <ac:chgData name="Jeff" userId="367c8676d18b2324" providerId="LiveId" clId="{23BCA8FB-32E0-49C2-BAE3-DB6F98F2C42D}" dt="2022-06-08T11:54:01.265" v="55" actId="20577"/>
          <ac:spMkLst>
            <pc:docMk/>
            <pc:sldMk cId="2094800601" sldId="256"/>
            <ac:spMk id="2" creationId="{CB197F28-3E57-3B7B-B00A-9AAA4908CFBD}"/>
          </ac:spMkLst>
        </pc:spChg>
      </pc:sldChg>
      <pc:sldChg chg="modSp mod">
        <pc:chgData name="Jeff" userId="367c8676d18b2324" providerId="LiveId" clId="{23BCA8FB-32E0-49C2-BAE3-DB6F98F2C42D}" dt="2022-06-08T11:55:13.859" v="123" actId="20577"/>
        <pc:sldMkLst>
          <pc:docMk/>
          <pc:sldMk cId="3485944964" sldId="257"/>
        </pc:sldMkLst>
        <pc:spChg chg="mod">
          <ac:chgData name="Jeff" userId="367c8676d18b2324" providerId="LiveId" clId="{23BCA8FB-32E0-49C2-BAE3-DB6F98F2C42D}" dt="2022-06-08T11:55:13.859" v="123" actId="20577"/>
          <ac:spMkLst>
            <pc:docMk/>
            <pc:sldMk cId="3485944964" sldId="257"/>
            <ac:spMk id="6" creationId="{0DC45057-4449-5878-2C75-C2362FCAE555}"/>
          </ac:spMkLst>
        </pc:spChg>
      </pc:sldChg>
      <pc:sldChg chg="modSp mod">
        <pc:chgData name="Jeff" userId="367c8676d18b2324" providerId="LiveId" clId="{23BCA8FB-32E0-49C2-BAE3-DB6F98F2C42D}" dt="2022-06-08T12:05:21.480" v="251" actId="20577"/>
        <pc:sldMkLst>
          <pc:docMk/>
          <pc:sldMk cId="1087906583" sldId="258"/>
        </pc:sldMkLst>
        <pc:spChg chg="mod">
          <ac:chgData name="Jeff" userId="367c8676d18b2324" providerId="LiveId" clId="{23BCA8FB-32E0-49C2-BAE3-DB6F98F2C42D}" dt="2022-06-08T12:05:21.480" v="251" actId="20577"/>
          <ac:spMkLst>
            <pc:docMk/>
            <pc:sldMk cId="1087906583" sldId="258"/>
            <ac:spMk id="12" creationId="{47F1EB24-E32C-F21C-A170-CCD592C9C9C5}"/>
          </ac:spMkLst>
        </pc:spChg>
      </pc:sldChg>
      <pc:sldChg chg="modSp mod">
        <pc:chgData name="Jeff" userId="367c8676d18b2324" providerId="LiveId" clId="{23BCA8FB-32E0-49C2-BAE3-DB6F98F2C42D}" dt="2022-06-08T12:12:01.920" v="360" actId="20577"/>
        <pc:sldMkLst>
          <pc:docMk/>
          <pc:sldMk cId="416984061" sldId="261"/>
        </pc:sldMkLst>
        <pc:spChg chg="mod">
          <ac:chgData name="Jeff" userId="367c8676d18b2324" providerId="LiveId" clId="{23BCA8FB-32E0-49C2-BAE3-DB6F98F2C42D}" dt="2022-06-08T12:12:01.920" v="360" actId="20577"/>
          <ac:spMkLst>
            <pc:docMk/>
            <pc:sldMk cId="416984061" sldId="261"/>
            <ac:spMk id="5" creationId="{AC2B1C43-6E6F-192B-D804-3459EDDDEFEE}"/>
          </ac:spMkLst>
        </pc:spChg>
      </pc:sldChg>
      <pc:sldChg chg="modSp mod">
        <pc:chgData name="Jeff" userId="367c8676d18b2324" providerId="LiveId" clId="{23BCA8FB-32E0-49C2-BAE3-DB6F98F2C42D}" dt="2022-06-08T12:00:02.185" v="177" actId="20577"/>
        <pc:sldMkLst>
          <pc:docMk/>
          <pc:sldMk cId="92960441" sldId="264"/>
        </pc:sldMkLst>
        <pc:spChg chg="mod">
          <ac:chgData name="Jeff" userId="367c8676d18b2324" providerId="LiveId" clId="{23BCA8FB-32E0-49C2-BAE3-DB6F98F2C42D}" dt="2022-06-08T12:00:02.185" v="177" actId="20577"/>
          <ac:spMkLst>
            <pc:docMk/>
            <pc:sldMk cId="92960441" sldId="264"/>
            <ac:spMk id="14" creationId="{0658CDED-437B-3248-7196-2942BCA595A8}"/>
          </ac:spMkLst>
        </pc:spChg>
      </pc:sldChg>
      <pc:sldChg chg="modSp mod">
        <pc:chgData name="Jeff" userId="367c8676d18b2324" providerId="LiveId" clId="{23BCA8FB-32E0-49C2-BAE3-DB6F98F2C42D}" dt="2022-06-08T12:09:30.978" v="350" actId="20577"/>
        <pc:sldMkLst>
          <pc:docMk/>
          <pc:sldMk cId="3874372" sldId="265"/>
        </pc:sldMkLst>
        <pc:spChg chg="mod">
          <ac:chgData name="Jeff" userId="367c8676d18b2324" providerId="LiveId" clId="{23BCA8FB-32E0-49C2-BAE3-DB6F98F2C42D}" dt="2022-06-08T12:09:30.978" v="350" actId="20577"/>
          <ac:spMkLst>
            <pc:docMk/>
            <pc:sldMk cId="3874372" sldId="265"/>
            <ac:spMk id="5" creationId="{D912A434-3428-67CF-C961-6D6BF95C4E3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BBDAA5-60B7-4177-A878-1ADC168E0692}" type="datetimeFigureOut">
              <a:rPr lang="en-US" smtClean="0"/>
              <a:t>6/8/2022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2A9BE6-18BD-4499-891E-710699D77F3F}" type="slidenum">
              <a:rPr lang="en-US" smtClean="0"/>
              <a:t>‹#›</a:t>
            </a:fld>
            <a:endParaRPr lang="en-US"/>
          </a:p>
        </p:txBody>
      </p:sp>
    </p:spTree>
    <p:extLst>
      <p:ext uri="{BB962C8B-B14F-4D97-AF65-F5344CB8AC3E}">
        <p14:creationId xmlns:p14="http://schemas.microsoft.com/office/powerpoint/2010/main" val="698981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g10b8cedbde3_0_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 name="Google Shape;41;g10b8cedbde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10b8cedbde3_0_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 name="Google Shape;50;g10b8cedbde3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4B408-9B91-ED5E-20B3-09E0D68405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722E49-B3C8-DEB6-7BE9-431AB1CF11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5DFFF8-0A76-A02C-D449-D56634AC7A52}"/>
              </a:ext>
            </a:extLst>
          </p:cNvPr>
          <p:cNvSpPr>
            <a:spLocks noGrp="1"/>
          </p:cNvSpPr>
          <p:nvPr>
            <p:ph type="dt" sz="half" idx="10"/>
          </p:nvPr>
        </p:nvSpPr>
        <p:spPr/>
        <p:txBody>
          <a:bodyPr/>
          <a:lstStyle/>
          <a:p>
            <a:r>
              <a:rPr lang="en-US"/>
              <a:t>6/8/2022</a:t>
            </a:r>
          </a:p>
        </p:txBody>
      </p:sp>
      <p:sp>
        <p:nvSpPr>
          <p:cNvPr id="5" name="Footer Placeholder 4">
            <a:extLst>
              <a:ext uri="{FF2B5EF4-FFF2-40B4-BE49-F238E27FC236}">
                <a16:creationId xmlns:a16="http://schemas.microsoft.com/office/drawing/2014/main" id="{72AA00BE-9587-8185-1676-25086E3C0E93}"/>
              </a:ext>
            </a:extLst>
          </p:cNvPr>
          <p:cNvSpPr>
            <a:spLocks noGrp="1"/>
          </p:cNvSpPr>
          <p:nvPr>
            <p:ph type="ftr" sz="quarter" idx="11"/>
          </p:nvPr>
        </p:nvSpPr>
        <p:spPr/>
        <p:txBody>
          <a:bodyPr/>
          <a:lstStyle/>
          <a:p>
            <a:r>
              <a:rPr lang="en-US"/>
              <a:t>RHIC/AGS User Meeting</a:t>
            </a:r>
          </a:p>
        </p:txBody>
      </p:sp>
      <p:sp>
        <p:nvSpPr>
          <p:cNvPr id="6" name="Slide Number Placeholder 5">
            <a:extLst>
              <a:ext uri="{FF2B5EF4-FFF2-40B4-BE49-F238E27FC236}">
                <a16:creationId xmlns:a16="http://schemas.microsoft.com/office/drawing/2014/main" id="{F85E1941-DD6E-519A-2B65-F0FC2DC95C1B}"/>
              </a:ext>
            </a:extLst>
          </p:cNvPr>
          <p:cNvSpPr>
            <a:spLocks noGrp="1"/>
          </p:cNvSpPr>
          <p:nvPr>
            <p:ph type="sldNum" sz="quarter" idx="12"/>
          </p:nvPr>
        </p:nvSpPr>
        <p:spPr/>
        <p:txBody>
          <a:bodyPr/>
          <a:lstStyle/>
          <a:p>
            <a:fld id="{7726C24C-B72C-434A-927F-C592A33BA548}" type="slidenum">
              <a:rPr lang="en-US" smtClean="0"/>
              <a:t>‹#›</a:t>
            </a:fld>
            <a:endParaRPr lang="en-US"/>
          </a:p>
        </p:txBody>
      </p:sp>
    </p:spTree>
    <p:extLst>
      <p:ext uri="{BB962C8B-B14F-4D97-AF65-F5344CB8AC3E}">
        <p14:creationId xmlns:p14="http://schemas.microsoft.com/office/powerpoint/2010/main" val="474355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A0857-B9A2-9A87-579B-7C53310AFC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3A6F07-D17F-B902-01D7-97ABD17080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E4EA4A-D9E9-226A-C4FE-42C6017FBC99}"/>
              </a:ext>
            </a:extLst>
          </p:cNvPr>
          <p:cNvSpPr>
            <a:spLocks noGrp="1"/>
          </p:cNvSpPr>
          <p:nvPr>
            <p:ph type="dt" sz="half" idx="10"/>
          </p:nvPr>
        </p:nvSpPr>
        <p:spPr/>
        <p:txBody>
          <a:bodyPr/>
          <a:lstStyle/>
          <a:p>
            <a:r>
              <a:rPr lang="en-US"/>
              <a:t>6/8/2022</a:t>
            </a:r>
          </a:p>
        </p:txBody>
      </p:sp>
      <p:sp>
        <p:nvSpPr>
          <p:cNvPr id="5" name="Footer Placeholder 4">
            <a:extLst>
              <a:ext uri="{FF2B5EF4-FFF2-40B4-BE49-F238E27FC236}">
                <a16:creationId xmlns:a16="http://schemas.microsoft.com/office/drawing/2014/main" id="{CC640548-5EC6-BA85-1474-5F573F3031CF}"/>
              </a:ext>
            </a:extLst>
          </p:cNvPr>
          <p:cNvSpPr>
            <a:spLocks noGrp="1"/>
          </p:cNvSpPr>
          <p:nvPr>
            <p:ph type="ftr" sz="quarter" idx="11"/>
          </p:nvPr>
        </p:nvSpPr>
        <p:spPr/>
        <p:txBody>
          <a:bodyPr/>
          <a:lstStyle/>
          <a:p>
            <a:r>
              <a:rPr lang="en-US"/>
              <a:t>RHIC/AGS User Meeting</a:t>
            </a:r>
          </a:p>
        </p:txBody>
      </p:sp>
      <p:sp>
        <p:nvSpPr>
          <p:cNvPr id="6" name="Slide Number Placeholder 5">
            <a:extLst>
              <a:ext uri="{FF2B5EF4-FFF2-40B4-BE49-F238E27FC236}">
                <a16:creationId xmlns:a16="http://schemas.microsoft.com/office/drawing/2014/main" id="{6DCEC052-D217-5A2B-1042-0CAAEFFF3FB8}"/>
              </a:ext>
            </a:extLst>
          </p:cNvPr>
          <p:cNvSpPr>
            <a:spLocks noGrp="1"/>
          </p:cNvSpPr>
          <p:nvPr>
            <p:ph type="sldNum" sz="quarter" idx="12"/>
          </p:nvPr>
        </p:nvSpPr>
        <p:spPr/>
        <p:txBody>
          <a:bodyPr/>
          <a:lstStyle/>
          <a:p>
            <a:fld id="{7726C24C-B72C-434A-927F-C592A33BA548}" type="slidenum">
              <a:rPr lang="en-US" smtClean="0"/>
              <a:t>‹#›</a:t>
            </a:fld>
            <a:endParaRPr lang="en-US"/>
          </a:p>
        </p:txBody>
      </p:sp>
    </p:spTree>
    <p:extLst>
      <p:ext uri="{BB962C8B-B14F-4D97-AF65-F5344CB8AC3E}">
        <p14:creationId xmlns:p14="http://schemas.microsoft.com/office/powerpoint/2010/main" val="83362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BFD7A-83C4-3861-9AF1-13E0C7802F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AA50B8-4AD0-FE9F-8684-5357689252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C16844-8D78-3220-1248-13D4E634D971}"/>
              </a:ext>
            </a:extLst>
          </p:cNvPr>
          <p:cNvSpPr>
            <a:spLocks noGrp="1"/>
          </p:cNvSpPr>
          <p:nvPr>
            <p:ph type="dt" sz="half" idx="10"/>
          </p:nvPr>
        </p:nvSpPr>
        <p:spPr/>
        <p:txBody>
          <a:bodyPr/>
          <a:lstStyle/>
          <a:p>
            <a:r>
              <a:rPr lang="en-US"/>
              <a:t>6/8/2022</a:t>
            </a:r>
          </a:p>
        </p:txBody>
      </p:sp>
      <p:sp>
        <p:nvSpPr>
          <p:cNvPr id="5" name="Footer Placeholder 4">
            <a:extLst>
              <a:ext uri="{FF2B5EF4-FFF2-40B4-BE49-F238E27FC236}">
                <a16:creationId xmlns:a16="http://schemas.microsoft.com/office/drawing/2014/main" id="{FDEFBEB3-4260-8520-6ED7-454AFCAA19E8}"/>
              </a:ext>
            </a:extLst>
          </p:cNvPr>
          <p:cNvSpPr>
            <a:spLocks noGrp="1"/>
          </p:cNvSpPr>
          <p:nvPr>
            <p:ph type="ftr" sz="quarter" idx="11"/>
          </p:nvPr>
        </p:nvSpPr>
        <p:spPr/>
        <p:txBody>
          <a:bodyPr/>
          <a:lstStyle/>
          <a:p>
            <a:r>
              <a:rPr lang="en-US"/>
              <a:t>RHIC/AGS User Meeting</a:t>
            </a:r>
          </a:p>
        </p:txBody>
      </p:sp>
      <p:sp>
        <p:nvSpPr>
          <p:cNvPr id="6" name="Slide Number Placeholder 5">
            <a:extLst>
              <a:ext uri="{FF2B5EF4-FFF2-40B4-BE49-F238E27FC236}">
                <a16:creationId xmlns:a16="http://schemas.microsoft.com/office/drawing/2014/main" id="{D993C7E7-0D0F-4D67-6407-A58014B7F277}"/>
              </a:ext>
            </a:extLst>
          </p:cNvPr>
          <p:cNvSpPr>
            <a:spLocks noGrp="1"/>
          </p:cNvSpPr>
          <p:nvPr>
            <p:ph type="sldNum" sz="quarter" idx="12"/>
          </p:nvPr>
        </p:nvSpPr>
        <p:spPr/>
        <p:txBody>
          <a:bodyPr/>
          <a:lstStyle/>
          <a:p>
            <a:fld id="{7726C24C-B72C-434A-927F-C592A33BA548}" type="slidenum">
              <a:rPr lang="en-US" smtClean="0"/>
              <a:t>‹#›</a:t>
            </a:fld>
            <a:endParaRPr lang="en-US"/>
          </a:p>
        </p:txBody>
      </p:sp>
    </p:spTree>
    <p:extLst>
      <p:ext uri="{BB962C8B-B14F-4D97-AF65-F5344CB8AC3E}">
        <p14:creationId xmlns:p14="http://schemas.microsoft.com/office/powerpoint/2010/main" val="3052193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Content" type="tx">
  <p:cSld name="Title and Content">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112486" y="290399"/>
            <a:ext cx="11072588" cy="623888"/>
          </a:xfrm>
          <a:prstGeom prst="rect">
            <a:avLst/>
          </a:prstGeom>
          <a:noFill/>
          <a:ln>
            <a:noFill/>
          </a:ln>
        </p:spPr>
        <p:txBody>
          <a:bodyPr spcFirstLastPara="1" wrap="square" lIns="91425" tIns="91425" rIns="91425" bIns="91425" anchor="ctr" anchorCtr="0">
            <a:normAutofit/>
          </a:bodyPr>
          <a:lstStyle>
            <a:lvl1pPr lvl="0" algn="l">
              <a:lnSpc>
                <a:spcPct val="90000"/>
              </a:lnSpc>
              <a:spcBef>
                <a:spcPts val="0"/>
              </a:spcBef>
              <a:spcAft>
                <a:spcPts val="0"/>
              </a:spcAft>
              <a:buClr>
                <a:srgbClr val="011893"/>
              </a:buClr>
              <a:buSzPts val="1800"/>
              <a:buNone/>
              <a:defRPr/>
            </a:lvl1pPr>
            <a:lvl2pPr lvl="1" algn="l">
              <a:lnSpc>
                <a:spcPct val="90000"/>
              </a:lnSpc>
              <a:spcBef>
                <a:spcPts val="0"/>
              </a:spcBef>
              <a:spcAft>
                <a:spcPts val="0"/>
              </a:spcAft>
              <a:buClr>
                <a:srgbClr val="011893"/>
              </a:buClr>
              <a:buSzPts val="1800"/>
              <a:buNone/>
              <a:defRPr/>
            </a:lvl2pPr>
            <a:lvl3pPr lvl="2" algn="l">
              <a:lnSpc>
                <a:spcPct val="90000"/>
              </a:lnSpc>
              <a:spcBef>
                <a:spcPts val="0"/>
              </a:spcBef>
              <a:spcAft>
                <a:spcPts val="0"/>
              </a:spcAft>
              <a:buClr>
                <a:srgbClr val="011893"/>
              </a:buClr>
              <a:buSzPts val="1800"/>
              <a:buNone/>
              <a:defRPr/>
            </a:lvl3pPr>
            <a:lvl4pPr lvl="3" algn="l">
              <a:lnSpc>
                <a:spcPct val="90000"/>
              </a:lnSpc>
              <a:spcBef>
                <a:spcPts val="0"/>
              </a:spcBef>
              <a:spcAft>
                <a:spcPts val="0"/>
              </a:spcAft>
              <a:buClr>
                <a:srgbClr val="011893"/>
              </a:buClr>
              <a:buSzPts val="1800"/>
              <a:buNone/>
              <a:defRPr/>
            </a:lvl4pPr>
            <a:lvl5pPr lvl="4" algn="l">
              <a:lnSpc>
                <a:spcPct val="90000"/>
              </a:lnSpc>
              <a:spcBef>
                <a:spcPts val="0"/>
              </a:spcBef>
              <a:spcAft>
                <a:spcPts val="0"/>
              </a:spcAft>
              <a:buClr>
                <a:srgbClr val="011893"/>
              </a:buClr>
              <a:buSzPts val="1800"/>
              <a:buNone/>
              <a:defRPr/>
            </a:lvl5pPr>
            <a:lvl6pPr lvl="5" algn="l">
              <a:lnSpc>
                <a:spcPct val="90000"/>
              </a:lnSpc>
              <a:spcBef>
                <a:spcPts val="0"/>
              </a:spcBef>
              <a:spcAft>
                <a:spcPts val="0"/>
              </a:spcAft>
              <a:buClr>
                <a:srgbClr val="011893"/>
              </a:buClr>
              <a:buSzPts val="1800"/>
              <a:buNone/>
              <a:defRPr/>
            </a:lvl6pPr>
            <a:lvl7pPr lvl="6" algn="l">
              <a:lnSpc>
                <a:spcPct val="90000"/>
              </a:lnSpc>
              <a:spcBef>
                <a:spcPts val="0"/>
              </a:spcBef>
              <a:spcAft>
                <a:spcPts val="0"/>
              </a:spcAft>
              <a:buClr>
                <a:srgbClr val="011893"/>
              </a:buClr>
              <a:buSzPts val="1800"/>
              <a:buNone/>
              <a:defRPr/>
            </a:lvl7pPr>
            <a:lvl8pPr lvl="7" algn="l">
              <a:lnSpc>
                <a:spcPct val="90000"/>
              </a:lnSpc>
              <a:spcBef>
                <a:spcPts val="0"/>
              </a:spcBef>
              <a:spcAft>
                <a:spcPts val="0"/>
              </a:spcAft>
              <a:buClr>
                <a:srgbClr val="011893"/>
              </a:buClr>
              <a:buSzPts val="1800"/>
              <a:buNone/>
              <a:defRPr/>
            </a:lvl8pPr>
            <a:lvl9pPr lvl="8" algn="l">
              <a:lnSpc>
                <a:spcPct val="90000"/>
              </a:lnSpc>
              <a:spcBef>
                <a:spcPts val="0"/>
              </a:spcBef>
              <a:spcAft>
                <a:spcPts val="0"/>
              </a:spcAft>
              <a:buClr>
                <a:srgbClr val="011893"/>
              </a:buClr>
              <a:buSzPts val="1800"/>
              <a:buNone/>
              <a:defRPr/>
            </a:lvl9pPr>
          </a:lstStyle>
          <a:p>
            <a:endParaRPr/>
          </a:p>
        </p:txBody>
      </p:sp>
      <p:sp>
        <p:nvSpPr>
          <p:cNvPr id="14" name="Google Shape;14;p3"/>
          <p:cNvSpPr txBox="1">
            <a:spLocks noGrp="1"/>
          </p:cNvSpPr>
          <p:nvPr>
            <p:ph type="body" idx="1"/>
          </p:nvPr>
        </p:nvSpPr>
        <p:spPr>
          <a:xfrm>
            <a:off x="112485" y="1088799"/>
            <a:ext cx="11836401" cy="5365954"/>
          </a:xfrm>
          <a:prstGeom prst="rect">
            <a:avLst/>
          </a:prstGeom>
          <a:noFill/>
          <a:ln>
            <a:noFill/>
          </a:ln>
        </p:spPr>
        <p:txBody>
          <a:bodyPr spcFirstLastPara="1" wrap="square" lIns="91425" tIns="91425" rIns="91425" bIns="91425" anchor="t" anchorCtr="0">
            <a:noAutofit/>
          </a:bodyPr>
          <a:lstStyle>
            <a:lvl1pPr marL="228600" lvl="0" indent="-217742" algn="l">
              <a:lnSpc>
                <a:spcPct val="100000"/>
              </a:lnSpc>
              <a:spcBef>
                <a:spcPts val="1000"/>
              </a:spcBef>
              <a:spcAft>
                <a:spcPts val="0"/>
              </a:spcAft>
              <a:buClr>
                <a:srgbClr val="011893"/>
              </a:buClr>
              <a:buSzPts val="3258"/>
              <a:buChar char="•"/>
              <a:defRPr/>
            </a:lvl1pPr>
            <a:lvl2pPr marL="457200" lvl="1" indent="-171450" algn="l">
              <a:lnSpc>
                <a:spcPct val="100000"/>
              </a:lnSpc>
              <a:spcBef>
                <a:spcPts val="1000"/>
              </a:spcBef>
              <a:spcAft>
                <a:spcPts val="0"/>
              </a:spcAft>
              <a:buClr>
                <a:srgbClr val="011893"/>
              </a:buClr>
              <a:buSzPts val="1800"/>
              <a:buChar char="➢"/>
              <a:defRPr/>
            </a:lvl2pPr>
            <a:lvl3pPr marL="685800" lvl="2" indent="-157163" algn="l">
              <a:lnSpc>
                <a:spcPct val="100000"/>
              </a:lnSpc>
              <a:spcBef>
                <a:spcPts val="1000"/>
              </a:spcBef>
              <a:spcAft>
                <a:spcPts val="0"/>
              </a:spcAft>
              <a:buClr>
                <a:srgbClr val="011893"/>
              </a:buClr>
              <a:buSzPts val="1350"/>
              <a:buChar char="๏"/>
              <a:defRPr/>
            </a:lvl3pPr>
            <a:lvl4pPr marL="914400" lvl="3" indent="-150876" algn="l">
              <a:lnSpc>
                <a:spcPct val="100000"/>
              </a:lnSpc>
              <a:spcBef>
                <a:spcPts val="1000"/>
              </a:spcBef>
              <a:spcAft>
                <a:spcPts val="0"/>
              </a:spcAft>
              <a:buClr>
                <a:srgbClr val="011893"/>
              </a:buClr>
              <a:buSzPts val="1152"/>
              <a:buChar char="❖"/>
              <a:defRPr/>
            </a:lvl4pPr>
            <a:lvl5pPr marL="1143000" lvl="4" indent="-171450" algn="l">
              <a:lnSpc>
                <a:spcPct val="100000"/>
              </a:lnSpc>
              <a:spcBef>
                <a:spcPts val="1000"/>
              </a:spcBef>
              <a:spcAft>
                <a:spcPts val="0"/>
              </a:spcAft>
              <a:buClr>
                <a:srgbClr val="011893"/>
              </a:buClr>
              <a:buSzPts val="1800"/>
              <a:buChar char="•"/>
              <a:defRPr/>
            </a:lvl5pPr>
            <a:lvl6pPr marL="1371600" lvl="5" indent="-171450" algn="l">
              <a:lnSpc>
                <a:spcPct val="90000"/>
              </a:lnSpc>
              <a:spcBef>
                <a:spcPts val="1000"/>
              </a:spcBef>
              <a:spcAft>
                <a:spcPts val="0"/>
              </a:spcAft>
              <a:buSzPts val="1800"/>
              <a:buChar char="•"/>
              <a:defRPr/>
            </a:lvl6pPr>
            <a:lvl7pPr marL="1600200" lvl="6" indent="-171450" algn="l">
              <a:lnSpc>
                <a:spcPct val="90000"/>
              </a:lnSpc>
              <a:spcBef>
                <a:spcPts val="1000"/>
              </a:spcBef>
              <a:spcAft>
                <a:spcPts val="0"/>
              </a:spcAft>
              <a:buSzPts val="1800"/>
              <a:buChar char="•"/>
              <a:defRPr/>
            </a:lvl7pPr>
            <a:lvl8pPr marL="1828800" lvl="7" indent="-171450" algn="l">
              <a:lnSpc>
                <a:spcPct val="90000"/>
              </a:lnSpc>
              <a:spcBef>
                <a:spcPts val="1000"/>
              </a:spcBef>
              <a:spcAft>
                <a:spcPts val="0"/>
              </a:spcAft>
              <a:buSzPts val="1800"/>
              <a:buChar char="•"/>
              <a:defRPr/>
            </a:lvl8pPr>
            <a:lvl9pPr marL="2057400" lvl="8" indent="-171450" algn="l">
              <a:lnSpc>
                <a:spcPct val="90000"/>
              </a:lnSpc>
              <a:spcBef>
                <a:spcPts val="1000"/>
              </a:spcBef>
              <a:spcAft>
                <a:spcPts val="0"/>
              </a:spcAft>
              <a:buSzPts val="1800"/>
              <a:buChar char="•"/>
              <a:defRPr/>
            </a:lvl9pPr>
          </a:lstStyle>
          <a:p>
            <a:endParaRPr/>
          </a:p>
        </p:txBody>
      </p:sp>
      <p:sp>
        <p:nvSpPr>
          <p:cNvPr id="15" name="Google Shape;15;p3"/>
          <p:cNvSpPr txBox="1">
            <a:spLocks noGrp="1"/>
          </p:cNvSpPr>
          <p:nvPr>
            <p:ph type="sldNum" idx="12"/>
          </p:nvPr>
        </p:nvSpPr>
        <p:spPr>
          <a:xfrm>
            <a:off x="11681580" y="6283669"/>
            <a:ext cx="267306" cy="738633"/>
          </a:xfrm>
          <a:prstGeom prst="rect">
            <a:avLst/>
          </a:prstGeom>
          <a:noFill/>
          <a:ln>
            <a:noFill/>
          </a:ln>
        </p:spPr>
        <p:txBody>
          <a:bodyPr spcFirstLastPara="1" wrap="square" lIns="91425" tIns="91425" rIns="91425" bIns="91425" anchor="ctr" anchorCtr="0">
            <a:spAutoFit/>
          </a:bodyPr>
          <a:lstStyle>
            <a:lvl1pPr marL="0" lvl="0" indent="0" algn="r">
              <a:lnSpc>
                <a:spcPct val="100000"/>
              </a:lnSpc>
              <a:spcBef>
                <a:spcPts val="0"/>
              </a:spcBef>
              <a:spcAft>
                <a:spcPts val="0"/>
              </a:spcAft>
              <a:buClr>
                <a:srgbClr val="888888"/>
              </a:buClr>
              <a:buSzPts val="2400"/>
              <a:buFont typeface="Arial"/>
              <a:buNone/>
              <a:defRPr sz="1200">
                <a:solidFill>
                  <a:srgbClr val="888888"/>
                </a:solidFill>
              </a:defRPr>
            </a:lvl1pPr>
            <a:lvl2pPr marL="0" lvl="1" indent="0" algn="r">
              <a:lnSpc>
                <a:spcPct val="100000"/>
              </a:lnSpc>
              <a:spcBef>
                <a:spcPts val="0"/>
              </a:spcBef>
              <a:spcAft>
                <a:spcPts val="0"/>
              </a:spcAft>
              <a:buClr>
                <a:srgbClr val="888888"/>
              </a:buClr>
              <a:buSzPts val="2400"/>
              <a:buFont typeface="Arial"/>
              <a:buNone/>
              <a:defRPr sz="1200">
                <a:solidFill>
                  <a:srgbClr val="888888"/>
                </a:solidFill>
              </a:defRPr>
            </a:lvl2pPr>
            <a:lvl3pPr marL="0" lvl="2" indent="0" algn="r">
              <a:lnSpc>
                <a:spcPct val="100000"/>
              </a:lnSpc>
              <a:spcBef>
                <a:spcPts val="0"/>
              </a:spcBef>
              <a:spcAft>
                <a:spcPts val="0"/>
              </a:spcAft>
              <a:buClr>
                <a:srgbClr val="888888"/>
              </a:buClr>
              <a:buSzPts val="2400"/>
              <a:buFont typeface="Arial"/>
              <a:buNone/>
              <a:defRPr sz="1200">
                <a:solidFill>
                  <a:srgbClr val="888888"/>
                </a:solidFill>
              </a:defRPr>
            </a:lvl3pPr>
            <a:lvl4pPr marL="0" lvl="3" indent="0" algn="r">
              <a:lnSpc>
                <a:spcPct val="100000"/>
              </a:lnSpc>
              <a:spcBef>
                <a:spcPts val="0"/>
              </a:spcBef>
              <a:spcAft>
                <a:spcPts val="0"/>
              </a:spcAft>
              <a:buClr>
                <a:srgbClr val="888888"/>
              </a:buClr>
              <a:buSzPts val="2400"/>
              <a:buFont typeface="Arial"/>
              <a:buNone/>
              <a:defRPr sz="1200">
                <a:solidFill>
                  <a:srgbClr val="888888"/>
                </a:solidFill>
              </a:defRPr>
            </a:lvl4pPr>
            <a:lvl5pPr marL="0" lvl="4" indent="0" algn="r">
              <a:lnSpc>
                <a:spcPct val="100000"/>
              </a:lnSpc>
              <a:spcBef>
                <a:spcPts val="0"/>
              </a:spcBef>
              <a:spcAft>
                <a:spcPts val="0"/>
              </a:spcAft>
              <a:buClr>
                <a:srgbClr val="888888"/>
              </a:buClr>
              <a:buSzPts val="2400"/>
              <a:buFont typeface="Arial"/>
              <a:buNone/>
              <a:defRPr sz="1200">
                <a:solidFill>
                  <a:srgbClr val="888888"/>
                </a:solidFill>
              </a:defRPr>
            </a:lvl5pPr>
            <a:lvl6pPr marL="0" lvl="5" indent="0" algn="r">
              <a:lnSpc>
                <a:spcPct val="100000"/>
              </a:lnSpc>
              <a:spcBef>
                <a:spcPts val="0"/>
              </a:spcBef>
              <a:spcAft>
                <a:spcPts val="0"/>
              </a:spcAft>
              <a:buClr>
                <a:srgbClr val="888888"/>
              </a:buClr>
              <a:buSzPts val="2400"/>
              <a:buFont typeface="Arial"/>
              <a:buNone/>
              <a:defRPr sz="1200">
                <a:solidFill>
                  <a:srgbClr val="888888"/>
                </a:solidFill>
              </a:defRPr>
            </a:lvl6pPr>
            <a:lvl7pPr marL="0" lvl="6" indent="0" algn="r">
              <a:lnSpc>
                <a:spcPct val="100000"/>
              </a:lnSpc>
              <a:spcBef>
                <a:spcPts val="0"/>
              </a:spcBef>
              <a:spcAft>
                <a:spcPts val="0"/>
              </a:spcAft>
              <a:buClr>
                <a:srgbClr val="888888"/>
              </a:buClr>
              <a:buSzPts val="2400"/>
              <a:buFont typeface="Arial"/>
              <a:buNone/>
              <a:defRPr sz="1200">
                <a:solidFill>
                  <a:srgbClr val="888888"/>
                </a:solidFill>
              </a:defRPr>
            </a:lvl7pPr>
            <a:lvl8pPr marL="0" lvl="7" indent="0" algn="r">
              <a:lnSpc>
                <a:spcPct val="100000"/>
              </a:lnSpc>
              <a:spcBef>
                <a:spcPts val="0"/>
              </a:spcBef>
              <a:spcAft>
                <a:spcPts val="0"/>
              </a:spcAft>
              <a:buClr>
                <a:srgbClr val="888888"/>
              </a:buClr>
              <a:buSzPts val="2400"/>
              <a:buFont typeface="Arial"/>
              <a:buNone/>
              <a:defRPr sz="1200">
                <a:solidFill>
                  <a:srgbClr val="888888"/>
                </a:solidFill>
              </a:defRPr>
            </a:lvl8pPr>
            <a:lvl9pPr marL="0" lvl="8" indent="0" algn="r">
              <a:lnSpc>
                <a:spcPct val="100000"/>
              </a:lnSpc>
              <a:spcBef>
                <a:spcPts val="0"/>
              </a:spcBef>
              <a:spcAft>
                <a:spcPts val="0"/>
              </a:spcAft>
              <a:buClr>
                <a:srgbClr val="888888"/>
              </a:buClr>
              <a:buSzPts val="2400"/>
              <a:buFont typeface="Arial"/>
              <a:buNone/>
              <a:defRPr sz="1200">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6" name="Google Shape;16;p3" descr="Picture 6"/>
          <p:cNvPicPr preferRelativeResize="0"/>
          <p:nvPr/>
        </p:nvPicPr>
        <p:blipFill rotWithShape="1">
          <a:blip r:embed="rId2">
            <a:alphaModFix/>
          </a:blip>
          <a:srcRect/>
          <a:stretch/>
        </p:blipFill>
        <p:spPr>
          <a:xfrm>
            <a:off x="-9072" y="2295"/>
            <a:ext cx="11202524" cy="239431"/>
          </a:xfrm>
          <a:prstGeom prst="rect">
            <a:avLst/>
          </a:prstGeom>
          <a:noFill/>
          <a:ln>
            <a:noFill/>
          </a:ln>
        </p:spPr>
      </p:pic>
      <p:pic>
        <p:nvPicPr>
          <p:cNvPr id="17" name="Google Shape;17;p3" descr="image2.png"/>
          <p:cNvPicPr preferRelativeResize="0"/>
          <p:nvPr/>
        </p:nvPicPr>
        <p:blipFill rotWithShape="1">
          <a:blip r:embed="rId3">
            <a:alphaModFix/>
          </a:blip>
          <a:srcRect t="21" b="20"/>
          <a:stretch/>
        </p:blipFill>
        <p:spPr>
          <a:xfrm>
            <a:off x="5431010" y="8182930"/>
            <a:ext cx="743604" cy="935916"/>
          </a:xfrm>
          <a:prstGeom prst="rect">
            <a:avLst/>
          </a:prstGeom>
          <a:noFill/>
          <a:ln>
            <a:noFill/>
          </a:ln>
        </p:spPr>
      </p:pic>
      <p:pic>
        <p:nvPicPr>
          <p:cNvPr id="18" name="Google Shape;18;p3" descr="Athena_Logo_fullcolor.png"/>
          <p:cNvPicPr preferRelativeResize="0"/>
          <p:nvPr/>
        </p:nvPicPr>
        <p:blipFill rotWithShape="1">
          <a:blip r:embed="rId4">
            <a:alphaModFix/>
          </a:blip>
          <a:srcRect/>
          <a:stretch/>
        </p:blipFill>
        <p:spPr>
          <a:xfrm>
            <a:off x="11213433" y="31207"/>
            <a:ext cx="785569" cy="935832"/>
          </a:xfrm>
          <a:prstGeom prst="rect">
            <a:avLst/>
          </a:prstGeom>
          <a:noFill/>
          <a:ln>
            <a:noFill/>
          </a:ln>
        </p:spPr>
      </p:pic>
    </p:spTree>
    <p:extLst>
      <p:ext uri="{BB962C8B-B14F-4D97-AF65-F5344CB8AC3E}">
        <p14:creationId xmlns:p14="http://schemas.microsoft.com/office/powerpoint/2010/main" val="3634176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19"/>
        <p:cNvGrpSpPr/>
        <p:nvPr/>
      </p:nvGrpSpPr>
      <p:grpSpPr>
        <a:xfrm>
          <a:off x="0" y="0"/>
          <a:ext cx="0" cy="0"/>
          <a:chOff x="0" y="0"/>
          <a:chExt cx="0" cy="0"/>
        </a:xfrm>
      </p:grpSpPr>
      <p:sp>
        <p:nvSpPr>
          <p:cNvPr id="20" name="Google Shape;20;p4"/>
          <p:cNvSpPr txBox="1">
            <a:spLocks noGrp="1"/>
          </p:cNvSpPr>
          <p:nvPr>
            <p:ph type="body" idx="1"/>
          </p:nvPr>
        </p:nvSpPr>
        <p:spPr>
          <a:xfrm>
            <a:off x="6261505" y="4907987"/>
            <a:ext cx="5849216" cy="1125377"/>
          </a:xfrm>
          <a:prstGeom prst="rect">
            <a:avLst/>
          </a:prstGeom>
          <a:noFill/>
          <a:ln>
            <a:noFill/>
          </a:ln>
        </p:spPr>
        <p:txBody>
          <a:bodyPr spcFirstLastPara="1" wrap="square" lIns="91425" tIns="91425" rIns="91425" bIns="91425" anchor="t" anchorCtr="0">
            <a:normAutofit/>
          </a:bodyPr>
          <a:lstStyle>
            <a:lvl1pPr marL="228600" lvl="0" indent="-114300" algn="r">
              <a:lnSpc>
                <a:spcPct val="90000"/>
              </a:lnSpc>
              <a:spcBef>
                <a:spcPts val="1000"/>
              </a:spcBef>
              <a:spcAft>
                <a:spcPts val="0"/>
              </a:spcAft>
              <a:buClr>
                <a:srgbClr val="011893"/>
              </a:buClr>
              <a:buSzPts val="4800"/>
              <a:buFont typeface="Arial"/>
              <a:buNone/>
              <a:defRPr sz="2400">
                <a:solidFill>
                  <a:srgbClr val="011893"/>
                </a:solidFill>
              </a:defRPr>
            </a:lvl1pPr>
            <a:lvl2pPr marL="457200" lvl="1" indent="-114300" algn="r">
              <a:lnSpc>
                <a:spcPct val="90000"/>
              </a:lnSpc>
              <a:spcBef>
                <a:spcPts val="1000"/>
              </a:spcBef>
              <a:spcAft>
                <a:spcPts val="0"/>
              </a:spcAft>
              <a:buClr>
                <a:srgbClr val="011893"/>
              </a:buClr>
              <a:buSzPts val="4800"/>
              <a:buFont typeface="Arial"/>
              <a:buNone/>
              <a:defRPr sz="2400">
                <a:solidFill>
                  <a:srgbClr val="011893"/>
                </a:solidFill>
              </a:defRPr>
            </a:lvl2pPr>
            <a:lvl3pPr marL="685800" lvl="2" indent="-114300" algn="r">
              <a:lnSpc>
                <a:spcPct val="90000"/>
              </a:lnSpc>
              <a:spcBef>
                <a:spcPts val="1000"/>
              </a:spcBef>
              <a:spcAft>
                <a:spcPts val="0"/>
              </a:spcAft>
              <a:buClr>
                <a:srgbClr val="011893"/>
              </a:buClr>
              <a:buSzPts val="4800"/>
              <a:buFont typeface="Arial"/>
              <a:buNone/>
              <a:defRPr sz="2400">
                <a:solidFill>
                  <a:srgbClr val="011893"/>
                </a:solidFill>
              </a:defRPr>
            </a:lvl3pPr>
            <a:lvl4pPr marL="914400" lvl="3" indent="-114300" algn="r">
              <a:lnSpc>
                <a:spcPct val="90000"/>
              </a:lnSpc>
              <a:spcBef>
                <a:spcPts val="1000"/>
              </a:spcBef>
              <a:spcAft>
                <a:spcPts val="0"/>
              </a:spcAft>
              <a:buClr>
                <a:srgbClr val="011893"/>
              </a:buClr>
              <a:buSzPts val="4800"/>
              <a:buFont typeface="Arial"/>
              <a:buNone/>
              <a:defRPr sz="2400">
                <a:solidFill>
                  <a:srgbClr val="011893"/>
                </a:solidFill>
              </a:defRPr>
            </a:lvl4pPr>
            <a:lvl5pPr marL="1143000" lvl="4" indent="-114300" algn="r">
              <a:lnSpc>
                <a:spcPct val="90000"/>
              </a:lnSpc>
              <a:spcBef>
                <a:spcPts val="1000"/>
              </a:spcBef>
              <a:spcAft>
                <a:spcPts val="0"/>
              </a:spcAft>
              <a:buClr>
                <a:srgbClr val="011893"/>
              </a:buClr>
              <a:buSzPts val="4800"/>
              <a:buFont typeface="Arial"/>
              <a:buNone/>
              <a:defRPr sz="2400">
                <a:solidFill>
                  <a:srgbClr val="011893"/>
                </a:solidFill>
              </a:defRPr>
            </a:lvl5pPr>
            <a:lvl6pPr marL="1371600" lvl="5" indent="-171450" algn="l">
              <a:lnSpc>
                <a:spcPct val="90000"/>
              </a:lnSpc>
              <a:spcBef>
                <a:spcPts val="1000"/>
              </a:spcBef>
              <a:spcAft>
                <a:spcPts val="0"/>
              </a:spcAft>
              <a:buSzPts val="1800"/>
              <a:buChar char="•"/>
              <a:defRPr/>
            </a:lvl6pPr>
            <a:lvl7pPr marL="1600200" lvl="6" indent="-171450" algn="l">
              <a:lnSpc>
                <a:spcPct val="90000"/>
              </a:lnSpc>
              <a:spcBef>
                <a:spcPts val="1000"/>
              </a:spcBef>
              <a:spcAft>
                <a:spcPts val="0"/>
              </a:spcAft>
              <a:buSzPts val="1800"/>
              <a:buChar char="•"/>
              <a:defRPr/>
            </a:lvl7pPr>
            <a:lvl8pPr marL="1828800" lvl="7" indent="-171450" algn="l">
              <a:lnSpc>
                <a:spcPct val="90000"/>
              </a:lnSpc>
              <a:spcBef>
                <a:spcPts val="1000"/>
              </a:spcBef>
              <a:spcAft>
                <a:spcPts val="0"/>
              </a:spcAft>
              <a:buSzPts val="1800"/>
              <a:buChar char="•"/>
              <a:defRPr/>
            </a:lvl8pPr>
            <a:lvl9pPr marL="2057400" lvl="8" indent="-171450" algn="l">
              <a:lnSpc>
                <a:spcPct val="90000"/>
              </a:lnSpc>
              <a:spcBef>
                <a:spcPts val="1000"/>
              </a:spcBef>
              <a:spcAft>
                <a:spcPts val="0"/>
              </a:spcAft>
              <a:buSzPts val="1800"/>
              <a:buChar char="•"/>
              <a:defRPr/>
            </a:lvl9pPr>
          </a:lstStyle>
          <a:p>
            <a:endParaRPr/>
          </a:p>
        </p:txBody>
      </p:sp>
      <p:pic>
        <p:nvPicPr>
          <p:cNvPr id="21" name="Google Shape;21;p4" descr="image3.jpeg"/>
          <p:cNvPicPr preferRelativeResize="0"/>
          <p:nvPr/>
        </p:nvPicPr>
        <p:blipFill rotWithShape="1">
          <a:blip r:embed="rId2">
            <a:alphaModFix amt="74679"/>
          </a:blip>
          <a:srcRect t="60" b="61"/>
          <a:stretch/>
        </p:blipFill>
        <p:spPr>
          <a:xfrm>
            <a:off x="-6350" y="0"/>
            <a:ext cx="12192001" cy="4812404"/>
          </a:xfrm>
          <a:prstGeom prst="rect">
            <a:avLst/>
          </a:prstGeom>
          <a:noFill/>
          <a:ln>
            <a:noFill/>
          </a:ln>
        </p:spPr>
      </p:pic>
      <p:sp>
        <p:nvSpPr>
          <p:cNvPr id="22" name="Google Shape;22;p4"/>
          <p:cNvSpPr txBox="1">
            <a:spLocks noGrp="1"/>
          </p:cNvSpPr>
          <p:nvPr>
            <p:ph type="title"/>
          </p:nvPr>
        </p:nvSpPr>
        <p:spPr>
          <a:xfrm>
            <a:off x="554130" y="299871"/>
            <a:ext cx="9154161" cy="4378966"/>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rgbClr val="011893"/>
              </a:buClr>
              <a:buSzPts val="12000"/>
              <a:buFont typeface="Arial"/>
              <a:buNone/>
              <a:defRPr sz="6000"/>
            </a:lvl1pPr>
            <a:lvl2pPr lvl="1" algn="l">
              <a:lnSpc>
                <a:spcPct val="90000"/>
              </a:lnSpc>
              <a:spcBef>
                <a:spcPts val="0"/>
              </a:spcBef>
              <a:spcAft>
                <a:spcPts val="0"/>
              </a:spcAft>
              <a:buClr>
                <a:srgbClr val="011893"/>
              </a:buClr>
              <a:buSzPts val="1800"/>
              <a:buNone/>
              <a:defRPr/>
            </a:lvl2pPr>
            <a:lvl3pPr lvl="2" algn="l">
              <a:lnSpc>
                <a:spcPct val="90000"/>
              </a:lnSpc>
              <a:spcBef>
                <a:spcPts val="0"/>
              </a:spcBef>
              <a:spcAft>
                <a:spcPts val="0"/>
              </a:spcAft>
              <a:buClr>
                <a:srgbClr val="011893"/>
              </a:buClr>
              <a:buSzPts val="1800"/>
              <a:buNone/>
              <a:defRPr/>
            </a:lvl3pPr>
            <a:lvl4pPr lvl="3" algn="l">
              <a:lnSpc>
                <a:spcPct val="90000"/>
              </a:lnSpc>
              <a:spcBef>
                <a:spcPts val="0"/>
              </a:spcBef>
              <a:spcAft>
                <a:spcPts val="0"/>
              </a:spcAft>
              <a:buClr>
                <a:srgbClr val="011893"/>
              </a:buClr>
              <a:buSzPts val="1800"/>
              <a:buNone/>
              <a:defRPr/>
            </a:lvl4pPr>
            <a:lvl5pPr lvl="4" algn="l">
              <a:lnSpc>
                <a:spcPct val="90000"/>
              </a:lnSpc>
              <a:spcBef>
                <a:spcPts val="0"/>
              </a:spcBef>
              <a:spcAft>
                <a:spcPts val="0"/>
              </a:spcAft>
              <a:buClr>
                <a:srgbClr val="011893"/>
              </a:buClr>
              <a:buSzPts val="1800"/>
              <a:buNone/>
              <a:defRPr/>
            </a:lvl5pPr>
            <a:lvl6pPr lvl="5" algn="l">
              <a:lnSpc>
                <a:spcPct val="90000"/>
              </a:lnSpc>
              <a:spcBef>
                <a:spcPts val="0"/>
              </a:spcBef>
              <a:spcAft>
                <a:spcPts val="0"/>
              </a:spcAft>
              <a:buClr>
                <a:srgbClr val="011893"/>
              </a:buClr>
              <a:buSzPts val="1800"/>
              <a:buNone/>
              <a:defRPr/>
            </a:lvl6pPr>
            <a:lvl7pPr lvl="6" algn="l">
              <a:lnSpc>
                <a:spcPct val="90000"/>
              </a:lnSpc>
              <a:spcBef>
                <a:spcPts val="0"/>
              </a:spcBef>
              <a:spcAft>
                <a:spcPts val="0"/>
              </a:spcAft>
              <a:buClr>
                <a:srgbClr val="011893"/>
              </a:buClr>
              <a:buSzPts val="1800"/>
              <a:buNone/>
              <a:defRPr/>
            </a:lvl7pPr>
            <a:lvl8pPr lvl="7" algn="l">
              <a:lnSpc>
                <a:spcPct val="90000"/>
              </a:lnSpc>
              <a:spcBef>
                <a:spcPts val="0"/>
              </a:spcBef>
              <a:spcAft>
                <a:spcPts val="0"/>
              </a:spcAft>
              <a:buClr>
                <a:srgbClr val="011893"/>
              </a:buClr>
              <a:buSzPts val="1800"/>
              <a:buNone/>
              <a:defRPr/>
            </a:lvl8pPr>
            <a:lvl9pPr lvl="8" algn="l">
              <a:lnSpc>
                <a:spcPct val="90000"/>
              </a:lnSpc>
              <a:spcBef>
                <a:spcPts val="0"/>
              </a:spcBef>
              <a:spcAft>
                <a:spcPts val="0"/>
              </a:spcAft>
              <a:buClr>
                <a:srgbClr val="011893"/>
              </a:buClr>
              <a:buSzPts val="1800"/>
              <a:buNone/>
              <a:defRPr/>
            </a:lvl9pPr>
          </a:lstStyle>
          <a:p>
            <a:endParaRPr/>
          </a:p>
        </p:txBody>
      </p:sp>
      <p:pic>
        <p:nvPicPr>
          <p:cNvPr id="23" name="Google Shape;23;p4" descr="Athena_Logo_fullcolor.png"/>
          <p:cNvPicPr preferRelativeResize="0"/>
          <p:nvPr/>
        </p:nvPicPr>
        <p:blipFill rotWithShape="1">
          <a:blip r:embed="rId3">
            <a:alphaModFix/>
          </a:blip>
          <a:srcRect/>
          <a:stretch/>
        </p:blipFill>
        <p:spPr>
          <a:xfrm>
            <a:off x="139878" y="4891811"/>
            <a:ext cx="1592607" cy="1897241"/>
          </a:xfrm>
          <a:prstGeom prst="rect">
            <a:avLst/>
          </a:prstGeom>
          <a:noFill/>
          <a:ln>
            <a:noFill/>
          </a:ln>
        </p:spPr>
      </p:pic>
      <p:sp>
        <p:nvSpPr>
          <p:cNvPr id="24" name="Google Shape;24;p4"/>
          <p:cNvSpPr txBox="1">
            <a:spLocks noGrp="1"/>
          </p:cNvSpPr>
          <p:nvPr>
            <p:ph type="sldNum" idx="12"/>
          </p:nvPr>
        </p:nvSpPr>
        <p:spPr>
          <a:xfrm>
            <a:off x="5892800" y="6171700"/>
            <a:ext cx="2844800" cy="369302"/>
          </a:xfrm>
          <a:prstGeom prst="rect">
            <a:avLst/>
          </a:prstGeom>
          <a:noFill/>
          <a:ln>
            <a:noFill/>
          </a:ln>
        </p:spPr>
        <p:txBody>
          <a:bodyPr spcFirstLastPara="1" wrap="square" lIns="91425" tIns="91425" rIns="91425" bIns="91425" anchor="ctr" anchorCtr="0">
            <a:spAutoFit/>
          </a:bodyPr>
          <a:lstStyle>
            <a:lvl1pPr marL="0" lvl="0" indent="0" algn="r">
              <a:lnSpc>
                <a:spcPct val="100000"/>
              </a:lnSpc>
              <a:spcBef>
                <a:spcPts val="0"/>
              </a:spcBef>
              <a:spcAft>
                <a:spcPts val="0"/>
              </a:spcAft>
              <a:buClr>
                <a:srgbClr val="888888"/>
              </a:buClr>
              <a:buSzPts val="2400"/>
              <a:buFont typeface="Arial"/>
              <a:buNone/>
              <a:defRPr sz="1200">
                <a:solidFill>
                  <a:srgbClr val="888888"/>
                </a:solidFill>
              </a:defRPr>
            </a:lvl1pPr>
            <a:lvl2pPr marL="0" lvl="1" indent="0" algn="r">
              <a:lnSpc>
                <a:spcPct val="100000"/>
              </a:lnSpc>
              <a:spcBef>
                <a:spcPts val="0"/>
              </a:spcBef>
              <a:spcAft>
                <a:spcPts val="0"/>
              </a:spcAft>
              <a:buClr>
                <a:srgbClr val="888888"/>
              </a:buClr>
              <a:buSzPts val="2400"/>
              <a:buFont typeface="Arial"/>
              <a:buNone/>
              <a:defRPr sz="1200">
                <a:solidFill>
                  <a:srgbClr val="888888"/>
                </a:solidFill>
              </a:defRPr>
            </a:lvl2pPr>
            <a:lvl3pPr marL="0" lvl="2" indent="0" algn="r">
              <a:lnSpc>
                <a:spcPct val="100000"/>
              </a:lnSpc>
              <a:spcBef>
                <a:spcPts val="0"/>
              </a:spcBef>
              <a:spcAft>
                <a:spcPts val="0"/>
              </a:spcAft>
              <a:buClr>
                <a:srgbClr val="888888"/>
              </a:buClr>
              <a:buSzPts val="2400"/>
              <a:buFont typeface="Arial"/>
              <a:buNone/>
              <a:defRPr sz="1200">
                <a:solidFill>
                  <a:srgbClr val="888888"/>
                </a:solidFill>
              </a:defRPr>
            </a:lvl3pPr>
            <a:lvl4pPr marL="0" lvl="3" indent="0" algn="r">
              <a:lnSpc>
                <a:spcPct val="100000"/>
              </a:lnSpc>
              <a:spcBef>
                <a:spcPts val="0"/>
              </a:spcBef>
              <a:spcAft>
                <a:spcPts val="0"/>
              </a:spcAft>
              <a:buClr>
                <a:srgbClr val="888888"/>
              </a:buClr>
              <a:buSzPts val="2400"/>
              <a:buFont typeface="Arial"/>
              <a:buNone/>
              <a:defRPr sz="1200">
                <a:solidFill>
                  <a:srgbClr val="888888"/>
                </a:solidFill>
              </a:defRPr>
            </a:lvl4pPr>
            <a:lvl5pPr marL="0" lvl="4" indent="0" algn="r">
              <a:lnSpc>
                <a:spcPct val="100000"/>
              </a:lnSpc>
              <a:spcBef>
                <a:spcPts val="0"/>
              </a:spcBef>
              <a:spcAft>
                <a:spcPts val="0"/>
              </a:spcAft>
              <a:buClr>
                <a:srgbClr val="888888"/>
              </a:buClr>
              <a:buSzPts val="2400"/>
              <a:buFont typeface="Arial"/>
              <a:buNone/>
              <a:defRPr sz="1200">
                <a:solidFill>
                  <a:srgbClr val="888888"/>
                </a:solidFill>
              </a:defRPr>
            </a:lvl5pPr>
            <a:lvl6pPr marL="0" lvl="5" indent="0" algn="r">
              <a:lnSpc>
                <a:spcPct val="100000"/>
              </a:lnSpc>
              <a:spcBef>
                <a:spcPts val="0"/>
              </a:spcBef>
              <a:spcAft>
                <a:spcPts val="0"/>
              </a:spcAft>
              <a:buClr>
                <a:srgbClr val="888888"/>
              </a:buClr>
              <a:buSzPts val="2400"/>
              <a:buFont typeface="Arial"/>
              <a:buNone/>
              <a:defRPr sz="1200">
                <a:solidFill>
                  <a:srgbClr val="888888"/>
                </a:solidFill>
              </a:defRPr>
            </a:lvl6pPr>
            <a:lvl7pPr marL="0" lvl="6" indent="0" algn="r">
              <a:lnSpc>
                <a:spcPct val="100000"/>
              </a:lnSpc>
              <a:spcBef>
                <a:spcPts val="0"/>
              </a:spcBef>
              <a:spcAft>
                <a:spcPts val="0"/>
              </a:spcAft>
              <a:buClr>
                <a:srgbClr val="888888"/>
              </a:buClr>
              <a:buSzPts val="2400"/>
              <a:buFont typeface="Arial"/>
              <a:buNone/>
              <a:defRPr sz="1200">
                <a:solidFill>
                  <a:srgbClr val="888888"/>
                </a:solidFill>
              </a:defRPr>
            </a:lvl7pPr>
            <a:lvl8pPr marL="0" lvl="7" indent="0" algn="r">
              <a:lnSpc>
                <a:spcPct val="100000"/>
              </a:lnSpc>
              <a:spcBef>
                <a:spcPts val="0"/>
              </a:spcBef>
              <a:spcAft>
                <a:spcPts val="0"/>
              </a:spcAft>
              <a:buClr>
                <a:srgbClr val="888888"/>
              </a:buClr>
              <a:buSzPts val="2400"/>
              <a:buFont typeface="Arial"/>
              <a:buNone/>
              <a:defRPr sz="1200">
                <a:solidFill>
                  <a:srgbClr val="888888"/>
                </a:solidFill>
              </a:defRPr>
            </a:lvl8pPr>
            <a:lvl9pPr marL="0" lvl="8" indent="0" algn="r">
              <a:lnSpc>
                <a:spcPct val="100000"/>
              </a:lnSpc>
              <a:spcBef>
                <a:spcPts val="0"/>
              </a:spcBef>
              <a:spcAft>
                <a:spcPts val="0"/>
              </a:spcAft>
              <a:buClr>
                <a:srgbClr val="888888"/>
              </a:buClr>
              <a:buSzPts val="2400"/>
              <a:buFont typeface="Arial"/>
              <a:buNone/>
              <a:defRPr sz="1200">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4043082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112485" y="348570"/>
            <a:ext cx="10976430" cy="623888"/>
          </a:xfrm>
          <a:prstGeom prst="rect">
            <a:avLst/>
          </a:prstGeom>
          <a:noFill/>
          <a:ln>
            <a:noFill/>
          </a:ln>
        </p:spPr>
        <p:txBody>
          <a:bodyPr spcFirstLastPara="1" wrap="square" lIns="91425" tIns="91425" rIns="91425" bIns="91425" anchor="ctr" anchorCtr="0">
            <a:normAutofit/>
          </a:bodyPr>
          <a:lstStyle>
            <a:lvl1pPr lvl="0" algn="l">
              <a:lnSpc>
                <a:spcPct val="90000"/>
              </a:lnSpc>
              <a:spcBef>
                <a:spcPts val="0"/>
              </a:spcBef>
              <a:spcAft>
                <a:spcPts val="0"/>
              </a:spcAft>
              <a:buClr>
                <a:srgbClr val="011893"/>
              </a:buClr>
              <a:buSzPts val="1800"/>
              <a:buNone/>
              <a:defRPr/>
            </a:lvl1pPr>
            <a:lvl2pPr lvl="1" algn="l">
              <a:lnSpc>
                <a:spcPct val="90000"/>
              </a:lnSpc>
              <a:spcBef>
                <a:spcPts val="0"/>
              </a:spcBef>
              <a:spcAft>
                <a:spcPts val="0"/>
              </a:spcAft>
              <a:buClr>
                <a:srgbClr val="011893"/>
              </a:buClr>
              <a:buSzPts val="1800"/>
              <a:buNone/>
              <a:defRPr/>
            </a:lvl2pPr>
            <a:lvl3pPr lvl="2" algn="l">
              <a:lnSpc>
                <a:spcPct val="90000"/>
              </a:lnSpc>
              <a:spcBef>
                <a:spcPts val="0"/>
              </a:spcBef>
              <a:spcAft>
                <a:spcPts val="0"/>
              </a:spcAft>
              <a:buClr>
                <a:srgbClr val="011893"/>
              </a:buClr>
              <a:buSzPts val="1800"/>
              <a:buNone/>
              <a:defRPr/>
            </a:lvl3pPr>
            <a:lvl4pPr lvl="3" algn="l">
              <a:lnSpc>
                <a:spcPct val="90000"/>
              </a:lnSpc>
              <a:spcBef>
                <a:spcPts val="0"/>
              </a:spcBef>
              <a:spcAft>
                <a:spcPts val="0"/>
              </a:spcAft>
              <a:buClr>
                <a:srgbClr val="011893"/>
              </a:buClr>
              <a:buSzPts val="1800"/>
              <a:buNone/>
              <a:defRPr/>
            </a:lvl4pPr>
            <a:lvl5pPr lvl="4" algn="l">
              <a:lnSpc>
                <a:spcPct val="90000"/>
              </a:lnSpc>
              <a:spcBef>
                <a:spcPts val="0"/>
              </a:spcBef>
              <a:spcAft>
                <a:spcPts val="0"/>
              </a:spcAft>
              <a:buClr>
                <a:srgbClr val="011893"/>
              </a:buClr>
              <a:buSzPts val="1800"/>
              <a:buNone/>
              <a:defRPr/>
            </a:lvl5pPr>
            <a:lvl6pPr lvl="5" algn="l">
              <a:lnSpc>
                <a:spcPct val="90000"/>
              </a:lnSpc>
              <a:spcBef>
                <a:spcPts val="0"/>
              </a:spcBef>
              <a:spcAft>
                <a:spcPts val="0"/>
              </a:spcAft>
              <a:buClr>
                <a:srgbClr val="011893"/>
              </a:buClr>
              <a:buSzPts val="1800"/>
              <a:buNone/>
              <a:defRPr/>
            </a:lvl6pPr>
            <a:lvl7pPr lvl="6" algn="l">
              <a:lnSpc>
                <a:spcPct val="90000"/>
              </a:lnSpc>
              <a:spcBef>
                <a:spcPts val="0"/>
              </a:spcBef>
              <a:spcAft>
                <a:spcPts val="0"/>
              </a:spcAft>
              <a:buClr>
                <a:srgbClr val="011893"/>
              </a:buClr>
              <a:buSzPts val="1800"/>
              <a:buNone/>
              <a:defRPr/>
            </a:lvl7pPr>
            <a:lvl8pPr lvl="7" algn="l">
              <a:lnSpc>
                <a:spcPct val="90000"/>
              </a:lnSpc>
              <a:spcBef>
                <a:spcPts val="0"/>
              </a:spcBef>
              <a:spcAft>
                <a:spcPts val="0"/>
              </a:spcAft>
              <a:buClr>
                <a:srgbClr val="011893"/>
              </a:buClr>
              <a:buSzPts val="1800"/>
              <a:buNone/>
              <a:defRPr/>
            </a:lvl8pPr>
            <a:lvl9pPr lvl="8" algn="l">
              <a:lnSpc>
                <a:spcPct val="90000"/>
              </a:lnSpc>
              <a:spcBef>
                <a:spcPts val="0"/>
              </a:spcBef>
              <a:spcAft>
                <a:spcPts val="0"/>
              </a:spcAft>
              <a:buClr>
                <a:srgbClr val="011893"/>
              </a:buClr>
              <a:buSzPts val="1800"/>
              <a:buNone/>
              <a:defRPr/>
            </a:lvl9pPr>
          </a:lstStyle>
          <a:p>
            <a:endParaRPr/>
          </a:p>
        </p:txBody>
      </p:sp>
      <p:sp>
        <p:nvSpPr>
          <p:cNvPr id="27" name="Google Shape;27;p5"/>
          <p:cNvSpPr txBox="1">
            <a:spLocks noGrp="1"/>
          </p:cNvSpPr>
          <p:nvPr>
            <p:ph type="sldNum" idx="12"/>
          </p:nvPr>
        </p:nvSpPr>
        <p:spPr>
          <a:xfrm>
            <a:off x="11681580" y="6283669"/>
            <a:ext cx="267306" cy="738633"/>
          </a:xfrm>
          <a:prstGeom prst="rect">
            <a:avLst/>
          </a:prstGeom>
          <a:noFill/>
          <a:ln>
            <a:noFill/>
          </a:ln>
        </p:spPr>
        <p:txBody>
          <a:bodyPr spcFirstLastPara="1" wrap="square" lIns="91425" tIns="91425" rIns="91425" bIns="91425" anchor="ctr" anchorCtr="0">
            <a:spAutoFit/>
          </a:bodyPr>
          <a:lstStyle>
            <a:lvl1pPr marL="0" lvl="0" indent="0" algn="r">
              <a:lnSpc>
                <a:spcPct val="100000"/>
              </a:lnSpc>
              <a:spcBef>
                <a:spcPts val="0"/>
              </a:spcBef>
              <a:spcAft>
                <a:spcPts val="0"/>
              </a:spcAft>
              <a:buClr>
                <a:srgbClr val="888888"/>
              </a:buClr>
              <a:buSzPts val="2400"/>
              <a:buFont typeface="Arial"/>
              <a:buNone/>
              <a:defRPr sz="1200">
                <a:solidFill>
                  <a:srgbClr val="888888"/>
                </a:solidFill>
              </a:defRPr>
            </a:lvl1pPr>
            <a:lvl2pPr marL="0" lvl="1" indent="0" algn="r">
              <a:lnSpc>
                <a:spcPct val="100000"/>
              </a:lnSpc>
              <a:spcBef>
                <a:spcPts val="0"/>
              </a:spcBef>
              <a:spcAft>
                <a:spcPts val="0"/>
              </a:spcAft>
              <a:buClr>
                <a:srgbClr val="888888"/>
              </a:buClr>
              <a:buSzPts val="2400"/>
              <a:buFont typeface="Arial"/>
              <a:buNone/>
              <a:defRPr sz="1200">
                <a:solidFill>
                  <a:srgbClr val="888888"/>
                </a:solidFill>
              </a:defRPr>
            </a:lvl2pPr>
            <a:lvl3pPr marL="0" lvl="2" indent="0" algn="r">
              <a:lnSpc>
                <a:spcPct val="100000"/>
              </a:lnSpc>
              <a:spcBef>
                <a:spcPts val="0"/>
              </a:spcBef>
              <a:spcAft>
                <a:spcPts val="0"/>
              </a:spcAft>
              <a:buClr>
                <a:srgbClr val="888888"/>
              </a:buClr>
              <a:buSzPts val="2400"/>
              <a:buFont typeface="Arial"/>
              <a:buNone/>
              <a:defRPr sz="1200">
                <a:solidFill>
                  <a:srgbClr val="888888"/>
                </a:solidFill>
              </a:defRPr>
            </a:lvl3pPr>
            <a:lvl4pPr marL="0" lvl="3" indent="0" algn="r">
              <a:lnSpc>
                <a:spcPct val="100000"/>
              </a:lnSpc>
              <a:spcBef>
                <a:spcPts val="0"/>
              </a:spcBef>
              <a:spcAft>
                <a:spcPts val="0"/>
              </a:spcAft>
              <a:buClr>
                <a:srgbClr val="888888"/>
              </a:buClr>
              <a:buSzPts val="2400"/>
              <a:buFont typeface="Arial"/>
              <a:buNone/>
              <a:defRPr sz="1200">
                <a:solidFill>
                  <a:srgbClr val="888888"/>
                </a:solidFill>
              </a:defRPr>
            </a:lvl4pPr>
            <a:lvl5pPr marL="0" lvl="4" indent="0" algn="r">
              <a:lnSpc>
                <a:spcPct val="100000"/>
              </a:lnSpc>
              <a:spcBef>
                <a:spcPts val="0"/>
              </a:spcBef>
              <a:spcAft>
                <a:spcPts val="0"/>
              </a:spcAft>
              <a:buClr>
                <a:srgbClr val="888888"/>
              </a:buClr>
              <a:buSzPts val="2400"/>
              <a:buFont typeface="Arial"/>
              <a:buNone/>
              <a:defRPr sz="1200">
                <a:solidFill>
                  <a:srgbClr val="888888"/>
                </a:solidFill>
              </a:defRPr>
            </a:lvl5pPr>
            <a:lvl6pPr marL="0" lvl="5" indent="0" algn="r">
              <a:lnSpc>
                <a:spcPct val="100000"/>
              </a:lnSpc>
              <a:spcBef>
                <a:spcPts val="0"/>
              </a:spcBef>
              <a:spcAft>
                <a:spcPts val="0"/>
              </a:spcAft>
              <a:buClr>
                <a:srgbClr val="888888"/>
              </a:buClr>
              <a:buSzPts val="2400"/>
              <a:buFont typeface="Arial"/>
              <a:buNone/>
              <a:defRPr sz="1200">
                <a:solidFill>
                  <a:srgbClr val="888888"/>
                </a:solidFill>
              </a:defRPr>
            </a:lvl6pPr>
            <a:lvl7pPr marL="0" lvl="6" indent="0" algn="r">
              <a:lnSpc>
                <a:spcPct val="100000"/>
              </a:lnSpc>
              <a:spcBef>
                <a:spcPts val="0"/>
              </a:spcBef>
              <a:spcAft>
                <a:spcPts val="0"/>
              </a:spcAft>
              <a:buClr>
                <a:srgbClr val="888888"/>
              </a:buClr>
              <a:buSzPts val="2400"/>
              <a:buFont typeface="Arial"/>
              <a:buNone/>
              <a:defRPr sz="1200">
                <a:solidFill>
                  <a:srgbClr val="888888"/>
                </a:solidFill>
              </a:defRPr>
            </a:lvl7pPr>
            <a:lvl8pPr marL="0" lvl="7" indent="0" algn="r">
              <a:lnSpc>
                <a:spcPct val="100000"/>
              </a:lnSpc>
              <a:spcBef>
                <a:spcPts val="0"/>
              </a:spcBef>
              <a:spcAft>
                <a:spcPts val="0"/>
              </a:spcAft>
              <a:buClr>
                <a:srgbClr val="888888"/>
              </a:buClr>
              <a:buSzPts val="2400"/>
              <a:buFont typeface="Arial"/>
              <a:buNone/>
              <a:defRPr sz="1200">
                <a:solidFill>
                  <a:srgbClr val="888888"/>
                </a:solidFill>
              </a:defRPr>
            </a:lvl8pPr>
            <a:lvl9pPr marL="0" lvl="8" indent="0" algn="r">
              <a:lnSpc>
                <a:spcPct val="100000"/>
              </a:lnSpc>
              <a:spcBef>
                <a:spcPts val="0"/>
              </a:spcBef>
              <a:spcAft>
                <a:spcPts val="0"/>
              </a:spcAft>
              <a:buClr>
                <a:srgbClr val="888888"/>
              </a:buClr>
              <a:buSzPts val="2400"/>
              <a:buFont typeface="Arial"/>
              <a:buNone/>
              <a:defRPr sz="1200">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1631165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28"/>
        <p:cNvGrpSpPr/>
        <p:nvPr/>
      </p:nvGrpSpPr>
      <p:grpSpPr>
        <a:xfrm>
          <a:off x="0" y="0"/>
          <a:ext cx="0" cy="0"/>
          <a:chOff x="0" y="0"/>
          <a:chExt cx="0" cy="0"/>
        </a:xfrm>
      </p:grpSpPr>
      <p:sp>
        <p:nvSpPr>
          <p:cNvPr id="29" name="Google Shape;29;p6"/>
          <p:cNvSpPr txBox="1">
            <a:spLocks noGrp="1"/>
          </p:cNvSpPr>
          <p:nvPr>
            <p:ph type="sldNum" idx="12"/>
          </p:nvPr>
        </p:nvSpPr>
        <p:spPr>
          <a:xfrm>
            <a:off x="11681580" y="6283669"/>
            <a:ext cx="267306" cy="738633"/>
          </a:xfrm>
          <a:prstGeom prst="rect">
            <a:avLst/>
          </a:prstGeom>
          <a:noFill/>
          <a:ln>
            <a:noFill/>
          </a:ln>
        </p:spPr>
        <p:txBody>
          <a:bodyPr spcFirstLastPara="1" wrap="square" lIns="91425" tIns="91425" rIns="91425" bIns="91425" anchor="ctr" anchorCtr="0">
            <a:spAutoFit/>
          </a:bodyPr>
          <a:lstStyle>
            <a:lvl1pPr marL="0" lvl="0" indent="0" algn="r">
              <a:lnSpc>
                <a:spcPct val="100000"/>
              </a:lnSpc>
              <a:spcBef>
                <a:spcPts val="0"/>
              </a:spcBef>
              <a:spcAft>
                <a:spcPts val="0"/>
              </a:spcAft>
              <a:buClr>
                <a:srgbClr val="888888"/>
              </a:buClr>
              <a:buSzPts val="2400"/>
              <a:buFont typeface="Arial"/>
              <a:buNone/>
              <a:defRPr sz="1200">
                <a:solidFill>
                  <a:srgbClr val="888888"/>
                </a:solidFill>
              </a:defRPr>
            </a:lvl1pPr>
            <a:lvl2pPr marL="0" lvl="1" indent="0" algn="r">
              <a:lnSpc>
                <a:spcPct val="100000"/>
              </a:lnSpc>
              <a:spcBef>
                <a:spcPts val="0"/>
              </a:spcBef>
              <a:spcAft>
                <a:spcPts val="0"/>
              </a:spcAft>
              <a:buClr>
                <a:srgbClr val="888888"/>
              </a:buClr>
              <a:buSzPts val="2400"/>
              <a:buFont typeface="Arial"/>
              <a:buNone/>
              <a:defRPr sz="1200">
                <a:solidFill>
                  <a:srgbClr val="888888"/>
                </a:solidFill>
              </a:defRPr>
            </a:lvl2pPr>
            <a:lvl3pPr marL="0" lvl="2" indent="0" algn="r">
              <a:lnSpc>
                <a:spcPct val="100000"/>
              </a:lnSpc>
              <a:spcBef>
                <a:spcPts val="0"/>
              </a:spcBef>
              <a:spcAft>
                <a:spcPts val="0"/>
              </a:spcAft>
              <a:buClr>
                <a:srgbClr val="888888"/>
              </a:buClr>
              <a:buSzPts val="2400"/>
              <a:buFont typeface="Arial"/>
              <a:buNone/>
              <a:defRPr sz="1200">
                <a:solidFill>
                  <a:srgbClr val="888888"/>
                </a:solidFill>
              </a:defRPr>
            </a:lvl3pPr>
            <a:lvl4pPr marL="0" lvl="3" indent="0" algn="r">
              <a:lnSpc>
                <a:spcPct val="100000"/>
              </a:lnSpc>
              <a:spcBef>
                <a:spcPts val="0"/>
              </a:spcBef>
              <a:spcAft>
                <a:spcPts val="0"/>
              </a:spcAft>
              <a:buClr>
                <a:srgbClr val="888888"/>
              </a:buClr>
              <a:buSzPts val="2400"/>
              <a:buFont typeface="Arial"/>
              <a:buNone/>
              <a:defRPr sz="1200">
                <a:solidFill>
                  <a:srgbClr val="888888"/>
                </a:solidFill>
              </a:defRPr>
            </a:lvl4pPr>
            <a:lvl5pPr marL="0" lvl="4" indent="0" algn="r">
              <a:lnSpc>
                <a:spcPct val="100000"/>
              </a:lnSpc>
              <a:spcBef>
                <a:spcPts val="0"/>
              </a:spcBef>
              <a:spcAft>
                <a:spcPts val="0"/>
              </a:spcAft>
              <a:buClr>
                <a:srgbClr val="888888"/>
              </a:buClr>
              <a:buSzPts val="2400"/>
              <a:buFont typeface="Arial"/>
              <a:buNone/>
              <a:defRPr sz="1200">
                <a:solidFill>
                  <a:srgbClr val="888888"/>
                </a:solidFill>
              </a:defRPr>
            </a:lvl5pPr>
            <a:lvl6pPr marL="0" lvl="5" indent="0" algn="r">
              <a:lnSpc>
                <a:spcPct val="100000"/>
              </a:lnSpc>
              <a:spcBef>
                <a:spcPts val="0"/>
              </a:spcBef>
              <a:spcAft>
                <a:spcPts val="0"/>
              </a:spcAft>
              <a:buClr>
                <a:srgbClr val="888888"/>
              </a:buClr>
              <a:buSzPts val="2400"/>
              <a:buFont typeface="Arial"/>
              <a:buNone/>
              <a:defRPr sz="1200">
                <a:solidFill>
                  <a:srgbClr val="888888"/>
                </a:solidFill>
              </a:defRPr>
            </a:lvl6pPr>
            <a:lvl7pPr marL="0" lvl="6" indent="0" algn="r">
              <a:lnSpc>
                <a:spcPct val="100000"/>
              </a:lnSpc>
              <a:spcBef>
                <a:spcPts val="0"/>
              </a:spcBef>
              <a:spcAft>
                <a:spcPts val="0"/>
              </a:spcAft>
              <a:buClr>
                <a:srgbClr val="888888"/>
              </a:buClr>
              <a:buSzPts val="2400"/>
              <a:buFont typeface="Arial"/>
              <a:buNone/>
              <a:defRPr sz="1200">
                <a:solidFill>
                  <a:srgbClr val="888888"/>
                </a:solidFill>
              </a:defRPr>
            </a:lvl7pPr>
            <a:lvl8pPr marL="0" lvl="7" indent="0" algn="r">
              <a:lnSpc>
                <a:spcPct val="100000"/>
              </a:lnSpc>
              <a:spcBef>
                <a:spcPts val="0"/>
              </a:spcBef>
              <a:spcAft>
                <a:spcPts val="0"/>
              </a:spcAft>
              <a:buClr>
                <a:srgbClr val="888888"/>
              </a:buClr>
              <a:buSzPts val="2400"/>
              <a:buFont typeface="Arial"/>
              <a:buNone/>
              <a:defRPr sz="1200">
                <a:solidFill>
                  <a:srgbClr val="888888"/>
                </a:solidFill>
              </a:defRPr>
            </a:lvl8pPr>
            <a:lvl9pPr marL="0" lvl="8" indent="0" algn="r">
              <a:lnSpc>
                <a:spcPct val="100000"/>
              </a:lnSpc>
              <a:spcBef>
                <a:spcPts val="0"/>
              </a:spcBef>
              <a:spcAft>
                <a:spcPts val="0"/>
              </a:spcAft>
              <a:buClr>
                <a:srgbClr val="888888"/>
              </a:buClr>
              <a:buSzPts val="2400"/>
              <a:buFont typeface="Arial"/>
              <a:buNone/>
              <a:defRPr sz="1200">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30" name="Google Shape;30;p6" descr="Picture 6"/>
          <p:cNvPicPr preferRelativeResize="0"/>
          <p:nvPr/>
        </p:nvPicPr>
        <p:blipFill rotWithShape="1">
          <a:blip r:embed="rId2">
            <a:alphaModFix/>
          </a:blip>
          <a:srcRect/>
          <a:stretch/>
        </p:blipFill>
        <p:spPr>
          <a:xfrm>
            <a:off x="-9072" y="2295"/>
            <a:ext cx="11202524" cy="239431"/>
          </a:xfrm>
          <a:prstGeom prst="rect">
            <a:avLst/>
          </a:prstGeom>
          <a:noFill/>
          <a:ln>
            <a:noFill/>
          </a:ln>
        </p:spPr>
      </p:pic>
      <p:pic>
        <p:nvPicPr>
          <p:cNvPr id="31" name="Google Shape;31;p6" descr="Athena_Logo_fullcolor.png"/>
          <p:cNvPicPr preferRelativeResize="0"/>
          <p:nvPr/>
        </p:nvPicPr>
        <p:blipFill rotWithShape="1">
          <a:blip r:embed="rId3">
            <a:alphaModFix/>
          </a:blip>
          <a:srcRect/>
          <a:stretch/>
        </p:blipFill>
        <p:spPr>
          <a:xfrm>
            <a:off x="11213433" y="31207"/>
            <a:ext cx="785569" cy="935832"/>
          </a:xfrm>
          <a:prstGeom prst="rect">
            <a:avLst/>
          </a:prstGeom>
          <a:noFill/>
          <a:ln>
            <a:noFill/>
          </a:ln>
        </p:spPr>
      </p:pic>
    </p:spTree>
    <p:extLst>
      <p:ext uri="{BB962C8B-B14F-4D97-AF65-F5344CB8AC3E}">
        <p14:creationId xmlns:p14="http://schemas.microsoft.com/office/powerpoint/2010/main" val="37369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F0083-7E81-ED5F-8E26-7B0F774D2B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8733A7-FFB8-C520-D176-E58B37A356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7F0A1B-C7EB-88C6-9A8E-700BE4A0738D}"/>
              </a:ext>
            </a:extLst>
          </p:cNvPr>
          <p:cNvSpPr>
            <a:spLocks noGrp="1"/>
          </p:cNvSpPr>
          <p:nvPr>
            <p:ph type="dt" sz="half" idx="10"/>
          </p:nvPr>
        </p:nvSpPr>
        <p:spPr/>
        <p:txBody>
          <a:bodyPr/>
          <a:lstStyle/>
          <a:p>
            <a:r>
              <a:rPr lang="en-US"/>
              <a:t>6/8/2022</a:t>
            </a:r>
          </a:p>
        </p:txBody>
      </p:sp>
      <p:sp>
        <p:nvSpPr>
          <p:cNvPr id="5" name="Footer Placeholder 4">
            <a:extLst>
              <a:ext uri="{FF2B5EF4-FFF2-40B4-BE49-F238E27FC236}">
                <a16:creationId xmlns:a16="http://schemas.microsoft.com/office/drawing/2014/main" id="{1ECEC379-99B3-7CF0-3EE4-C0A48A44AD68}"/>
              </a:ext>
            </a:extLst>
          </p:cNvPr>
          <p:cNvSpPr>
            <a:spLocks noGrp="1"/>
          </p:cNvSpPr>
          <p:nvPr>
            <p:ph type="ftr" sz="quarter" idx="11"/>
          </p:nvPr>
        </p:nvSpPr>
        <p:spPr/>
        <p:txBody>
          <a:bodyPr/>
          <a:lstStyle/>
          <a:p>
            <a:r>
              <a:rPr lang="en-US"/>
              <a:t>RHIC/AGS User Meeting</a:t>
            </a:r>
          </a:p>
        </p:txBody>
      </p:sp>
      <p:sp>
        <p:nvSpPr>
          <p:cNvPr id="6" name="Slide Number Placeholder 5">
            <a:extLst>
              <a:ext uri="{FF2B5EF4-FFF2-40B4-BE49-F238E27FC236}">
                <a16:creationId xmlns:a16="http://schemas.microsoft.com/office/drawing/2014/main" id="{0DA4D674-5546-0525-D776-E83D49B32A71}"/>
              </a:ext>
            </a:extLst>
          </p:cNvPr>
          <p:cNvSpPr>
            <a:spLocks noGrp="1"/>
          </p:cNvSpPr>
          <p:nvPr>
            <p:ph type="sldNum" sz="quarter" idx="12"/>
          </p:nvPr>
        </p:nvSpPr>
        <p:spPr/>
        <p:txBody>
          <a:bodyPr/>
          <a:lstStyle/>
          <a:p>
            <a:fld id="{7726C24C-B72C-434A-927F-C592A33BA548}" type="slidenum">
              <a:rPr lang="en-US" smtClean="0"/>
              <a:t>‹#›</a:t>
            </a:fld>
            <a:endParaRPr lang="en-US"/>
          </a:p>
        </p:txBody>
      </p:sp>
    </p:spTree>
    <p:extLst>
      <p:ext uri="{BB962C8B-B14F-4D97-AF65-F5344CB8AC3E}">
        <p14:creationId xmlns:p14="http://schemas.microsoft.com/office/powerpoint/2010/main" val="934810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3F4F9-79CC-8216-F311-9B6A1F027C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6453CB-56C0-C490-91D9-BBF3FEC97D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B01E36-FD7C-773E-25B1-37F17D5B5C7B}"/>
              </a:ext>
            </a:extLst>
          </p:cNvPr>
          <p:cNvSpPr>
            <a:spLocks noGrp="1"/>
          </p:cNvSpPr>
          <p:nvPr>
            <p:ph type="dt" sz="half" idx="10"/>
          </p:nvPr>
        </p:nvSpPr>
        <p:spPr/>
        <p:txBody>
          <a:bodyPr/>
          <a:lstStyle/>
          <a:p>
            <a:r>
              <a:rPr lang="en-US"/>
              <a:t>6/8/2022</a:t>
            </a:r>
          </a:p>
        </p:txBody>
      </p:sp>
      <p:sp>
        <p:nvSpPr>
          <p:cNvPr id="5" name="Footer Placeholder 4">
            <a:extLst>
              <a:ext uri="{FF2B5EF4-FFF2-40B4-BE49-F238E27FC236}">
                <a16:creationId xmlns:a16="http://schemas.microsoft.com/office/drawing/2014/main" id="{ACCA2B0D-3D34-CBF7-D01B-3E5F4EA48F5B}"/>
              </a:ext>
            </a:extLst>
          </p:cNvPr>
          <p:cNvSpPr>
            <a:spLocks noGrp="1"/>
          </p:cNvSpPr>
          <p:nvPr>
            <p:ph type="ftr" sz="quarter" idx="11"/>
          </p:nvPr>
        </p:nvSpPr>
        <p:spPr/>
        <p:txBody>
          <a:bodyPr/>
          <a:lstStyle/>
          <a:p>
            <a:r>
              <a:rPr lang="en-US"/>
              <a:t>RHIC/AGS User Meeting</a:t>
            </a:r>
          </a:p>
        </p:txBody>
      </p:sp>
      <p:sp>
        <p:nvSpPr>
          <p:cNvPr id="6" name="Slide Number Placeholder 5">
            <a:extLst>
              <a:ext uri="{FF2B5EF4-FFF2-40B4-BE49-F238E27FC236}">
                <a16:creationId xmlns:a16="http://schemas.microsoft.com/office/drawing/2014/main" id="{AFEA83CA-A69E-6CB7-AF1B-5F362017150A}"/>
              </a:ext>
            </a:extLst>
          </p:cNvPr>
          <p:cNvSpPr>
            <a:spLocks noGrp="1"/>
          </p:cNvSpPr>
          <p:nvPr>
            <p:ph type="sldNum" sz="quarter" idx="12"/>
          </p:nvPr>
        </p:nvSpPr>
        <p:spPr/>
        <p:txBody>
          <a:bodyPr/>
          <a:lstStyle/>
          <a:p>
            <a:fld id="{7726C24C-B72C-434A-927F-C592A33BA548}" type="slidenum">
              <a:rPr lang="en-US" smtClean="0"/>
              <a:t>‹#›</a:t>
            </a:fld>
            <a:endParaRPr lang="en-US"/>
          </a:p>
        </p:txBody>
      </p:sp>
    </p:spTree>
    <p:extLst>
      <p:ext uri="{BB962C8B-B14F-4D97-AF65-F5344CB8AC3E}">
        <p14:creationId xmlns:p14="http://schemas.microsoft.com/office/powerpoint/2010/main" val="3529759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972B3-F54F-085D-5CC6-AA1171CA3D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3C8DB9-B906-290E-5E51-6038B61B53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1CD2D2-A832-5D29-3B78-E60895F595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88D01F-631E-1664-7CA0-A726385013A7}"/>
              </a:ext>
            </a:extLst>
          </p:cNvPr>
          <p:cNvSpPr>
            <a:spLocks noGrp="1"/>
          </p:cNvSpPr>
          <p:nvPr>
            <p:ph type="dt" sz="half" idx="10"/>
          </p:nvPr>
        </p:nvSpPr>
        <p:spPr/>
        <p:txBody>
          <a:bodyPr/>
          <a:lstStyle/>
          <a:p>
            <a:r>
              <a:rPr lang="en-US"/>
              <a:t>6/8/2022</a:t>
            </a:r>
          </a:p>
        </p:txBody>
      </p:sp>
      <p:sp>
        <p:nvSpPr>
          <p:cNvPr id="6" name="Footer Placeholder 5">
            <a:extLst>
              <a:ext uri="{FF2B5EF4-FFF2-40B4-BE49-F238E27FC236}">
                <a16:creationId xmlns:a16="http://schemas.microsoft.com/office/drawing/2014/main" id="{7DED2F32-3C07-D3ED-C4B6-9EB5CEE0D6AC}"/>
              </a:ext>
            </a:extLst>
          </p:cNvPr>
          <p:cNvSpPr>
            <a:spLocks noGrp="1"/>
          </p:cNvSpPr>
          <p:nvPr>
            <p:ph type="ftr" sz="quarter" idx="11"/>
          </p:nvPr>
        </p:nvSpPr>
        <p:spPr/>
        <p:txBody>
          <a:bodyPr/>
          <a:lstStyle/>
          <a:p>
            <a:r>
              <a:rPr lang="en-US"/>
              <a:t>RHIC/AGS User Meeting</a:t>
            </a:r>
          </a:p>
        </p:txBody>
      </p:sp>
      <p:sp>
        <p:nvSpPr>
          <p:cNvPr id="7" name="Slide Number Placeholder 6">
            <a:extLst>
              <a:ext uri="{FF2B5EF4-FFF2-40B4-BE49-F238E27FC236}">
                <a16:creationId xmlns:a16="http://schemas.microsoft.com/office/drawing/2014/main" id="{50BB0A12-6B94-740C-485C-21B9038B17DF}"/>
              </a:ext>
            </a:extLst>
          </p:cNvPr>
          <p:cNvSpPr>
            <a:spLocks noGrp="1"/>
          </p:cNvSpPr>
          <p:nvPr>
            <p:ph type="sldNum" sz="quarter" idx="12"/>
          </p:nvPr>
        </p:nvSpPr>
        <p:spPr/>
        <p:txBody>
          <a:bodyPr/>
          <a:lstStyle/>
          <a:p>
            <a:fld id="{7726C24C-B72C-434A-927F-C592A33BA548}" type="slidenum">
              <a:rPr lang="en-US" smtClean="0"/>
              <a:t>‹#›</a:t>
            </a:fld>
            <a:endParaRPr lang="en-US"/>
          </a:p>
        </p:txBody>
      </p:sp>
    </p:spTree>
    <p:extLst>
      <p:ext uri="{BB962C8B-B14F-4D97-AF65-F5344CB8AC3E}">
        <p14:creationId xmlns:p14="http://schemas.microsoft.com/office/powerpoint/2010/main" val="2243902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BB118-4035-88D7-E02A-A6410A6E88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2505C1-4AC9-E9BA-2FD8-B22762B101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5ABF58-148B-9526-33DE-373A17D21D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B39D4A-7087-C03F-6AAA-A708328F95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09ECE8-3017-6B85-22C2-679DAA99E8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F6E9DF-C3FB-4399-97DC-7910F8971F74}"/>
              </a:ext>
            </a:extLst>
          </p:cNvPr>
          <p:cNvSpPr>
            <a:spLocks noGrp="1"/>
          </p:cNvSpPr>
          <p:nvPr>
            <p:ph type="dt" sz="half" idx="10"/>
          </p:nvPr>
        </p:nvSpPr>
        <p:spPr/>
        <p:txBody>
          <a:bodyPr/>
          <a:lstStyle/>
          <a:p>
            <a:r>
              <a:rPr lang="en-US"/>
              <a:t>6/8/2022</a:t>
            </a:r>
          </a:p>
        </p:txBody>
      </p:sp>
      <p:sp>
        <p:nvSpPr>
          <p:cNvPr id="8" name="Footer Placeholder 7">
            <a:extLst>
              <a:ext uri="{FF2B5EF4-FFF2-40B4-BE49-F238E27FC236}">
                <a16:creationId xmlns:a16="http://schemas.microsoft.com/office/drawing/2014/main" id="{50E8E0DA-7423-A7C2-2D01-108D6471419D}"/>
              </a:ext>
            </a:extLst>
          </p:cNvPr>
          <p:cNvSpPr>
            <a:spLocks noGrp="1"/>
          </p:cNvSpPr>
          <p:nvPr>
            <p:ph type="ftr" sz="quarter" idx="11"/>
          </p:nvPr>
        </p:nvSpPr>
        <p:spPr/>
        <p:txBody>
          <a:bodyPr/>
          <a:lstStyle/>
          <a:p>
            <a:r>
              <a:rPr lang="en-US"/>
              <a:t>RHIC/AGS User Meeting</a:t>
            </a:r>
          </a:p>
        </p:txBody>
      </p:sp>
      <p:sp>
        <p:nvSpPr>
          <p:cNvPr id="9" name="Slide Number Placeholder 8">
            <a:extLst>
              <a:ext uri="{FF2B5EF4-FFF2-40B4-BE49-F238E27FC236}">
                <a16:creationId xmlns:a16="http://schemas.microsoft.com/office/drawing/2014/main" id="{1D7E7CA0-B474-3454-D6AC-A77B04F8944F}"/>
              </a:ext>
            </a:extLst>
          </p:cNvPr>
          <p:cNvSpPr>
            <a:spLocks noGrp="1"/>
          </p:cNvSpPr>
          <p:nvPr>
            <p:ph type="sldNum" sz="quarter" idx="12"/>
          </p:nvPr>
        </p:nvSpPr>
        <p:spPr/>
        <p:txBody>
          <a:bodyPr/>
          <a:lstStyle/>
          <a:p>
            <a:fld id="{7726C24C-B72C-434A-927F-C592A33BA548}" type="slidenum">
              <a:rPr lang="en-US" smtClean="0"/>
              <a:t>‹#›</a:t>
            </a:fld>
            <a:endParaRPr lang="en-US"/>
          </a:p>
        </p:txBody>
      </p:sp>
    </p:spTree>
    <p:extLst>
      <p:ext uri="{BB962C8B-B14F-4D97-AF65-F5344CB8AC3E}">
        <p14:creationId xmlns:p14="http://schemas.microsoft.com/office/powerpoint/2010/main" val="4232043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010F-25AC-0CCB-2A61-12A277C768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1E7F4D-F564-F472-48A9-F849BF399D73}"/>
              </a:ext>
            </a:extLst>
          </p:cNvPr>
          <p:cNvSpPr>
            <a:spLocks noGrp="1"/>
          </p:cNvSpPr>
          <p:nvPr>
            <p:ph type="dt" sz="half" idx="10"/>
          </p:nvPr>
        </p:nvSpPr>
        <p:spPr/>
        <p:txBody>
          <a:bodyPr/>
          <a:lstStyle/>
          <a:p>
            <a:r>
              <a:rPr lang="en-US"/>
              <a:t>6/8/2022</a:t>
            </a:r>
          </a:p>
        </p:txBody>
      </p:sp>
      <p:sp>
        <p:nvSpPr>
          <p:cNvPr id="4" name="Footer Placeholder 3">
            <a:extLst>
              <a:ext uri="{FF2B5EF4-FFF2-40B4-BE49-F238E27FC236}">
                <a16:creationId xmlns:a16="http://schemas.microsoft.com/office/drawing/2014/main" id="{84DAC46B-0D29-FCDE-4058-AFE46532D0D4}"/>
              </a:ext>
            </a:extLst>
          </p:cNvPr>
          <p:cNvSpPr>
            <a:spLocks noGrp="1"/>
          </p:cNvSpPr>
          <p:nvPr>
            <p:ph type="ftr" sz="quarter" idx="11"/>
          </p:nvPr>
        </p:nvSpPr>
        <p:spPr/>
        <p:txBody>
          <a:bodyPr/>
          <a:lstStyle/>
          <a:p>
            <a:r>
              <a:rPr lang="en-US"/>
              <a:t>RHIC/AGS User Meeting</a:t>
            </a:r>
          </a:p>
        </p:txBody>
      </p:sp>
      <p:sp>
        <p:nvSpPr>
          <p:cNvPr id="5" name="Slide Number Placeholder 4">
            <a:extLst>
              <a:ext uri="{FF2B5EF4-FFF2-40B4-BE49-F238E27FC236}">
                <a16:creationId xmlns:a16="http://schemas.microsoft.com/office/drawing/2014/main" id="{C0AB124A-D04A-1D7D-19D5-12926FF7F3C7}"/>
              </a:ext>
            </a:extLst>
          </p:cNvPr>
          <p:cNvSpPr>
            <a:spLocks noGrp="1"/>
          </p:cNvSpPr>
          <p:nvPr>
            <p:ph type="sldNum" sz="quarter" idx="12"/>
          </p:nvPr>
        </p:nvSpPr>
        <p:spPr/>
        <p:txBody>
          <a:bodyPr/>
          <a:lstStyle/>
          <a:p>
            <a:fld id="{7726C24C-B72C-434A-927F-C592A33BA548}" type="slidenum">
              <a:rPr lang="en-US" smtClean="0"/>
              <a:t>‹#›</a:t>
            </a:fld>
            <a:endParaRPr lang="en-US"/>
          </a:p>
        </p:txBody>
      </p:sp>
    </p:spTree>
    <p:extLst>
      <p:ext uri="{BB962C8B-B14F-4D97-AF65-F5344CB8AC3E}">
        <p14:creationId xmlns:p14="http://schemas.microsoft.com/office/powerpoint/2010/main" val="1720102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BCDEEF-FFD4-118F-AF20-F27EBFDA6B61}"/>
              </a:ext>
            </a:extLst>
          </p:cNvPr>
          <p:cNvSpPr>
            <a:spLocks noGrp="1"/>
          </p:cNvSpPr>
          <p:nvPr>
            <p:ph type="dt" sz="half" idx="10"/>
          </p:nvPr>
        </p:nvSpPr>
        <p:spPr/>
        <p:txBody>
          <a:bodyPr/>
          <a:lstStyle/>
          <a:p>
            <a:r>
              <a:rPr lang="en-US"/>
              <a:t>6/8/2022</a:t>
            </a:r>
          </a:p>
        </p:txBody>
      </p:sp>
      <p:sp>
        <p:nvSpPr>
          <p:cNvPr id="3" name="Footer Placeholder 2">
            <a:extLst>
              <a:ext uri="{FF2B5EF4-FFF2-40B4-BE49-F238E27FC236}">
                <a16:creationId xmlns:a16="http://schemas.microsoft.com/office/drawing/2014/main" id="{71F9D403-54AC-F63B-AC37-3D66F9A9D65C}"/>
              </a:ext>
            </a:extLst>
          </p:cNvPr>
          <p:cNvSpPr>
            <a:spLocks noGrp="1"/>
          </p:cNvSpPr>
          <p:nvPr>
            <p:ph type="ftr" sz="quarter" idx="11"/>
          </p:nvPr>
        </p:nvSpPr>
        <p:spPr/>
        <p:txBody>
          <a:bodyPr/>
          <a:lstStyle/>
          <a:p>
            <a:r>
              <a:rPr lang="en-US"/>
              <a:t>RHIC/AGS User Meeting</a:t>
            </a:r>
          </a:p>
        </p:txBody>
      </p:sp>
      <p:sp>
        <p:nvSpPr>
          <p:cNvPr id="4" name="Slide Number Placeholder 3">
            <a:extLst>
              <a:ext uri="{FF2B5EF4-FFF2-40B4-BE49-F238E27FC236}">
                <a16:creationId xmlns:a16="http://schemas.microsoft.com/office/drawing/2014/main" id="{BCEE6A72-AF69-83FA-D38C-4C852F9A247A}"/>
              </a:ext>
            </a:extLst>
          </p:cNvPr>
          <p:cNvSpPr>
            <a:spLocks noGrp="1"/>
          </p:cNvSpPr>
          <p:nvPr>
            <p:ph type="sldNum" sz="quarter" idx="12"/>
          </p:nvPr>
        </p:nvSpPr>
        <p:spPr/>
        <p:txBody>
          <a:bodyPr/>
          <a:lstStyle/>
          <a:p>
            <a:fld id="{7726C24C-B72C-434A-927F-C592A33BA548}" type="slidenum">
              <a:rPr lang="en-US" smtClean="0"/>
              <a:t>‹#›</a:t>
            </a:fld>
            <a:endParaRPr lang="en-US"/>
          </a:p>
        </p:txBody>
      </p:sp>
    </p:spTree>
    <p:extLst>
      <p:ext uri="{BB962C8B-B14F-4D97-AF65-F5344CB8AC3E}">
        <p14:creationId xmlns:p14="http://schemas.microsoft.com/office/powerpoint/2010/main" val="1022860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C2AED-AC8A-FC3B-37EA-ED09B1641C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D962F0-CCDE-04CF-D7C5-FB76281275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72D075-34F9-3422-1680-7AD54693DA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A0A40B-81DF-31F6-0303-868E4C202C23}"/>
              </a:ext>
            </a:extLst>
          </p:cNvPr>
          <p:cNvSpPr>
            <a:spLocks noGrp="1"/>
          </p:cNvSpPr>
          <p:nvPr>
            <p:ph type="dt" sz="half" idx="10"/>
          </p:nvPr>
        </p:nvSpPr>
        <p:spPr/>
        <p:txBody>
          <a:bodyPr/>
          <a:lstStyle/>
          <a:p>
            <a:r>
              <a:rPr lang="en-US"/>
              <a:t>6/8/2022</a:t>
            </a:r>
          </a:p>
        </p:txBody>
      </p:sp>
      <p:sp>
        <p:nvSpPr>
          <p:cNvPr id="6" name="Footer Placeholder 5">
            <a:extLst>
              <a:ext uri="{FF2B5EF4-FFF2-40B4-BE49-F238E27FC236}">
                <a16:creationId xmlns:a16="http://schemas.microsoft.com/office/drawing/2014/main" id="{9961BA8D-B2A8-BC27-5EE2-34680F12D718}"/>
              </a:ext>
            </a:extLst>
          </p:cNvPr>
          <p:cNvSpPr>
            <a:spLocks noGrp="1"/>
          </p:cNvSpPr>
          <p:nvPr>
            <p:ph type="ftr" sz="quarter" idx="11"/>
          </p:nvPr>
        </p:nvSpPr>
        <p:spPr/>
        <p:txBody>
          <a:bodyPr/>
          <a:lstStyle/>
          <a:p>
            <a:r>
              <a:rPr lang="en-US"/>
              <a:t>RHIC/AGS User Meeting</a:t>
            </a:r>
          </a:p>
        </p:txBody>
      </p:sp>
      <p:sp>
        <p:nvSpPr>
          <p:cNvPr id="7" name="Slide Number Placeholder 6">
            <a:extLst>
              <a:ext uri="{FF2B5EF4-FFF2-40B4-BE49-F238E27FC236}">
                <a16:creationId xmlns:a16="http://schemas.microsoft.com/office/drawing/2014/main" id="{26138E6C-E104-0BFF-9800-54FB54C1742C}"/>
              </a:ext>
            </a:extLst>
          </p:cNvPr>
          <p:cNvSpPr>
            <a:spLocks noGrp="1"/>
          </p:cNvSpPr>
          <p:nvPr>
            <p:ph type="sldNum" sz="quarter" idx="12"/>
          </p:nvPr>
        </p:nvSpPr>
        <p:spPr/>
        <p:txBody>
          <a:bodyPr/>
          <a:lstStyle/>
          <a:p>
            <a:fld id="{7726C24C-B72C-434A-927F-C592A33BA548}" type="slidenum">
              <a:rPr lang="en-US" smtClean="0"/>
              <a:t>‹#›</a:t>
            </a:fld>
            <a:endParaRPr lang="en-US"/>
          </a:p>
        </p:txBody>
      </p:sp>
    </p:spTree>
    <p:extLst>
      <p:ext uri="{BB962C8B-B14F-4D97-AF65-F5344CB8AC3E}">
        <p14:creationId xmlns:p14="http://schemas.microsoft.com/office/powerpoint/2010/main" val="1087350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7501F-7441-34CF-F01D-B3D2B77987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CB8894-590B-2931-2909-818EDD7C50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B451FB-BE57-0C30-4819-1D24CCECF5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60F6EF-3C41-1965-A1D8-9525C1C954A0}"/>
              </a:ext>
            </a:extLst>
          </p:cNvPr>
          <p:cNvSpPr>
            <a:spLocks noGrp="1"/>
          </p:cNvSpPr>
          <p:nvPr>
            <p:ph type="dt" sz="half" idx="10"/>
          </p:nvPr>
        </p:nvSpPr>
        <p:spPr/>
        <p:txBody>
          <a:bodyPr/>
          <a:lstStyle/>
          <a:p>
            <a:r>
              <a:rPr lang="en-US"/>
              <a:t>6/8/2022</a:t>
            </a:r>
          </a:p>
        </p:txBody>
      </p:sp>
      <p:sp>
        <p:nvSpPr>
          <p:cNvPr id="6" name="Footer Placeholder 5">
            <a:extLst>
              <a:ext uri="{FF2B5EF4-FFF2-40B4-BE49-F238E27FC236}">
                <a16:creationId xmlns:a16="http://schemas.microsoft.com/office/drawing/2014/main" id="{EDB7F7A5-2DF8-68ED-C876-927791A03364}"/>
              </a:ext>
            </a:extLst>
          </p:cNvPr>
          <p:cNvSpPr>
            <a:spLocks noGrp="1"/>
          </p:cNvSpPr>
          <p:nvPr>
            <p:ph type="ftr" sz="quarter" idx="11"/>
          </p:nvPr>
        </p:nvSpPr>
        <p:spPr/>
        <p:txBody>
          <a:bodyPr/>
          <a:lstStyle/>
          <a:p>
            <a:r>
              <a:rPr lang="en-US"/>
              <a:t>RHIC/AGS User Meeting</a:t>
            </a:r>
          </a:p>
        </p:txBody>
      </p:sp>
      <p:sp>
        <p:nvSpPr>
          <p:cNvPr id="7" name="Slide Number Placeholder 6">
            <a:extLst>
              <a:ext uri="{FF2B5EF4-FFF2-40B4-BE49-F238E27FC236}">
                <a16:creationId xmlns:a16="http://schemas.microsoft.com/office/drawing/2014/main" id="{99B14886-3A9F-E672-AE27-BD102FA61545}"/>
              </a:ext>
            </a:extLst>
          </p:cNvPr>
          <p:cNvSpPr>
            <a:spLocks noGrp="1"/>
          </p:cNvSpPr>
          <p:nvPr>
            <p:ph type="sldNum" sz="quarter" idx="12"/>
          </p:nvPr>
        </p:nvSpPr>
        <p:spPr/>
        <p:txBody>
          <a:bodyPr/>
          <a:lstStyle/>
          <a:p>
            <a:fld id="{7726C24C-B72C-434A-927F-C592A33BA548}" type="slidenum">
              <a:rPr lang="en-US" smtClean="0"/>
              <a:t>‹#›</a:t>
            </a:fld>
            <a:endParaRPr lang="en-US"/>
          </a:p>
        </p:txBody>
      </p:sp>
    </p:spTree>
    <p:extLst>
      <p:ext uri="{BB962C8B-B14F-4D97-AF65-F5344CB8AC3E}">
        <p14:creationId xmlns:p14="http://schemas.microsoft.com/office/powerpoint/2010/main" val="2695301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65935B-3A76-8E46-5A52-A90E5D35AE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9698C8-6D68-A92E-F99C-5B4F2BA4B6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60CA22-77C9-1DCB-DAD7-C29B062A75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6/8/2022</a:t>
            </a:r>
          </a:p>
        </p:txBody>
      </p:sp>
      <p:sp>
        <p:nvSpPr>
          <p:cNvPr id="5" name="Footer Placeholder 4">
            <a:extLst>
              <a:ext uri="{FF2B5EF4-FFF2-40B4-BE49-F238E27FC236}">
                <a16:creationId xmlns:a16="http://schemas.microsoft.com/office/drawing/2014/main" id="{D8D1DE37-5C42-62FB-93B8-27E3D15586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RHIC/AGS User Meeting</a:t>
            </a:r>
          </a:p>
        </p:txBody>
      </p:sp>
      <p:sp>
        <p:nvSpPr>
          <p:cNvPr id="6" name="Slide Number Placeholder 5">
            <a:extLst>
              <a:ext uri="{FF2B5EF4-FFF2-40B4-BE49-F238E27FC236}">
                <a16:creationId xmlns:a16="http://schemas.microsoft.com/office/drawing/2014/main" id="{2B1891FE-8929-DE39-DF80-0158D39896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26C24C-B72C-434A-927F-C592A33BA548}" type="slidenum">
              <a:rPr lang="en-US" smtClean="0"/>
              <a:t>‹#›</a:t>
            </a:fld>
            <a:endParaRPr lang="en-US"/>
          </a:p>
        </p:txBody>
      </p:sp>
    </p:spTree>
    <p:extLst>
      <p:ext uri="{BB962C8B-B14F-4D97-AF65-F5344CB8AC3E}">
        <p14:creationId xmlns:p14="http://schemas.microsoft.com/office/powerpoint/2010/main" val="2802766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112485" y="348570"/>
            <a:ext cx="10976430" cy="623888"/>
          </a:xfrm>
          <a:prstGeom prst="rect">
            <a:avLst/>
          </a:prstGeom>
          <a:noFill/>
          <a:ln>
            <a:noFill/>
          </a:ln>
        </p:spPr>
        <p:txBody>
          <a:bodyPr spcFirstLastPara="1" wrap="square" lIns="91425" tIns="91425" rIns="91425" bIns="91425" anchor="ctr" anchorCtr="0">
            <a:normAutofit/>
          </a:bodyPr>
          <a:lstStyle>
            <a:lvl1pPr marR="0" lvl="0" algn="l" rtl="0">
              <a:lnSpc>
                <a:spcPct val="90000"/>
              </a:lnSpc>
              <a:spcBef>
                <a:spcPts val="0"/>
              </a:spcBef>
              <a:spcAft>
                <a:spcPts val="0"/>
              </a:spcAft>
              <a:buClr>
                <a:srgbClr val="011893"/>
              </a:buClr>
              <a:buSzPts val="8800"/>
              <a:buFont typeface="Arial"/>
              <a:buNone/>
              <a:defRPr sz="8800" b="0" i="0" u="none" strike="noStrike" cap="none">
                <a:solidFill>
                  <a:srgbClr val="011893"/>
                </a:solidFill>
                <a:latin typeface="Arial"/>
                <a:ea typeface="Arial"/>
                <a:cs typeface="Arial"/>
                <a:sym typeface="Arial"/>
              </a:defRPr>
            </a:lvl1pPr>
            <a:lvl2pPr marR="0" lvl="1" algn="l" rtl="0">
              <a:lnSpc>
                <a:spcPct val="90000"/>
              </a:lnSpc>
              <a:spcBef>
                <a:spcPts val="0"/>
              </a:spcBef>
              <a:spcAft>
                <a:spcPts val="0"/>
              </a:spcAft>
              <a:buClr>
                <a:srgbClr val="011893"/>
              </a:buClr>
              <a:buSzPts val="8800"/>
              <a:buFont typeface="Arial"/>
              <a:buNone/>
              <a:defRPr sz="8800" b="0" i="0" u="none" strike="noStrike" cap="none">
                <a:solidFill>
                  <a:srgbClr val="011893"/>
                </a:solidFill>
                <a:latin typeface="Arial"/>
                <a:ea typeface="Arial"/>
                <a:cs typeface="Arial"/>
                <a:sym typeface="Arial"/>
              </a:defRPr>
            </a:lvl2pPr>
            <a:lvl3pPr marR="0" lvl="2" algn="l" rtl="0">
              <a:lnSpc>
                <a:spcPct val="90000"/>
              </a:lnSpc>
              <a:spcBef>
                <a:spcPts val="0"/>
              </a:spcBef>
              <a:spcAft>
                <a:spcPts val="0"/>
              </a:spcAft>
              <a:buClr>
                <a:srgbClr val="011893"/>
              </a:buClr>
              <a:buSzPts val="8800"/>
              <a:buFont typeface="Arial"/>
              <a:buNone/>
              <a:defRPr sz="8800" b="0" i="0" u="none" strike="noStrike" cap="none">
                <a:solidFill>
                  <a:srgbClr val="011893"/>
                </a:solidFill>
                <a:latin typeface="Arial"/>
                <a:ea typeface="Arial"/>
                <a:cs typeface="Arial"/>
                <a:sym typeface="Arial"/>
              </a:defRPr>
            </a:lvl3pPr>
            <a:lvl4pPr marR="0" lvl="3" algn="l" rtl="0">
              <a:lnSpc>
                <a:spcPct val="90000"/>
              </a:lnSpc>
              <a:spcBef>
                <a:spcPts val="0"/>
              </a:spcBef>
              <a:spcAft>
                <a:spcPts val="0"/>
              </a:spcAft>
              <a:buClr>
                <a:srgbClr val="011893"/>
              </a:buClr>
              <a:buSzPts val="8800"/>
              <a:buFont typeface="Arial"/>
              <a:buNone/>
              <a:defRPr sz="8800" b="0" i="0" u="none" strike="noStrike" cap="none">
                <a:solidFill>
                  <a:srgbClr val="011893"/>
                </a:solidFill>
                <a:latin typeface="Arial"/>
                <a:ea typeface="Arial"/>
                <a:cs typeface="Arial"/>
                <a:sym typeface="Arial"/>
              </a:defRPr>
            </a:lvl4pPr>
            <a:lvl5pPr marR="0" lvl="4" algn="l" rtl="0">
              <a:lnSpc>
                <a:spcPct val="90000"/>
              </a:lnSpc>
              <a:spcBef>
                <a:spcPts val="0"/>
              </a:spcBef>
              <a:spcAft>
                <a:spcPts val="0"/>
              </a:spcAft>
              <a:buClr>
                <a:srgbClr val="011893"/>
              </a:buClr>
              <a:buSzPts val="8800"/>
              <a:buFont typeface="Arial"/>
              <a:buNone/>
              <a:defRPr sz="8800" b="0" i="0" u="none" strike="noStrike" cap="none">
                <a:solidFill>
                  <a:srgbClr val="011893"/>
                </a:solidFill>
                <a:latin typeface="Arial"/>
                <a:ea typeface="Arial"/>
                <a:cs typeface="Arial"/>
                <a:sym typeface="Arial"/>
              </a:defRPr>
            </a:lvl5pPr>
            <a:lvl6pPr marR="0" lvl="5" algn="l" rtl="0">
              <a:lnSpc>
                <a:spcPct val="90000"/>
              </a:lnSpc>
              <a:spcBef>
                <a:spcPts val="0"/>
              </a:spcBef>
              <a:spcAft>
                <a:spcPts val="0"/>
              </a:spcAft>
              <a:buClr>
                <a:srgbClr val="011893"/>
              </a:buClr>
              <a:buSzPts val="8800"/>
              <a:buFont typeface="Arial"/>
              <a:buNone/>
              <a:defRPr sz="8800" b="0" i="0" u="none" strike="noStrike" cap="none">
                <a:solidFill>
                  <a:srgbClr val="011893"/>
                </a:solidFill>
                <a:latin typeface="Arial"/>
                <a:ea typeface="Arial"/>
                <a:cs typeface="Arial"/>
                <a:sym typeface="Arial"/>
              </a:defRPr>
            </a:lvl6pPr>
            <a:lvl7pPr marR="0" lvl="6" algn="l" rtl="0">
              <a:lnSpc>
                <a:spcPct val="90000"/>
              </a:lnSpc>
              <a:spcBef>
                <a:spcPts val="0"/>
              </a:spcBef>
              <a:spcAft>
                <a:spcPts val="0"/>
              </a:spcAft>
              <a:buClr>
                <a:srgbClr val="011893"/>
              </a:buClr>
              <a:buSzPts val="8800"/>
              <a:buFont typeface="Arial"/>
              <a:buNone/>
              <a:defRPr sz="8800" b="0" i="0" u="none" strike="noStrike" cap="none">
                <a:solidFill>
                  <a:srgbClr val="011893"/>
                </a:solidFill>
                <a:latin typeface="Arial"/>
                <a:ea typeface="Arial"/>
                <a:cs typeface="Arial"/>
                <a:sym typeface="Arial"/>
              </a:defRPr>
            </a:lvl7pPr>
            <a:lvl8pPr marR="0" lvl="7" algn="l" rtl="0">
              <a:lnSpc>
                <a:spcPct val="90000"/>
              </a:lnSpc>
              <a:spcBef>
                <a:spcPts val="0"/>
              </a:spcBef>
              <a:spcAft>
                <a:spcPts val="0"/>
              </a:spcAft>
              <a:buClr>
                <a:srgbClr val="011893"/>
              </a:buClr>
              <a:buSzPts val="8800"/>
              <a:buFont typeface="Arial"/>
              <a:buNone/>
              <a:defRPr sz="8800" b="0" i="0" u="none" strike="noStrike" cap="none">
                <a:solidFill>
                  <a:srgbClr val="011893"/>
                </a:solidFill>
                <a:latin typeface="Arial"/>
                <a:ea typeface="Arial"/>
                <a:cs typeface="Arial"/>
                <a:sym typeface="Arial"/>
              </a:defRPr>
            </a:lvl8pPr>
            <a:lvl9pPr marR="0" lvl="8" algn="l" rtl="0">
              <a:lnSpc>
                <a:spcPct val="90000"/>
              </a:lnSpc>
              <a:spcBef>
                <a:spcPts val="0"/>
              </a:spcBef>
              <a:spcAft>
                <a:spcPts val="0"/>
              </a:spcAft>
              <a:buClr>
                <a:srgbClr val="011893"/>
              </a:buClr>
              <a:buSzPts val="8800"/>
              <a:buFont typeface="Arial"/>
              <a:buNone/>
              <a:defRPr sz="8800" b="0" i="0" u="none" strike="noStrike" cap="none">
                <a:solidFill>
                  <a:srgbClr val="011893"/>
                </a:solidFill>
                <a:latin typeface="Arial"/>
                <a:ea typeface="Arial"/>
                <a:cs typeface="Arial"/>
                <a:sym typeface="Arial"/>
              </a:defRPr>
            </a:lvl9pPr>
          </a:lstStyle>
          <a:p>
            <a:endParaRPr/>
          </a:p>
        </p:txBody>
      </p:sp>
      <p:sp>
        <p:nvSpPr>
          <p:cNvPr id="7" name="Google Shape;7;p2"/>
          <p:cNvSpPr txBox="1">
            <a:spLocks noGrp="1"/>
          </p:cNvSpPr>
          <p:nvPr>
            <p:ph type="sldNum" idx="12"/>
          </p:nvPr>
        </p:nvSpPr>
        <p:spPr>
          <a:xfrm>
            <a:off x="11681580" y="6283669"/>
            <a:ext cx="267306" cy="738633"/>
          </a:xfrm>
          <a:prstGeom prst="rect">
            <a:avLst/>
          </a:prstGeom>
          <a:noFill/>
          <a:ln>
            <a:noFill/>
          </a:ln>
        </p:spPr>
        <p:txBody>
          <a:bodyPr spcFirstLastPara="1" wrap="square" lIns="91425" tIns="91425" rIns="91425" bIns="91425" anchor="ctr" anchorCtr="0">
            <a:spAutoFit/>
          </a:bodyPr>
          <a:lstStyle>
            <a:lvl1pPr marL="0" marR="0" lvl="0" indent="0" algn="r" rtl="0">
              <a:lnSpc>
                <a:spcPct val="100000"/>
              </a:lnSpc>
              <a:spcBef>
                <a:spcPts val="0"/>
              </a:spcBef>
              <a:spcAft>
                <a:spcPts val="0"/>
              </a:spcAft>
              <a:buClr>
                <a:srgbClr val="888888"/>
              </a:buClr>
              <a:buSzPts val="24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24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24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24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24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24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24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24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24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8" name="Google Shape;8;p2" descr="Picture 6"/>
          <p:cNvPicPr preferRelativeResize="0"/>
          <p:nvPr/>
        </p:nvPicPr>
        <p:blipFill rotWithShape="1">
          <a:blip r:embed="rId6">
            <a:alphaModFix/>
          </a:blip>
          <a:srcRect/>
          <a:stretch/>
        </p:blipFill>
        <p:spPr>
          <a:xfrm>
            <a:off x="4855128" y="8375571"/>
            <a:ext cx="743604" cy="935916"/>
          </a:xfrm>
          <a:prstGeom prst="rect">
            <a:avLst/>
          </a:prstGeom>
          <a:noFill/>
          <a:ln>
            <a:noFill/>
          </a:ln>
        </p:spPr>
      </p:pic>
      <p:pic>
        <p:nvPicPr>
          <p:cNvPr id="9" name="Google Shape;9;p2" descr="Picture 6"/>
          <p:cNvPicPr preferRelativeResize="0"/>
          <p:nvPr/>
        </p:nvPicPr>
        <p:blipFill rotWithShape="1">
          <a:blip r:embed="rId7">
            <a:alphaModFix/>
          </a:blip>
          <a:srcRect/>
          <a:stretch/>
        </p:blipFill>
        <p:spPr>
          <a:xfrm>
            <a:off x="-9072" y="2295"/>
            <a:ext cx="11202524" cy="239431"/>
          </a:xfrm>
          <a:prstGeom prst="rect">
            <a:avLst/>
          </a:prstGeom>
          <a:noFill/>
          <a:ln>
            <a:noFill/>
          </a:ln>
        </p:spPr>
      </p:pic>
      <p:pic>
        <p:nvPicPr>
          <p:cNvPr id="10" name="Google Shape;10;p2" descr="Athena_Logo_fullcolor.png"/>
          <p:cNvPicPr preferRelativeResize="0"/>
          <p:nvPr/>
        </p:nvPicPr>
        <p:blipFill rotWithShape="1">
          <a:blip r:embed="rId8">
            <a:alphaModFix/>
          </a:blip>
          <a:srcRect/>
          <a:stretch/>
        </p:blipFill>
        <p:spPr>
          <a:xfrm>
            <a:off x="11213433" y="31207"/>
            <a:ext cx="785569" cy="935832"/>
          </a:xfrm>
          <a:prstGeom prst="rect">
            <a:avLst/>
          </a:prstGeom>
          <a:noFill/>
          <a:ln>
            <a:noFill/>
          </a:ln>
        </p:spPr>
      </p:pic>
      <p:sp>
        <p:nvSpPr>
          <p:cNvPr id="11" name="Google Shape;11;p2"/>
          <p:cNvSpPr txBox="1">
            <a:spLocks noGrp="1"/>
          </p:cNvSpPr>
          <p:nvPr>
            <p:ph type="body" idx="1"/>
          </p:nvPr>
        </p:nvSpPr>
        <p:spPr>
          <a:xfrm>
            <a:off x="609600" y="1600200"/>
            <a:ext cx="10972800" cy="5257800"/>
          </a:xfrm>
          <a:prstGeom prst="rect">
            <a:avLst/>
          </a:prstGeom>
          <a:noFill/>
          <a:ln>
            <a:noFill/>
          </a:ln>
        </p:spPr>
        <p:txBody>
          <a:bodyPr spcFirstLastPara="1" wrap="square" lIns="91425" tIns="91425" rIns="91425" bIns="91425" anchor="t" anchorCtr="0">
            <a:normAutofit/>
          </a:bodyPr>
          <a:lstStyle>
            <a:lvl1pPr marL="457200" marR="0" lvl="0" indent="-584200" algn="l" rtl="0">
              <a:lnSpc>
                <a:spcPct val="90000"/>
              </a:lnSpc>
              <a:spcBef>
                <a:spcPts val="2000"/>
              </a:spcBef>
              <a:spcAft>
                <a:spcPts val="0"/>
              </a:spcAft>
              <a:buClr>
                <a:srgbClr val="002060"/>
              </a:buClr>
              <a:buSzPts val="5600"/>
              <a:buFont typeface="Arial"/>
              <a:buChar char="•"/>
              <a:defRPr sz="5600" b="0" i="0" u="none" strike="noStrike" cap="none">
                <a:solidFill>
                  <a:srgbClr val="000000"/>
                </a:solidFill>
                <a:latin typeface="Arial"/>
                <a:ea typeface="Arial"/>
                <a:cs typeface="Arial"/>
                <a:sym typeface="Arial"/>
              </a:defRPr>
            </a:lvl1pPr>
            <a:lvl2pPr marL="914400" marR="0" lvl="1" indent="-584200" algn="l" rtl="0">
              <a:lnSpc>
                <a:spcPct val="90000"/>
              </a:lnSpc>
              <a:spcBef>
                <a:spcPts val="2000"/>
              </a:spcBef>
              <a:spcAft>
                <a:spcPts val="0"/>
              </a:spcAft>
              <a:buClr>
                <a:srgbClr val="002060"/>
              </a:buClr>
              <a:buSzPts val="5600"/>
              <a:buFont typeface="Arial"/>
              <a:buChar char="➢"/>
              <a:defRPr sz="5600" b="0" i="0" u="none" strike="noStrike" cap="none">
                <a:solidFill>
                  <a:srgbClr val="000000"/>
                </a:solidFill>
                <a:latin typeface="Arial"/>
                <a:ea typeface="Arial"/>
                <a:cs typeface="Arial"/>
                <a:sym typeface="Arial"/>
              </a:defRPr>
            </a:lvl2pPr>
            <a:lvl3pPr marL="1371600" marR="0" lvl="2" indent="-584200" algn="l" rtl="0">
              <a:lnSpc>
                <a:spcPct val="90000"/>
              </a:lnSpc>
              <a:spcBef>
                <a:spcPts val="2000"/>
              </a:spcBef>
              <a:spcAft>
                <a:spcPts val="0"/>
              </a:spcAft>
              <a:buClr>
                <a:srgbClr val="002060"/>
              </a:buClr>
              <a:buSzPts val="5600"/>
              <a:buFont typeface="Arial"/>
              <a:buChar char="✓"/>
              <a:defRPr sz="5600" b="0" i="0" u="none" strike="noStrike" cap="none">
                <a:solidFill>
                  <a:srgbClr val="000000"/>
                </a:solidFill>
                <a:latin typeface="Arial"/>
                <a:ea typeface="Arial"/>
                <a:cs typeface="Arial"/>
                <a:sym typeface="Arial"/>
              </a:defRPr>
            </a:lvl3pPr>
            <a:lvl4pPr marL="1828800" marR="0" lvl="3" indent="-584200" algn="l" rtl="0">
              <a:lnSpc>
                <a:spcPct val="90000"/>
              </a:lnSpc>
              <a:spcBef>
                <a:spcPts val="2000"/>
              </a:spcBef>
              <a:spcAft>
                <a:spcPts val="0"/>
              </a:spcAft>
              <a:buClr>
                <a:srgbClr val="002060"/>
              </a:buClr>
              <a:buSzPts val="5600"/>
              <a:buFont typeface="Arial"/>
              <a:buChar char="•"/>
              <a:defRPr sz="5600" b="0" i="0" u="none" strike="noStrike" cap="none">
                <a:solidFill>
                  <a:srgbClr val="000000"/>
                </a:solidFill>
                <a:latin typeface="Arial"/>
                <a:ea typeface="Arial"/>
                <a:cs typeface="Arial"/>
                <a:sym typeface="Arial"/>
              </a:defRPr>
            </a:lvl4pPr>
            <a:lvl5pPr marL="2286000" marR="0" lvl="4" indent="-584200" algn="l" rtl="0">
              <a:lnSpc>
                <a:spcPct val="90000"/>
              </a:lnSpc>
              <a:spcBef>
                <a:spcPts val="2000"/>
              </a:spcBef>
              <a:spcAft>
                <a:spcPts val="0"/>
              </a:spcAft>
              <a:buClr>
                <a:srgbClr val="002060"/>
              </a:buClr>
              <a:buSzPts val="5600"/>
              <a:buFont typeface="Arial"/>
              <a:buChar char="•"/>
              <a:defRPr sz="5600" b="0" i="0" u="none" strike="noStrike" cap="none">
                <a:solidFill>
                  <a:srgbClr val="000000"/>
                </a:solidFill>
                <a:latin typeface="Arial"/>
                <a:ea typeface="Arial"/>
                <a:cs typeface="Arial"/>
                <a:sym typeface="Arial"/>
              </a:defRPr>
            </a:lvl5pPr>
            <a:lvl6pPr marL="2743200" marR="0" lvl="5" indent="-584200" algn="l" rtl="0">
              <a:lnSpc>
                <a:spcPct val="90000"/>
              </a:lnSpc>
              <a:spcBef>
                <a:spcPts val="2000"/>
              </a:spcBef>
              <a:spcAft>
                <a:spcPts val="0"/>
              </a:spcAft>
              <a:buClr>
                <a:srgbClr val="002060"/>
              </a:buClr>
              <a:buSzPts val="5600"/>
              <a:buFont typeface="Arial"/>
              <a:buChar char="•"/>
              <a:defRPr sz="5600" b="0" i="0" u="none" strike="noStrike" cap="none">
                <a:solidFill>
                  <a:srgbClr val="000000"/>
                </a:solidFill>
                <a:latin typeface="Arial"/>
                <a:ea typeface="Arial"/>
                <a:cs typeface="Arial"/>
                <a:sym typeface="Arial"/>
              </a:defRPr>
            </a:lvl6pPr>
            <a:lvl7pPr marL="3200400" marR="0" lvl="6" indent="-584200" algn="l" rtl="0">
              <a:lnSpc>
                <a:spcPct val="90000"/>
              </a:lnSpc>
              <a:spcBef>
                <a:spcPts val="2000"/>
              </a:spcBef>
              <a:spcAft>
                <a:spcPts val="0"/>
              </a:spcAft>
              <a:buClr>
                <a:srgbClr val="002060"/>
              </a:buClr>
              <a:buSzPts val="5600"/>
              <a:buFont typeface="Arial"/>
              <a:buChar char="•"/>
              <a:defRPr sz="5600" b="0" i="0" u="none" strike="noStrike" cap="none">
                <a:solidFill>
                  <a:srgbClr val="000000"/>
                </a:solidFill>
                <a:latin typeface="Arial"/>
                <a:ea typeface="Arial"/>
                <a:cs typeface="Arial"/>
                <a:sym typeface="Arial"/>
              </a:defRPr>
            </a:lvl7pPr>
            <a:lvl8pPr marL="3657600" marR="0" lvl="7" indent="-584200" algn="l" rtl="0">
              <a:lnSpc>
                <a:spcPct val="90000"/>
              </a:lnSpc>
              <a:spcBef>
                <a:spcPts val="2000"/>
              </a:spcBef>
              <a:spcAft>
                <a:spcPts val="0"/>
              </a:spcAft>
              <a:buClr>
                <a:srgbClr val="002060"/>
              </a:buClr>
              <a:buSzPts val="5600"/>
              <a:buFont typeface="Arial"/>
              <a:buChar char="•"/>
              <a:defRPr sz="5600" b="0" i="0" u="none" strike="noStrike" cap="none">
                <a:solidFill>
                  <a:srgbClr val="000000"/>
                </a:solidFill>
                <a:latin typeface="Arial"/>
                <a:ea typeface="Arial"/>
                <a:cs typeface="Arial"/>
                <a:sym typeface="Arial"/>
              </a:defRPr>
            </a:lvl8pPr>
            <a:lvl9pPr marL="4114800" marR="0" lvl="8" indent="-584200" algn="l" rtl="0">
              <a:lnSpc>
                <a:spcPct val="90000"/>
              </a:lnSpc>
              <a:spcBef>
                <a:spcPts val="2000"/>
              </a:spcBef>
              <a:spcAft>
                <a:spcPts val="0"/>
              </a:spcAft>
              <a:buClr>
                <a:srgbClr val="002060"/>
              </a:buClr>
              <a:buSzPts val="5600"/>
              <a:buFont typeface="Arial"/>
              <a:buChar char="•"/>
              <a:defRPr sz="56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61273639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97F28-3E57-3B7B-B00A-9AAA4908CFBD}"/>
              </a:ext>
            </a:extLst>
          </p:cNvPr>
          <p:cNvSpPr>
            <a:spLocks noGrp="1"/>
          </p:cNvSpPr>
          <p:nvPr>
            <p:ph type="ctrTitle"/>
          </p:nvPr>
        </p:nvSpPr>
        <p:spPr/>
        <p:txBody>
          <a:bodyPr>
            <a:normAutofit fontScale="90000"/>
          </a:bodyPr>
          <a:lstStyle/>
          <a:p>
            <a:r>
              <a:rPr lang="en-US" dirty="0"/>
              <a:t>EIC Detector DAQ &amp; Electronics</a:t>
            </a:r>
            <a:br>
              <a:rPr lang="en-US" dirty="0"/>
            </a:br>
            <a:endParaRPr lang="en-US" dirty="0"/>
          </a:p>
        </p:txBody>
      </p:sp>
      <p:sp>
        <p:nvSpPr>
          <p:cNvPr id="3" name="Subtitle 2">
            <a:extLst>
              <a:ext uri="{FF2B5EF4-FFF2-40B4-BE49-F238E27FC236}">
                <a16:creationId xmlns:a16="http://schemas.microsoft.com/office/drawing/2014/main" id="{9240412A-85EA-80B9-766C-B4AFF803CC29}"/>
              </a:ext>
            </a:extLst>
          </p:cNvPr>
          <p:cNvSpPr>
            <a:spLocks noGrp="1"/>
          </p:cNvSpPr>
          <p:nvPr>
            <p:ph type="subTitle" idx="1"/>
          </p:nvPr>
        </p:nvSpPr>
        <p:spPr>
          <a:xfrm>
            <a:off x="1524000" y="3602037"/>
            <a:ext cx="9144000" cy="2052313"/>
          </a:xfrm>
        </p:spPr>
        <p:txBody>
          <a:bodyPr>
            <a:normAutofit fontScale="92500" lnSpcReduction="20000"/>
          </a:bodyPr>
          <a:lstStyle/>
          <a:p>
            <a:r>
              <a:rPr lang="en-US" dirty="0"/>
              <a:t>Detector 1 – DAQ Working Group</a:t>
            </a:r>
          </a:p>
          <a:p>
            <a:r>
              <a:rPr lang="en-US" dirty="0"/>
              <a:t> Conveners</a:t>
            </a:r>
          </a:p>
          <a:p>
            <a:r>
              <a:rPr lang="en-US" sz="2000" dirty="0"/>
              <a:t>Alexandre </a:t>
            </a:r>
            <a:r>
              <a:rPr lang="en-US" sz="2000" dirty="0" err="1"/>
              <a:t>Camsonne</a:t>
            </a:r>
            <a:r>
              <a:rPr lang="en-US" sz="2000" dirty="0"/>
              <a:t> (JLAB), </a:t>
            </a:r>
          </a:p>
          <a:p>
            <a:r>
              <a:rPr lang="en-US" sz="2000" dirty="0"/>
              <a:t>Chris Cuevas (JLAB)</a:t>
            </a:r>
            <a:r>
              <a:rPr lang="en-US" sz="2000" u="sng" dirty="0"/>
              <a:t>  </a:t>
            </a:r>
          </a:p>
          <a:p>
            <a:r>
              <a:rPr lang="en-US" sz="2000" u="sng" dirty="0"/>
              <a:t>Jeff Landgraf (BNL)</a:t>
            </a:r>
            <a:r>
              <a:rPr lang="en-US" sz="2000" dirty="0"/>
              <a:t>,  </a:t>
            </a:r>
          </a:p>
          <a:p>
            <a:r>
              <a:rPr lang="en-US" sz="2000" dirty="0"/>
              <a:t>Jo </a:t>
            </a:r>
            <a:r>
              <a:rPr lang="en-US" sz="2000" dirty="0" err="1"/>
              <a:t>Schambach</a:t>
            </a:r>
            <a:r>
              <a:rPr lang="en-US" sz="2000" dirty="0"/>
              <a:t> (ORNL)</a:t>
            </a:r>
          </a:p>
        </p:txBody>
      </p:sp>
    </p:spTree>
    <p:extLst>
      <p:ext uri="{BB962C8B-B14F-4D97-AF65-F5344CB8AC3E}">
        <p14:creationId xmlns:p14="http://schemas.microsoft.com/office/powerpoint/2010/main" val="2094800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C24063-EEC4-8D01-EC62-1183BEC46ADF}"/>
              </a:ext>
            </a:extLst>
          </p:cNvPr>
          <p:cNvSpPr/>
          <p:nvPr/>
        </p:nvSpPr>
        <p:spPr>
          <a:xfrm>
            <a:off x="4618653" y="153964"/>
            <a:ext cx="6550089" cy="6202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FC684891-5177-B372-8CF8-C4446BAA4F21}"/>
              </a:ext>
            </a:extLst>
          </p:cNvPr>
          <p:cNvSpPr>
            <a:spLocks noGrp="1"/>
          </p:cNvSpPr>
          <p:nvPr>
            <p:ph type="dt" sz="half" idx="10"/>
          </p:nvPr>
        </p:nvSpPr>
        <p:spPr/>
        <p:txBody>
          <a:bodyPr/>
          <a:lstStyle/>
          <a:p>
            <a:r>
              <a:rPr lang="en-US"/>
              <a:t>6/8/2022</a:t>
            </a:r>
          </a:p>
        </p:txBody>
      </p:sp>
      <p:sp>
        <p:nvSpPr>
          <p:cNvPr id="3" name="Footer Placeholder 2">
            <a:extLst>
              <a:ext uri="{FF2B5EF4-FFF2-40B4-BE49-F238E27FC236}">
                <a16:creationId xmlns:a16="http://schemas.microsoft.com/office/drawing/2014/main" id="{42400861-16C3-E749-6555-B6468DB89C53}"/>
              </a:ext>
            </a:extLst>
          </p:cNvPr>
          <p:cNvSpPr>
            <a:spLocks noGrp="1"/>
          </p:cNvSpPr>
          <p:nvPr>
            <p:ph type="ftr" sz="quarter" idx="11"/>
          </p:nvPr>
        </p:nvSpPr>
        <p:spPr/>
        <p:txBody>
          <a:bodyPr/>
          <a:lstStyle/>
          <a:p>
            <a:r>
              <a:rPr lang="en-US"/>
              <a:t>RHIC/AGS User Meeting</a:t>
            </a:r>
          </a:p>
        </p:txBody>
      </p:sp>
      <p:sp>
        <p:nvSpPr>
          <p:cNvPr id="4" name="Slide Number Placeholder 3">
            <a:extLst>
              <a:ext uri="{FF2B5EF4-FFF2-40B4-BE49-F238E27FC236}">
                <a16:creationId xmlns:a16="http://schemas.microsoft.com/office/drawing/2014/main" id="{1F98CD93-15CE-E6A1-DCF4-D62153751A1A}"/>
              </a:ext>
            </a:extLst>
          </p:cNvPr>
          <p:cNvSpPr>
            <a:spLocks noGrp="1"/>
          </p:cNvSpPr>
          <p:nvPr>
            <p:ph type="sldNum" sz="quarter" idx="12"/>
          </p:nvPr>
        </p:nvSpPr>
        <p:spPr/>
        <p:txBody>
          <a:bodyPr/>
          <a:lstStyle/>
          <a:p>
            <a:fld id="{7726C24C-B72C-434A-927F-C592A33BA548}" type="slidenum">
              <a:rPr lang="en-US" smtClean="0"/>
              <a:t>10</a:t>
            </a:fld>
            <a:endParaRPr lang="en-US"/>
          </a:p>
        </p:txBody>
      </p:sp>
      <p:sp>
        <p:nvSpPr>
          <p:cNvPr id="9" name="TextBox 8">
            <a:extLst>
              <a:ext uri="{FF2B5EF4-FFF2-40B4-BE49-F238E27FC236}">
                <a16:creationId xmlns:a16="http://schemas.microsoft.com/office/drawing/2014/main" id="{203B418D-260A-2FCD-DBFC-D9FF5A2A7485}"/>
              </a:ext>
            </a:extLst>
          </p:cNvPr>
          <p:cNvSpPr txBox="1"/>
          <p:nvPr/>
        </p:nvSpPr>
        <p:spPr>
          <a:xfrm>
            <a:off x="389620" y="153964"/>
            <a:ext cx="4114801" cy="6217087"/>
          </a:xfrm>
          <a:prstGeom prst="rect">
            <a:avLst/>
          </a:prstGeom>
          <a:noFill/>
        </p:spPr>
        <p:txBody>
          <a:bodyPr wrap="square" rtlCol="0">
            <a:spAutoFit/>
          </a:bodyPr>
          <a:lstStyle/>
          <a:p>
            <a:r>
              <a:rPr lang="en-US" sz="2000" dirty="0"/>
              <a:t>Two Parts of the Timing System:</a:t>
            </a:r>
          </a:p>
          <a:p>
            <a:pPr marL="285750" indent="-285750">
              <a:buFont typeface="Arial" panose="020B0604020202020204" pitchFamily="34" charset="0"/>
              <a:buChar char="•"/>
            </a:pPr>
            <a:r>
              <a:rPr lang="en-US" sz="1400" dirty="0"/>
              <a:t>The interface between the collider, the run control systems, and the DAM boards</a:t>
            </a:r>
          </a:p>
          <a:p>
            <a:pPr marL="742950" lvl="1" indent="-285750">
              <a:buFont typeface="Arial" panose="020B0604020202020204" pitchFamily="34" charset="0"/>
              <a:buChar char="•"/>
            </a:pPr>
            <a:r>
              <a:rPr lang="en-US" sz="1400" dirty="0"/>
              <a:t>Provides the clock to the DAM boards</a:t>
            </a:r>
          </a:p>
          <a:p>
            <a:pPr marL="742950" lvl="1" indent="-285750">
              <a:buFont typeface="Arial" panose="020B0604020202020204" pitchFamily="34" charset="0"/>
              <a:buChar char="•"/>
            </a:pPr>
            <a:r>
              <a:rPr lang="en-US" sz="1400" dirty="0"/>
              <a:t>Provides information to the FEE/DAM</a:t>
            </a:r>
          </a:p>
          <a:p>
            <a:pPr marL="1200150" lvl="2" indent="-285750">
              <a:buFont typeface="Wingdings" panose="05000000000000000000" pitchFamily="2" charset="2"/>
              <a:buChar char="Ø"/>
            </a:pPr>
            <a:r>
              <a:rPr lang="en-US" sz="1400" dirty="0"/>
              <a:t>Spin States</a:t>
            </a:r>
          </a:p>
          <a:p>
            <a:pPr marL="1200150" lvl="2" indent="-285750">
              <a:buFont typeface="Wingdings" panose="05000000000000000000" pitchFamily="2" charset="2"/>
              <a:buChar char="Ø"/>
            </a:pPr>
            <a:r>
              <a:rPr lang="en-US" sz="1400" dirty="0"/>
              <a:t>User Controls</a:t>
            </a:r>
          </a:p>
          <a:p>
            <a:pPr marL="1200150" lvl="2" indent="-285750">
              <a:buFont typeface="Wingdings" panose="05000000000000000000" pitchFamily="2" charset="2"/>
              <a:buChar char="Ø"/>
            </a:pPr>
            <a:r>
              <a:rPr lang="en-US" sz="1400" dirty="0"/>
              <a:t>Special Readouts</a:t>
            </a:r>
          </a:p>
          <a:p>
            <a:pPr marL="1200150" lvl="2" indent="-285750">
              <a:buFont typeface="Wingdings" panose="05000000000000000000" pitchFamily="2" charset="2"/>
              <a:buChar char="Ø"/>
            </a:pPr>
            <a:r>
              <a:rPr lang="en-US" sz="1400" dirty="0"/>
              <a:t>Abort Gap</a:t>
            </a:r>
          </a:p>
          <a:p>
            <a:pPr marL="1200150" lvl="2" indent="-285750">
              <a:buFont typeface="Wingdings" panose="05000000000000000000" pitchFamily="2" charset="2"/>
              <a:buChar char="Ø"/>
            </a:pPr>
            <a:r>
              <a:rPr lang="en-US" sz="1400" dirty="0"/>
              <a:t>Potentially triggers (in some form) for debugging or emergencies.</a:t>
            </a:r>
          </a:p>
          <a:p>
            <a:pPr marL="1200150" lvl="2" indent="-285750">
              <a:buFont typeface="Wingdings" panose="05000000000000000000" pitchFamily="2" charset="2"/>
              <a:buChar char="Ø"/>
            </a:pPr>
            <a:endParaRPr lang="en-US" sz="1400" dirty="0"/>
          </a:p>
          <a:p>
            <a:pPr marL="285750" indent="-285750">
              <a:buFont typeface="Arial" panose="020B0604020202020204" pitchFamily="34" charset="0"/>
              <a:buChar char="•"/>
            </a:pPr>
            <a:r>
              <a:rPr lang="en-US" sz="1400" dirty="0"/>
              <a:t>The timing electronics on the FEE boards providing the interface between the electrical components and the fiber.</a:t>
            </a:r>
          </a:p>
          <a:p>
            <a:pPr marL="742950" lvl="1" indent="-285750">
              <a:buFont typeface="Arial" panose="020B0604020202020204" pitchFamily="34" charset="0"/>
              <a:buChar char="•"/>
            </a:pPr>
            <a:r>
              <a:rPr lang="en-US" sz="1400" dirty="0"/>
              <a:t>Recovered clock good enough for most detectors</a:t>
            </a:r>
          </a:p>
          <a:p>
            <a:pPr marL="742950" lvl="1" indent="-285750">
              <a:buFont typeface="Arial" panose="020B0604020202020204" pitchFamily="34" charset="0"/>
              <a:buChar char="•"/>
            </a:pPr>
            <a:r>
              <a:rPr lang="en-US" sz="1400" dirty="0"/>
              <a:t>Some detectors (TOF) may need dedicated clock fiber</a:t>
            </a:r>
          </a:p>
          <a:p>
            <a:pPr marL="742950" lvl="1" indent="-285750">
              <a:buFont typeface="Arial" panose="020B0604020202020204" pitchFamily="34" charset="0"/>
              <a:buChar char="•"/>
            </a:pPr>
            <a:r>
              <a:rPr lang="en-US" sz="1400" dirty="0">
                <a:highlight>
                  <a:srgbClr val="FFFF00"/>
                </a:highlight>
              </a:rPr>
              <a:t>The timing interface on the FEE side is just one aspect of the electro-optical interface to DAQ.  This will be part of the FEE’s, but the optical interface will be the same for each detector, while the electrical interface may be different for each.  The DAQ group recognizes the need for collaboration-wide coordination.  The form and content under discussion.</a:t>
            </a:r>
            <a:r>
              <a:rPr lang="en-US" sz="1400" dirty="0"/>
              <a:t> </a:t>
            </a:r>
            <a:endParaRPr lang="en-US" dirty="0"/>
          </a:p>
        </p:txBody>
      </p:sp>
      <p:graphicFrame>
        <p:nvGraphicFramePr>
          <p:cNvPr id="10" name="Table 4">
            <a:extLst>
              <a:ext uri="{FF2B5EF4-FFF2-40B4-BE49-F238E27FC236}">
                <a16:creationId xmlns:a16="http://schemas.microsoft.com/office/drawing/2014/main" id="{F8FE1A7E-85A6-9E41-0040-6CC0064086FC}"/>
              </a:ext>
            </a:extLst>
          </p:cNvPr>
          <p:cNvGraphicFramePr>
            <a:graphicFrameLocks noGrp="1"/>
          </p:cNvGraphicFramePr>
          <p:nvPr>
            <p:extLst>
              <p:ext uri="{D42A27DB-BD31-4B8C-83A1-F6EECF244321}">
                <p14:modId xmlns:p14="http://schemas.microsoft.com/office/powerpoint/2010/main" val="76423944"/>
              </p:ext>
            </p:extLst>
          </p:nvPr>
        </p:nvGraphicFramePr>
        <p:xfrm>
          <a:off x="4794123" y="2727304"/>
          <a:ext cx="6199147" cy="3523888"/>
        </p:xfrm>
        <a:graphic>
          <a:graphicData uri="http://schemas.openxmlformats.org/drawingml/2006/table">
            <a:tbl>
              <a:tblPr firstRow="1" bandRow="1">
                <a:tableStyleId>{5C22544A-7EE6-4342-B048-85BDC9FD1C3A}</a:tableStyleId>
              </a:tblPr>
              <a:tblGrid>
                <a:gridCol w="1605298">
                  <a:extLst>
                    <a:ext uri="{9D8B030D-6E8A-4147-A177-3AD203B41FA5}">
                      <a16:colId xmlns:a16="http://schemas.microsoft.com/office/drawing/2014/main" val="3201419547"/>
                    </a:ext>
                  </a:extLst>
                </a:gridCol>
                <a:gridCol w="2328321">
                  <a:extLst>
                    <a:ext uri="{9D8B030D-6E8A-4147-A177-3AD203B41FA5}">
                      <a16:colId xmlns:a16="http://schemas.microsoft.com/office/drawing/2014/main" val="2084667918"/>
                    </a:ext>
                  </a:extLst>
                </a:gridCol>
                <a:gridCol w="2265528">
                  <a:extLst>
                    <a:ext uri="{9D8B030D-6E8A-4147-A177-3AD203B41FA5}">
                      <a16:colId xmlns:a16="http://schemas.microsoft.com/office/drawing/2014/main" val="2685640716"/>
                    </a:ext>
                  </a:extLst>
                </a:gridCol>
              </a:tblGrid>
              <a:tr h="254002">
                <a:tc>
                  <a:txBody>
                    <a:bodyPr/>
                    <a:lstStyle/>
                    <a:p>
                      <a:r>
                        <a:rPr lang="en-US" sz="1200" dirty="0"/>
                        <a:t>Detector</a:t>
                      </a:r>
                    </a:p>
                  </a:txBody>
                  <a:tcPr>
                    <a:solidFill>
                      <a:schemeClr val="bg2">
                        <a:lumMod val="25000"/>
                      </a:schemeClr>
                    </a:solidFill>
                  </a:tcPr>
                </a:tc>
                <a:tc>
                  <a:txBody>
                    <a:bodyPr/>
                    <a:lstStyle/>
                    <a:p>
                      <a:r>
                        <a:rPr lang="en-US" sz="1200" dirty="0"/>
                        <a:t>Contact From DAQ</a:t>
                      </a:r>
                    </a:p>
                  </a:txBody>
                  <a:tcPr>
                    <a:solidFill>
                      <a:schemeClr val="bg2">
                        <a:lumMod val="25000"/>
                      </a:schemeClr>
                    </a:solidFill>
                  </a:tcPr>
                </a:tc>
                <a:tc>
                  <a:txBody>
                    <a:bodyPr/>
                    <a:lstStyle/>
                    <a:p>
                      <a:r>
                        <a:rPr lang="en-US" sz="1200" dirty="0"/>
                        <a:t>From Detector</a:t>
                      </a:r>
                    </a:p>
                  </a:txBody>
                  <a:tcPr>
                    <a:solidFill>
                      <a:schemeClr val="bg2">
                        <a:lumMod val="25000"/>
                      </a:schemeClr>
                    </a:solidFill>
                  </a:tcPr>
                </a:tc>
                <a:extLst>
                  <a:ext uri="{0D108BD9-81ED-4DB2-BD59-A6C34878D82A}">
                    <a16:rowId xmlns:a16="http://schemas.microsoft.com/office/drawing/2014/main" val="3277204027"/>
                  </a:ext>
                </a:extLst>
              </a:tr>
              <a:tr h="308375">
                <a:tc>
                  <a:txBody>
                    <a:bodyPr/>
                    <a:lstStyle/>
                    <a:p>
                      <a:r>
                        <a:rPr lang="en-US" sz="1200" dirty="0"/>
                        <a:t>Tracking (Silicon)</a:t>
                      </a:r>
                    </a:p>
                  </a:txBody>
                  <a:tcPr/>
                </a:tc>
                <a:tc>
                  <a:txBody>
                    <a:bodyPr/>
                    <a:lstStyle/>
                    <a:p>
                      <a:r>
                        <a:rPr lang="en-US" sz="1200" dirty="0"/>
                        <a:t>Jo </a:t>
                      </a:r>
                      <a:r>
                        <a:rPr lang="en-US" sz="1200" dirty="0" err="1"/>
                        <a:t>Schambach</a:t>
                      </a:r>
                      <a:endParaRPr lang="en-US" sz="1200" dirty="0"/>
                    </a:p>
                  </a:txBody>
                  <a:tcPr/>
                </a:tc>
                <a:tc>
                  <a:txBody>
                    <a:bodyPr/>
                    <a:lstStyle/>
                    <a:p>
                      <a:r>
                        <a:rPr lang="en-US" sz="1200" dirty="0"/>
                        <a:t>Jo </a:t>
                      </a:r>
                      <a:r>
                        <a:rPr lang="en-US" sz="1200" dirty="0" err="1"/>
                        <a:t>Schambach</a:t>
                      </a:r>
                      <a:endParaRPr lang="en-US" sz="1200" dirty="0"/>
                    </a:p>
                  </a:txBody>
                  <a:tcPr/>
                </a:tc>
                <a:extLst>
                  <a:ext uri="{0D108BD9-81ED-4DB2-BD59-A6C34878D82A}">
                    <a16:rowId xmlns:a16="http://schemas.microsoft.com/office/drawing/2014/main" val="3116235600"/>
                  </a:ext>
                </a:extLst>
              </a:tr>
              <a:tr h="254002">
                <a:tc>
                  <a:txBody>
                    <a:bodyPr/>
                    <a:lstStyle/>
                    <a:p>
                      <a:r>
                        <a:rPr lang="en-US" sz="1200" dirty="0"/>
                        <a:t>Tracking (MPGD)</a:t>
                      </a:r>
                    </a:p>
                  </a:txBody>
                  <a:tcPr/>
                </a:tc>
                <a:tc>
                  <a:txBody>
                    <a:bodyPr/>
                    <a:lstStyle/>
                    <a:p>
                      <a:r>
                        <a:rPr lang="en-US" sz="1200" dirty="0"/>
                        <a:t>(</a:t>
                      </a:r>
                      <a:r>
                        <a:rPr lang="en-US" sz="1200" dirty="0" err="1"/>
                        <a:t>Iraqli</a:t>
                      </a:r>
                      <a:r>
                        <a:rPr lang="en-US" sz="1200" dirty="0"/>
                        <a:t> </a:t>
                      </a:r>
                      <a:r>
                        <a:rPr lang="en-US" sz="1200" dirty="0" err="1"/>
                        <a:t>Mandjavidze</a:t>
                      </a:r>
                      <a:r>
                        <a:rPr lang="en-US" sz="1200" dirty="0"/>
                        <a:t>)</a:t>
                      </a:r>
                    </a:p>
                  </a:txBody>
                  <a:tcPr/>
                </a:tc>
                <a:tc>
                  <a:txBody>
                    <a:bodyPr/>
                    <a:lstStyle/>
                    <a:p>
                      <a:r>
                        <a:rPr lang="en-US" sz="1200" dirty="0"/>
                        <a:t>Kondo </a:t>
                      </a:r>
                      <a:r>
                        <a:rPr lang="en-US" sz="1200" dirty="0" err="1"/>
                        <a:t>Gnanvo</a:t>
                      </a:r>
                      <a:endParaRPr lang="en-US" sz="1200" dirty="0"/>
                    </a:p>
                  </a:txBody>
                  <a:tcPr/>
                </a:tc>
                <a:extLst>
                  <a:ext uri="{0D108BD9-81ED-4DB2-BD59-A6C34878D82A}">
                    <a16:rowId xmlns:a16="http://schemas.microsoft.com/office/drawing/2014/main" val="3639029143"/>
                  </a:ext>
                </a:extLst>
              </a:tr>
              <a:tr h="308375">
                <a:tc>
                  <a:txBody>
                    <a:bodyPr/>
                    <a:lstStyle/>
                    <a:p>
                      <a:r>
                        <a:rPr lang="en-US" sz="1200" dirty="0"/>
                        <a:t>PID (TOF)</a:t>
                      </a:r>
                    </a:p>
                  </a:txBody>
                  <a:tcPr/>
                </a:tc>
                <a:tc>
                  <a:txBody>
                    <a:bodyPr/>
                    <a:lstStyle/>
                    <a:p>
                      <a:r>
                        <a:rPr lang="en-US" sz="1200" dirty="0"/>
                        <a:t>Tonko </a:t>
                      </a:r>
                      <a:r>
                        <a:rPr lang="en-US" sz="1200" dirty="0" err="1"/>
                        <a:t>Ljubicic</a:t>
                      </a:r>
                      <a:endParaRPr lang="en-US" sz="1200" dirty="0"/>
                    </a:p>
                  </a:txBody>
                  <a:tcPr/>
                </a:tc>
                <a:tc>
                  <a:txBody>
                    <a:bodyPr/>
                    <a:lstStyle/>
                    <a:p>
                      <a:r>
                        <a:rPr lang="en-US" sz="1200" dirty="0"/>
                        <a:t>Tonko </a:t>
                      </a:r>
                      <a:r>
                        <a:rPr lang="en-US" sz="1200" dirty="0" err="1"/>
                        <a:t>Ljubicic</a:t>
                      </a:r>
                      <a:endParaRPr lang="en-US" sz="1200" dirty="0"/>
                    </a:p>
                  </a:txBody>
                  <a:tcPr/>
                </a:tc>
                <a:extLst>
                  <a:ext uri="{0D108BD9-81ED-4DB2-BD59-A6C34878D82A}">
                    <a16:rowId xmlns:a16="http://schemas.microsoft.com/office/drawing/2014/main" val="1420977892"/>
                  </a:ext>
                </a:extLst>
              </a:tr>
              <a:tr h="308375">
                <a:tc>
                  <a:txBody>
                    <a:bodyPr/>
                    <a:lstStyle/>
                    <a:p>
                      <a:r>
                        <a:rPr lang="en-US" sz="1200" dirty="0"/>
                        <a:t>PID (Cherenkov)</a:t>
                      </a:r>
                    </a:p>
                  </a:txBody>
                  <a:tcPr/>
                </a:tc>
                <a:tc>
                  <a:txBody>
                    <a:bodyPr/>
                    <a:lstStyle/>
                    <a:p>
                      <a:r>
                        <a:rPr lang="en-US" sz="1200" dirty="0"/>
                        <a:t>Alexandre</a:t>
                      </a:r>
                    </a:p>
                  </a:txBody>
                  <a:tcPr/>
                </a:tc>
                <a:tc>
                  <a:txBody>
                    <a:bodyPr/>
                    <a:lstStyle/>
                    <a:p>
                      <a:r>
                        <a:rPr lang="en-US" sz="1200" dirty="0"/>
                        <a:t>(Pietro </a:t>
                      </a:r>
                      <a:r>
                        <a:rPr lang="en-US" sz="1200" dirty="0" err="1"/>
                        <a:t>Antonioli</a:t>
                      </a:r>
                      <a:r>
                        <a:rPr lang="en-US" sz="1200" dirty="0"/>
                        <a:t>)</a:t>
                      </a:r>
                    </a:p>
                  </a:txBody>
                  <a:tcPr/>
                </a:tc>
                <a:extLst>
                  <a:ext uri="{0D108BD9-81ED-4DB2-BD59-A6C34878D82A}">
                    <a16:rowId xmlns:a16="http://schemas.microsoft.com/office/drawing/2014/main" val="3147148645"/>
                  </a:ext>
                </a:extLst>
              </a:tr>
              <a:tr h="519808">
                <a:tc>
                  <a:txBody>
                    <a:bodyPr/>
                    <a:lstStyle/>
                    <a:p>
                      <a:r>
                        <a:rPr lang="en-US" sz="1200" dirty="0"/>
                        <a:t>Calorimetry</a:t>
                      </a:r>
                    </a:p>
                  </a:txBody>
                  <a:tcPr/>
                </a:tc>
                <a:tc>
                  <a:txBody>
                    <a:bodyPr/>
                    <a:lstStyle/>
                    <a:p>
                      <a:endParaRPr lang="en-US" sz="1200" dirty="0"/>
                    </a:p>
                  </a:txBody>
                  <a:tcPr/>
                </a:tc>
                <a:tc>
                  <a:txBody>
                    <a:bodyPr/>
                    <a:lstStyle/>
                    <a:p>
                      <a:r>
                        <a:rPr lang="en-US" sz="1200" dirty="0"/>
                        <a:t>Oskar </a:t>
                      </a:r>
                      <a:r>
                        <a:rPr lang="en-US" sz="1200" dirty="0" err="1"/>
                        <a:t>Hartbrich</a:t>
                      </a:r>
                      <a:endParaRPr lang="en-US" sz="1200" dirty="0"/>
                    </a:p>
                  </a:txBody>
                  <a:tcPr/>
                </a:tc>
                <a:extLst>
                  <a:ext uri="{0D108BD9-81ED-4DB2-BD59-A6C34878D82A}">
                    <a16:rowId xmlns:a16="http://schemas.microsoft.com/office/drawing/2014/main" val="1111126340"/>
                  </a:ext>
                </a:extLst>
              </a:tr>
              <a:tr h="330870">
                <a:tc>
                  <a:txBody>
                    <a:bodyPr/>
                    <a:lstStyle/>
                    <a:p>
                      <a:r>
                        <a:rPr lang="en-US" sz="1200" dirty="0"/>
                        <a:t>Far Forward</a:t>
                      </a:r>
                    </a:p>
                  </a:txBody>
                  <a:tcPr/>
                </a:tc>
                <a:tc>
                  <a:txBody>
                    <a:bodyPr/>
                    <a:lstStyle/>
                    <a:p>
                      <a:r>
                        <a:rPr lang="en-US" sz="1200" dirty="0"/>
                        <a:t>Jeff, Chris</a:t>
                      </a:r>
                    </a:p>
                  </a:txBody>
                  <a:tcPr/>
                </a:tc>
                <a:tc>
                  <a:txBody>
                    <a:bodyPr/>
                    <a:lstStyle/>
                    <a:p>
                      <a:r>
                        <a:rPr lang="en-US" sz="1200" dirty="0"/>
                        <a:t>(Alex Jentsch)</a:t>
                      </a:r>
                    </a:p>
                  </a:txBody>
                  <a:tcPr/>
                </a:tc>
                <a:extLst>
                  <a:ext uri="{0D108BD9-81ED-4DB2-BD59-A6C34878D82A}">
                    <a16:rowId xmlns:a16="http://schemas.microsoft.com/office/drawing/2014/main" val="916248111"/>
                  </a:ext>
                </a:extLst>
              </a:tr>
              <a:tr h="254002">
                <a:tc>
                  <a:txBody>
                    <a:bodyPr/>
                    <a:lstStyle/>
                    <a:p>
                      <a:r>
                        <a:rPr lang="en-US" sz="1200" dirty="0"/>
                        <a:t>Far Backward</a:t>
                      </a:r>
                    </a:p>
                  </a:txBody>
                  <a:tcPr/>
                </a:tc>
                <a:tc>
                  <a:txBody>
                    <a:bodyPr/>
                    <a:lstStyle/>
                    <a:p>
                      <a:r>
                        <a:rPr lang="en-US" sz="1200" dirty="0"/>
                        <a:t>Jeff, Chris</a:t>
                      </a:r>
                    </a:p>
                  </a:txBody>
                  <a:tcPr/>
                </a:tc>
                <a:tc>
                  <a:txBody>
                    <a:bodyPr/>
                    <a:lstStyle/>
                    <a:p>
                      <a:endParaRPr lang="en-US" sz="1200" dirty="0"/>
                    </a:p>
                  </a:txBody>
                  <a:tcPr/>
                </a:tc>
                <a:extLst>
                  <a:ext uri="{0D108BD9-81ED-4DB2-BD59-A6C34878D82A}">
                    <a16:rowId xmlns:a16="http://schemas.microsoft.com/office/drawing/2014/main" val="2865578176"/>
                  </a:ext>
                </a:extLst>
              </a:tr>
              <a:tr h="308375">
                <a:tc>
                  <a:txBody>
                    <a:bodyPr/>
                    <a:lstStyle/>
                    <a:p>
                      <a:r>
                        <a:rPr lang="en-US" sz="1200" dirty="0"/>
                        <a:t>Computing</a:t>
                      </a:r>
                    </a:p>
                  </a:txBody>
                  <a:tcPr/>
                </a:tc>
                <a:tc>
                  <a:txBody>
                    <a:bodyPr/>
                    <a:lstStyle/>
                    <a:p>
                      <a:r>
                        <a:rPr lang="en-US" sz="1200" dirty="0"/>
                        <a:t>Conveners</a:t>
                      </a:r>
                    </a:p>
                  </a:txBody>
                  <a:tcPr/>
                </a:tc>
                <a:tc>
                  <a:txBody>
                    <a:bodyPr/>
                    <a:lstStyle/>
                    <a:p>
                      <a:r>
                        <a:rPr lang="en-US" sz="1200" dirty="0"/>
                        <a:t>Sylvester</a:t>
                      </a:r>
                    </a:p>
                  </a:txBody>
                  <a:tcPr/>
                </a:tc>
                <a:extLst>
                  <a:ext uri="{0D108BD9-81ED-4DB2-BD59-A6C34878D82A}">
                    <a16:rowId xmlns:a16="http://schemas.microsoft.com/office/drawing/2014/main" val="1194936392"/>
                  </a:ext>
                </a:extLst>
              </a:tr>
              <a:tr h="308375">
                <a:tc>
                  <a:txBody>
                    <a:bodyPr/>
                    <a:lstStyle/>
                    <a:p>
                      <a:r>
                        <a:rPr lang="en-US" sz="1200" dirty="0"/>
                        <a:t>Simulation/QA</a:t>
                      </a:r>
                    </a:p>
                  </a:txBody>
                  <a:tcPr/>
                </a:tc>
                <a:tc>
                  <a:txBody>
                    <a:bodyPr/>
                    <a:lstStyle/>
                    <a:p>
                      <a:r>
                        <a:rPr lang="en-US" sz="1200" dirty="0"/>
                        <a:t>Conveners</a:t>
                      </a:r>
                    </a:p>
                  </a:txBody>
                  <a:tcPr/>
                </a:tc>
                <a:tc>
                  <a:txBody>
                    <a:bodyPr/>
                    <a:lstStyle/>
                    <a:p>
                      <a:r>
                        <a:rPr lang="en-US" sz="1200" dirty="0"/>
                        <a:t>Andreas</a:t>
                      </a:r>
                    </a:p>
                  </a:txBody>
                  <a:tcPr/>
                </a:tc>
                <a:extLst>
                  <a:ext uri="{0D108BD9-81ED-4DB2-BD59-A6C34878D82A}">
                    <a16:rowId xmlns:a16="http://schemas.microsoft.com/office/drawing/2014/main" val="2732547752"/>
                  </a:ext>
                </a:extLst>
              </a:tr>
              <a:tr h="308375">
                <a:tc>
                  <a:txBody>
                    <a:bodyPr/>
                    <a:lstStyle/>
                    <a:p>
                      <a:r>
                        <a:rPr lang="en-US" sz="1200" dirty="0"/>
                        <a:t>Global Integration</a:t>
                      </a:r>
                    </a:p>
                  </a:txBody>
                  <a:tcPr/>
                </a:tc>
                <a:tc>
                  <a:txBody>
                    <a:bodyPr/>
                    <a:lstStyle/>
                    <a:p>
                      <a:r>
                        <a:rPr lang="en-US" sz="1200" dirty="0"/>
                        <a:t>Conveners</a:t>
                      </a:r>
                    </a:p>
                  </a:txBody>
                  <a:tcPr/>
                </a:tc>
                <a:tc>
                  <a:txBody>
                    <a:bodyPr/>
                    <a:lstStyle/>
                    <a:p>
                      <a:endParaRPr lang="en-US" sz="1200" dirty="0"/>
                    </a:p>
                  </a:txBody>
                  <a:tcPr/>
                </a:tc>
                <a:extLst>
                  <a:ext uri="{0D108BD9-81ED-4DB2-BD59-A6C34878D82A}">
                    <a16:rowId xmlns:a16="http://schemas.microsoft.com/office/drawing/2014/main" val="504994375"/>
                  </a:ext>
                </a:extLst>
              </a:tr>
            </a:tbl>
          </a:graphicData>
        </a:graphic>
      </p:graphicFrame>
      <p:sp>
        <p:nvSpPr>
          <p:cNvPr id="12" name="TextBox 11">
            <a:extLst>
              <a:ext uri="{FF2B5EF4-FFF2-40B4-BE49-F238E27FC236}">
                <a16:creationId xmlns:a16="http://schemas.microsoft.com/office/drawing/2014/main" id="{62BB6FA6-6B1F-52A3-E8D6-AACD089CBA18}"/>
              </a:ext>
            </a:extLst>
          </p:cNvPr>
          <p:cNvSpPr txBox="1"/>
          <p:nvPr/>
        </p:nvSpPr>
        <p:spPr>
          <a:xfrm>
            <a:off x="4794123" y="286472"/>
            <a:ext cx="6199147" cy="2308324"/>
          </a:xfrm>
          <a:prstGeom prst="rect">
            <a:avLst/>
          </a:prstGeom>
          <a:solidFill>
            <a:schemeClr val="bg1"/>
          </a:solidFill>
        </p:spPr>
        <p:txBody>
          <a:bodyPr wrap="square" rtlCol="0">
            <a:spAutoFit/>
          </a:bodyPr>
          <a:lstStyle/>
          <a:p>
            <a:r>
              <a:rPr lang="en-US" dirty="0"/>
              <a:t>Actions towards resolving</a:t>
            </a:r>
          </a:p>
          <a:p>
            <a:endParaRPr lang="en-US" dirty="0"/>
          </a:p>
          <a:p>
            <a:pPr marL="285750" indent="-285750">
              <a:buFont typeface="Wingdings" panose="05000000000000000000" pitchFamily="2" charset="2"/>
              <a:buChar char="Ø"/>
            </a:pPr>
            <a:r>
              <a:rPr lang="en-US" dirty="0"/>
              <a:t>Potential topical meeting for the Streaming Workshop on the Electrical-optical interface</a:t>
            </a:r>
          </a:p>
          <a:p>
            <a:pPr marL="285750" indent="-285750">
              <a:buFont typeface="Wingdings" panose="05000000000000000000" pitchFamily="2" charset="2"/>
              <a:buChar char="Ø"/>
            </a:pPr>
            <a:r>
              <a:rPr lang="en-US" dirty="0"/>
              <a:t>Coordination with project electronics/DAQ CAMs</a:t>
            </a:r>
          </a:p>
          <a:p>
            <a:pPr marL="285750" indent="-285750">
              <a:buFont typeface="Wingdings" panose="05000000000000000000" pitchFamily="2" charset="2"/>
              <a:buChar char="Ø"/>
            </a:pPr>
            <a:r>
              <a:rPr lang="en-US" dirty="0"/>
              <a:t>DAQ working group attention</a:t>
            </a:r>
          </a:p>
          <a:p>
            <a:pPr marL="285750" indent="-285750">
              <a:buFont typeface="Wingdings" panose="05000000000000000000" pitchFamily="2" charset="2"/>
              <a:buChar char="Ø"/>
            </a:pPr>
            <a:r>
              <a:rPr lang="en-US" dirty="0"/>
              <a:t>Define detector group contacts with expertise, to foster dialog with relevant groups.</a:t>
            </a:r>
          </a:p>
        </p:txBody>
      </p:sp>
    </p:spTree>
    <p:extLst>
      <p:ext uri="{BB962C8B-B14F-4D97-AF65-F5344CB8AC3E}">
        <p14:creationId xmlns:p14="http://schemas.microsoft.com/office/powerpoint/2010/main" val="1784913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A689266-59CD-7C0D-51C3-9D176C9F450D}"/>
              </a:ext>
            </a:extLst>
          </p:cNvPr>
          <p:cNvSpPr/>
          <p:nvPr/>
        </p:nvSpPr>
        <p:spPr>
          <a:xfrm>
            <a:off x="522514" y="1073006"/>
            <a:ext cx="9041364" cy="3088433"/>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406726BC-411B-0A06-273F-7DB99B0F0809}"/>
              </a:ext>
            </a:extLst>
          </p:cNvPr>
          <p:cNvSpPr>
            <a:spLocks noGrp="1"/>
          </p:cNvSpPr>
          <p:nvPr>
            <p:ph type="dt" sz="half" idx="10"/>
          </p:nvPr>
        </p:nvSpPr>
        <p:spPr/>
        <p:txBody>
          <a:bodyPr/>
          <a:lstStyle/>
          <a:p>
            <a:r>
              <a:rPr lang="en-US"/>
              <a:t>6/8/2022</a:t>
            </a:r>
          </a:p>
        </p:txBody>
      </p:sp>
      <p:sp>
        <p:nvSpPr>
          <p:cNvPr id="3" name="Footer Placeholder 2">
            <a:extLst>
              <a:ext uri="{FF2B5EF4-FFF2-40B4-BE49-F238E27FC236}">
                <a16:creationId xmlns:a16="http://schemas.microsoft.com/office/drawing/2014/main" id="{DB808F22-460C-5606-1193-1A4EB658C0A1}"/>
              </a:ext>
            </a:extLst>
          </p:cNvPr>
          <p:cNvSpPr>
            <a:spLocks noGrp="1"/>
          </p:cNvSpPr>
          <p:nvPr>
            <p:ph type="ftr" sz="quarter" idx="11"/>
          </p:nvPr>
        </p:nvSpPr>
        <p:spPr/>
        <p:txBody>
          <a:bodyPr/>
          <a:lstStyle/>
          <a:p>
            <a:r>
              <a:rPr lang="en-US"/>
              <a:t>RHIC/AGS User Meeting</a:t>
            </a:r>
          </a:p>
        </p:txBody>
      </p:sp>
      <p:sp>
        <p:nvSpPr>
          <p:cNvPr id="4" name="Slide Number Placeholder 3">
            <a:extLst>
              <a:ext uri="{FF2B5EF4-FFF2-40B4-BE49-F238E27FC236}">
                <a16:creationId xmlns:a16="http://schemas.microsoft.com/office/drawing/2014/main" id="{1EF98A2C-D871-5583-3C09-1F5DCB21DD95}"/>
              </a:ext>
            </a:extLst>
          </p:cNvPr>
          <p:cNvSpPr>
            <a:spLocks noGrp="1"/>
          </p:cNvSpPr>
          <p:nvPr>
            <p:ph type="sldNum" sz="quarter" idx="12"/>
          </p:nvPr>
        </p:nvSpPr>
        <p:spPr/>
        <p:txBody>
          <a:bodyPr/>
          <a:lstStyle/>
          <a:p>
            <a:fld id="{7726C24C-B72C-434A-927F-C592A33BA548}" type="slidenum">
              <a:rPr lang="en-US" smtClean="0"/>
              <a:t>11</a:t>
            </a:fld>
            <a:endParaRPr lang="en-US"/>
          </a:p>
        </p:txBody>
      </p:sp>
      <p:pic>
        <p:nvPicPr>
          <p:cNvPr id="7" name="Picture 6">
            <a:extLst>
              <a:ext uri="{FF2B5EF4-FFF2-40B4-BE49-F238E27FC236}">
                <a16:creationId xmlns:a16="http://schemas.microsoft.com/office/drawing/2014/main" id="{9D25F653-4370-00E5-16D7-CEE93D82C7FC}"/>
              </a:ext>
            </a:extLst>
          </p:cNvPr>
          <p:cNvPicPr>
            <a:picLocks noChangeAspect="1"/>
          </p:cNvPicPr>
          <p:nvPr/>
        </p:nvPicPr>
        <p:blipFill>
          <a:blip r:embed="rId2"/>
          <a:stretch>
            <a:fillRect/>
          </a:stretch>
        </p:blipFill>
        <p:spPr>
          <a:xfrm>
            <a:off x="615022" y="1166633"/>
            <a:ext cx="8869013" cy="2915057"/>
          </a:xfrm>
          <a:prstGeom prst="rect">
            <a:avLst/>
          </a:prstGeom>
        </p:spPr>
      </p:pic>
      <p:pic>
        <p:nvPicPr>
          <p:cNvPr id="8" name="Picture 7">
            <a:extLst>
              <a:ext uri="{FF2B5EF4-FFF2-40B4-BE49-F238E27FC236}">
                <a16:creationId xmlns:a16="http://schemas.microsoft.com/office/drawing/2014/main" id="{E62C5E1C-5E53-0A42-8C6D-343AF811F95C}"/>
              </a:ext>
            </a:extLst>
          </p:cNvPr>
          <p:cNvPicPr>
            <a:picLocks noChangeAspect="1"/>
          </p:cNvPicPr>
          <p:nvPr/>
        </p:nvPicPr>
        <p:blipFill>
          <a:blip r:embed="rId3"/>
          <a:stretch>
            <a:fillRect/>
          </a:stretch>
        </p:blipFill>
        <p:spPr>
          <a:xfrm>
            <a:off x="5594357" y="2813963"/>
            <a:ext cx="6233245" cy="3603475"/>
          </a:xfrm>
          <a:prstGeom prst="rect">
            <a:avLst/>
          </a:prstGeom>
        </p:spPr>
      </p:pic>
      <p:sp>
        <p:nvSpPr>
          <p:cNvPr id="10" name="TextBox 9">
            <a:extLst>
              <a:ext uri="{FF2B5EF4-FFF2-40B4-BE49-F238E27FC236}">
                <a16:creationId xmlns:a16="http://schemas.microsoft.com/office/drawing/2014/main" id="{E96B05F7-60B1-F2F7-8D6A-82DEE23AC417}"/>
              </a:ext>
            </a:extLst>
          </p:cNvPr>
          <p:cNvSpPr txBox="1"/>
          <p:nvPr/>
        </p:nvSpPr>
        <p:spPr>
          <a:xfrm>
            <a:off x="615022" y="480767"/>
            <a:ext cx="3939540" cy="646331"/>
          </a:xfrm>
          <a:prstGeom prst="rect">
            <a:avLst/>
          </a:prstGeom>
          <a:noFill/>
        </p:spPr>
        <p:txBody>
          <a:bodyPr wrap="none" rtlCol="0">
            <a:spAutoFit/>
          </a:bodyPr>
          <a:lstStyle/>
          <a:p>
            <a:r>
              <a:rPr lang="en-US" sz="3600" dirty="0"/>
              <a:t>System Architecture</a:t>
            </a:r>
          </a:p>
        </p:txBody>
      </p:sp>
      <p:sp>
        <p:nvSpPr>
          <p:cNvPr id="5" name="TextBox 4">
            <a:extLst>
              <a:ext uri="{FF2B5EF4-FFF2-40B4-BE49-F238E27FC236}">
                <a16:creationId xmlns:a16="http://schemas.microsoft.com/office/drawing/2014/main" id="{AC2B1C43-6E6F-192B-D804-3459EDDDEFEE}"/>
              </a:ext>
            </a:extLst>
          </p:cNvPr>
          <p:cNvSpPr txBox="1"/>
          <p:nvPr/>
        </p:nvSpPr>
        <p:spPr>
          <a:xfrm>
            <a:off x="522514" y="4531724"/>
            <a:ext cx="5071843" cy="1815882"/>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t>Configuration is critical</a:t>
            </a:r>
          </a:p>
          <a:p>
            <a:pPr marL="742950" lvl="1" indent="-285750">
              <a:buFont typeface="Arial" panose="020B0604020202020204" pitchFamily="34" charset="0"/>
              <a:buChar char="•"/>
            </a:pPr>
            <a:r>
              <a:rPr lang="en-US" sz="1400" dirty="0"/>
              <a:t>All detectors need potentially complex configuration. </a:t>
            </a:r>
          </a:p>
          <a:p>
            <a:pPr marL="742950" lvl="1" indent="-285750">
              <a:buFont typeface="Arial" panose="020B0604020202020204" pitchFamily="34" charset="0"/>
              <a:buChar char="•"/>
            </a:pPr>
            <a:r>
              <a:rPr lang="en-US" sz="1400" dirty="0"/>
              <a:t>Need </a:t>
            </a:r>
            <a:r>
              <a:rPr lang="en-US" sz="1400" dirty="0" err="1"/>
              <a:t>realtime</a:t>
            </a:r>
            <a:r>
              <a:rPr lang="en-US" sz="1400" dirty="0"/>
              <a:t> control for providing features like periodic raw data for checking bias due to aggressive compression &amp;/or AI/ML)</a:t>
            </a:r>
          </a:p>
          <a:p>
            <a:pPr marL="742950" lvl="1" indent="-285750">
              <a:buFont typeface="Arial" panose="020B0604020202020204" pitchFamily="34" charset="0"/>
              <a:buChar char="•"/>
            </a:pPr>
            <a:r>
              <a:rPr lang="en-US" sz="1400" dirty="0"/>
              <a:t>Need to adjust configuration in real time (pedestal drifts/hot channels/tracking failing electronics)</a:t>
            </a:r>
          </a:p>
          <a:p>
            <a:pPr marL="742950" lvl="1"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1242021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A689266-59CD-7C0D-51C3-9D176C9F450D}"/>
              </a:ext>
            </a:extLst>
          </p:cNvPr>
          <p:cNvSpPr/>
          <p:nvPr/>
        </p:nvSpPr>
        <p:spPr>
          <a:xfrm>
            <a:off x="522514" y="1073006"/>
            <a:ext cx="9041364" cy="3088433"/>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406726BC-411B-0A06-273F-7DB99B0F0809}"/>
              </a:ext>
            </a:extLst>
          </p:cNvPr>
          <p:cNvSpPr>
            <a:spLocks noGrp="1"/>
          </p:cNvSpPr>
          <p:nvPr>
            <p:ph type="dt" sz="half" idx="10"/>
          </p:nvPr>
        </p:nvSpPr>
        <p:spPr/>
        <p:txBody>
          <a:bodyPr/>
          <a:lstStyle/>
          <a:p>
            <a:r>
              <a:rPr lang="en-US"/>
              <a:t>6/8/2022</a:t>
            </a:r>
          </a:p>
        </p:txBody>
      </p:sp>
      <p:sp>
        <p:nvSpPr>
          <p:cNvPr id="3" name="Footer Placeholder 2">
            <a:extLst>
              <a:ext uri="{FF2B5EF4-FFF2-40B4-BE49-F238E27FC236}">
                <a16:creationId xmlns:a16="http://schemas.microsoft.com/office/drawing/2014/main" id="{DB808F22-460C-5606-1193-1A4EB658C0A1}"/>
              </a:ext>
            </a:extLst>
          </p:cNvPr>
          <p:cNvSpPr>
            <a:spLocks noGrp="1"/>
          </p:cNvSpPr>
          <p:nvPr>
            <p:ph type="ftr" sz="quarter" idx="11"/>
          </p:nvPr>
        </p:nvSpPr>
        <p:spPr/>
        <p:txBody>
          <a:bodyPr/>
          <a:lstStyle/>
          <a:p>
            <a:r>
              <a:rPr lang="en-US"/>
              <a:t>RHIC/AGS User Meeting</a:t>
            </a:r>
          </a:p>
        </p:txBody>
      </p:sp>
      <p:sp>
        <p:nvSpPr>
          <p:cNvPr id="4" name="Slide Number Placeholder 3">
            <a:extLst>
              <a:ext uri="{FF2B5EF4-FFF2-40B4-BE49-F238E27FC236}">
                <a16:creationId xmlns:a16="http://schemas.microsoft.com/office/drawing/2014/main" id="{1EF98A2C-D871-5583-3C09-1F5DCB21DD95}"/>
              </a:ext>
            </a:extLst>
          </p:cNvPr>
          <p:cNvSpPr>
            <a:spLocks noGrp="1"/>
          </p:cNvSpPr>
          <p:nvPr>
            <p:ph type="sldNum" sz="quarter" idx="12"/>
          </p:nvPr>
        </p:nvSpPr>
        <p:spPr/>
        <p:txBody>
          <a:bodyPr/>
          <a:lstStyle/>
          <a:p>
            <a:fld id="{7726C24C-B72C-434A-927F-C592A33BA548}" type="slidenum">
              <a:rPr lang="en-US" smtClean="0"/>
              <a:t>12</a:t>
            </a:fld>
            <a:endParaRPr lang="en-US"/>
          </a:p>
        </p:txBody>
      </p:sp>
      <p:pic>
        <p:nvPicPr>
          <p:cNvPr id="7" name="Picture 6">
            <a:extLst>
              <a:ext uri="{FF2B5EF4-FFF2-40B4-BE49-F238E27FC236}">
                <a16:creationId xmlns:a16="http://schemas.microsoft.com/office/drawing/2014/main" id="{9D25F653-4370-00E5-16D7-CEE93D82C7FC}"/>
              </a:ext>
            </a:extLst>
          </p:cNvPr>
          <p:cNvPicPr>
            <a:picLocks noChangeAspect="1"/>
          </p:cNvPicPr>
          <p:nvPr/>
        </p:nvPicPr>
        <p:blipFill>
          <a:blip r:embed="rId2"/>
          <a:stretch>
            <a:fillRect/>
          </a:stretch>
        </p:blipFill>
        <p:spPr>
          <a:xfrm>
            <a:off x="615022" y="1166633"/>
            <a:ext cx="8869013" cy="2915057"/>
          </a:xfrm>
          <a:prstGeom prst="rect">
            <a:avLst/>
          </a:prstGeom>
        </p:spPr>
      </p:pic>
      <p:pic>
        <p:nvPicPr>
          <p:cNvPr id="8" name="Picture 7">
            <a:extLst>
              <a:ext uri="{FF2B5EF4-FFF2-40B4-BE49-F238E27FC236}">
                <a16:creationId xmlns:a16="http://schemas.microsoft.com/office/drawing/2014/main" id="{E62C5E1C-5E53-0A42-8C6D-343AF811F95C}"/>
              </a:ext>
            </a:extLst>
          </p:cNvPr>
          <p:cNvPicPr>
            <a:picLocks noChangeAspect="1"/>
          </p:cNvPicPr>
          <p:nvPr/>
        </p:nvPicPr>
        <p:blipFill>
          <a:blip r:embed="rId3"/>
          <a:stretch>
            <a:fillRect/>
          </a:stretch>
        </p:blipFill>
        <p:spPr>
          <a:xfrm>
            <a:off x="5594357" y="2813963"/>
            <a:ext cx="6233245" cy="3603475"/>
          </a:xfrm>
          <a:prstGeom prst="rect">
            <a:avLst/>
          </a:prstGeom>
        </p:spPr>
      </p:pic>
      <p:sp>
        <p:nvSpPr>
          <p:cNvPr id="10" name="TextBox 9">
            <a:extLst>
              <a:ext uri="{FF2B5EF4-FFF2-40B4-BE49-F238E27FC236}">
                <a16:creationId xmlns:a16="http://schemas.microsoft.com/office/drawing/2014/main" id="{E96B05F7-60B1-F2F7-8D6A-82DEE23AC417}"/>
              </a:ext>
            </a:extLst>
          </p:cNvPr>
          <p:cNvSpPr txBox="1"/>
          <p:nvPr/>
        </p:nvSpPr>
        <p:spPr>
          <a:xfrm>
            <a:off x="615022" y="480767"/>
            <a:ext cx="3939540" cy="646331"/>
          </a:xfrm>
          <a:prstGeom prst="rect">
            <a:avLst/>
          </a:prstGeom>
          <a:noFill/>
        </p:spPr>
        <p:txBody>
          <a:bodyPr wrap="none" rtlCol="0">
            <a:spAutoFit/>
          </a:bodyPr>
          <a:lstStyle/>
          <a:p>
            <a:r>
              <a:rPr lang="en-US" sz="3600" dirty="0"/>
              <a:t>System Architecture</a:t>
            </a:r>
          </a:p>
        </p:txBody>
      </p:sp>
      <p:sp>
        <p:nvSpPr>
          <p:cNvPr id="5" name="TextBox 4">
            <a:extLst>
              <a:ext uri="{FF2B5EF4-FFF2-40B4-BE49-F238E27FC236}">
                <a16:creationId xmlns:a16="http://schemas.microsoft.com/office/drawing/2014/main" id="{AC2B1C43-6E6F-192B-D804-3459EDDDEFEE}"/>
              </a:ext>
            </a:extLst>
          </p:cNvPr>
          <p:cNvSpPr txBox="1"/>
          <p:nvPr/>
        </p:nvSpPr>
        <p:spPr>
          <a:xfrm>
            <a:off x="522514" y="4531724"/>
            <a:ext cx="5071843" cy="1384995"/>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t>Slow controls integration may be important</a:t>
            </a:r>
          </a:p>
          <a:p>
            <a:pPr marL="742950" lvl="1" indent="-285750">
              <a:buFont typeface="Arial" panose="020B0604020202020204" pitchFamily="34" charset="0"/>
              <a:buChar char="•"/>
            </a:pPr>
            <a:r>
              <a:rPr lang="en-US" sz="1400" dirty="0"/>
              <a:t>AI/ML control of HV settings (May be uninteresting from the point of view of AI/ML research be useful for us.   Think in terms of having </a:t>
            </a:r>
            <a:r>
              <a:rPr lang="en-US" sz="1400" dirty="0" err="1"/>
              <a:t>theromostats</a:t>
            </a:r>
            <a:r>
              <a:rPr lang="en-US" sz="1400" dirty="0"/>
              <a:t> for setting HV to control gains, timing windows, or phase shifts).</a:t>
            </a:r>
          </a:p>
          <a:p>
            <a:pPr marL="742950" lvl="1" indent="-285750">
              <a:buFont typeface="Arial" panose="020B0604020202020204" pitchFamily="34" charset="0"/>
              <a:buChar char="•"/>
            </a:pPr>
            <a:r>
              <a:rPr lang="en-US" sz="1400" dirty="0"/>
              <a:t>Automated power cycle/configuration recovery.</a:t>
            </a:r>
          </a:p>
        </p:txBody>
      </p:sp>
    </p:spTree>
    <p:extLst>
      <p:ext uri="{BB962C8B-B14F-4D97-AF65-F5344CB8AC3E}">
        <p14:creationId xmlns:p14="http://schemas.microsoft.com/office/powerpoint/2010/main" val="2253835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60585F3-9391-5CDD-74C7-B922B63DFE2B}"/>
              </a:ext>
            </a:extLst>
          </p:cNvPr>
          <p:cNvSpPr/>
          <p:nvPr/>
        </p:nvSpPr>
        <p:spPr>
          <a:xfrm>
            <a:off x="114949" y="1345915"/>
            <a:ext cx="7259217" cy="414279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4382D46-2F2A-AE37-14AF-1DBF387DD46B}"/>
              </a:ext>
            </a:extLst>
          </p:cNvPr>
          <p:cNvPicPr>
            <a:picLocks noChangeAspect="1"/>
          </p:cNvPicPr>
          <p:nvPr/>
        </p:nvPicPr>
        <p:blipFill>
          <a:blip r:embed="rId2"/>
          <a:stretch>
            <a:fillRect/>
          </a:stretch>
        </p:blipFill>
        <p:spPr>
          <a:xfrm>
            <a:off x="216031" y="1416900"/>
            <a:ext cx="7078667" cy="3956377"/>
          </a:xfrm>
          <a:prstGeom prst="rect">
            <a:avLst/>
          </a:prstGeom>
        </p:spPr>
      </p:pic>
      <p:sp>
        <p:nvSpPr>
          <p:cNvPr id="11" name="Rectangle 10">
            <a:extLst>
              <a:ext uri="{FF2B5EF4-FFF2-40B4-BE49-F238E27FC236}">
                <a16:creationId xmlns:a16="http://schemas.microsoft.com/office/drawing/2014/main" id="{EACA7E21-3FB0-DC38-EB03-F3B2F2B95AB5}"/>
              </a:ext>
            </a:extLst>
          </p:cNvPr>
          <p:cNvSpPr/>
          <p:nvPr/>
        </p:nvSpPr>
        <p:spPr>
          <a:xfrm>
            <a:off x="5508045" y="2696547"/>
            <a:ext cx="6503438" cy="375090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BA2383AB-C136-B7F1-7542-440621B3AD23}"/>
              </a:ext>
            </a:extLst>
          </p:cNvPr>
          <p:cNvSpPr>
            <a:spLocks noGrp="1"/>
          </p:cNvSpPr>
          <p:nvPr>
            <p:ph type="dt" sz="half" idx="10"/>
          </p:nvPr>
        </p:nvSpPr>
        <p:spPr/>
        <p:txBody>
          <a:bodyPr/>
          <a:lstStyle/>
          <a:p>
            <a:r>
              <a:rPr lang="en-US"/>
              <a:t>6/8/2022</a:t>
            </a:r>
          </a:p>
        </p:txBody>
      </p:sp>
      <p:sp>
        <p:nvSpPr>
          <p:cNvPr id="3" name="Footer Placeholder 2">
            <a:extLst>
              <a:ext uri="{FF2B5EF4-FFF2-40B4-BE49-F238E27FC236}">
                <a16:creationId xmlns:a16="http://schemas.microsoft.com/office/drawing/2014/main" id="{954CCB46-22DC-8A6A-D53D-05EFFE7A4B28}"/>
              </a:ext>
            </a:extLst>
          </p:cNvPr>
          <p:cNvSpPr>
            <a:spLocks noGrp="1"/>
          </p:cNvSpPr>
          <p:nvPr>
            <p:ph type="ftr" sz="quarter" idx="11"/>
          </p:nvPr>
        </p:nvSpPr>
        <p:spPr/>
        <p:txBody>
          <a:bodyPr/>
          <a:lstStyle/>
          <a:p>
            <a:r>
              <a:rPr lang="en-US"/>
              <a:t>RHIC/AGS User Meeting</a:t>
            </a:r>
            <a:endParaRPr lang="en-US" dirty="0"/>
          </a:p>
        </p:txBody>
      </p:sp>
      <p:sp>
        <p:nvSpPr>
          <p:cNvPr id="4" name="Slide Number Placeholder 3">
            <a:extLst>
              <a:ext uri="{FF2B5EF4-FFF2-40B4-BE49-F238E27FC236}">
                <a16:creationId xmlns:a16="http://schemas.microsoft.com/office/drawing/2014/main" id="{3DE599D5-543B-5F0F-E70D-B9FF6A60B9E2}"/>
              </a:ext>
            </a:extLst>
          </p:cNvPr>
          <p:cNvSpPr>
            <a:spLocks noGrp="1"/>
          </p:cNvSpPr>
          <p:nvPr>
            <p:ph type="sldNum" sz="quarter" idx="12"/>
          </p:nvPr>
        </p:nvSpPr>
        <p:spPr/>
        <p:txBody>
          <a:bodyPr/>
          <a:lstStyle/>
          <a:p>
            <a:fld id="{7726C24C-B72C-434A-927F-C592A33BA548}" type="slidenum">
              <a:rPr lang="en-US" smtClean="0"/>
              <a:t>13</a:t>
            </a:fld>
            <a:endParaRPr lang="en-US" dirty="0"/>
          </a:p>
        </p:txBody>
      </p:sp>
      <p:pic>
        <p:nvPicPr>
          <p:cNvPr id="6" name="Picture 5">
            <a:extLst>
              <a:ext uri="{FF2B5EF4-FFF2-40B4-BE49-F238E27FC236}">
                <a16:creationId xmlns:a16="http://schemas.microsoft.com/office/drawing/2014/main" id="{6A6ED03B-1244-78EB-DAD1-BF840FA51625}"/>
              </a:ext>
            </a:extLst>
          </p:cNvPr>
          <p:cNvPicPr>
            <a:picLocks noChangeAspect="1"/>
          </p:cNvPicPr>
          <p:nvPr/>
        </p:nvPicPr>
        <p:blipFill>
          <a:blip r:embed="rId3"/>
          <a:stretch>
            <a:fillRect/>
          </a:stretch>
        </p:blipFill>
        <p:spPr>
          <a:xfrm>
            <a:off x="5594110" y="2799761"/>
            <a:ext cx="6316237" cy="3556589"/>
          </a:xfrm>
          <a:prstGeom prst="rect">
            <a:avLst/>
          </a:prstGeom>
        </p:spPr>
      </p:pic>
      <p:sp>
        <p:nvSpPr>
          <p:cNvPr id="13" name="TextBox 12">
            <a:extLst>
              <a:ext uri="{FF2B5EF4-FFF2-40B4-BE49-F238E27FC236}">
                <a16:creationId xmlns:a16="http://schemas.microsoft.com/office/drawing/2014/main" id="{F90E9403-8109-F767-E669-8A22E7CAE048}"/>
              </a:ext>
            </a:extLst>
          </p:cNvPr>
          <p:cNvSpPr txBox="1"/>
          <p:nvPr/>
        </p:nvSpPr>
        <p:spPr>
          <a:xfrm>
            <a:off x="106988" y="265762"/>
            <a:ext cx="5989012" cy="646331"/>
          </a:xfrm>
          <a:prstGeom prst="rect">
            <a:avLst/>
          </a:prstGeom>
          <a:noFill/>
        </p:spPr>
        <p:txBody>
          <a:bodyPr wrap="none" rtlCol="0">
            <a:spAutoFit/>
          </a:bodyPr>
          <a:lstStyle/>
          <a:p>
            <a:r>
              <a:rPr lang="en-US" sz="3600" dirty="0"/>
              <a:t>Computing Model Architecture</a:t>
            </a:r>
          </a:p>
        </p:txBody>
      </p:sp>
      <p:sp>
        <p:nvSpPr>
          <p:cNvPr id="14" name="TextBox 13">
            <a:extLst>
              <a:ext uri="{FF2B5EF4-FFF2-40B4-BE49-F238E27FC236}">
                <a16:creationId xmlns:a16="http://schemas.microsoft.com/office/drawing/2014/main" id="{2DABD695-5B00-66D1-CD6F-8BFF278BAD1C}"/>
              </a:ext>
            </a:extLst>
          </p:cNvPr>
          <p:cNvSpPr txBox="1"/>
          <p:nvPr/>
        </p:nvSpPr>
        <p:spPr>
          <a:xfrm>
            <a:off x="7946795" y="588928"/>
            <a:ext cx="3963551" cy="1477328"/>
          </a:xfrm>
          <a:prstGeom prst="rect">
            <a:avLst/>
          </a:prstGeom>
          <a:noFill/>
        </p:spPr>
        <p:txBody>
          <a:bodyPr wrap="square" rtlCol="0">
            <a:spAutoFit/>
          </a:bodyPr>
          <a:lstStyle/>
          <a:p>
            <a:r>
              <a:rPr lang="en-US" dirty="0"/>
              <a:t>Streaming Readout is an opportunity to rethink DAQ as one component in the full computing chain, all optimized for production of physics data in real time (or “close” to real time)</a:t>
            </a:r>
          </a:p>
        </p:txBody>
      </p:sp>
    </p:spTree>
    <p:extLst>
      <p:ext uri="{BB962C8B-B14F-4D97-AF65-F5344CB8AC3E}">
        <p14:creationId xmlns:p14="http://schemas.microsoft.com/office/powerpoint/2010/main" val="388235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F4791E-29DD-FFA3-931B-43A9E449C494}"/>
              </a:ext>
            </a:extLst>
          </p:cNvPr>
          <p:cNvSpPr>
            <a:spLocks noGrp="1"/>
          </p:cNvSpPr>
          <p:nvPr>
            <p:ph type="dt" sz="half" idx="10"/>
          </p:nvPr>
        </p:nvSpPr>
        <p:spPr/>
        <p:txBody>
          <a:bodyPr/>
          <a:lstStyle/>
          <a:p>
            <a:r>
              <a:rPr lang="en-US"/>
              <a:t>6/8/2022</a:t>
            </a:r>
          </a:p>
        </p:txBody>
      </p:sp>
      <p:sp>
        <p:nvSpPr>
          <p:cNvPr id="3" name="Footer Placeholder 2">
            <a:extLst>
              <a:ext uri="{FF2B5EF4-FFF2-40B4-BE49-F238E27FC236}">
                <a16:creationId xmlns:a16="http://schemas.microsoft.com/office/drawing/2014/main" id="{B20B452C-6603-24C4-D68A-5A66F3CD45B0}"/>
              </a:ext>
            </a:extLst>
          </p:cNvPr>
          <p:cNvSpPr>
            <a:spLocks noGrp="1"/>
          </p:cNvSpPr>
          <p:nvPr>
            <p:ph type="ftr" sz="quarter" idx="11"/>
          </p:nvPr>
        </p:nvSpPr>
        <p:spPr/>
        <p:txBody>
          <a:bodyPr/>
          <a:lstStyle/>
          <a:p>
            <a:r>
              <a:rPr lang="en-US"/>
              <a:t>RHIC/AGS User Meeting</a:t>
            </a:r>
          </a:p>
        </p:txBody>
      </p:sp>
      <p:sp>
        <p:nvSpPr>
          <p:cNvPr id="4" name="Slide Number Placeholder 3">
            <a:extLst>
              <a:ext uri="{FF2B5EF4-FFF2-40B4-BE49-F238E27FC236}">
                <a16:creationId xmlns:a16="http://schemas.microsoft.com/office/drawing/2014/main" id="{3C46EF3C-4317-2510-79D9-0ED37EC5E5A4}"/>
              </a:ext>
            </a:extLst>
          </p:cNvPr>
          <p:cNvSpPr>
            <a:spLocks noGrp="1"/>
          </p:cNvSpPr>
          <p:nvPr>
            <p:ph type="sldNum" sz="quarter" idx="12"/>
          </p:nvPr>
        </p:nvSpPr>
        <p:spPr/>
        <p:txBody>
          <a:bodyPr/>
          <a:lstStyle/>
          <a:p>
            <a:fld id="{7726C24C-B72C-434A-927F-C592A33BA548}" type="slidenum">
              <a:rPr lang="en-US" smtClean="0"/>
              <a:t>14</a:t>
            </a:fld>
            <a:endParaRPr lang="en-US"/>
          </a:p>
        </p:txBody>
      </p:sp>
      <p:sp>
        <p:nvSpPr>
          <p:cNvPr id="5" name="TextBox 4">
            <a:extLst>
              <a:ext uri="{FF2B5EF4-FFF2-40B4-BE49-F238E27FC236}">
                <a16:creationId xmlns:a16="http://schemas.microsoft.com/office/drawing/2014/main" id="{2A7DB1DE-0510-6CFD-7FB5-FB20E796E1A3}"/>
              </a:ext>
            </a:extLst>
          </p:cNvPr>
          <p:cNvSpPr txBox="1"/>
          <p:nvPr/>
        </p:nvSpPr>
        <p:spPr>
          <a:xfrm>
            <a:off x="968991" y="1310185"/>
            <a:ext cx="10003809" cy="35702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panose="020F0502020204030204"/>
              </a:rPr>
              <a:t>Core responsibilities of DAQ to consider when discussing the blurring of DAQ/offline computing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lvl="1" indent="-285750">
              <a:buFont typeface="Arial" panose="020B0604020202020204" pitchFamily="34" charset="0"/>
              <a:buChar char="•"/>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Scalers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Online QA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Monitoring detector performance including metrics such as uptime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Monitoring beam for collider feedback</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Keeping track of events/event types to aid in tracking physics goals as well as goals for the collider and the operations group.</a:t>
            </a:r>
          </a:p>
          <a:p>
            <a:endParaRPr lang="en-US" dirty="0"/>
          </a:p>
          <a:p>
            <a:r>
              <a:rPr lang="en-US" dirty="0"/>
              <a:t>These involve at least an initial event selection ability within the seconds or minutes of data being taken.</a:t>
            </a:r>
          </a:p>
        </p:txBody>
      </p:sp>
    </p:spTree>
    <p:extLst>
      <p:ext uri="{BB962C8B-B14F-4D97-AF65-F5344CB8AC3E}">
        <p14:creationId xmlns:p14="http://schemas.microsoft.com/office/powerpoint/2010/main" val="908597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772F4C-E39F-E9A8-A56F-D5709149008C}"/>
              </a:ext>
            </a:extLst>
          </p:cNvPr>
          <p:cNvSpPr>
            <a:spLocks noGrp="1"/>
          </p:cNvSpPr>
          <p:nvPr>
            <p:ph type="dt" sz="half" idx="10"/>
          </p:nvPr>
        </p:nvSpPr>
        <p:spPr/>
        <p:txBody>
          <a:bodyPr/>
          <a:lstStyle/>
          <a:p>
            <a:r>
              <a:rPr lang="en-US"/>
              <a:t>6/8/2022</a:t>
            </a:r>
          </a:p>
        </p:txBody>
      </p:sp>
      <p:sp>
        <p:nvSpPr>
          <p:cNvPr id="3" name="Footer Placeholder 2">
            <a:extLst>
              <a:ext uri="{FF2B5EF4-FFF2-40B4-BE49-F238E27FC236}">
                <a16:creationId xmlns:a16="http://schemas.microsoft.com/office/drawing/2014/main" id="{6C24DDD3-F094-3C26-7175-ABB2709184E5}"/>
              </a:ext>
            </a:extLst>
          </p:cNvPr>
          <p:cNvSpPr>
            <a:spLocks noGrp="1"/>
          </p:cNvSpPr>
          <p:nvPr>
            <p:ph type="ftr" sz="quarter" idx="11"/>
          </p:nvPr>
        </p:nvSpPr>
        <p:spPr/>
        <p:txBody>
          <a:bodyPr/>
          <a:lstStyle/>
          <a:p>
            <a:r>
              <a:rPr lang="en-US"/>
              <a:t>RHIC/AGS User Meeting</a:t>
            </a:r>
          </a:p>
        </p:txBody>
      </p:sp>
      <p:sp>
        <p:nvSpPr>
          <p:cNvPr id="4" name="Slide Number Placeholder 3">
            <a:extLst>
              <a:ext uri="{FF2B5EF4-FFF2-40B4-BE49-F238E27FC236}">
                <a16:creationId xmlns:a16="http://schemas.microsoft.com/office/drawing/2014/main" id="{5F6A43CC-2FB7-E20F-D2F0-2C6BE47F5617}"/>
              </a:ext>
            </a:extLst>
          </p:cNvPr>
          <p:cNvSpPr>
            <a:spLocks noGrp="1"/>
          </p:cNvSpPr>
          <p:nvPr>
            <p:ph type="sldNum" sz="quarter" idx="12"/>
          </p:nvPr>
        </p:nvSpPr>
        <p:spPr/>
        <p:txBody>
          <a:bodyPr/>
          <a:lstStyle/>
          <a:p>
            <a:fld id="{7726C24C-B72C-434A-927F-C592A33BA548}" type="slidenum">
              <a:rPr lang="en-US" smtClean="0"/>
              <a:t>15</a:t>
            </a:fld>
            <a:endParaRPr lang="en-US"/>
          </a:p>
        </p:txBody>
      </p:sp>
      <p:sp>
        <p:nvSpPr>
          <p:cNvPr id="5" name="TextBox 4">
            <a:extLst>
              <a:ext uri="{FF2B5EF4-FFF2-40B4-BE49-F238E27FC236}">
                <a16:creationId xmlns:a16="http://schemas.microsoft.com/office/drawing/2014/main" id="{AC215445-B071-2958-E06D-62323BA21E4A}"/>
              </a:ext>
            </a:extLst>
          </p:cNvPr>
          <p:cNvSpPr txBox="1"/>
          <p:nvPr/>
        </p:nvSpPr>
        <p:spPr>
          <a:xfrm>
            <a:off x="838200" y="791570"/>
            <a:ext cx="6686574" cy="2031325"/>
          </a:xfrm>
          <a:prstGeom prst="rect">
            <a:avLst/>
          </a:prstGeom>
          <a:noFill/>
        </p:spPr>
        <p:txBody>
          <a:bodyPr wrap="none" rtlCol="0">
            <a:spAutoFit/>
          </a:bodyPr>
          <a:lstStyle/>
          <a:p>
            <a:r>
              <a:rPr lang="en-US" sz="3600" dirty="0"/>
              <a:t>Summary</a:t>
            </a:r>
          </a:p>
          <a:p>
            <a:endParaRPr lang="en-US" sz="3600" dirty="0"/>
          </a:p>
          <a:p>
            <a:pPr marL="285750" indent="-285750">
              <a:buFont typeface="Wingdings" panose="05000000000000000000" pitchFamily="2" charset="2"/>
              <a:buChar char="Ø"/>
            </a:pPr>
            <a:r>
              <a:rPr lang="en-US" dirty="0"/>
              <a:t>Presented the plans for a streaming readout for the EIC Detector 1</a:t>
            </a:r>
          </a:p>
          <a:p>
            <a:pPr marL="285750" indent="-285750">
              <a:buFont typeface="Wingdings" panose="05000000000000000000" pitchFamily="2" charset="2"/>
              <a:buChar char="Ø"/>
            </a:pPr>
            <a:r>
              <a:rPr lang="en-US" dirty="0"/>
              <a:t>Highlighted some of the current areas of attention </a:t>
            </a:r>
          </a:p>
          <a:p>
            <a:pPr marL="285750" indent="-285750">
              <a:buFont typeface="Wingdings" panose="05000000000000000000" pitchFamily="2" charset="2"/>
              <a:buChar char="Ø"/>
            </a:pPr>
            <a:r>
              <a:rPr lang="en-US" dirty="0"/>
              <a:t>There is a lot of work yet to be done, so join us…</a:t>
            </a:r>
          </a:p>
        </p:txBody>
      </p:sp>
    </p:spTree>
    <p:extLst>
      <p:ext uri="{BB962C8B-B14F-4D97-AF65-F5344CB8AC3E}">
        <p14:creationId xmlns:p14="http://schemas.microsoft.com/office/powerpoint/2010/main" val="1404158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79BF43-6F2B-9B37-C65E-17022D06779A}"/>
              </a:ext>
            </a:extLst>
          </p:cNvPr>
          <p:cNvSpPr>
            <a:spLocks noGrp="1"/>
          </p:cNvSpPr>
          <p:nvPr>
            <p:ph type="dt" sz="half" idx="10"/>
          </p:nvPr>
        </p:nvSpPr>
        <p:spPr/>
        <p:txBody>
          <a:bodyPr/>
          <a:lstStyle/>
          <a:p>
            <a:r>
              <a:rPr lang="en-US"/>
              <a:t>6/8/2022</a:t>
            </a:r>
          </a:p>
        </p:txBody>
      </p:sp>
      <p:sp>
        <p:nvSpPr>
          <p:cNvPr id="3" name="Footer Placeholder 2">
            <a:extLst>
              <a:ext uri="{FF2B5EF4-FFF2-40B4-BE49-F238E27FC236}">
                <a16:creationId xmlns:a16="http://schemas.microsoft.com/office/drawing/2014/main" id="{D269988D-793C-1A52-E35E-85A688A6496B}"/>
              </a:ext>
            </a:extLst>
          </p:cNvPr>
          <p:cNvSpPr>
            <a:spLocks noGrp="1"/>
          </p:cNvSpPr>
          <p:nvPr>
            <p:ph type="ftr" sz="quarter" idx="11"/>
          </p:nvPr>
        </p:nvSpPr>
        <p:spPr/>
        <p:txBody>
          <a:bodyPr/>
          <a:lstStyle/>
          <a:p>
            <a:r>
              <a:rPr lang="en-US"/>
              <a:t>RHIC/AGS User Meeting</a:t>
            </a:r>
          </a:p>
        </p:txBody>
      </p:sp>
      <p:sp>
        <p:nvSpPr>
          <p:cNvPr id="4" name="Slide Number Placeholder 3">
            <a:extLst>
              <a:ext uri="{FF2B5EF4-FFF2-40B4-BE49-F238E27FC236}">
                <a16:creationId xmlns:a16="http://schemas.microsoft.com/office/drawing/2014/main" id="{AA22D8B0-7F0C-FE1D-819A-87A99F4E23B1}"/>
              </a:ext>
            </a:extLst>
          </p:cNvPr>
          <p:cNvSpPr>
            <a:spLocks noGrp="1"/>
          </p:cNvSpPr>
          <p:nvPr>
            <p:ph type="sldNum" sz="quarter" idx="12"/>
          </p:nvPr>
        </p:nvSpPr>
        <p:spPr/>
        <p:txBody>
          <a:bodyPr/>
          <a:lstStyle/>
          <a:p>
            <a:fld id="{7726C24C-B72C-434A-927F-C592A33BA548}" type="slidenum">
              <a:rPr lang="en-US" smtClean="0"/>
              <a:t>16</a:t>
            </a:fld>
            <a:endParaRPr lang="en-US"/>
          </a:p>
        </p:txBody>
      </p:sp>
      <p:sp>
        <p:nvSpPr>
          <p:cNvPr id="5" name="TextBox 4">
            <a:extLst>
              <a:ext uri="{FF2B5EF4-FFF2-40B4-BE49-F238E27FC236}">
                <a16:creationId xmlns:a16="http://schemas.microsoft.com/office/drawing/2014/main" id="{5D19E08F-9C01-12EA-9A03-E95BF38E63E0}"/>
              </a:ext>
            </a:extLst>
          </p:cNvPr>
          <p:cNvSpPr txBox="1"/>
          <p:nvPr/>
        </p:nvSpPr>
        <p:spPr>
          <a:xfrm>
            <a:off x="2565918" y="2472612"/>
            <a:ext cx="3254865" cy="1107996"/>
          </a:xfrm>
          <a:prstGeom prst="rect">
            <a:avLst/>
          </a:prstGeom>
          <a:noFill/>
        </p:spPr>
        <p:txBody>
          <a:bodyPr wrap="none" rtlCol="0">
            <a:spAutoFit/>
          </a:bodyPr>
          <a:lstStyle/>
          <a:p>
            <a:r>
              <a:rPr lang="en-US" sz="6600" dirty="0"/>
              <a:t>Backup…</a:t>
            </a:r>
          </a:p>
        </p:txBody>
      </p:sp>
    </p:spTree>
    <p:extLst>
      <p:ext uri="{BB962C8B-B14F-4D97-AF65-F5344CB8AC3E}">
        <p14:creationId xmlns:p14="http://schemas.microsoft.com/office/powerpoint/2010/main" val="1312151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g10b8cedbde3_0_7"/>
          <p:cNvSpPr txBox="1">
            <a:spLocks noGrp="1"/>
          </p:cNvSpPr>
          <p:nvPr>
            <p:ph type="title"/>
          </p:nvPr>
        </p:nvSpPr>
        <p:spPr>
          <a:xfrm>
            <a:off x="112486" y="290399"/>
            <a:ext cx="11072550" cy="623850"/>
          </a:xfrm>
          <a:prstGeom prst="rect">
            <a:avLst/>
          </a:prstGeom>
          <a:noFill/>
          <a:ln>
            <a:noFill/>
          </a:ln>
        </p:spPr>
        <p:txBody>
          <a:bodyPr spcFirstLastPara="1" wrap="square" lIns="45713" tIns="45713" rIns="45713" bIns="45713" anchor="ctr" anchorCtr="0">
            <a:normAutofit/>
          </a:bodyPr>
          <a:lstStyle/>
          <a:p>
            <a:pPr>
              <a:buSzPts val="7480"/>
            </a:pPr>
            <a:r>
              <a:rPr lang="en-US" sz="3700"/>
              <a:t>EL2 : ASICs R&amp;D </a:t>
            </a:r>
            <a:endParaRPr/>
          </a:p>
        </p:txBody>
      </p:sp>
      <p:graphicFrame>
        <p:nvGraphicFramePr>
          <p:cNvPr id="45" name="Google Shape;45;g10b8cedbde3_0_7"/>
          <p:cNvGraphicFramePr/>
          <p:nvPr/>
        </p:nvGraphicFramePr>
        <p:xfrm>
          <a:off x="1266595" y="1886596"/>
          <a:ext cx="9835701" cy="3024341"/>
        </p:xfrm>
        <a:graphic>
          <a:graphicData uri="http://schemas.openxmlformats.org/drawingml/2006/table">
            <a:tbl>
              <a:tblPr>
                <a:noFill/>
              </a:tblPr>
              <a:tblGrid>
                <a:gridCol w="2038672">
                  <a:extLst>
                    <a:ext uri="{9D8B030D-6E8A-4147-A177-3AD203B41FA5}">
                      <a16:colId xmlns:a16="http://schemas.microsoft.com/office/drawing/2014/main" val="20000"/>
                    </a:ext>
                  </a:extLst>
                </a:gridCol>
                <a:gridCol w="3302410">
                  <a:extLst>
                    <a:ext uri="{9D8B030D-6E8A-4147-A177-3AD203B41FA5}">
                      <a16:colId xmlns:a16="http://schemas.microsoft.com/office/drawing/2014/main" val="509722166"/>
                    </a:ext>
                  </a:extLst>
                </a:gridCol>
                <a:gridCol w="3302410">
                  <a:extLst>
                    <a:ext uri="{9D8B030D-6E8A-4147-A177-3AD203B41FA5}">
                      <a16:colId xmlns:a16="http://schemas.microsoft.com/office/drawing/2014/main" val="20001"/>
                    </a:ext>
                  </a:extLst>
                </a:gridCol>
                <a:gridCol w="1192209">
                  <a:extLst>
                    <a:ext uri="{9D8B030D-6E8A-4147-A177-3AD203B41FA5}">
                      <a16:colId xmlns:a16="http://schemas.microsoft.com/office/drawing/2014/main" val="20003"/>
                    </a:ext>
                  </a:extLst>
                </a:gridCol>
              </a:tblGrid>
              <a:tr h="496790">
                <a:tc>
                  <a:txBody>
                    <a:bodyPr/>
                    <a:lstStyle/>
                    <a:p>
                      <a:pPr marL="0" lvl="0" indent="0" algn="ctr" rtl="0">
                        <a:lnSpc>
                          <a:spcPct val="115000"/>
                        </a:lnSpc>
                        <a:spcBef>
                          <a:spcPts val="0"/>
                        </a:spcBef>
                        <a:spcAft>
                          <a:spcPts val="0"/>
                        </a:spcAft>
                        <a:buNone/>
                      </a:pPr>
                      <a:r>
                        <a:rPr lang="en-US" sz="1000"/>
                        <a:t>ASIC proposed</a:t>
                      </a:r>
                      <a:endParaRPr sz="10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ellId="45:0:0"/>
                      </a:ext>
                    </a:extLst>
                  </a:tcPr>
                </a:tc>
                <a:tc>
                  <a:txBody>
                    <a:bodyPr/>
                    <a:lstStyle/>
                    <a:p>
                      <a:pPr marL="0" lvl="0" indent="0" algn="ctr" rtl="0">
                        <a:lnSpc>
                          <a:spcPct val="115000"/>
                        </a:lnSpc>
                        <a:spcBef>
                          <a:spcPts val="0"/>
                        </a:spcBef>
                        <a:spcAft>
                          <a:spcPts val="0"/>
                        </a:spcAft>
                        <a:buNone/>
                      </a:pPr>
                      <a:r>
                        <a:rPr lang="en-US" sz="1000"/>
                        <a:t>Institution(s)</a:t>
                      </a:r>
                      <a:endParaRPr sz="1000"/>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ellId="45:0:1"/>
                      </a:ext>
                    </a:extLst>
                  </a:tcPr>
                </a:tc>
                <a:tc>
                  <a:txBody>
                    <a:bodyPr/>
                    <a:lstStyle/>
                    <a:p>
                      <a:pPr marL="0" lvl="0" indent="0" algn="ctr" rtl="0">
                        <a:lnSpc>
                          <a:spcPct val="115000"/>
                        </a:lnSpc>
                        <a:spcBef>
                          <a:spcPts val="0"/>
                        </a:spcBef>
                        <a:spcAft>
                          <a:spcPts val="0"/>
                        </a:spcAft>
                        <a:buNone/>
                      </a:pPr>
                      <a:r>
                        <a:rPr lang="en-US" sz="1000"/>
                        <a:t>R&amp;D</a:t>
                      </a:r>
                      <a:endParaRPr sz="10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ellId="45:0:1"/>
                      </a:ext>
                    </a:extLst>
                  </a:tcPr>
                </a:tc>
                <a:tc>
                  <a:txBody>
                    <a:bodyPr/>
                    <a:lstStyle/>
                    <a:p>
                      <a:pPr marL="0" lvl="0" indent="0" algn="ctr" rtl="0">
                        <a:lnSpc>
                          <a:spcPct val="115000"/>
                        </a:lnSpc>
                        <a:spcBef>
                          <a:spcPts val="0"/>
                        </a:spcBef>
                        <a:spcAft>
                          <a:spcPts val="0"/>
                        </a:spcAft>
                        <a:buNone/>
                      </a:pPr>
                      <a:r>
                        <a:rPr lang="en-US" sz="1000"/>
                        <a:t>Fall back option</a:t>
                      </a:r>
                      <a:endParaRPr sz="1000"/>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ellId="45:0:3"/>
                      </a:ext>
                    </a:extLst>
                  </a:tcPr>
                </a:tc>
                <a:extLst>
                  <a:ext uri="{0D108BD9-81ED-4DB2-BD59-A6C34878D82A}">
                    <a16:rowId xmlns:a16="http://schemas.microsoft.com/office/drawing/2014/main" val="10000"/>
                  </a:ext>
                </a:extLst>
              </a:tr>
              <a:tr h="328140">
                <a:tc>
                  <a:txBody>
                    <a:bodyPr/>
                    <a:lstStyle/>
                    <a:p>
                      <a:pPr marL="0" lvl="0" indent="0" algn="ctr" rtl="0">
                        <a:lnSpc>
                          <a:spcPct val="115000"/>
                        </a:lnSpc>
                        <a:spcBef>
                          <a:spcPts val="0"/>
                        </a:spcBef>
                        <a:spcAft>
                          <a:spcPts val="0"/>
                        </a:spcAft>
                        <a:buNone/>
                      </a:pPr>
                      <a:r>
                        <a:rPr lang="en-US" sz="1000"/>
                        <a:t>ALCOR</a:t>
                      </a:r>
                      <a:endParaRPr sz="10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ellId="45:1:0"/>
                      </a:ext>
                    </a:extLst>
                  </a:tcPr>
                </a:tc>
                <a:tc>
                  <a:txBody>
                    <a:bodyPr/>
                    <a:lstStyle/>
                    <a:p>
                      <a:pPr marL="0" lvl="0" indent="0" algn="ctr" rtl="0">
                        <a:lnSpc>
                          <a:spcPct val="115000"/>
                        </a:lnSpc>
                        <a:spcBef>
                          <a:spcPts val="0"/>
                        </a:spcBef>
                        <a:spcAft>
                          <a:spcPts val="0"/>
                        </a:spcAft>
                        <a:buNone/>
                      </a:pPr>
                      <a:r>
                        <a:rPr lang="en-US" sz="1000"/>
                        <a:t>INFN</a:t>
                      </a:r>
                      <a:endParaRPr sz="1000"/>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ellId="45:1:1"/>
                      </a:ext>
                    </a:extLst>
                  </a:tcPr>
                </a:tc>
                <a:tc>
                  <a:txBody>
                    <a:bodyPr/>
                    <a:lstStyle/>
                    <a:p>
                      <a:pPr marL="0" lvl="0" indent="0" algn="ctr" rtl="0">
                        <a:lnSpc>
                          <a:spcPct val="115000"/>
                        </a:lnSpc>
                        <a:spcBef>
                          <a:spcPts val="0"/>
                        </a:spcBef>
                        <a:spcAft>
                          <a:spcPts val="0"/>
                        </a:spcAft>
                        <a:buNone/>
                      </a:pPr>
                      <a:r>
                        <a:rPr lang="en-US" sz="1000"/>
                        <a:t>Current version for low rate. Increase data throughput. Test streaming mode</a:t>
                      </a:r>
                      <a:endParaRPr sz="10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ellId="45:1:1"/>
                      </a:ext>
                    </a:extLst>
                  </a:tcPr>
                </a:tc>
                <a:tc>
                  <a:txBody>
                    <a:bodyPr/>
                    <a:lstStyle/>
                    <a:p>
                      <a:pPr marL="0" lvl="0" indent="0" algn="ctr" rtl="0">
                        <a:spcBef>
                          <a:spcPts val="0"/>
                        </a:spcBef>
                        <a:spcAft>
                          <a:spcPts val="0"/>
                        </a:spcAft>
                        <a:buNone/>
                      </a:pPr>
                      <a:r>
                        <a:rPr lang="en-US" sz="1000"/>
                        <a:t>(low risk)</a:t>
                      </a:r>
                      <a:endParaRPr sz="1000"/>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ellId="45:1:3"/>
                      </a:ext>
                    </a:extLst>
                  </a:tcPr>
                </a:tc>
                <a:extLst>
                  <a:ext uri="{0D108BD9-81ED-4DB2-BD59-A6C34878D82A}">
                    <a16:rowId xmlns:a16="http://schemas.microsoft.com/office/drawing/2014/main" val="10001"/>
                  </a:ext>
                </a:extLst>
              </a:tr>
              <a:tr h="328140">
                <a:tc>
                  <a:txBody>
                    <a:bodyPr/>
                    <a:lstStyle/>
                    <a:p>
                      <a:pPr marL="0" lvl="0" indent="0" algn="ctr" rtl="0">
                        <a:lnSpc>
                          <a:spcPct val="115000"/>
                        </a:lnSpc>
                        <a:spcBef>
                          <a:spcPts val="0"/>
                        </a:spcBef>
                        <a:spcAft>
                          <a:spcPts val="0"/>
                        </a:spcAft>
                        <a:buNone/>
                      </a:pPr>
                      <a:r>
                        <a:rPr lang="en-US" sz="1000"/>
                        <a:t>ASTROPIX</a:t>
                      </a:r>
                      <a:endParaRPr sz="10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ellId="45:2:0"/>
                      </a:ext>
                    </a:extLst>
                  </a:tcPr>
                </a:tc>
                <a:tc>
                  <a:txBody>
                    <a:bodyPr/>
                    <a:lstStyle/>
                    <a:p>
                      <a:pPr marL="0" lvl="0" indent="0" algn="ctr" rtl="0">
                        <a:lnSpc>
                          <a:spcPct val="115000"/>
                        </a:lnSpc>
                        <a:spcBef>
                          <a:spcPts val="0"/>
                        </a:spcBef>
                        <a:spcAft>
                          <a:spcPts val="0"/>
                        </a:spcAft>
                        <a:buNone/>
                      </a:pPr>
                      <a:r>
                        <a:rPr lang="en-US" sz="1000"/>
                        <a:t>ANL in collaboration with NASA</a:t>
                      </a:r>
                      <a:endParaRPr sz="1000"/>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ellId="45:2:1"/>
                      </a:ext>
                    </a:extLst>
                  </a:tcPr>
                </a:tc>
                <a:tc>
                  <a:txBody>
                    <a:bodyPr/>
                    <a:lstStyle/>
                    <a:p>
                      <a:pPr marL="0" lvl="0" indent="0" algn="ctr" rtl="0">
                        <a:lnSpc>
                          <a:spcPct val="115000"/>
                        </a:lnSpc>
                        <a:spcBef>
                          <a:spcPts val="0"/>
                        </a:spcBef>
                        <a:spcAft>
                          <a:spcPts val="0"/>
                        </a:spcAft>
                        <a:buNone/>
                      </a:pPr>
                      <a:r>
                        <a:rPr lang="en-US" sz="1000"/>
                        <a:t>Customization for Imaging calorimeter, improved power and energy resolution</a:t>
                      </a:r>
                      <a:endParaRPr sz="10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ellId="45:2:1"/>
                      </a:ext>
                    </a:extLst>
                  </a:tcPr>
                </a:tc>
                <a:tc>
                  <a:txBody>
                    <a:bodyPr/>
                    <a:lstStyle/>
                    <a:p>
                      <a:pPr marL="0" lvl="0" indent="0" algn="ctr" rtl="0">
                        <a:lnSpc>
                          <a:spcPct val="115000"/>
                        </a:lnSpc>
                        <a:spcBef>
                          <a:spcPts val="0"/>
                        </a:spcBef>
                        <a:spcAft>
                          <a:spcPts val="0"/>
                        </a:spcAft>
                        <a:buNone/>
                      </a:pPr>
                      <a:r>
                        <a:rPr lang="en-US" sz="1000"/>
                        <a:t>(low risk)</a:t>
                      </a:r>
                      <a:endParaRPr sz="1000"/>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ellId="45:2:3"/>
                      </a:ext>
                    </a:extLst>
                  </a:tcPr>
                </a:tc>
                <a:extLst>
                  <a:ext uri="{0D108BD9-81ED-4DB2-BD59-A6C34878D82A}">
                    <a16:rowId xmlns:a16="http://schemas.microsoft.com/office/drawing/2014/main" val="10002"/>
                  </a:ext>
                </a:extLst>
              </a:tr>
              <a:tr h="327885">
                <a:tc>
                  <a:txBody>
                    <a:bodyPr/>
                    <a:lstStyle/>
                    <a:p>
                      <a:pPr marL="0" lvl="0" indent="0" algn="ctr" rtl="0">
                        <a:lnSpc>
                          <a:spcPct val="115000"/>
                        </a:lnSpc>
                        <a:spcBef>
                          <a:spcPts val="0"/>
                        </a:spcBef>
                        <a:spcAft>
                          <a:spcPts val="0"/>
                        </a:spcAft>
                        <a:buNone/>
                      </a:pPr>
                      <a:r>
                        <a:rPr lang="en-US" sz="1000"/>
                        <a:t>ALPIDE</a:t>
                      </a:r>
                      <a:endParaRPr sz="10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ellId="45:3:0"/>
                      </a:ext>
                    </a:extLst>
                  </a:tcPr>
                </a:tc>
                <a:tc>
                  <a:txBody>
                    <a:bodyPr/>
                    <a:lstStyle/>
                    <a:p>
                      <a:pPr marL="0" lvl="0" indent="0" algn="ctr" rtl="0">
                        <a:lnSpc>
                          <a:spcPct val="115000"/>
                        </a:lnSpc>
                        <a:spcBef>
                          <a:spcPts val="0"/>
                        </a:spcBef>
                        <a:spcAft>
                          <a:spcPts val="0"/>
                        </a:spcAft>
                        <a:buNone/>
                      </a:pPr>
                      <a:r>
                        <a:rPr lang="en-US" sz="1000"/>
                        <a:t>EIC R&amp;D silicon consortium in collaboration with CERN</a:t>
                      </a:r>
                      <a:endParaRPr sz="1000"/>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ellId="45:3:1"/>
                      </a:ext>
                    </a:extLst>
                  </a:tcPr>
                </a:tc>
                <a:tc>
                  <a:txBody>
                    <a:bodyPr/>
                    <a:lstStyle/>
                    <a:p>
                      <a:pPr marL="0" lvl="0" indent="0" algn="ctr" rtl="0">
                        <a:lnSpc>
                          <a:spcPct val="115000"/>
                        </a:lnSpc>
                        <a:spcBef>
                          <a:spcPts val="0"/>
                        </a:spcBef>
                        <a:spcAft>
                          <a:spcPts val="0"/>
                        </a:spcAft>
                        <a:buNone/>
                      </a:pPr>
                      <a:r>
                        <a:rPr lang="en-US" sz="1000"/>
                        <a:t>65 nm technology ITS3, lower material budget and lower </a:t>
                      </a:r>
                      <a:endParaRPr sz="10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ellId="45:3:1"/>
                      </a:ext>
                    </a:extLst>
                  </a:tcPr>
                </a:tc>
                <a:tc>
                  <a:txBody>
                    <a:bodyPr/>
                    <a:lstStyle/>
                    <a:p>
                      <a:pPr marL="0" lvl="0" indent="0" algn="ctr" rtl="0">
                        <a:lnSpc>
                          <a:spcPct val="115000"/>
                        </a:lnSpc>
                        <a:spcBef>
                          <a:spcPts val="0"/>
                        </a:spcBef>
                        <a:spcAft>
                          <a:spcPts val="0"/>
                        </a:spcAft>
                        <a:buNone/>
                      </a:pPr>
                      <a:r>
                        <a:rPr lang="en-US" sz="1000"/>
                        <a:t>180 nm ITS2</a:t>
                      </a:r>
                      <a:endParaRPr sz="1000"/>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ellId="45:3:3"/>
                      </a:ext>
                    </a:extLst>
                  </a:tcPr>
                </a:tc>
                <a:extLst>
                  <a:ext uri="{0D108BD9-81ED-4DB2-BD59-A6C34878D82A}">
                    <a16:rowId xmlns:a16="http://schemas.microsoft.com/office/drawing/2014/main" val="10003"/>
                  </a:ext>
                </a:extLst>
              </a:tr>
              <a:tr h="496790">
                <a:tc>
                  <a:txBody>
                    <a:bodyPr/>
                    <a:lstStyle/>
                    <a:p>
                      <a:pPr marL="0" lvl="0" indent="0" algn="ctr">
                        <a:lnSpc>
                          <a:spcPct val="114999"/>
                        </a:lnSpc>
                        <a:spcBef>
                          <a:spcPts val="0"/>
                        </a:spcBef>
                        <a:spcAft>
                          <a:spcPts val="0"/>
                        </a:spcAft>
                        <a:buNone/>
                      </a:pPr>
                      <a:r>
                        <a:rPr lang="en-US" sz="1000" b="0" i="0" u="none" strike="noStrike" noProof="0">
                          <a:latin typeface="Arial"/>
                        </a:rPr>
                        <a:t>SALSA</a:t>
                      </a:r>
                      <a:endParaRPr sz="10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ellId="45:4:0"/>
                      </a:ext>
                    </a:extLst>
                  </a:tcPr>
                </a:tc>
                <a:tc>
                  <a:txBody>
                    <a:bodyPr/>
                    <a:lstStyle/>
                    <a:p>
                      <a:pPr marL="0" lvl="0" indent="0" algn="ctr" rtl="0">
                        <a:lnSpc>
                          <a:spcPct val="115000"/>
                        </a:lnSpc>
                        <a:spcBef>
                          <a:spcPts val="0"/>
                        </a:spcBef>
                        <a:spcAft>
                          <a:spcPts val="0"/>
                        </a:spcAft>
                        <a:buNone/>
                      </a:pPr>
                      <a:r>
                        <a:rPr lang="en-US" sz="1000"/>
                        <a:t>CEA SACLAY in collaboration with University of Sao Paulo</a:t>
                      </a:r>
                      <a:endParaRPr sz="1000"/>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ellId="45:4:1"/>
                      </a:ext>
                    </a:extLst>
                  </a:tcPr>
                </a:tc>
                <a:tc>
                  <a:txBody>
                    <a:bodyPr/>
                    <a:lstStyle/>
                    <a:p>
                      <a:pPr marL="0" lvl="0" indent="0" algn="ctr" rtl="0">
                        <a:lnSpc>
                          <a:spcPct val="115000"/>
                        </a:lnSpc>
                        <a:spcBef>
                          <a:spcPts val="0"/>
                        </a:spcBef>
                        <a:spcAft>
                          <a:spcPts val="0"/>
                        </a:spcAft>
                        <a:buNone/>
                      </a:pPr>
                      <a:r>
                        <a:rPr lang="en-US" sz="1000"/>
                        <a:t>Updated version of SAMPA for better performance and better support for streaming</a:t>
                      </a:r>
                      <a:endParaRPr sz="10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ellId="45:4:1"/>
                      </a:ext>
                    </a:extLst>
                  </a:tcPr>
                </a:tc>
                <a:tc>
                  <a:txBody>
                    <a:bodyPr/>
                    <a:lstStyle/>
                    <a:p>
                      <a:pPr marL="0" lvl="0" indent="0" algn="ctr" rtl="0">
                        <a:lnSpc>
                          <a:spcPct val="115000"/>
                        </a:lnSpc>
                        <a:spcBef>
                          <a:spcPts val="0"/>
                        </a:spcBef>
                        <a:spcAft>
                          <a:spcPts val="0"/>
                        </a:spcAft>
                        <a:buNone/>
                      </a:pPr>
                      <a:r>
                        <a:rPr lang="en-US" sz="1000"/>
                        <a:t>SAMPA or VMM3</a:t>
                      </a:r>
                      <a:endParaRPr sz="1000"/>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ellId="45:4:3"/>
                      </a:ext>
                    </a:extLst>
                  </a:tcPr>
                </a:tc>
                <a:extLst>
                  <a:ext uri="{0D108BD9-81ED-4DB2-BD59-A6C34878D82A}">
                    <a16:rowId xmlns:a16="http://schemas.microsoft.com/office/drawing/2014/main" val="10004"/>
                  </a:ext>
                </a:extLst>
              </a:tr>
              <a:tr h="496790">
                <a:tc>
                  <a:txBody>
                    <a:bodyPr/>
                    <a:lstStyle/>
                    <a:p>
                      <a:pPr marL="0" lvl="0" indent="0" algn="ctr" rtl="0">
                        <a:lnSpc>
                          <a:spcPct val="115000"/>
                        </a:lnSpc>
                        <a:spcBef>
                          <a:spcPts val="0"/>
                        </a:spcBef>
                        <a:spcAft>
                          <a:spcPts val="0"/>
                        </a:spcAft>
                        <a:buNone/>
                      </a:pPr>
                      <a:r>
                        <a:rPr lang="en-US" sz="1000"/>
                        <a:t>ALTIROC</a:t>
                      </a:r>
                      <a:endParaRPr sz="10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ellId="45:5:0"/>
                      </a:ext>
                    </a:extLst>
                  </a:tcPr>
                </a:tc>
                <a:tc>
                  <a:txBody>
                    <a:bodyPr/>
                    <a:lstStyle/>
                    <a:p>
                      <a:pPr marL="0" lvl="0" indent="0" algn="ctr">
                        <a:lnSpc>
                          <a:spcPct val="114999"/>
                        </a:lnSpc>
                        <a:spcBef>
                          <a:spcPts val="0"/>
                        </a:spcBef>
                        <a:spcAft>
                          <a:spcPts val="0"/>
                        </a:spcAft>
                        <a:buNone/>
                      </a:pPr>
                      <a:r>
                        <a:rPr lang="en-US" sz="1000"/>
                        <a:t>CEA SACLAY/CNRS</a:t>
                      </a:r>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ellId="45:5:1"/>
                      </a:ext>
                    </a:extLst>
                  </a:tcPr>
                </a:tc>
                <a:tc>
                  <a:txBody>
                    <a:bodyPr/>
                    <a:lstStyle/>
                    <a:p>
                      <a:pPr marL="0" lvl="0" indent="0" algn="ctr" rtl="0">
                        <a:lnSpc>
                          <a:spcPct val="115000"/>
                        </a:lnSpc>
                        <a:spcBef>
                          <a:spcPts val="0"/>
                        </a:spcBef>
                        <a:spcAft>
                          <a:spcPts val="0"/>
                        </a:spcAft>
                        <a:buNone/>
                      </a:pPr>
                      <a:r>
                        <a:rPr lang="en-US" sz="1000"/>
                        <a:t>Customization for EIC / AC LGAD</a:t>
                      </a:r>
                    </a:p>
                    <a:p>
                      <a:pPr marL="0" lvl="0" indent="0" algn="ctr">
                        <a:lnSpc>
                          <a:spcPct val="114999"/>
                        </a:lnSpc>
                        <a:spcBef>
                          <a:spcPts val="0"/>
                        </a:spcBef>
                        <a:spcAft>
                          <a:spcPts val="0"/>
                        </a:spcAft>
                        <a:buNone/>
                      </a:pPr>
                      <a:r>
                        <a:rPr lang="en-US" sz="1000"/>
                        <a:t>Streaming</a:t>
                      </a:r>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ellId="45:5:1"/>
                      </a:ext>
                    </a:extLst>
                  </a:tcPr>
                </a:tc>
                <a:tc>
                  <a:txBody>
                    <a:bodyPr/>
                    <a:lstStyle/>
                    <a:p>
                      <a:pPr marL="0" lvl="0" indent="0" algn="ctr">
                        <a:lnSpc>
                          <a:spcPct val="114999"/>
                        </a:lnSpc>
                        <a:spcBef>
                          <a:spcPts val="0"/>
                        </a:spcBef>
                        <a:spcAft>
                          <a:spcPts val="0"/>
                        </a:spcAft>
                        <a:buNone/>
                      </a:pPr>
                      <a:r>
                        <a:rPr lang="en-US" sz="1000" b="0" i="0" u="none" strike="noStrike" noProof="0" dirty="0">
                          <a:latin typeface="Arial"/>
                        </a:rPr>
                        <a:t>(low risk)</a:t>
                      </a:r>
                      <a:endParaRPr dirty="0"/>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ellId="45:5:3"/>
                      </a:ext>
                    </a:extLst>
                  </a:tcPr>
                </a:tc>
                <a:extLst>
                  <a:ext uri="{0D108BD9-81ED-4DB2-BD59-A6C34878D82A}">
                    <a16:rowId xmlns:a16="http://schemas.microsoft.com/office/drawing/2014/main" val="10005"/>
                  </a:ext>
                </a:extLst>
              </a:tr>
              <a:tr h="496790">
                <a:tc>
                  <a:txBody>
                    <a:bodyPr/>
                    <a:lstStyle/>
                    <a:p>
                      <a:pPr marL="0" lvl="0" indent="0" algn="ctr" rtl="0">
                        <a:lnSpc>
                          <a:spcPct val="115000"/>
                        </a:lnSpc>
                        <a:spcBef>
                          <a:spcPts val="0"/>
                        </a:spcBef>
                        <a:spcAft>
                          <a:spcPts val="0"/>
                        </a:spcAft>
                        <a:buNone/>
                      </a:pPr>
                      <a:r>
                        <a:rPr lang="en-US" sz="1000" dirty="0"/>
                        <a:t>HDSOC64</a:t>
                      </a:r>
                      <a:endParaRPr sz="1000" dirty="0"/>
                    </a:p>
                  </a:txBody>
                  <a:tcPr marL="14288" marR="14288" marT="9525" marB="9525" anchor="ctr">
                    <a:lnL w="9475" cap="flat" cmpd="sng">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ellId="45:5:0"/>
                      </a:ext>
                    </a:extLst>
                  </a:tcPr>
                </a:tc>
                <a:tc>
                  <a:txBody>
                    <a:bodyPr/>
                    <a:lstStyle/>
                    <a:p>
                      <a:pPr marL="0" lvl="0" indent="0" algn="ctr">
                        <a:lnSpc>
                          <a:spcPct val="114999"/>
                        </a:lnSpc>
                        <a:spcBef>
                          <a:spcPts val="0"/>
                        </a:spcBef>
                        <a:spcAft>
                          <a:spcPts val="0"/>
                        </a:spcAft>
                        <a:buNone/>
                      </a:pPr>
                      <a:r>
                        <a:rPr lang="en-US" sz="1000"/>
                        <a:t>NALU</a:t>
                      </a:r>
                    </a:p>
                  </a:txBody>
                  <a:tcPr marL="14288" marR="14288" marT="9525" marB="9525" anchor="ctr">
                    <a:lnL w="9475" cap="flat" cmpd="sng" algn="ctr">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ellId="45:5:1"/>
                      </a:ext>
                    </a:extLst>
                  </a:tcPr>
                </a:tc>
                <a:tc>
                  <a:txBody>
                    <a:bodyPr/>
                    <a:lstStyle/>
                    <a:p>
                      <a:pPr marL="0" lvl="0" indent="0" algn="ctr">
                        <a:lnSpc>
                          <a:spcPct val="114999"/>
                        </a:lnSpc>
                        <a:spcBef>
                          <a:spcPts val="0"/>
                        </a:spcBef>
                        <a:spcAft>
                          <a:spcPts val="0"/>
                        </a:spcAft>
                        <a:buNone/>
                      </a:pPr>
                      <a:r>
                        <a:rPr lang="en-US" sz="1000"/>
                        <a:t>64 channels version of HDSOC</a:t>
                      </a:r>
                    </a:p>
                  </a:txBody>
                  <a:tcPr marL="14288" marR="14288" marT="9525" marB="9525" anchor="ctr">
                    <a:lnL w="9475" cap="flat" cmpd="sng" algn="ctr">
                      <a:solidFill>
                        <a:srgbClr val="CCCCCC"/>
                      </a:solidFill>
                      <a:prstDash val="solid"/>
                      <a:round/>
                      <a:headEnd type="none" w="sm" len="sm"/>
                      <a:tailEnd type="none" w="sm" len="sm"/>
                    </a:lnL>
                    <a:lnR w="9475" cap="flat" cmpd="sng" algn="ctr">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ellId="45:5:1"/>
                      </a:ext>
                    </a:extLst>
                  </a:tcPr>
                </a:tc>
                <a:tc>
                  <a:txBody>
                    <a:bodyPr/>
                    <a:lstStyle/>
                    <a:p>
                      <a:pPr marL="0" lvl="0" indent="0" algn="ctr">
                        <a:lnSpc>
                          <a:spcPct val="114999"/>
                        </a:lnSpc>
                        <a:spcBef>
                          <a:spcPts val="0"/>
                        </a:spcBef>
                        <a:spcAft>
                          <a:spcPts val="0"/>
                        </a:spcAft>
                        <a:buNone/>
                      </a:pPr>
                      <a:r>
                        <a:rPr lang="en-US" dirty="0"/>
                        <a:t>HDSOC32</a:t>
                      </a:r>
                      <a:endParaRPr dirty="0"/>
                    </a:p>
                  </a:txBody>
                  <a:tcPr marL="14288" marR="14288" marT="9525" marB="9525" anchor="ctr">
                    <a:lnL w="9475" cap="flat" cmpd="sng" algn="ctr">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lgn="ctr">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ellId="45:5:3"/>
                      </a:ext>
                    </a:extLst>
                  </a:tcPr>
                </a:tc>
                <a:extLst>
                  <a:ext uri="{0D108BD9-81ED-4DB2-BD59-A6C34878D82A}">
                    <a16:rowId xmlns:a16="http://schemas.microsoft.com/office/drawing/2014/main" val="5204907"/>
                  </a:ext>
                </a:extLst>
              </a:tr>
            </a:tbl>
          </a:graphicData>
        </a:graphic>
      </p:graphicFrame>
      <p:sp>
        <p:nvSpPr>
          <p:cNvPr id="46" name="Google Shape;46;g10b8cedbde3_0_7"/>
          <p:cNvSpPr txBox="1"/>
          <p:nvPr/>
        </p:nvSpPr>
        <p:spPr>
          <a:xfrm>
            <a:off x="1275775" y="5778988"/>
            <a:ext cx="9245700" cy="200041"/>
          </a:xfrm>
          <a:prstGeom prst="rect">
            <a:avLst/>
          </a:prstGeom>
          <a:noFill/>
          <a:ln>
            <a:noFill/>
          </a:ln>
        </p:spPr>
        <p:txBody>
          <a:bodyPr spcFirstLastPara="1" wrap="square" lIns="45713" tIns="45713" rIns="45713" bIns="45713"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47" name="Google Shape;47;g10b8cedbde3_0_7"/>
          <p:cNvSpPr txBox="1"/>
          <p:nvPr/>
        </p:nvSpPr>
        <p:spPr>
          <a:xfrm>
            <a:off x="872350" y="4949590"/>
            <a:ext cx="10052550" cy="1600424"/>
          </a:xfrm>
          <a:prstGeom prst="rect">
            <a:avLst/>
          </a:prstGeom>
          <a:noFill/>
          <a:ln>
            <a:noFill/>
          </a:ln>
        </p:spPr>
        <p:txBody>
          <a:bodyPr spcFirstLastPara="1" wrap="square" lIns="45713" tIns="45713" rIns="45713" bIns="45713"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lt"/>
                <a:cs typeface="Arial"/>
              </a:rPr>
              <a:t>Advanced prototype for TDR - start production around 2026 and ASIC choice will be frozen at that date</a:t>
            </a:r>
            <a:endParaRPr kumimoji="0" lang="en-US" sz="1800" b="0" i="0" u="none" strike="noStrike" kern="1200" cap="none" spc="0" normalizeH="0" baseline="0" noProof="0" dirty="0">
              <a:ln>
                <a:noFill/>
              </a:ln>
              <a:solidFill>
                <a:srgbClr val="000000"/>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All ASICs are based on existing design : development of new chip mostly for improved data links for better rate capability and streaming support making the R&amp;D fairly low risk, </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a:rPr>
              <a:t>SALSA is a new iteration of SAMPA with higher channel density / higher sampling rate / lower power consumption</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Other ASICs will be chosen in conjunction with project from available ASICs for better standardization</a:t>
            </a: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a:rPr>
              <a:t>Detailed timeline in EL3</a:t>
            </a:r>
          </a:p>
        </p:txBody>
      </p:sp>
      <p:sp>
        <p:nvSpPr>
          <p:cNvPr id="3" name="TextBox 2">
            <a:extLst>
              <a:ext uri="{FF2B5EF4-FFF2-40B4-BE49-F238E27FC236}">
                <a16:creationId xmlns:a16="http://schemas.microsoft.com/office/drawing/2014/main" id="{A99DCAF3-76EE-48B7-9048-A987F85BFD36}"/>
              </a:ext>
            </a:extLst>
          </p:cNvPr>
          <p:cNvSpPr txBox="1"/>
          <p:nvPr/>
        </p:nvSpPr>
        <p:spPr>
          <a:xfrm>
            <a:off x="442175" y="878971"/>
            <a:ext cx="1119174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Provide a summary (e.g., in tabular format) of the specific R&amp;D goals and development timescale for each individual ASIC, including each fallback option. For each ASIC, include estimate of when the decision needs to be taken whether to go with the baseline ASIC or the fallback option. </a:t>
            </a:r>
          </a:p>
        </p:txBody>
      </p:sp>
    </p:spTree>
    <p:extLst>
      <p:ext uri="{BB962C8B-B14F-4D97-AF65-F5344CB8AC3E}">
        <p14:creationId xmlns:p14="http://schemas.microsoft.com/office/powerpoint/2010/main" val="2031596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g10b8cedbde3_0_14"/>
          <p:cNvSpPr txBox="1">
            <a:spLocks noGrp="1"/>
          </p:cNvSpPr>
          <p:nvPr>
            <p:ph type="title"/>
          </p:nvPr>
        </p:nvSpPr>
        <p:spPr>
          <a:xfrm>
            <a:off x="112486" y="290399"/>
            <a:ext cx="11072550" cy="623850"/>
          </a:xfrm>
          <a:prstGeom prst="rect">
            <a:avLst/>
          </a:prstGeom>
          <a:noFill/>
          <a:ln>
            <a:noFill/>
          </a:ln>
        </p:spPr>
        <p:txBody>
          <a:bodyPr spcFirstLastPara="1" wrap="square" lIns="45713" tIns="45713" rIns="45713" bIns="45713" anchor="ctr" anchorCtr="0">
            <a:normAutofit/>
          </a:bodyPr>
          <a:lstStyle/>
          <a:p>
            <a:pPr>
              <a:buSzPts val="7480"/>
            </a:pPr>
            <a:r>
              <a:rPr lang="en-US" sz="3700"/>
              <a:t>EL3 : ASICs timeline </a:t>
            </a:r>
            <a:endParaRPr/>
          </a:p>
        </p:txBody>
      </p:sp>
      <p:graphicFrame>
        <p:nvGraphicFramePr>
          <p:cNvPr id="55" name="Google Shape;55;g10b8cedbde3_0_14"/>
          <p:cNvGraphicFramePr/>
          <p:nvPr/>
        </p:nvGraphicFramePr>
        <p:xfrm>
          <a:off x="36608" y="1604534"/>
          <a:ext cx="11731182" cy="4402224"/>
        </p:xfrm>
        <a:graphic>
          <a:graphicData uri="http://schemas.openxmlformats.org/drawingml/2006/table">
            <a:tbl>
              <a:tblPr>
                <a:noFill/>
              </a:tblPr>
              <a:tblGrid>
                <a:gridCol w="1873057">
                  <a:extLst>
                    <a:ext uri="{9D8B030D-6E8A-4147-A177-3AD203B41FA5}">
                      <a16:colId xmlns:a16="http://schemas.microsoft.com/office/drawing/2014/main" val="20000"/>
                    </a:ext>
                  </a:extLst>
                </a:gridCol>
                <a:gridCol w="1873057">
                  <a:extLst>
                    <a:ext uri="{9D8B030D-6E8A-4147-A177-3AD203B41FA5}">
                      <a16:colId xmlns:a16="http://schemas.microsoft.com/office/drawing/2014/main" val="20001"/>
                    </a:ext>
                  </a:extLst>
                </a:gridCol>
                <a:gridCol w="1095346">
                  <a:extLst>
                    <a:ext uri="{9D8B030D-6E8A-4147-A177-3AD203B41FA5}">
                      <a16:colId xmlns:a16="http://schemas.microsoft.com/office/drawing/2014/main" val="20002"/>
                    </a:ext>
                  </a:extLst>
                </a:gridCol>
                <a:gridCol w="1412992">
                  <a:extLst>
                    <a:ext uri="{9D8B030D-6E8A-4147-A177-3AD203B41FA5}">
                      <a16:colId xmlns:a16="http://schemas.microsoft.com/office/drawing/2014/main" val="20003"/>
                    </a:ext>
                  </a:extLst>
                </a:gridCol>
                <a:gridCol w="1095346">
                  <a:extLst>
                    <a:ext uri="{9D8B030D-6E8A-4147-A177-3AD203B41FA5}">
                      <a16:colId xmlns:a16="http://schemas.microsoft.com/office/drawing/2014/main" val="20004"/>
                    </a:ext>
                  </a:extLst>
                </a:gridCol>
                <a:gridCol w="1095346">
                  <a:extLst>
                    <a:ext uri="{9D8B030D-6E8A-4147-A177-3AD203B41FA5}">
                      <a16:colId xmlns:a16="http://schemas.microsoft.com/office/drawing/2014/main" val="20005"/>
                    </a:ext>
                  </a:extLst>
                </a:gridCol>
                <a:gridCol w="1095346">
                  <a:extLst>
                    <a:ext uri="{9D8B030D-6E8A-4147-A177-3AD203B41FA5}">
                      <a16:colId xmlns:a16="http://schemas.microsoft.com/office/drawing/2014/main" val="20006"/>
                    </a:ext>
                  </a:extLst>
                </a:gridCol>
                <a:gridCol w="1095346">
                  <a:extLst>
                    <a:ext uri="{9D8B030D-6E8A-4147-A177-3AD203B41FA5}">
                      <a16:colId xmlns:a16="http://schemas.microsoft.com/office/drawing/2014/main" val="20007"/>
                    </a:ext>
                  </a:extLst>
                </a:gridCol>
                <a:gridCol w="1095346">
                  <a:extLst>
                    <a:ext uri="{9D8B030D-6E8A-4147-A177-3AD203B41FA5}">
                      <a16:colId xmlns:a16="http://schemas.microsoft.com/office/drawing/2014/main" val="20008"/>
                    </a:ext>
                  </a:extLst>
                </a:gridCol>
              </a:tblGrid>
              <a:tr h="1052583">
                <a:tc>
                  <a:txBody>
                    <a:bodyPr/>
                    <a:lstStyle/>
                    <a:p>
                      <a:pPr marL="0" lvl="0" indent="0" algn="ctr" rtl="0">
                        <a:lnSpc>
                          <a:spcPct val="115000"/>
                        </a:lnSpc>
                        <a:spcBef>
                          <a:spcPts val="0"/>
                        </a:spcBef>
                        <a:spcAft>
                          <a:spcPts val="0"/>
                        </a:spcAft>
                        <a:buNone/>
                      </a:pPr>
                      <a:r>
                        <a:rPr lang="en-US" sz="1200"/>
                        <a:t>Detector type</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a:t>ASIC proposed</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a:t>R&amp;D</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a:t>Conceptual design</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err="1"/>
                        <a:t>Preprototype</a:t>
                      </a:r>
                      <a:endParaRPr sz="1200" err="1"/>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a:t>Full functional prototype</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a:t>Integration with readout chain</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a:t>Ready for production</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a:t>Fall back</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514133">
                <a:tc>
                  <a:txBody>
                    <a:bodyPr/>
                    <a:lstStyle/>
                    <a:p>
                      <a:pPr marL="0" lvl="0" indent="0" algn="ctr" rtl="0">
                        <a:lnSpc>
                          <a:spcPct val="115000"/>
                        </a:lnSpc>
                        <a:spcBef>
                          <a:spcPts val="0"/>
                        </a:spcBef>
                        <a:spcAft>
                          <a:spcPts val="0"/>
                        </a:spcAft>
                        <a:buNone/>
                      </a:pPr>
                      <a:r>
                        <a:rPr lang="en-US" sz="1200"/>
                        <a:t>MCP PMT</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a:t>HDSOC 64 channels</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a:t>2022</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a:t>2023</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a:t>HDSOC32</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514133">
                <a:tc>
                  <a:txBody>
                    <a:bodyPr/>
                    <a:lstStyle/>
                    <a:p>
                      <a:pPr marL="0" lvl="0" indent="0" algn="ctr" rtl="0">
                        <a:lnSpc>
                          <a:spcPct val="115000"/>
                        </a:lnSpc>
                        <a:spcBef>
                          <a:spcPts val="0"/>
                        </a:spcBef>
                        <a:spcAft>
                          <a:spcPts val="0"/>
                        </a:spcAft>
                        <a:buNone/>
                      </a:pPr>
                      <a:r>
                        <a:rPr lang="en-US" sz="1200" err="1"/>
                        <a:t>SiPMT</a:t>
                      </a:r>
                      <a:endParaRPr sz="1200" err="1"/>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a:t>ALCOR</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a:t>2022</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a:t>2023-24</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a:t>2025</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514133">
                <a:tc>
                  <a:txBody>
                    <a:bodyPr/>
                    <a:lstStyle/>
                    <a:p>
                      <a:pPr marL="0" lvl="0" indent="0" algn="ctr" rtl="0">
                        <a:lnSpc>
                          <a:spcPct val="115000"/>
                        </a:lnSpc>
                        <a:spcBef>
                          <a:spcPts val="0"/>
                        </a:spcBef>
                        <a:spcAft>
                          <a:spcPts val="0"/>
                        </a:spcAft>
                        <a:buNone/>
                      </a:pPr>
                      <a:r>
                        <a:rPr lang="en-US" sz="1200"/>
                        <a:t>Pixel detector Imaging calorimeter</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a:t>ASTROPIX</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a:t>2015</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a:t>2018/19</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a:t>March 2020   </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200">
                          <a:solidFill>
                            <a:schemeClr val="dk1"/>
                          </a:solidFill>
                        </a:rPr>
                        <a:t>2021</a:t>
                      </a:r>
                      <a:endParaRPr sz="1200">
                        <a:solidFill>
                          <a:schemeClr val="dk1"/>
                        </a:solidFill>
                      </a:endParaRPr>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a:t>2022</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a:t>2023</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514133">
                <a:tc>
                  <a:txBody>
                    <a:bodyPr/>
                    <a:lstStyle/>
                    <a:p>
                      <a:pPr marL="0" lvl="0" indent="0" algn="ctr" rtl="0">
                        <a:lnSpc>
                          <a:spcPct val="115000"/>
                        </a:lnSpc>
                        <a:spcBef>
                          <a:spcPts val="0"/>
                        </a:spcBef>
                        <a:spcAft>
                          <a:spcPts val="0"/>
                        </a:spcAft>
                        <a:buNone/>
                      </a:pPr>
                      <a:r>
                        <a:rPr lang="en-US" sz="1200"/>
                        <a:t>MAPS</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a:t>ALPIDE ITS3</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a:t>2019</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a:t>2021</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a:t>2023</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a:t>2024</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a:t>2025</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a:t>ALPIDE ITS2</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778976">
                <a:tc>
                  <a:txBody>
                    <a:bodyPr/>
                    <a:lstStyle/>
                    <a:p>
                      <a:pPr marL="0" lvl="0" indent="0" algn="ctr" rtl="0">
                        <a:lnSpc>
                          <a:spcPct val="115000"/>
                        </a:lnSpc>
                        <a:spcBef>
                          <a:spcPts val="0"/>
                        </a:spcBef>
                        <a:spcAft>
                          <a:spcPts val="0"/>
                        </a:spcAft>
                        <a:buNone/>
                      </a:pPr>
                      <a:r>
                        <a:rPr lang="en-US" sz="1200"/>
                        <a:t>MPGD</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a:t>SALSA</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a:t>2020</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a:t>2021</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a:t>2022</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1200"/>
                        <a:t>2025</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a:t>SAMPA or VMM3</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514133">
                <a:tc>
                  <a:txBody>
                    <a:bodyPr/>
                    <a:lstStyle/>
                    <a:p>
                      <a:pPr marL="0" lvl="0" indent="0" algn="ctr" rtl="0">
                        <a:lnSpc>
                          <a:spcPct val="115000"/>
                        </a:lnSpc>
                        <a:spcBef>
                          <a:spcPts val="0"/>
                        </a:spcBef>
                        <a:spcAft>
                          <a:spcPts val="0"/>
                        </a:spcAft>
                        <a:buNone/>
                      </a:pPr>
                      <a:r>
                        <a:rPr lang="en-US" sz="1200"/>
                        <a:t>AC-LGAD</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a:t>ALTIROC</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a:t>Early 2022</a:t>
                      </a: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14288" marR="14288" marT="9525" marB="9525" anchor="ctr">
                    <a:lnL w="9475" cap="flat" cmpd="sng">
                      <a:solidFill>
                        <a:srgbClr val="CCCCCC"/>
                      </a:solidFill>
                      <a:prstDash val="solid"/>
                      <a:round/>
                      <a:headEnd type="none" w="sm" len="sm"/>
                      <a:tailEnd type="none" w="sm" len="sm"/>
                    </a:lnL>
                    <a:lnR w="9475" cap="flat" cmpd="sng">
                      <a:solidFill>
                        <a:srgbClr val="CCCCCC"/>
                      </a:solidFill>
                      <a:prstDash val="solid"/>
                      <a:round/>
                      <a:headEnd type="none" w="sm" len="sm"/>
                      <a:tailEnd type="none" w="sm" len="sm"/>
                    </a:lnR>
                    <a:lnT w="9475" cap="flat" cmpd="sng">
                      <a:solidFill>
                        <a:srgbClr val="CCCCCC"/>
                      </a:solidFill>
                      <a:prstDash val="solid"/>
                      <a:round/>
                      <a:headEnd type="none" w="sm" len="sm"/>
                      <a:tailEnd type="none" w="sm" len="sm"/>
                    </a:lnT>
                    <a:lnB w="9475" cap="flat" cmpd="sng" algn="ctr">
                      <a:solidFill>
                        <a:srgbClr val="CCCCCC"/>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 name="TextBox 1">
            <a:extLst>
              <a:ext uri="{FF2B5EF4-FFF2-40B4-BE49-F238E27FC236}">
                <a16:creationId xmlns:a16="http://schemas.microsoft.com/office/drawing/2014/main" id="{3F91C07C-F678-457D-9863-81813F415F9C}"/>
              </a:ext>
            </a:extLst>
          </p:cNvPr>
          <p:cNvSpPr txBox="1"/>
          <p:nvPr/>
        </p:nvSpPr>
        <p:spPr>
          <a:xfrm>
            <a:off x="317678" y="867178"/>
            <a:ext cx="1076244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Describe the development plan and timeline for the customization and prototyping of</a:t>
            </a:r>
            <a:br>
              <a:rPr kumimoji="0" lang="en-US" sz="1800" b="0" i="0" u="none" strike="noStrike" kern="1200" cap="none" spc="0" normalizeH="0" baseline="0" noProof="0">
                <a:ln>
                  <a:noFill/>
                </a:ln>
                <a:solidFill>
                  <a:srgbClr val="000000"/>
                </a:solidFill>
                <a:effectLst/>
                <a:uLnTx/>
                <a:uFillTx/>
                <a:latin typeface="Arial"/>
                <a:ea typeface="+mn-ea"/>
                <a:cs typeface="+mn-cs"/>
              </a:rPr>
            </a:br>
            <a:r>
              <a:rPr kumimoji="0" lang="en-US" sz="1800" b="0" i="0" u="none" strike="noStrike" kern="1200" cap="none" spc="0" normalizeH="0" baseline="0" noProof="0">
                <a:ln>
                  <a:noFill/>
                </a:ln>
                <a:solidFill>
                  <a:srgbClr val="000000"/>
                </a:solidFill>
                <a:effectLst/>
                <a:uLnTx/>
                <a:uFillTx/>
                <a:latin typeface="Arial"/>
                <a:ea typeface="+mn-ea"/>
                <a:cs typeface="+mn-cs"/>
              </a:rPr>
              <a:t>electronics specific to each sub-detector concept. </a:t>
            </a:r>
          </a:p>
        </p:txBody>
      </p:sp>
    </p:spTree>
    <p:extLst>
      <p:ext uri="{BB962C8B-B14F-4D97-AF65-F5344CB8AC3E}">
        <p14:creationId xmlns:p14="http://schemas.microsoft.com/office/powerpoint/2010/main" val="3789908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E8694EA-3ACD-E780-EF26-B9FBA27576C4}"/>
              </a:ext>
            </a:extLst>
          </p:cNvPr>
          <p:cNvSpPr>
            <a:spLocks noGrp="1"/>
          </p:cNvSpPr>
          <p:nvPr>
            <p:ph type="ftr" sz="quarter" idx="11"/>
          </p:nvPr>
        </p:nvSpPr>
        <p:spPr/>
        <p:txBody>
          <a:bodyPr/>
          <a:lstStyle/>
          <a:p>
            <a:r>
              <a:rPr lang="en-US"/>
              <a:t>RHIC/AGS User Meeting</a:t>
            </a:r>
            <a:endParaRPr lang="en-US" dirty="0"/>
          </a:p>
        </p:txBody>
      </p:sp>
      <p:pic>
        <p:nvPicPr>
          <p:cNvPr id="4" name="Picture 3">
            <a:extLst>
              <a:ext uri="{FF2B5EF4-FFF2-40B4-BE49-F238E27FC236}">
                <a16:creationId xmlns:a16="http://schemas.microsoft.com/office/drawing/2014/main" id="{DC725747-E81A-D6B4-EA64-AA4C6E3079B6}"/>
              </a:ext>
            </a:extLst>
          </p:cNvPr>
          <p:cNvPicPr>
            <a:picLocks noChangeAspect="1"/>
          </p:cNvPicPr>
          <p:nvPr/>
        </p:nvPicPr>
        <p:blipFill rotWithShape="1">
          <a:blip r:embed="rId2"/>
          <a:srcRect l="1119" r="2402" b="752"/>
          <a:stretch/>
        </p:blipFill>
        <p:spPr>
          <a:xfrm>
            <a:off x="3880899" y="614467"/>
            <a:ext cx="7893180" cy="5573925"/>
          </a:xfrm>
          <a:prstGeom prst="rect">
            <a:avLst/>
          </a:prstGeom>
        </p:spPr>
      </p:pic>
      <p:sp>
        <p:nvSpPr>
          <p:cNvPr id="5" name="TextBox 4">
            <a:extLst>
              <a:ext uri="{FF2B5EF4-FFF2-40B4-BE49-F238E27FC236}">
                <a16:creationId xmlns:a16="http://schemas.microsoft.com/office/drawing/2014/main" id="{733A7CC4-D0EC-C8C5-9A37-305465E7A38C}"/>
              </a:ext>
            </a:extLst>
          </p:cNvPr>
          <p:cNvSpPr txBox="1"/>
          <p:nvPr/>
        </p:nvSpPr>
        <p:spPr>
          <a:xfrm>
            <a:off x="417921" y="614467"/>
            <a:ext cx="2622128" cy="646331"/>
          </a:xfrm>
          <a:prstGeom prst="rect">
            <a:avLst/>
          </a:prstGeom>
          <a:noFill/>
        </p:spPr>
        <p:txBody>
          <a:bodyPr wrap="none" rtlCol="0">
            <a:spAutoFit/>
          </a:bodyPr>
          <a:lstStyle/>
          <a:p>
            <a:r>
              <a:rPr lang="en-US" sz="3600" dirty="0"/>
              <a:t>The Detector</a:t>
            </a:r>
          </a:p>
        </p:txBody>
      </p:sp>
      <p:sp>
        <p:nvSpPr>
          <p:cNvPr id="6" name="TextBox 5">
            <a:extLst>
              <a:ext uri="{FF2B5EF4-FFF2-40B4-BE49-F238E27FC236}">
                <a16:creationId xmlns:a16="http://schemas.microsoft.com/office/drawing/2014/main" id="{0DC45057-4449-5878-2C75-C2362FCAE555}"/>
              </a:ext>
            </a:extLst>
          </p:cNvPr>
          <p:cNvSpPr txBox="1"/>
          <p:nvPr/>
        </p:nvSpPr>
        <p:spPr>
          <a:xfrm>
            <a:off x="417921" y="1385934"/>
            <a:ext cx="3582186" cy="5324535"/>
          </a:xfrm>
          <a:prstGeom prst="rect">
            <a:avLst/>
          </a:prstGeom>
          <a:noFill/>
        </p:spPr>
        <p:txBody>
          <a:bodyPr wrap="square" rtlCol="0">
            <a:spAutoFit/>
          </a:bodyPr>
          <a:lstStyle/>
          <a:p>
            <a:pPr marL="285750" indent="-285750">
              <a:buFont typeface="Wingdings" panose="05000000000000000000" pitchFamily="2" charset="2"/>
              <a:buChar char="Ø"/>
            </a:pPr>
            <a:r>
              <a:rPr lang="en-US" dirty="0"/>
              <a:t>Coming out of the DPAP processes, the ECCE detector was selected as a baseline but with the expectation of the need to recruit and to merge the collaborations</a:t>
            </a:r>
          </a:p>
          <a:p>
            <a:pPr marL="285750" indent="-285750">
              <a:buFont typeface="Wingdings" panose="05000000000000000000" pitchFamily="2" charset="2"/>
              <a:buChar char="Ø"/>
            </a:pPr>
            <a:r>
              <a:rPr lang="en-US" dirty="0"/>
              <a:t>1.5 Tesla Magnet</a:t>
            </a:r>
          </a:p>
          <a:p>
            <a:pPr marL="285750" indent="-285750">
              <a:buFont typeface="Wingdings" panose="05000000000000000000" pitchFamily="2" charset="2"/>
              <a:buChar char="Ø"/>
            </a:pPr>
            <a:r>
              <a:rPr lang="en-US" dirty="0"/>
              <a:t>Design is being further refined</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~20 Detectors in central region</a:t>
            </a:r>
          </a:p>
          <a:p>
            <a:pPr marL="285750" indent="-285750">
              <a:buFont typeface="Wingdings" panose="05000000000000000000" pitchFamily="2" charset="2"/>
              <a:buChar char="Ø"/>
            </a:pPr>
            <a:r>
              <a:rPr lang="en-US" dirty="0"/>
              <a:t>~10 Detectors in the far forward and far backward directions.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Several Detector Technologies </a:t>
            </a:r>
          </a:p>
          <a:p>
            <a:pPr marL="742950" lvl="1" indent="-285750">
              <a:buFont typeface="Arial" panose="020B0604020202020204" pitchFamily="34" charset="0"/>
              <a:buChar char="•"/>
            </a:pPr>
            <a:r>
              <a:rPr lang="en-US" sz="1400" dirty="0"/>
              <a:t>Silicon MAPS</a:t>
            </a:r>
          </a:p>
          <a:p>
            <a:pPr marL="742950" lvl="1" indent="-285750">
              <a:buFont typeface="Arial" panose="020B0604020202020204" pitchFamily="34" charset="0"/>
              <a:buChar char="•"/>
            </a:pPr>
            <a:r>
              <a:rPr lang="en-US" sz="1400" dirty="0"/>
              <a:t>MPGDs (</a:t>
            </a:r>
            <a:r>
              <a:rPr lang="en-US" sz="1400" dirty="0" err="1"/>
              <a:t>uRWell</a:t>
            </a:r>
            <a:r>
              <a:rPr lang="en-US" sz="1400" dirty="0"/>
              <a:t>)</a:t>
            </a:r>
          </a:p>
          <a:p>
            <a:pPr marL="742950" lvl="1" indent="-285750">
              <a:buFont typeface="Arial" panose="020B0604020202020204" pitchFamily="34" charset="0"/>
              <a:buChar char="•"/>
            </a:pPr>
            <a:r>
              <a:rPr lang="en-US" sz="1400" dirty="0"/>
              <a:t>AC-LGAD (TOF)</a:t>
            </a:r>
          </a:p>
          <a:p>
            <a:pPr marL="742950" lvl="1" indent="-285750">
              <a:buFont typeface="Arial" panose="020B0604020202020204" pitchFamily="34" charset="0"/>
              <a:buChar char="•"/>
            </a:pPr>
            <a:r>
              <a:rPr lang="en-US" sz="1400" dirty="0"/>
              <a:t>RICH (</a:t>
            </a:r>
            <a:r>
              <a:rPr lang="en-US" sz="1400" dirty="0" err="1"/>
              <a:t>dRICH</a:t>
            </a:r>
            <a:r>
              <a:rPr lang="en-US" sz="1400" dirty="0"/>
              <a:t>, </a:t>
            </a:r>
            <a:r>
              <a:rPr lang="en-US" sz="1400" dirty="0" err="1"/>
              <a:t>mRICH</a:t>
            </a:r>
            <a:r>
              <a:rPr lang="en-US" sz="1400" dirty="0"/>
              <a:t>, DIRC)</a:t>
            </a:r>
          </a:p>
          <a:p>
            <a:pPr marL="742950" lvl="1" indent="-285750">
              <a:buFont typeface="Arial" panose="020B0604020202020204" pitchFamily="34" charset="0"/>
              <a:buChar char="•"/>
            </a:pPr>
            <a:r>
              <a:rPr lang="en-US" sz="1400" dirty="0"/>
              <a:t>Calorimeters (</a:t>
            </a:r>
            <a:r>
              <a:rPr lang="en-US" sz="1400" dirty="0" err="1"/>
              <a:t>SiPM</a:t>
            </a:r>
            <a:r>
              <a:rPr lang="en-US" sz="1400" dirty="0"/>
              <a:t> readout)</a:t>
            </a:r>
          </a:p>
          <a:p>
            <a:pPr marL="285750" indent="-285750">
              <a:buFont typeface="Wingdings" panose="05000000000000000000" pitchFamily="2" charset="2"/>
              <a:buChar char="Ø"/>
            </a:pPr>
            <a:endParaRPr lang="en-US" dirty="0"/>
          </a:p>
        </p:txBody>
      </p:sp>
      <p:sp>
        <p:nvSpPr>
          <p:cNvPr id="7" name="Slide Number Placeholder 6">
            <a:extLst>
              <a:ext uri="{FF2B5EF4-FFF2-40B4-BE49-F238E27FC236}">
                <a16:creationId xmlns:a16="http://schemas.microsoft.com/office/drawing/2014/main" id="{0B0F1F37-96AD-341D-658F-7789245EB41F}"/>
              </a:ext>
            </a:extLst>
          </p:cNvPr>
          <p:cNvSpPr>
            <a:spLocks noGrp="1"/>
          </p:cNvSpPr>
          <p:nvPr>
            <p:ph type="sldNum" sz="quarter" idx="12"/>
          </p:nvPr>
        </p:nvSpPr>
        <p:spPr/>
        <p:txBody>
          <a:bodyPr/>
          <a:lstStyle/>
          <a:p>
            <a:fld id="{7726C24C-B72C-434A-927F-C592A33BA548}" type="slidenum">
              <a:rPr lang="en-US" smtClean="0"/>
              <a:t>2</a:t>
            </a:fld>
            <a:endParaRPr lang="en-US"/>
          </a:p>
        </p:txBody>
      </p:sp>
      <p:sp>
        <p:nvSpPr>
          <p:cNvPr id="8" name="Date Placeholder 7">
            <a:extLst>
              <a:ext uri="{FF2B5EF4-FFF2-40B4-BE49-F238E27FC236}">
                <a16:creationId xmlns:a16="http://schemas.microsoft.com/office/drawing/2014/main" id="{06D57D6D-EAB4-CA4E-9367-16EB41BC62A4}"/>
              </a:ext>
            </a:extLst>
          </p:cNvPr>
          <p:cNvSpPr>
            <a:spLocks noGrp="1"/>
          </p:cNvSpPr>
          <p:nvPr>
            <p:ph type="dt" sz="half" idx="10"/>
          </p:nvPr>
        </p:nvSpPr>
        <p:spPr/>
        <p:txBody>
          <a:bodyPr/>
          <a:lstStyle/>
          <a:p>
            <a:r>
              <a:rPr lang="en-US"/>
              <a:t>6/8/2022</a:t>
            </a:r>
            <a:endParaRPr lang="en-US" dirty="0"/>
          </a:p>
        </p:txBody>
      </p:sp>
    </p:spTree>
    <p:extLst>
      <p:ext uri="{BB962C8B-B14F-4D97-AF65-F5344CB8AC3E}">
        <p14:creationId xmlns:p14="http://schemas.microsoft.com/office/powerpoint/2010/main" val="3485944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475085-D708-2B0E-5E67-A6AF0648232B}"/>
              </a:ext>
            </a:extLst>
          </p:cNvPr>
          <p:cNvSpPr>
            <a:spLocks noGrp="1"/>
          </p:cNvSpPr>
          <p:nvPr>
            <p:ph type="dt" sz="half" idx="10"/>
          </p:nvPr>
        </p:nvSpPr>
        <p:spPr/>
        <p:txBody>
          <a:bodyPr/>
          <a:lstStyle/>
          <a:p>
            <a:r>
              <a:rPr lang="en-US"/>
              <a:t>6/8/2022</a:t>
            </a:r>
          </a:p>
        </p:txBody>
      </p:sp>
      <p:sp>
        <p:nvSpPr>
          <p:cNvPr id="3" name="Footer Placeholder 2">
            <a:extLst>
              <a:ext uri="{FF2B5EF4-FFF2-40B4-BE49-F238E27FC236}">
                <a16:creationId xmlns:a16="http://schemas.microsoft.com/office/drawing/2014/main" id="{F3FCC96B-FF13-C809-A602-776F8CA2A685}"/>
              </a:ext>
            </a:extLst>
          </p:cNvPr>
          <p:cNvSpPr>
            <a:spLocks noGrp="1"/>
          </p:cNvSpPr>
          <p:nvPr>
            <p:ph type="ftr" sz="quarter" idx="11"/>
          </p:nvPr>
        </p:nvSpPr>
        <p:spPr/>
        <p:txBody>
          <a:bodyPr/>
          <a:lstStyle/>
          <a:p>
            <a:r>
              <a:rPr lang="en-US"/>
              <a:t>RHIC/AGS User Meeting</a:t>
            </a:r>
          </a:p>
        </p:txBody>
      </p:sp>
      <p:sp>
        <p:nvSpPr>
          <p:cNvPr id="4" name="Slide Number Placeholder 3">
            <a:extLst>
              <a:ext uri="{FF2B5EF4-FFF2-40B4-BE49-F238E27FC236}">
                <a16:creationId xmlns:a16="http://schemas.microsoft.com/office/drawing/2014/main" id="{F1D1FDC2-6FC2-B04E-2E20-82BF957A19A6}"/>
              </a:ext>
            </a:extLst>
          </p:cNvPr>
          <p:cNvSpPr>
            <a:spLocks noGrp="1"/>
          </p:cNvSpPr>
          <p:nvPr>
            <p:ph type="sldNum" sz="quarter" idx="12"/>
          </p:nvPr>
        </p:nvSpPr>
        <p:spPr/>
        <p:txBody>
          <a:bodyPr/>
          <a:lstStyle/>
          <a:p>
            <a:fld id="{7726C24C-B72C-434A-927F-C592A33BA548}" type="slidenum">
              <a:rPr lang="en-US" smtClean="0"/>
              <a:t>3</a:t>
            </a:fld>
            <a:endParaRPr lang="en-US"/>
          </a:p>
        </p:txBody>
      </p:sp>
      <p:pic>
        <p:nvPicPr>
          <p:cNvPr id="6" name="Picture 5">
            <a:extLst>
              <a:ext uri="{FF2B5EF4-FFF2-40B4-BE49-F238E27FC236}">
                <a16:creationId xmlns:a16="http://schemas.microsoft.com/office/drawing/2014/main" id="{8EE52D4C-1A62-A91A-951B-EEB41668EC4A}"/>
              </a:ext>
            </a:extLst>
          </p:cNvPr>
          <p:cNvPicPr>
            <a:picLocks noChangeAspect="1"/>
          </p:cNvPicPr>
          <p:nvPr/>
        </p:nvPicPr>
        <p:blipFill>
          <a:blip r:embed="rId2"/>
          <a:stretch>
            <a:fillRect/>
          </a:stretch>
        </p:blipFill>
        <p:spPr>
          <a:xfrm>
            <a:off x="0" y="136525"/>
            <a:ext cx="12192000" cy="6838950"/>
          </a:xfrm>
          <a:prstGeom prst="rect">
            <a:avLst/>
          </a:prstGeom>
        </p:spPr>
      </p:pic>
      <p:sp>
        <p:nvSpPr>
          <p:cNvPr id="5" name="TextBox 4">
            <a:extLst>
              <a:ext uri="{FF2B5EF4-FFF2-40B4-BE49-F238E27FC236}">
                <a16:creationId xmlns:a16="http://schemas.microsoft.com/office/drawing/2014/main" id="{212ACD73-C6ED-0324-5867-7FCC648D34DD}"/>
              </a:ext>
            </a:extLst>
          </p:cNvPr>
          <p:cNvSpPr txBox="1"/>
          <p:nvPr/>
        </p:nvSpPr>
        <p:spPr>
          <a:xfrm>
            <a:off x="612471" y="1237130"/>
            <a:ext cx="3194657" cy="646331"/>
          </a:xfrm>
          <a:prstGeom prst="rect">
            <a:avLst/>
          </a:prstGeom>
          <a:noFill/>
        </p:spPr>
        <p:txBody>
          <a:bodyPr wrap="none" rtlCol="0">
            <a:spAutoFit/>
          </a:bodyPr>
          <a:lstStyle/>
          <a:p>
            <a:r>
              <a:rPr lang="en-US" dirty="0"/>
              <a:t>Beam Crossing Rate: ~100MHz</a:t>
            </a:r>
          </a:p>
          <a:p>
            <a:r>
              <a:rPr lang="en-US" dirty="0"/>
              <a:t>Maximum Event Rates: ~500kHz</a:t>
            </a:r>
          </a:p>
        </p:txBody>
      </p:sp>
    </p:spTree>
    <p:extLst>
      <p:ext uri="{BB962C8B-B14F-4D97-AF65-F5344CB8AC3E}">
        <p14:creationId xmlns:p14="http://schemas.microsoft.com/office/powerpoint/2010/main" val="774583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92666F-49F2-C9B9-F19C-FB45ADBDF443}"/>
              </a:ext>
            </a:extLst>
          </p:cNvPr>
          <p:cNvSpPr/>
          <p:nvPr/>
        </p:nvSpPr>
        <p:spPr>
          <a:xfrm>
            <a:off x="5573500" y="947472"/>
            <a:ext cx="3439871" cy="540887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3E62C2D-84AF-90C2-B290-D446CF107490}"/>
              </a:ext>
            </a:extLst>
          </p:cNvPr>
          <p:cNvSpPr/>
          <p:nvPr/>
        </p:nvSpPr>
        <p:spPr>
          <a:xfrm>
            <a:off x="292231" y="947472"/>
            <a:ext cx="5281270" cy="540887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DE0FD67-6800-DE66-1F2D-7B3B0D1481E4}"/>
              </a:ext>
            </a:extLst>
          </p:cNvPr>
          <p:cNvSpPr>
            <a:spLocks noGrp="1"/>
          </p:cNvSpPr>
          <p:nvPr>
            <p:ph type="dt" sz="half" idx="10"/>
          </p:nvPr>
        </p:nvSpPr>
        <p:spPr/>
        <p:txBody>
          <a:bodyPr/>
          <a:lstStyle/>
          <a:p>
            <a:r>
              <a:rPr lang="en-US"/>
              <a:t>6/8/2022</a:t>
            </a:r>
          </a:p>
        </p:txBody>
      </p:sp>
      <p:sp>
        <p:nvSpPr>
          <p:cNvPr id="3" name="Footer Placeholder 2">
            <a:extLst>
              <a:ext uri="{FF2B5EF4-FFF2-40B4-BE49-F238E27FC236}">
                <a16:creationId xmlns:a16="http://schemas.microsoft.com/office/drawing/2014/main" id="{CA6D5E88-05D4-DF16-DD85-2C87127214B8}"/>
              </a:ext>
            </a:extLst>
          </p:cNvPr>
          <p:cNvSpPr>
            <a:spLocks noGrp="1"/>
          </p:cNvSpPr>
          <p:nvPr>
            <p:ph type="ftr" sz="quarter" idx="11"/>
          </p:nvPr>
        </p:nvSpPr>
        <p:spPr/>
        <p:txBody>
          <a:bodyPr/>
          <a:lstStyle/>
          <a:p>
            <a:r>
              <a:rPr lang="en-US"/>
              <a:t>RHIC/AGS User Meeting</a:t>
            </a:r>
          </a:p>
        </p:txBody>
      </p:sp>
      <p:sp>
        <p:nvSpPr>
          <p:cNvPr id="4" name="Slide Number Placeholder 3">
            <a:extLst>
              <a:ext uri="{FF2B5EF4-FFF2-40B4-BE49-F238E27FC236}">
                <a16:creationId xmlns:a16="http://schemas.microsoft.com/office/drawing/2014/main" id="{0C561018-D66D-4542-2304-B309FC7086E4}"/>
              </a:ext>
            </a:extLst>
          </p:cNvPr>
          <p:cNvSpPr>
            <a:spLocks noGrp="1"/>
          </p:cNvSpPr>
          <p:nvPr>
            <p:ph type="sldNum" sz="quarter" idx="12"/>
          </p:nvPr>
        </p:nvSpPr>
        <p:spPr/>
        <p:txBody>
          <a:bodyPr/>
          <a:lstStyle/>
          <a:p>
            <a:fld id="{7726C24C-B72C-434A-927F-C592A33BA548}" type="slidenum">
              <a:rPr lang="en-US" smtClean="0"/>
              <a:t>4</a:t>
            </a:fld>
            <a:endParaRPr lang="en-US"/>
          </a:p>
        </p:txBody>
      </p:sp>
      <p:pic>
        <p:nvPicPr>
          <p:cNvPr id="5" name="Picture 4">
            <a:extLst>
              <a:ext uri="{FF2B5EF4-FFF2-40B4-BE49-F238E27FC236}">
                <a16:creationId xmlns:a16="http://schemas.microsoft.com/office/drawing/2014/main" id="{C99CA6AE-BD20-AE07-0F59-6D0EB30B9D16}"/>
              </a:ext>
            </a:extLst>
          </p:cNvPr>
          <p:cNvPicPr>
            <a:picLocks noChangeAspect="1"/>
          </p:cNvPicPr>
          <p:nvPr/>
        </p:nvPicPr>
        <p:blipFill>
          <a:blip r:embed="rId2"/>
          <a:stretch>
            <a:fillRect/>
          </a:stretch>
        </p:blipFill>
        <p:spPr>
          <a:xfrm>
            <a:off x="5652201" y="1329179"/>
            <a:ext cx="3278558" cy="4890646"/>
          </a:xfrm>
          <a:prstGeom prst="rect">
            <a:avLst/>
          </a:prstGeom>
        </p:spPr>
      </p:pic>
      <p:pic>
        <p:nvPicPr>
          <p:cNvPr id="7" name="Picture 6">
            <a:extLst>
              <a:ext uri="{FF2B5EF4-FFF2-40B4-BE49-F238E27FC236}">
                <a16:creationId xmlns:a16="http://schemas.microsoft.com/office/drawing/2014/main" id="{C34A768E-CF55-77AA-DE90-12BFA4D83BA5}"/>
              </a:ext>
            </a:extLst>
          </p:cNvPr>
          <p:cNvPicPr>
            <a:picLocks noChangeAspect="1"/>
          </p:cNvPicPr>
          <p:nvPr/>
        </p:nvPicPr>
        <p:blipFill>
          <a:blip r:embed="rId3"/>
          <a:stretch>
            <a:fillRect/>
          </a:stretch>
        </p:blipFill>
        <p:spPr>
          <a:xfrm>
            <a:off x="328022" y="1329179"/>
            <a:ext cx="5209687" cy="4910088"/>
          </a:xfrm>
          <a:prstGeom prst="rect">
            <a:avLst/>
          </a:prstGeom>
        </p:spPr>
      </p:pic>
      <p:sp>
        <p:nvSpPr>
          <p:cNvPr id="8" name="TextBox 7">
            <a:extLst>
              <a:ext uri="{FF2B5EF4-FFF2-40B4-BE49-F238E27FC236}">
                <a16:creationId xmlns:a16="http://schemas.microsoft.com/office/drawing/2014/main" id="{1E21F292-AFC4-B819-DAC2-506D14A3B132}"/>
              </a:ext>
            </a:extLst>
          </p:cNvPr>
          <p:cNvSpPr txBox="1"/>
          <p:nvPr/>
        </p:nvSpPr>
        <p:spPr>
          <a:xfrm>
            <a:off x="9272913" y="947472"/>
            <a:ext cx="2267499" cy="1815882"/>
          </a:xfrm>
          <a:prstGeom prst="rect">
            <a:avLst/>
          </a:prstGeom>
          <a:noFill/>
        </p:spPr>
        <p:txBody>
          <a:bodyPr wrap="square" rtlCol="0">
            <a:spAutoFit/>
          </a:bodyPr>
          <a:lstStyle/>
          <a:p>
            <a:r>
              <a:rPr lang="en-US" sz="1400" dirty="0"/>
              <a:t>Reconciliation is in progress But roughly:</a:t>
            </a:r>
          </a:p>
          <a:p>
            <a:endParaRPr lang="en-US" sz="1400" dirty="0"/>
          </a:p>
          <a:p>
            <a:pPr marL="285750" indent="-285750">
              <a:buFont typeface="Arial" panose="020B0604020202020204" pitchFamily="34" charset="0"/>
              <a:buChar char="•"/>
            </a:pPr>
            <a:r>
              <a:rPr lang="en-US" sz="1400" dirty="0"/>
              <a:t>4.5k Fiber, </a:t>
            </a:r>
          </a:p>
          <a:p>
            <a:pPr marL="285750" indent="-285750">
              <a:buFont typeface="Arial" panose="020B0604020202020204" pitchFamily="34" charset="0"/>
              <a:buChar char="•"/>
            </a:pPr>
            <a:r>
              <a:rPr lang="en-US" sz="1400" dirty="0"/>
              <a:t>2.5M channels +          57k MAPS sensors    (60B MAPS channels)</a:t>
            </a:r>
          </a:p>
          <a:p>
            <a:pPr marL="285750" indent="-285750">
              <a:buFont typeface="Arial" panose="020B0604020202020204" pitchFamily="34" charset="0"/>
              <a:buChar char="•"/>
            </a:pPr>
            <a:r>
              <a:rPr lang="en-US" sz="1400" dirty="0"/>
              <a:t>120-140 Felix Boards</a:t>
            </a:r>
          </a:p>
        </p:txBody>
      </p:sp>
      <p:sp>
        <p:nvSpPr>
          <p:cNvPr id="9" name="TextBox 8">
            <a:extLst>
              <a:ext uri="{FF2B5EF4-FFF2-40B4-BE49-F238E27FC236}">
                <a16:creationId xmlns:a16="http://schemas.microsoft.com/office/drawing/2014/main" id="{7779B83C-F745-A03A-FC78-C9D24A20EAAC}"/>
              </a:ext>
            </a:extLst>
          </p:cNvPr>
          <p:cNvSpPr txBox="1"/>
          <p:nvPr/>
        </p:nvSpPr>
        <p:spPr>
          <a:xfrm>
            <a:off x="363814" y="886885"/>
            <a:ext cx="809452" cy="461665"/>
          </a:xfrm>
          <a:prstGeom prst="rect">
            <a:avLst/>
          </a:prstGeom>
          <a:noFill/>
        </p:spPr>
        <p:txBody>
          <a:bodyPr wrap="none" rtlCol="0">
            <a:spAutoFit/>
          </a:bodyPr>
          <a:lstStyle/>
          <a:p>
            <a:r>
              <a:rPr lang="en-US" sz="2400" dirty="0"/>
              <a:t>ECCE</a:t>
            </a:r>
          </a:p>
        </p:txBody>
      </p:sp>
      <p:sp>
        <p:nvSpPr>
          <p:cNvPr id="10" name="TextBox 9">
            <a:extLst>
              <a:ext uri="{FF2B5EF4-FFF2-40B4-BE49-F238E27FC236}">
                <a16:creationId xmlns:a16="http://schemas.microsoft.com/office/drawing/2014/main" id="{035407E1-1A4A-BE99-15B8-466B95FB1AAC}"/>
              </a:ext>
            </a:extLst>
          </p:cNvPr>
          <p:cNvSpPr txBox="1"/>
          <p:nvPr/>
        </p:nvSpPr>
        <p:spPr>
          <a:xfrm>
            <a:off x="5652201" y="886885"/>
            <a:ext cx="1208985" cy="461665"/>
          </a:xfrm>
          <a:prstGeom prst="rect">
            <a:avLst/>
          </a:prstGeom>
          <a:noFill/>
        </p:spPr>
        <p:txBody>
          <a:bodyPr wrap="none" rtlCol="0">
            <a:spAutoFit/>
          </a:bodyPr>
          <a:lstStyle/>
          <a:p>
            <a:r>
              <a:rPr lang="en-US" sz="2400" dirty="0"/>
              <a:t>ATHENA</a:t>
            </a:r>
          </a:p>
        </p:txBody>
      </p:sp>
      <p:sp>
        <p:nvSpPr>
          <p:cNvPr id="11" name="TextBox 10">
            <a:extLst>
              <a:ext uri="{FF2B5EF4-FFF2-40B4-BE49-F238E27FC236}">
                <a16:creationId xmlns:a16="http://schemas.microsoft.com/office/drawing/2014/main" id="{BB7054D4-D263-E72D-1485-AF5B4BADFEC0}"/>
              </a:ext>
            </a:extLst>
          </p:cNvPr>
          <p:cNvSpPr txBox="1"/>
          <p:nvPr/>
        </p:nvSpPr>
        <p:spPr>
          <a:xfrm>
            <a:off x="363814" y="138536"/>
            <a:ext cx="3070199" cy="646331"/>
          </a:xfrm>
          <a:prstGeom prst="rect">
            <a:avLst/>
          </a:prstGeom>
          <a:noFill/>
        </p:spPr>
        <p:txBody>
          <a:bodyPr wrap="none" rtlCol="0">
            <a:spAutoFit/>
          </a:bodyPr>
          <a:lstStyle/>
          <a:p>
            <a:r>
              <a:rPr lang="en-US" sz="3600" dirty="0"/>
              <a:t>Scale of System</a:t>
            </a:r>
          </a:p>
        </p:txBody>
      </p:sp>
      <p:sp>
        <p:nvSpPr>
          <p:cNvPr id="14" name="TextBox 13">
            <a:extLst>
              <a:ext uri="{FF2B5EF4-FFF2-40B4-BE49-F238E27FC236}">
                <a16:creationId xmlns:a16="http://schemas.microsoft.com/office/drawing/2014/main" id="{0658CDED-437B-3248-7196-2942BCA595A8}"/>
              </a:ext>
            </a:extLst>
          </p:cNvPr>
          <p:cNvSpPr txBox="1"/>
          <p:nvPr/>
        </p:nvSpPr>
        <p:spPr>
          <a:xfrm>
            <a:off x="9272912" y="3049970"/>
            <a:ext cx="2267499" cy="3108543"/>
          </a:xfrm>
          <a:prstGeom prst="rect">
            <a:avLst/>
          </a:prstGeom>
          <a:noFill/>
        </p:spPr>
        <p:txBody>
          <a:bodyPr wrap="square" rtlCol="0">
            <a:spAutoFit/>
          </a:bodyPr>
          <a:lstStyle/>
          <a:p>
            <a:r>
              <a:rPr lang="en-US" sz="1400" dirty="0"/>
              <a:t>Huge number of channels but (relative to CERN) small total data throughput.    </a:t>
            </a:r>
          </a:p>
          <a:p>
            <a:endParaRPr lang="en-US" sz="1400" dirty="0"/>
          </a:p>
          <a:p>
            <a:r>
              <a:rPr lang="en-US" sz="1400" dirty="0"/>
              <a:t>The number of fibers are set by detector and electronics topology and position, not data throughput.</a:t>
            </a:r>
          </a:p>
          <a:p>
            <a:endParaRPr lang="en-US" sz="1400" dirty="0"/>
          </a:p>
          <a:p>
            <a:r>
              <a:rPr lang="en-US" sz="1400" dirty="0"/>
              <a:t>Noise reduction is key!  One hit/bunch crossing could require 5% of full data bandwidth!</a:t>
            </a:r>
          </a:p>
          <a:p>
            <a:endParaRPr lang="en-US" sz="1400" dirty="0"/>
          </a:p>
        </p:txBody>
      </p:sp>
    </p:spTree>
    <p:extLst>
      <p:ext uri="{BB962C8B-B14F-4D97-AF65-F5344CB8AC3E}">
        <p14:creationId xmlns:p14="http://schemas.microsoft.com/office/powerpoint/2010/main" val="92960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A689266-59CD-7C0D-51C3-9D176C9F450D}"/>
              </a:ext>
            </a:extLst>
          </p:cNvPr>
          <p:cNvSpPr/>
          <p:nvPr/>
        </p:nvSpPr>
        <p:spPr>
          <a:xfrm>
            <a:off x="522514" y="795091"/>
            <a:ext cx="9041364" cy="3088433"/>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406726BC-411B-0A06-273F-7DB99B0F0809}"/>
              </a:ext>
            </a:extLst>
          </p:cNvPr>
          <p:cNvSpPr>
            <a:spLocks noGrp="1"/>
          </p:cNvSpPr>
          <p:nvPr>
            <p:ph type="dt" sz="half" idx="10"/>
          </p:nvPr>
        </p:nvSpPr>
        <p:spPr/>
        <p:txBody>
          <a:bodyPr/>
          <a:lstStyle/>
          <a:p>
            <a:r>
              <a:rPr lang="en-US"/>
              <a:t>6/8/2022</a:t>
            </a:r>
          </a:p>
        </p:txBody>
      </p:sp>
      <p:sp>
        <p:nvSpPr>
          <p:cNvPr id="3" name="Footer Placeholder 2">
            <a:extLst>
              <a:ext uri="{FF2B5EF4-FFF2-40B4-BE49-F238E27FC236}">
                <a16:creationId xmlns:a16="http://schemas.microsoft.com/office/drawing/2014/main" id="{DB808F22-460C-5606-1193-1A4EB658C0A1}"/>
              </a:ext>
            </a:extLst>
          </p:cNvPr>
          <p:cNvSpPr>
            <a:spLocks noGrp="1"/>
          </p:cNvSpPr>
          <p:nvPr>
            <p:ph type="ftr" sz="quarter" idx="11"/>
          </p:nvPr>
        </p:nvSpPr>
        <p:spPr/>
        <p:txBody>
          <a:bodyPr/>
          <a:lstStyle/>
          <a:p>
            <a:r>
              <a:rPr lang="en-US"/>
              <a:t>RHIC/AGS User Meeting</a:t>
            </a:r>
          </a:p>
        </p:txBody>
      </p:sp>
      <p:sp>
        <p:nvSpPr>
          <p:cNvPr id="4" name="Slide Number Placeholder 3">
            <a:extLst>
              <a:ext uri="{FF2B5EF4-FFF2-40B4-BE49-F238E27FC236}">
                <a16:creationId xmlns:a16="http://schemas.microsoft.com/office/drawing/2014/main" id="{1EF98A2C-D871-5583-3C09-1F5DCB21DD95}"/>
              </a:ext>
            </a:extLst>
          </p:cNvPr>
          <p:cNvSpPr>
            <a:spLocks noGrp="1"/>
          </p:cNvSpPr>
          <p:nvPr>
            <p:ph type="sldNum" sz="quarter" idx="12"/>
          </p:nvPr>
        </p:nvSpPr>
        <p:spPr/>
        <p:txBody>
          <a:bodyPr/>
          <a:lstStyle/>
          <a:p>
            <a:fld id="{7726C24C-B72C-434A-927F-C592A33BA548}" type="slidenum">
              <a:rPr lang="en-US" smtClean="0"/>
              <a:t>5</a:t>
            </a:fld>
            <a:endParaRPr lang="en-US"/>
          </a:p>
        </p:txBody>
      </p:sp>
      <p:pic>
        <p:nvPicPr>
          <p:cNvPr id="7" name="Picture 6">
            <a:extLst>
              <a:ext uri="{FF2B5EF4-FFF2-40B4-BE49-F238E27FC236}">
                <a16:creationId xmlns:a16="http://schemas.microsoft.com/office/drawing/2014/main" id="{9D25F653-4370-00E5-16D7-CEE93D82C7FC}"/>
              </a:ext>
            </a:extLst>
          </p:cNvPr>
          <p:cNvPicPr>
            <a:picLocks noChangeAspect="1"/>
          </p:cNvPicPr>
          <p:nvPr/>
        </p:nvPicPr>
        <p:blipFill>
          <a:blip r:embed="rId2"/>
          <a:stretch>
            <a:fillRect/>
          </a:stretch>
        </p:blipFill>
        <p:spPr>
          <a:xfrm>
            <a:off x="615022" y="888718"/>
            <a:ext cx="8869013" cy="2915057"/>
          </a:xfrm>
          <a:prstGeom prst="rect">
            <a:avLst/>
          </a:prstGeom>
        </p:spPr>
      </p:pic>
      <p:sp>
        <p:nvSpPr>
          <p:cNvPr id="10" name="TextBox 9">
            <a:extLst>
              <a:ext uri="{FF2B5EF4-FFF2-40B4-BE49-F238E27FC236}">
                <a16:creationId xmlns:a16="http://schemas.microsoft.com/office/drawing/2014/main" id="{E96B05F7-60B1-F2F7-8D6A-82DEE23AC417}"/>
              </a:ext>
            </a:extLst>
          </p:cNvPr>
          <p:cNvSpPr txBox="1"/>
          <p:nvPr/>
        </p:nvSpPr>
        <p:spPr>
          <a:xfrm>
            <a:off x="615022" y="202852"/>
            <a:ext cx="5466048" cy="646331"/>
          </a:xfrm>
          <a:prstGeom prst="rect">
            <a:avLst/>
          </a:prstGeom>
          <a:noFill/>
        </p:spPr>
        <p:txBody>
          <a:bodyPr wrap="none" rtlCol="0">
            <a:spAutoFit/>
          </a:bodyPr>
          <a:lstStyle/>
          <a:p>
            <a:r>
              <a:rPr lang="en-US" sz="3600" dirty="0"/>
              <a:t>Streaming DAQ Architecture</a:t>
            </a:r>
          </a:p>
        </p:txBody>
      </p:sp>
      <p:sp>
        <p:nvSpPr>
          <p:cNvPr id="12" name="TextBox 11">
            <a:extLst>
              <a:ext uri="{FF2B5EF4-FFF2-40B4-BE49-F238E27FC236}">
                <a16:creationId xmlns:a16="http://schemas.microsoft.com/office/drawing/2014/main" id="{47F1EB24-E32C-F21C-A170-CCD592C9C9C5}"/>
              </a:ext>
            </a:extLst>
          </p:cNvPr>
          <p:cNvSpPr txBox="1"/>
          <p:nvPr/>
        </p:nvSpPr>
        <p:spPr>
          <a:xfrm>
            <a:off x="522514" y="3944820"/>
            <a:ext cx="9601998" cy="2462213"/>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t>Wide acceptance in the community for a streaming DAQ scheme.   This included the yellow report reference detector as well as the readout for all three proposals.</a:t>
            </a:r>
          </a:p>
          <a:p>
            <a:pPr marL="285750" indent="-285750">
              <a:buFont typeface="Wingdings" panose="05000000000000000000" pitchFamily="2" charset="2"/>
              <a:buChar char="Ø"/>
            </a:pPr>
            <a:r>
              <a:rPr lang="en-US" sz="1400" dirty="0"/>
              <a:t>No External trigger</a:t>
            </a:r>
          </a:p>
          <a:p>
            <a:pPr marL="285750" indent="-285750">
              <a:buFont typeface="Wingdings" panose="05000000000000000000" pitchFamily="2" charset="2"/>
              <a:buChar char="Ø"/>
            </a:pPr>
            <a:r>
              <a:rPr lang="en-US" sz="1400" dirty="0"/>
              <a:t>All collision data digitized but aggressively zero suppressed at FEE</a:t>
            </a:r>
          </a:p>
          <a:p>
            <a:pPr marL="285750" indent="-285750">
              <a:buFont typeface="Wingdings" panose="05000000000000000000" pitchFamily="2" charset="2"/>
              <a:buChar char="Ø"/>
            </a:pPr>
            <a:r>
              <a:rPr lang="en-US" sz="1400" dirty="0"/>
              <a:t>Low / zero deadtime</a:t>
            </a:r>
          </a:p>
          <a:p>
            <a:pPr marL="285750" indent="-285750">
              <a:buFont typeface="Wingdings" panose="05000000000000000000" pitchFamily="2" charset="2"/>
              <a:buChar char="Ø"/>
            </a:pPr>
            <a:r>
              <a:rPr lang="en-US" sz="1400" dirty="0"/>
              <a:t>Event selection can be based upon full data from all detectors (in real time, or later)</a:t>
            </a:r>
          </a:p>
          <a:p>
            <a:pPr marL="285750" indent="-285750">
              <a:buFont typeface="Wingdings" panose="05000000000000000000" pitchFamily="2" charset="2"/>
              <a:buChar char="Ø"/>
            </a:pPr>
            <a:r>
              <a:rPr lang="en-US" sz="1400" dirty="0"/>
              <a:t>Collision data flow is independent and unidirectional-&gt; no global latency requirements</a:t>
            </a:r>
          </a:p>
          <a:p>
            <a:pPr marL="285750" indent="-285750">
              <a:buFont typeface="Wingdings" panose="05000000000000000000" pitchFamily="2" charset="2"/>
              <a:buChar char="Ø"/>
            </a:pPr>
            <a:r>
              <a:rPr lang="en-US" sz="1400" dirty="0"/>
              <a:t>Avoiding hardware trigger avoids complex custom hardware and firmware</a:t>
            </a:r>
          </a:p>
          <a:p>
            <a:pPr marL="285750" indent="-285750">
              <a:buFont typeface="Wingdings" panose="05000000000000000000" pitchFamily="2" charset="2"/>
              <a:buChar char="Ø"/>
            </a:pPr>
            <a:r>
              <a:rPr lang="en-US" sz="1400" dirty="0"/>
              <a:t>The “Front End Processing”, programmable hardware between the FEEs and the DAQ computers, is deemphasized relative to the yellow report, but should not be precluded.</a:t>
            </a:r>
          </a:p>
          <a:p>
            <a:pPr marL="285750" indent="-285750">
              <a:buFont typeface="Wingdings" panose="05000000000000000000" pitchFamily="2" charset="2"/>
              <a:buChar char="Ø"/>
            </a:pPr>
            <a:r>
              <a:rPr lang="en-US" sz="1400" dirty="0"/>
              <a:t>Data volume is reduced as much as possible at each stage</a:t>
            </a:r>
          </a:p>
        </p:txBody>
      </p:sp>
    </p:spTree>
    <p:extLst>
      <p:ext uri="{BB962C8B-B14F-4D97-AF65-F5344CB8AC3E}">
        <p14:creationId xmlns:p14="http://schemas.microsoft.com/office/powerpoint/2010/main" val="1087906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42E556-2EA8-8A2E-87A4-19F97B29B806}"/>
              </a:ext>
            </a:extLst>
          </p:cNvPr>
          <p:cNvSpPr>
            <a:spLocks noGrp="1"/>
          </p:cNvSpPr>
          <p:nvPr>
            <p:ph type="dt" sz="half" idx="10"/>
          </p:nvPr>
        </p:nvSpPr>
        <p:spPr/>
        <p:txBody>
          <a:bodyPr/>
          <a:lstStyle/>
          <a:p>
            <a:r>
              <a:rPr lang="en-US"/>
              <a:t>6/8/2022</a:t>
            </a:r>
          </a:p>
        </p:txBody>
      </p:sp>
      <p:sp>
        <p:nvSpPr>
          <p:cNvPr id="3" name="Footer Placeholder 2">
            <a:extLst>
              <a:ext uri="{FF2B5EF4-FFF2-40B4-BE49-F238E27FC236}">
                <a16:creationId xmlns:a16="http://schemas.microsoft.com/office/drawing/2014/main" id="{E4841468-3489-F980-17CE-F982EBBCA98C}"/>
              </a:ext>
            </a:extLst>
          </p:cNvPr>
          <p:cNvSpPr>
            <a:spLocks noGrp="1"/>
          </p:cNvSpPr>
          <p:nvPr>
            <p:ph type="ftr" sz="quarter" idx="11"/>
          </p:nvPr>
        </p:nvSpPr>
        <p:spPr/>
        <p:txBody>
          <a:bodyPr/>
          <a:lstStyle/>
          <a:p>
            <a:r>
              <a:rPr lang="en-US"/>
              <a:t>RHIC/AGS User Meeting</a:t>
            </a:r>
          </a:p>
        </p:txBody>
      </p:sp>
      <p:sp>
        <p:nvSpPr>
          <p:cNvPr id="4" name="Slide Number Placeholder 3">
            <a:extLst>
              <a:ext uri="{FF2B5EF4-FFF2-40B4-BE49-F238E27FC236}">
                <a16:creationId xmlns:a16="http://schemas.microsoft.com/office/drawing/2014/main" id="{DE805AEC-7FA7-C37D-0251-F8E1C7CA432E}"/>
              </a:ext>
            </a:extLst>
          </p:cNvPr>
          <p:cNvSpPr>
            <a:spLocks noGrp="1"/>
          </p:cNvSpPr>
          <p:nvPr>
            <p:ph type="sldNum" sz="quarter" idx="12"/>
          </p:nvPr>
        </p:nvSpPr>
        <p:spPr/>
        <p:txBody>
          <a:bodyPr/>
          <a:lstStyle/>
          <a:p>
            <a:fld id="{7726C24C-B72C-434A-927F-C592A33BA548}" type="slidenum">
              <a:rPr lang="en-US" smtClean="0"/>
              <a:t>6</a:t>
            </a:fld>
            <a:endParaRPr lang="en-US"/>
          </a:p>
        </p:txBody>
      </p:sp>
      <p:sp>
        <p:nvSpPr>
          <p:cNvPr id="5" name="TextBox 4">
            <a:extLst>
              <a:ext uri="{FF2B5EF4-FFF2-40B4-BE49-F238E27FC236}">
                <a16:creationId xmlns:a16="http://schemas.microsoft.com/office/drawing/2014/main" id="{D912A434-3428-67CF-C961-6D6BF95C4E3D}"/>
              </a:ext>
            </a:extLst>
          </p:cNvPr>
          <p:cNvSpPr txBox="1"/>
          <p:nvPr/>
        </p:nvSpPr>
        <p:spPr>
          <a:xfrm>
            <a:off x="1168694" y="867329"/>
            <a:ext cx="9721251" cy="5632311"/>
          </a:xfrm>
          <a:prstGeom prst="rect">
            <a:avLst/>
          </a:prstGeom>
          <a:noFill/>
        </p:spPr>
        <p:txBody>
          <a:bodyPr wrap="none" rtlCol="0">
            <a:spAutoFit/>
          </a:bodyPr>
          <a:lstStyle/>
          <a:p>
            <a:r>
              <a:rPr lang="en-US" sz="3600" dirty="0"/>
              <a:t>Summary of Proposed Data Reduction Techniques</a:t>
            </a:r>
          </a:p>
          <a:p>
            <a:endParaRPr lang="en-US" dirty="0"/>
          </a:p>
          <a:p>
            <a:pPr marL="285750" indent="-285750">
              <a:buFont typeface="Wingdings" panose="05000000000000000000" pitchFamily="2" charset="2"/>
              <a:buChar char="q"/>
            </a:pPr>
            <a:r>
              <a:rPr lang="en-US" dirty="0"/>
              <a:t>Timing windows with respect to the collision time (FEE)</a:t>
            </a:r>
          </a:p>
          <a:p>
            <a:pPr marL="285750" indent="-285750">
              <a:buFont typeface="Wingdings" panose="05000000000000000000" pitchFamily="2" charset="2"/>
              <a:buChar char="q"/>
            </a:pPr>
            <a:r>
              <a:rPr lang="en-US" dirty="0"/>
              <a:t>Zero Suppression (FEE)</a:t>
            </a:r>
          </a:p>
          <a:p>
            <a:pPr marL="285750" indent="-285750">
              <a:buFont typeface="Wingdings" panose="05000000000000000000" pitchFamily="2" charset="2"/>
              <a:buChar char="q"/>
            </a:pPr>
            <a:r>
              <a:rPr lang="en-US" dirty="0"/>
              <a:t>Elimination of hits not part of tracks (AI/ML tracking in FEP, or any point later)</a:t>
            </a:r>
          </a:p>
          <a:p>
            <a:pPr marL="285750" indent="-285750">
              <a:buFont typeface="Wingdings" panose="05000000000000000000" pitchFamily="2" charset="2"/>
              <a:buChar char="q"/>
            </a:pPr>
            <a:r>
              <a:rPr lang="en-US" dirty="0"/>
              <a:t>Elimination of hits not part of Cherenkov rings (AI/ML in FEP, DAM, or EBDC)</a:t>
            </a:r>
          </a:p>
          <a:p>
            <a:pPr marL="285750" indent="-285750">
              <a:buFont typeface="Wingdings" panose="05000000000000000000" pitchFamily="2" charset="2"/>
              <a:buChar char="q"/>
            </a:pPr>
            <a:r>
              <a:rPr lang="en-US" dirty="0"/>
              <a:t>Feature Extraction (FEE, or any point later)</a:t>
            </a:r>
          </a:p>
          <a:p>
            <a:pPr marL="285750" indent="-285750">
              <a:buFont typeface="Wingdings" panose="05000000000000000000" pitchFamily="2" charset="2"/>
              <a:buChar char="q"/>
            </a:pPr>
            <a:r>
              <a:rPr lang="en-US" dirty="0"/>
              <a:t>Cluster Finding (DAM, or any point later)</a:t>
            </a:r>
          </a:p>
          <a:p>
            <a:pPr marL="285750" indent="-285750">
              <a:buFont typeface="Wingdings" panose="05000000000000000000" pitchFamily="2" charset="2"/>
              <a:buChar char="q"/>
            </a:pPr>
            <a:r>
              <a:rPr lang="en-US" dirty="0"/>
              <a:t>Software Trigger (DAM, or EBDC)</a:t>
            </a:r>
          </a:p>
          <a:p>
            <a:pPr marL="285750" indent="-285750">
              <a:buFont typeface="Wingdings" panose="05000000000000000000" pitchFamily="2" charset="2"/>
              <a:buChar char="q"/>
            </a:pPr>
            <a:r>
              <a:rPr lang="en-US" dirty="0"/>
              <a:t>Lossless compression (EBDC or later)</a:t>
            </a:r>
          </a:p>
          <a:p>
            <a:pPr marL="285750" indent="-285750">
              <a:buFont typeface="Wingdings" panose="05000000000000000000" pitchFamily="2" charset="2"/>
              <a:buChar char="q"/>
            </a:pPr>
            <a:endParaRPr lang="en-US" dirty="0"/>
          </a:p>
          <a:p>
            <a:r>
              <a:rPr lang="en-US" dirty="0"/>
              <a:t>We should also investigate features to keep the data clean in order to improve the above techniques</a:t>
            </a:r>
          </a:p>
          <a:p>
            <a:pPr marL="285750" indent="-285750">
              <a:buFont typeface="Wingdings" panose="05000000000000000000" pitchFamily="2" charset="2"/>
              <a:buChar char="q"/>
            </a:pPr>
            <a:r>
              <a:rPr lang="en-US" dirty="0"/>
              <a:t>Automated thresholds (ex. pedestals)</a:t>
            </a:r>
          </a:p>
          <a:p>
            <a:pPr marL="285750" indent="-285750">
              <a:buFont typeface="Wingdings" panose="05000000000000000000" pitchFamily="2" charset="2"/>
              <a:buChar char="q"/>
            </a:pPr>
            <a:r>
              <a:rPr lang="en-US" dirty="0"/>
              <a:t>Automated filters for common mode noise suppression</a:t>
            </a:r>
          </a:p>
          <a:p>
            <a:pPr marL="285750" indent="-285750">
              <a:buFont typeface="Wingdings" panose="05000000000000000000" pitchFamily="2" charset="2"/>
              <a:buChar char="q"/>
            </a:pPr>
            <a:r>
              <a:rPr lang="en-US" dirty="0"/>
              <a:t>Dynamic control of calibrations in slow controls &amp;/or FEEs</a:t>
            </a:r>
          </a:p>
          <a:p>
            <a:pPr marL="285750" indent="-285750">
              <a:buFont typeface="Wingdings" panose="05000000000000000000" pitchFamily="2" charset="2"/>
              <a:buChar char="q"/>
            </a:pPr>
            <a:r>
              <a:rPr lang="en-US" dirty="0"/>
              <a:t>Dynamic monitoring / removal of aberrant channels</a:t>
            </a:r>
          </a:p>
          <a:p>
            <a:pPr marL="285750" indent="-285750">
              <a:buFont typeface="Wingdings" panose="05000000000000000000" pitchFamily="2" charset="2"/>
              <a:buChar char="q"/>
            </a:pPr>
            <a:r>
              <a:rPr lang="en-US" dirty="0"/>
              <a:t>Automated recovery of single bit upsets</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p:txBody>
      </p:sp>
    </p:spTree>
    <p:extLst>
      <p:ext uri="{BB962C8B-B14F-4D97-AF65-F5344CB8AC3E}">
        <p14:creationId xmlns:p14="http://schemas.microsoft.com/office/powerpoint/2010/main" val="3874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A689266-59CD-7C0D-51C3-9D176C9F450D}"/>
              </a:ext>
            </a:extLst>
          </p:cNvPr>
          <p:cNvSpPr/>
          <p:nvPr/>
        </p:nvSpPr>
        <p:spPr>
          <a:xfrm>
            <a:off x="522514" y="1073006"/>
            <a:ext cx="9041364" cy="3088433"/>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406726BC-411B-0A06-273F-7DB99B0F0809}"/>
              </a:ext>
            </a:extLst>
          </p:cNvPr>
          <p:cNvSpPr>
            <a:spLocks noGrp="1"/>
          </p:cNvSpPr>
          <p:nvPr>
            <p:ph type="dt" sz="half" idx="10"/>
          </p:nvPr>
        </p:nvSpPr>
        <p:spPr/>
        <p:txBody>
          <a:bodyPr/>
          <a:lstStyle/>
          <a:p>
            <a:r>
              <a:rPr lang="en-US"/>
              <a:t>6/8/2022</a:t>
            </a:r>
          </a:p>
        </p:txBody>
      </p:sp>
      <p:sp>
        <p:nvSpPr>
          <p:cNvPr id="3" name="Footer Placeholder 2">
            <a:extLst>
              <a:ext uri="{FF2B5EF4-FFF2-40B4-BE49-F238E27FC236}">
                <a16:creationId xmlns:a16="http://schemas.microsoft.com/office/drawing/2014/main" id="{DB808F22-460C-5606-1193-1A4EB658C0A1}"/>
              </a:ext>
            </a:extLst>
          </p:cNvPr>
          <p:cNvSpPr>
            <a:spLocks noGrp="1"/>
          </p:cNvSpPr>
          <p:nvPr>
            <p:ph type="ftr" sz="quarter" idx="11"/>
          </p:nvPr>
        </p:nvSpPr>
        <p:spPr/>
        <p:txBody>
          <a:bodyPr/>
          <a:lstStyle/>
          <a:p>
            <a:r>
              <a:rPr lang="en-US"/>
              <a:t>RHIC/AGS User Meeting</a:t>
            </a:r>
          </a:p>
        </p:txBody>
      </p:sp>
      <p:sp>
        <p:nvSpPr>
          <p:cNvPr id="4" name="Slide Number Placeholder 3">
            <a:extLst>
              <a:ext uri="{FF2B5EF4-FFF2-40B4-BE49-F238E27FC236}">
                <a16:creationId xmlns:a16="http://schemas.microsoft.com/office/drawing/2014/main" id="{1EF98A2C-D871-5583-3C09-1F5DCB21DD95}"/>
              </a:ext>
            </a:extLst>
          </p:cNvPr>
          <p:cNvSpPr>
            <a:spLocks noGrp="1"/>
          </p:cNvSpPr>
          <p:nvPr>
            <p:ph type="sldNum" sz="quarter" idx="12"/>
          </p:nvPr>
        </p:nvSpPr>
        <p:spPr/>
        <p:txBody>
          <a:bodyPr/>
          <a:lstStyle/>
          <a:p>
            <a:fld id="{7726C24C-B72C-434A-927F-C592A33BA548}" type="slidenum">
              <a:rPr lang="en-US" smtClean="0"/>
              <a:t>7</a:t>
            </a:fld>
            <a:endParaRPr lang="en-US"/>
          </a:p>
        </p:txBody>
      </p:sp>
      <p:pic>
        <p:nvPicPr>
          <p:cNvPr id="7" name="Picture 6">
            <a:extLst>
              <a:ext uri="{FF2B5EF4-FFF2-40B4-BE49-F238E27FC236}">
                <a16:creationId xmlns:a16="http://schemas.microsoft.com/office/drawing/2014/main" id="{9D25F653-4370-00E5-16D7-CEE93D82C7FC}"/>
              </a:ext>
            </a:extLst>
          </p:cNvPr>
          <p:cNvPicPr>
            <a:picLocks noChangeAspect="1"/>
          </p:cNvPicPr>
          <p:nvPr/>
        </p:nvPicPr>
        <p:blipFill>
          <a:blip r:embed="rId2"/>
          <a:stretch>
            <a:fillRect/>
          </a:stretch>
        </p:blipFill>
        <p:spPr>
          <a:xfrm>
            <a:off x="615022" y="1166633"/>
            <a:ext cx="8869013" cy="2915057"/>
          </a:xfrm>
          <a:prstGeom prst="rect">
            <a:avLst/>
          </a:prstGeom>
        </p:spPr>
      </p:pic>
      <p:pic>
        <p:nvPicPr>
          <p:cNvPr id="8" name="Picture 7">
            <a:extLst>
              <a:ext uri="{FF2B5EF4-FFF2-40B4-BE49-F238E27FC236}">
                <a16:creationId xmlns:a16="http://schemas.microsoft.com/office/drawing/2014/main" id="{E62C5E1C-5E53-0A42-8C6D-343AF811F95C}"/>
              </a:ext>
            </a:extLst>
          </p:cNvPr>
          <p:cNvPicPr>
            <a:picLocks noChangeAspect="1"/>
          </p:cNvPicPr>
          <p:nvPr/>
        </p:nvPicPr>
        <p:blipFill>
          <a:blip r:embed="rId3"/>
          <a:stretch>
            <a:fillRect/>
          </a:stretch>
        </p:blipFill>
        <p:spPr>
          <a:xfrm>
            <a:off x="5594357" y="2813963"/>
            <a:ext cx="6233245" cy="3603475"/>
          </a:xfrm>
          <a:prstGeom prst="rect">
            <a:avLst/>
          </a:prstGeom>
        </p:spPr>
      </p:pic>
      <p:sp>
        <p:nvSpPr>
          <p:cNvPr id="10" name="TextBox 9">
            <a:extLst>
              <a:ext uri="{FF2B5EF4-FFF2-40B4-BE49-F238E27FC236}">
                <a16:creationId xmlns:a16="http://schemas.microsoft.com/office/drawing/2014/main" id="{E96B05F7-60B1-F2F7-8D6A-82DEE23AC417}"/>
              </a:ext>
            </a:extLst>
          </p:cNvPr>
          <p:cNvSpPr txBox="1"/>
          <p:nvPr/>
        </p:nvSpPr>
        <p:spPr>
          <a:xfrm>
            <a:off x="615022" y="480767"/>
            <a:ext cx="3939540" cy="646331"/>
          </a:xfrm>
          <a:prstGeom prst="rect">
            <a:avLst/>
          </a:prstGeom>
          <a:noFill/>
        </p:spPr>
        <p:txBody>
          <a:bodyPr wrap="none" rtlCol="0">
            <a:spAutoFit/>
          </a:bodyPr>
          <a:lstStyle/>
          <a:p>
            <a:r>
              <a:rPr lang="en-US" sz="3600" dirty="0"/>
              <a:t>System Architecture</a:t>
            </a:r>
          </a:p>
        </p:txBody>
      </p:sp>
      <p:sp>
        <p:nvSpPr>
          <p:cNvPr id="5" name="TextBox 4">
            <a:extLst>
              <a:ext uri="{FF2B5EF4-FFF2-40B4-BE49-F238E27FC236}">
                <a16:creationId xmlns:a16="http://schemas.microsoft.com/office/drawing/2014/main" id="{AC2B1C43-6E6F-192B-D804-3459EDDDEFEE}"/>
              </a:ext>
            </a:extLst>
          </p:cNvPr>
          <p:cNvSpPr txBox="1"/>
          <p:nvPr/>
        </p:nvSpPr>
        <p:spPr>
          <a:xfrm>
            <a:off x="522514" y="4531724"/>
            <a:ext cx="5071843" cy="1600438"/>
          </a:xfrm>
          <a:prstGeom prst="rect">
            <a:avLst/>
          </a:prstGeom>
          <a:noFill/>
        </p:spPr>
        <p:txBody>
          <a:bodyPr wrap="square" rtlCol="0">
            <a:spAutoFit/>
          </a:bodyPr>
          <a:lstStyle/>
          <a:p>
            <a:r>
              <a:rPr lang="en-US" sz="1400" dirty="0"/>
              <a:t>Despite conceptual simplicity, full data flow isn’t simple</a:t>
            </a:r>
          </a:p>
          <a:p>
            <a:pPr marL="285750" indent="-285750">
              <a:buFont typeface="Wingdings" panose="05000000000000000000" pitchFamily="2" charset="2"/>
              <a:buChar char="Ø"/>
            </a:pPr>
            <a:r>
              <a:rPr lang="en-US" sz="1400" dirty="0"/>
              <a:t>Timing system is critical</a:t>
            </a:r>
          </a:p>
          <a:p>
            <a:pPr marL="742950" lvl="1" indent="-285750">
              <a:buFont typeface="Arial" panose="020B0604020202020204" pitchFamily="34" charset="0"/>
              <a:buChar char="•"/>
            </a:pPr>
            <a:r>
              <a:rPr lang="en-US" sz="1400" dirty="0"/>
              <a:t>Synchronize data from detectors (~10ns)</a:t>
            </a:r>
          </a:p>
          <a:p>
            <a:pPr marL="742950" lvl="1" indent="-285750">
              <a:buFont typeface="Arial" panose="020B0604020202020204" pitchFamily="34" charset="0"/>
              <a:buChar char="•"/>
            </a:pPr>
            <a:r>
              <a:rPr lang="en-US" sz="1400" dirty="0"/>
              <a:t>Time resolution (~10-20ps for some detectors)</a:t>
            </a:r>
          </a:p>
          <a:p>
            <a:pPr marL="742950" lvl="1" indent="-285750">
              <a:buFont typeface="Arial" panose="020B0604020202020204" pitchFamily="34" charset="0"/>
              <a:buChar char="•"/>
            </a:pPr>
            <a:r>
              <a:rPr lang="en-US" sz="1400" dirty="0"/>
              <a:t>Only source of real-time information shared by all detectors.  (Calibration events, potential busy feedback, raw readout requirements, </a:t>
            </a:r>
            <a:r>
              <a:rPr lang="en-US" sz="1400" dirty="0" err="1"/>
              <a:t>etc</a:t>
            </a:r>
            <a:r>
              <a:rPr lang="en-US" sz="1400" dirty="0"/>
              <a:t>…)</a:t>
            </a:r>
          </a:p>
        </p:txBody>
      </p:sp>
    </p:spTree>
    <p:extLst>
      <p:ext uri="{BB962C8B-B14F-4D97-AF65-F5344CB8AC3E}">
        <p14:creationId xmlns:p14="http://schemas.microsoft.com/office/powerpoint/2010/main" val="416984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C24063-EEC4-8D01-EC62-1183BEC46ADF}"/>
              </a:ext>
            </a:extLst>
          </p:cNvPr>
          <p:cNvSpPr/>
          <p:nvPr/>
        </p:nvSpPr>
        <p:spPr>
          <a:xfrm>
            <a:off x="4618653" y="153964"/>
            <a:ext cx="6550089" cy="6202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C684891-5177-B372-8CF8-C4446BAA4F21}"/>
              </a:ext>
            </a:extLst>
          </p:cNvPr>
          <p:cNvSpPr>
            <a:spLocks noGrp="1"/>
          </p:cNvSpPr>
          <p:nvPr>
            <p:ph type="dt" sz="half" idx="10"/>
          </p:nvPr>
        </p:nvSpPr>
        <p:spPr/>
        <p:txBody>
          <a:bodyPr/>
          <a:lstStyle/>
          <a:p>
            <a:r>
              <a:rPr lang="en-US"/>
              <a:t>6/8/2022</a:t>
            </a:r>
          </a:p>
        </p:txBody>
      </p:sp>
      <p:sp>
        <p:nvSpPr>
          <p:cNvPr id="3" name="Footer Placeholder 2">
            <a:extLst>
              <a:ext uri="{FF2B5EF4-FFF2-40B4-BE49-F238E27FC236}">
                <a16:creationId xmlns:a16="http://schemas.microsoft.com/office/drawing/2014/main" id="{42400861-16C3-E749-6555-B6468DB89C53}"/>
              </a:ext>
            </a:extLst>
          </p:cNvPr>
          <p:cNvSpPr>
            <a:spLocks noGrp="1"/>
          </p:cNvSpPr>
          <p:nvPr>
            <p:ph type="ftr" sz="quarter" idx="11"/>
          </p:nvPr>
        </p:nvSpPr>
        <p:spPr/>
        <p:txBody>
          <a:bodyPr/>
          <a:lstStyle/>
          <a:p>
            <a:r>
              <a:rPr lang="en-US"/>
              <a:t>RHIC/AGS User Meeting</a:t>
            </a:r>
          </a:p>
        </p:txBody>
      </p:sp>
      <p:sp>
        <p:nvSpPr>
          <p:cNvPr id="4" name="Slide Number Placeholder 3">
            <a:extLst>
              <a:ext uri="{FF2B5EF4-FFF2-40B4-BE49-F238E27FC236}">
                <a16:creationId xmlns:a16="http://schemas.microsoft.com/office/drawing/2014/main" id="{1F98CD93-15CE-E6A1-DCF4-D62153751A1A}"/>
              </a:ext>
            </a:extLst>
          </p:cNvPr>
          <p:cNvSpPr>
            <a:spLocks noGrp="1"/>
          </p:cNvSpPr>
          <p:nvPr>
            <p:ph type="sldNum" sz="quarter" idx="12"/>
          </p:nvPr>
        </p:nvSpPr>
        <p:spPr/>
        <p:txBody>
          <a:bodyPr/>
          <a:lstStyle/>
          <a:p>
            <a:fld id="{7726C24C-B72C-434A-927F-C592A33BA548}" type="slidenum">
              <a:rPr lang="en-US" smtClean="0"/>
              <a:t>8</a:t>
            </a:fld>
            <a:endParaRPr lang="en-US"/>
          </a:p>
        </p:txBody>
      </p:sp>
      <p:pic>
        <p:nvPicPr>
          <p:cNvPr id="6" name="Picture 5">
            <a:extLst>
              <a:ext uri="{FF2B5EF4-FFF2-40B4-BE49-F238E27FC236}">
                <a16:creationId xmlns:a16="http://schemas.microsoft.com/office/drawing/2014/main" id="{C352B4F5-F7D4-1C26-85F0-6D986B714EB2}"/>
              </a:ext>
            </a:extLst>
          </p:cNvPr>
          <p:cNvPicPr>
            <a:picLocks noChangeAspect="1"/>
          </p:cNvPicPr>
          <p:nvPr/>
        </p:nvPicPr>
        <p:blipFill>
          <a:blip r:embed="rId2"/>
          <a:stretch>
            <a:fillRect/>
          </a:stretch>
        </p:blipFill>
        <p:spPr>
          <a:xfrm>
            <a:off x="4745748" y="501651"/>
            <a:ext cx="6295898" cy="4840260"/>
          </a:xfrm>
          <a:prstGeom prst="rect">
            <a:avLst/>
          </a:prstGeom>
        </p:spPr>
      </p:pic>
      <p:sp>
        <p:nvSpPr>
          <p:cNvPr id="7" name="TextBox 6">
            <a:extLst>
              <a:ext uri="{FF2B5EF4-FFF2-40B4-BE49-F238E27FC236}">
                <a16:creationId xmlns:a16="http://schemas.microsoft.com/office/drawing/2014/main" id="{FC21BA37-60F1-3739-88AD-B3C45F6D029C}"/>
              </a:ext>
            </a:extLst>
          </p:cNvPr>
          <p:cNvSpPr txBox="1"/>
          <p:nvPr/>
        </p:nvSpPr>
        <p:spPr>
          <a:xfrm>
            <a:off x="5574704" y="5664464"/>
            <a:ext cx="5029005" cy="369332"/>
          </a:xfrm>
          <a:prstGeom prst="rect">
            <a:avLst/>
          </a:prstGeom>
          <a:noFill/>
        </p:spPr>
        <p:txBody>
          <a:bodyPr wrap="none" rtlCol="0">
            <a:spAutoFit/>
          </a:bodyPr>
          <a:lstStyle/>
          <a:p>
            <a:r>
              <a:rPr lang="en-US" dirty="0" err="1"/>
              <a:t>sPHENIX</a:t>
            </a:r>
            <a:r>
              <a:rPr lang="en-US" dirty="0"/>
              <a:t> Timing System (Martin </a:t>
            </a:r>
            <a:r>
              <a:rPr lang="en-US" dirty="0" err="1"/>
              <a:t>Purschke</a:t>
            </a:r>
            <a:r>
              <a:rPr lang="en-US" dirty="0"/>
              <a:t> @ SWO X)</a:t>
            </a:r>
          </a:p>
        </p:txBody>
      </p:sp>
      <p:sp>
        <p:nvSpPr>
          <p:cNvPr id="9" name="TextBox 8">
            <a:extLst>
              <a:ext uri="{FF2B5EF4-FFF2-40B4-BE49-F238E27FC236}">
                <a16:creationId xmlns:a16="http://schemas.microsoft.com/office/drawing/2014/main" id="{203B418D-260A-2FCD-DBFC-D9FF5A2A7485}"/>
              </a:ext>
            </a:extLst>
          </p:cNvPr>
          <p:cNvSpPr txBox="1"/>
          <p:nvPr/>
        </p:nvSpPr>
        <p:spPr>
          <a:xfrm>
            <a:off x="389620" y="153964"/>
            <a:ext cx="4114801" cy="2769989"/>
          </a:xfrm>
          <a:prstGeom prst="rect">
            <a:avLst/>
          </a:prstGeom>
          <a:noFill/>
        </p:spPr>
        <p:txBody>
          <a:bodyPr wrap="square" rtlCol="0">
            <a:spAutoFit/>
          </a:bodyPr>
          <a:lstStyle/>
          <a:p>
            <a:r>
              <a:rPr lang="en-US" sz="2000" dirty="0"/>
              <a:t>Two Parts of the Timing System:</a:t>
            </a:r>
          </a:p>
          <a:p>
            <a:pPr marL="285750" indent="-285750">
              <a:buFont typeface="Arial" panose="020B0604020202020204" pitchFamily="34" charset="0"/>
              <a:buChar char="•"/>
            </a:pPr>
            <a:r>
              <a:rPr lang="en-US" sz="1400" dirty="0"/>
              <a:t>The interface between the collider, the run control systems, and the DAM boards</a:t>
            </a:r>
          </a:p>
          <a:p>
            <a:pPr marL="742950" lvl="1" indent="-285750">
              <a:buFont typeface="Arial" panose="020B0604020202020204" pitchFamily="34" charset="0"/>
              <a:buChar char="•"/>
            </a:pPr>
            <a:r>
              <a:rPr lang="en-US" sz="1400" dirty="0"/>
              <a:t>Provides the clock to the DAM boards</a:t>
            </a:r>
          </a:p>
          <a:p>
            <a:pPr marL="742950" lvl="1" indent="-285750">
              <a:buFont typeface="Arial" panose="020B0604020202020204" pitchFamily="34" charset="0"/>
              <a:buChar char="•"/>
            </a:pPr>
            <a:r>
              <a:rPr lang="en-US" sz="1400" dirty="0"/>
              <a:t>Provides information to the FEE/DAM</a:t>
            </a:r>
          </a:p>
          <a:p>
            <a:pPr marL="1200150" lvl="2" indent="-285750">
              <a:buFont typeface="Wingdings" panose="05000000000000000000" pitchFamily="2" charset="2"/>
              <a:buChar char="Ø"/>
            </a:pPr>
            <a:r>
              <a:rPr lang="en-US" sz="1400" dirty="0"/>
              <a:t>Spin States</a:t>
            </a:r>
          </a:p>
          <a:p>
            <a:pPr marL="1200150" lvl="2" indent="-285750">
              <a:buFont typeface="Wingdings" panose="05000000000000000000" pitchFamily="2" charset="2"/>
              <a:buChar char="Ø"/>
            </a:pPr>
            <a:r>
              <a:rPr lang="en-US" sz="1400" dirty="0"/>
              <a:t>User Controls</a:t>
            </a:r>
          </a:p>
          <a:p>
            <a:pPr marL="1200150" lvl="2" indent="-285750">
              <a:buFont typeface="Wingdings" panose="05000000000000000000" pitchFamily="2" charset="2"/>
              <a:buChar char="Ø"/>
            </a:pPr>
            <a:r>
              <a:rPr lang="en-US" sz="1400" dirty="0"/>
              <a:t>Special Readouts</a:t>
            </a:r>
          </a:p>
          <a:p>
            <a:pPr marL="1200150" lvl="2" indent="-285750">
              <a:buFont typeface="Wingdings" panose="05000000000000000000" pitchFamily="2" charset="2"/>
              <a:buChar char="Ø"/>
            </a:pPr>
            <a:r>
              <a:rPr lang="en-US" sz="1400" dirty="0"/>
              <a:t>Abort Gap</a:t>
            </a:r>
          </a:p>
          <a:p>
            <a:pPr marL="1200150" lvl="2" indent="-285750">
              <a:buFont typeface="Wingdings" panose="05000000000000000000" pitchFamily="2" charset="2"/>
              <a:buChar char="Ø"/>
            </a:pPr>
            <a:r>
              <a:rPr lang="en-US" sz="1400" dirty="0"/>
              <a:t>Potentially triggers (in some form) for debugging or emergencies.</a:t>
            </a:r>
          </a:p>
          <a:p>
            <a:pPr marL="1200150" lvl="2" indent="-285750">
              <a:buFont typeface="Wingdings" panose="05000000000000000000" pitchFamily="2" charset="2"/>
              <a:buChar char="Ø"/>
            </a:pPr>
            <a:endParaRPr lang="en-US" sz="1400" dirty="0"/>
          </a:p>
        </p:txBody>
      </p:sp>
    </p:spTree>
    <p:extLst>
      <p:ext uri="{BB962C8B-B14F-4D97-AF65-F5344CB8AC3E}">
        <p14:creationId xmlns:p14="http://schemas.microsoft.com/office/powerpoint/2010/main" val="1749260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C24063-EEC4-8D01-EC62-1183BEC46ADF}"/>
              </a:ext>
            </a:extLst>
          </p:cNvPr>
          <p:cNvSpPr/>
          <p:nvPr/>
        </p:nvSpPr>
        <p:spPr>
          <a:xfrm>
            <a:off x="4618653" y="153964"/>
            <a:ext cx="6550089" cy="6202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C684891-5177-B372-8CF8-C4446BAA4F21}"/>
              </a:ext>
            </a:extLst>
          </p:cNvPr>
          <p:cNvSpPr>
            <a:spLocks noGrp="1"/>
          </p:cNvSpPr>
          <p:nvPr>
            <p:ph type="dt" sz="half" idx="10"/>
          </p:nvPr>
        </p:nvSpPr>
        <p:spPr/>
        <p:txBody>
          <a:bodyPr/>
          <a:lstStyle/>
          <a:p>
            <a:r>
              <a:rPr lang="en-US"/>
              <a:t>6/8/2022</a:t>
            </a:r>
          </a:p>
        </p:txBody>
      </p:sp>
      <p:sp>
        <p:nvSpPr>
          <p:cNvPr id="3" name="Footer Placeholder 2">
            <a:extLst>
              <a:ext uri="{FF2B5EF4-FFF2-40B4-BE49-F238E27FC236}">
                <a16:creationId xmlns:a16="http://schemas.microsoft.com/office/drawing/2014/main" id="{42400861-16C3-E749-6555-B6468DB89C53}"/>
              </a:ext>
            </a:extLst>
          </p:cNvPr>
          <p:cNvSpPr>
            <a:spLocks noGrp="1"/>
          </p:cNvSpPr>
          <p:nvPr>
            <p:ph type="ftr" sz="quarter" idx="11"/>
          </p:nvPr>
        </p:nvSpPr>
        <p:spPr/>
        <p:txBody>
          <a:bodyPr/>
          <a:lstStyle/>
          <a:p>
            <a:r>
              <a:rPr lang="en-US"/>
              <a:t>RHIC/AGS User Meeting</a:t>
            </a:r>
          </a:p>
        </p:txBody>
      </p:sp>
      <p:sp>
        <p:nvSpPr>
          <p:cNvPr id="4" name="Slide Number Placeholder 3">
            <a:extLst>
              <a:ext uri="{FF2B5EF4-FFF2-40B4-BE49-F238E27FC236}">
                <a16:creationId xmlns:a16="http://schemas.microsoft.com/office/drawing/2014/main" id="{1F98CD93-15CE-E6A1-DCF4-D62153751A1A}"/>
              </a:ext>
            </a:extLst>
          </p:cNvPr>
          <p:cNvSpPr>
            <a:spLocks noGrp="1"/>
          </p:cNvSpPr>
          <p:nvPr>
            <p:ph type="sldNum" sz="quarter" idx="12"/>
          </p:nvPr>
        </p:nvSpPr>
        <p:spPr/>
        <p:txBody>
          <a:bodyPr/>
          <a:lstStyle/>
          <a:p>
            <a:fld id="{7726C24C-B72C-434A-927F-C592A33BA548}" type="slidenum">
              <a:rPr lang="en-US" smtClean="0"/>
              <a:t>9</a:t>
            </a:fld>
            <a:endParaRPr lang="en-US"/>
          </a:p>
        </p:txBody>
      </p:sp>
      <p:sp>
        <p:nvSpPr>
          <p:cNvPr id="9" name="TextBox 8">
            <a:extLst>
              <a:ext uri="{FF2B5EF4-FFF2-40B4-BE49-F238E27FC236}">
                <a16:creationId xmlns:a16="http://schemas.microsoft.com/office/drawing/2014/main" id="{203B418D-260A-2FCD-DBFC-D9FF5A2A7485}"/>
              </a:ext>
            </a:extLst>
          </p:cNvPr>
          <p:cNvSpPr txBox="1"/>
          <p:nvPr/>
        </p:nvSpPr>
        <p:spPr>
          <a:xfrm>
            <a:off x="389620" y="153964"/>
            <a:ext cx="4114801" cy="6432530"/>
          </a:xfrm>
          <a:prstGeom prst="rect">
            <a:avLst/>
          </a:prstGeom>
          <a:noFill/>
        </p:spPr>
        <p:txBody>
          <a:bodyPr wrap="square" rtlCol="0">
            <a:spAutoFit/>
          </a:bodyPr>
          <a:lstStyle/>
          <a:p>
            <a:r>
              <a:rPr lang="en-US" sz="2000" dirty="0"/>
              <a:t>Two Parts of the Timing System:</a:t>
            </a:r>
          </a:p>
          <a:p>
            <a:pPr marL="285750" indent="-285750">
              <a:buFont typeface="Arial" panose="020B0604020202020204" pitchFamily="34" charset="0"/>
              <a:buChar char="•"/>
            </a:pPr>
            <a:r>
              <a:rPr lang="en-US" sz="1400" dirty="0"/>
              <a:t>The interface between the collider, the run control systems, and the DAM boards</a:t>
            </a:r>
          </a:p>
          <a:p>
            <a:pPr marL="742950" lvl="1" indent="-285750">
              <a:buFont typeface="Arial" panose="020B0604020202020204" pitchFamily="34" charset="0"/>
              <a:buChar char="•"/>
            </a:pPr>
            <a:r>
              <a:rPr lang="en-US" sz="1400" dirty="0"/>
              <a:t>Provides the clock to the DAM boards</a:t>
            </a:r>
          </a:p>
          <a:p>
            <a:pPr marL="742950" lvl="1" indent="-285750">
              <a:buFont typeface="Arial" panose="020B0604020202020204" pitchFamily="34" charset="0"/>
              <a:buChar char="•"/>
            </a:pPr>
            <a:r>
              <a:rPr lang="en-US" sz="1400" dirty="0"/>
              <a:t>Provides information to the FEE/DAM</a:t>
            </a:r>
          </a:p>
          <a:p>
            <a:pPr marL="1200150" lvl="2" indent="-285750">
              <a:buFont typeface="Wingdings" panose="05000000000000000000" pitchFamily="2" charset="2"/>
              <a:buChar char="Ø"/>
            </a:pPr>
            <a:r>
              <a:rPr lang="en-US" sz="1400" dirty="0"/>
              <a:t>Spin States</a:t>
            </a:r>
          </a:p>
          <a:p>
            <a:pPr marL="1200150" lvl="2" indent="-285750">
              <a:buFont typeface="Wingdings" panose="05000000000000000000" pitchFamily="2" charset="2"/>
              <a:buChar char="Ø"/>
            </a:pPr>
            <a:r>
              <a:rPr lang="en-US" sz="1400" dirty="0"/>
              <a:t>User Controls</a:t>
            </a:r>
          </a:p>
          <a:p>
            <a:pPr marL="1200150" lvl="2" indent="-285750">
              <a:buFont typeface="Wingdings" panose="05000000000000000000" pitchFamily="2" charset="2"/>
              <a:buChar char="Ø"/>
            </a:pPr>
            <a:r>
              <a:rPr lang="en-US" sz="1400" dirty="0"/>
              <a:t>Special Readouts</a:t>
            </a:r>
          </a:p>
          <a:p>
            <a:pPr marL="1200150" lvl="2" indent="-285750">
              <a:buFont typeface="Wingdings" panose="05000000000000000000" pitchFamily="2" charset="2"/>
              <a:buChar char="Ø"/>
            </a:pPr>
            <a:r>
              <a:rPr lang="en-US" sz="1400" dirty="0"/>
              <a:t>Abort Gap</a:t>
            </a:r>
          </a:p>
          <a:p>
            <a:pPr marL="1200150" lvl="2" indent="-285750">
              <a:buFont typeface="Wingdings" panose="05000000000000000000" pitchFamily="2" charset="2"/>
              <a:buChar char="Ø"/>
            </a:pPr>
            <a:r>
              <a:rPr lang="en-US" sz="1400" dirty="0"/>
              <a:t>Potentially triggers (in some form) for debugging or emergencies.</a:t>
            </a:r>
          </a:p>
          <a:p>
            <a:pPr marL="1200150" lvl="2" indent="-285750">
              <a:buFont typeface="Wingdings" panose="05000000000000000000" pitchFamily="2" charset="2"/>
              <a:buChar char="Ø"/>
            </a:pPr>
            <a:endParaRPr lang="en-US" sz="1400" dirty="0"/>
          </a:p>
          <a:p>
            <a:pPr marL="285750" indent="-285750">
              <a:buFont typeface="Arial" panose="020B0604020202020204" pitchFamily="34" charset="0"/>
              <a:buChar char="•"/>
            </a:pPr>
            <a:r>
              <a:rPr lang="en-US" sz="1400" dirty="0"/>
              <a:t>The timing electronics on the FEE boards providing the interface between the electrical components and the fiber.</a:t>
            </a:r>
          </a:p>
          <a:p>
            <a:pPr marL="742950" lvl="1" indent="-285750">
              <a:buFont typeface="Arial" panose="020B0604020202020204" pitchFamily="34" charset="0"/>
              <a:buChar char="•"/>
            </a:pPr>
            <a:r>
              <a:rPr lang="en-US" sz="1400" dirty="0"/>
              <a:t>Recovered clock good enough for most detectors</a:t>
            </a:r>
          </a:p>
          <a:p>
            <a:pPr marL="742950" lvl="1" indent="-285750">
              <a:buFont typeface="Arial" panose="020B0604020202020204" pitchFamily="34" charset="0"/>
              <a:buChar char="•"/>
            </a:pPr>
            <a:r>
              <a:rPr lang="en-US" sz="1400" dirty="0"/>
              <a:t>Some detectors (TOF) may need dedicated clock fiber</a:t>
            </a:r>
          </a:p>
          <a:p>
            <a:pPr marL="742950" lvl="1" indent="-285750">
              <a:buFont typeface="Arial" panose="020B0604020202020204" pitchFamily="34" charset="0"/>
              <a:buChar char="•"/>
            </a:pPr>
            <a:r>
              <a:rPr lang="en-US" sz="1400" dirty="0">
                <a:highlight>
                  <a:srgbClr val="FFFF00"/>
                </a:highlight>
              </a:rPr>
              <a:t>This interface on the FEE side is just one aspect of the electro-optical interface to DAQ.  This will be part of the FEE’s, but the optical interface will be the same for each detector, while the electrical interface will be different for each.  The DAQ group recognizes the need for collaboration-wide coordination.  The form and content under discussion.</a:t>
            </a:r>
            <a:r>
              <a:rPr lang="en-US" sz="1400" dirty="0"/>
              <a:t> </a:t>
            </a:r>
            <a:endParaRPr lang="en-US" dirty="0"/>
          </a:p>
        </p:txBody>
      </p:sp>
      <p:sp>
        <p:nvSpPr>
          <p:cNvPr id="5" name="TextBox 4">
            <a:extLst>
              <a:ext uri="{FF2B5EF4-FFF2-40B4-BE49-F238E27FC236}">
                <a16:creationId xmlns:a16="http://schemas.microsoft.com/office/drawing/2014/main" id="{4037245F-1527-9BDC-8ADF-A6F450084472}"/>
              </a:ext>
            </a:extLst>
          </p:cNvPr>
          <p:cNvSpPr txBox="1"/>
          <p:nvPr/>
        </p:nvSpPr>
        <p:spPr>
          <a:xfrm>
            <a:off x="5089848" y="254334"/>
            <a:ext cx="5607698" cy="6001643"/>
          </a:xfrm>
          <a:prstGeom prst="rect">
            <a:avLst/>
          </a:prstGeom>
          <a:solidFill>
            <a:schemeClr val="bg1"/>
          </a:solidFill>
        </p:spPr>
        <p:txBody>
          <a:bodyPr wrap="square" rtlCol="0">
            <a:spAutoFit/>
          </a:bodyPr>
          <a:lstStyle/>
          <a:p>
            <a:r>
              <a:rPr lang="en-US" dirty="0"/>
              <a:t>Why the electrical-optical interface is critical:</a:t>
            </a:r>
          </a:p>
          <a:p>
            <a:pPr marL="285750" indent="-285750">
              <a:buFont typeface="Arial" panose="020B0604020202020204" pitchFamily="34" charset="0"/>
              <a:buChar char="•"/>
            </a:pPr>
            <a:r>
              <a:rPr lang="en-US" sz="1400" dirty="0"/>
              <a:t>The interface and scheme is shared among all detectors</a:t>
            </a:r>
          </a:p>
          <a:p>
            <a:pPr marL="285750" indent="-285750">
              <a:buFont typeface="Arial" panose="020B0604020202020204" pitchFamily="34" charset="0"/>
              <a:buChar char="•"/>
            </a:pPr>
            <a:r>
              <a:rPr lang="en-US" sz="1400" dirty="0"/>
              <a:t>It needs to be reflected in the FEE requirements, so must be specified early</a:t>
            </a:r>
          </a:p>
          <a:p>
            <a:pPr marL="285750" indent="-285750">
              <a:buFont typeface="Arial" panose="020B0604020202020204" pitchFamily="34" charset="0"/>
              <a:buChar char="•"/>
            </a:pPr>
            <a:r>
              <a:rPr lang="en-US" sz="1400" dirty="0"/>
              <a:t>It needs to satisfy the special configuration, calibration, and running modes of every detector</a:t>
            </a:r>
          </a:p>
          <a:p>
            <a:pPr marL="285750" indent="-285750">
              <a:buFont typeface="Arial" panose="020B0604020202020204" pitchFamily="34" charset="0"/>
              <a:buChar char="•"/>
            </a:pPr>
            <a:r>
              <a:rPr lang="en-US" sz="1400" dirty="0"/>
              <a:t>It will be replicated in every FEE so cost is an issue</a:t>
            </a:r>
          </a:p>
          <a:p>
            <a:pPr marL="285750" indent="-285750">
              <a:buFont typeface="Arial" panose="020B0604020202020204" pitchFamily="34" charset="0"/>
              <a:buChar char="•"/>
            </a:pPr>
            <a:r>
              <a:rPr lang="en-US" sz="1400" dirty="0"/>
              <a:t>This interface will define the capabilities and limitations of the DAQ system and be next to impossible to change or replace. </a:t>
            </a:r>
          </a:p>
          <a:p>
            <a:pPr marL="285750" indent="-285750">
              <a:buFont typeface="Arial" panose="020B0604020202020204" pitchFamily="34" charset="0"/>
              <a:buChar char="•"/>
            </a:pPr>
            <a:endParaRPr lang="en-US" sz="1400" dirty="0"/>
          </a:p>
          <a:p>
            <a:r>
              <a:rPr lang="en-US" dirty="0"/>
              <a:t>Potentially thorny issues to consider</a:t>
            </a:r>
            <a:endParaRPr lang="en-US" sz="1400" dirty="0"/>
          </a:p>
          <a:p>
            <a:pPr marL="285750" indent="-285750">
              <a:buFont typeface="Arial" panose="020B0604020202020204" pitchFamily="34" charset="0"/>
              <a:buChar char="•"/>
            </a:pPr>
            <a:r>
              <a:rPr lang="en-US" sz="1400" dirty="0"/>
              <a:t>Radiation might be an issue in certain areas (synchrotron radiation)</a:t>
            </a:r>
          </a:p>
          <a:p>
            <a:pPr marL="285750" indent="-285750">
              <a:buFont typeface="Arial" panose="020B0604020202020204" pitchFamily="34" charset="0"/>
              <a:buChar char="•"/>
            </a:pPr>
            <a:r>
              <a:rPr lang="en-US" sz="1400" dirty="0"/>
              <a:t>Congestion is difficult to monitor and control using congested links</a:t>
            </a:r>
          </a:p>
          <a:p>
            <a:pPr marL="285750" indent="-285750">
              <a:buFont typeface="Arial" panose="020B0604020202020204" pitchFamily="34" charset="0"/>
              <a:buChar char="•"/>
            </a:pPr>
            <a:r>
              <a:rPr lang="en-US" sz="1400" dirty="0"/>
              <a:t>The use of CERN ASICS (or modified CERN ASICS) may force us to support 40MHz.  This may include the timing system itself if </a:t>
            </a:r>
            <a:r>
              <a:rPr lang="en-US" sz="1400" dirty="0" err="1"/>
              <a:t>lpGBT</a:t>
            </a:r>
            <a:r>
              <a:rPr lang="en-US" sz="1400" dirty="0"/>
              <a:t> is used.  Do we need to? How?</a:t>
            </a:r>
          </a:p>
          <a:p>
            <a:pPr marL="285750" indent="-285750">
              <a:buFont typeface="Arial" panose="020B0604020202020204" pitchFamily="34" charset="0"/>
              <a:buChar char="•"/>
            </a:pPr>
            <a:endParaRPr lang="en-US" sz="1400" dirty="0"/>
          </a:p>
          <a:p>
            <a:r>
              <a:rPr lang="en-US" dirty="0"/>
              <a:t>Options under discussion</a:t>
            </a:r>
          </a:p>
          <a:p>
            <a:pPr marL="285750" indent="-285750">
              <a:buFont typeface="Arial" panose="020B0604020202020204" pitchFamily="34" charset="0"/>
              <a:buChar char="•"/>
            </a:pPr>
            <a:r>
              <a:rPr lang="en-US" sz="1400" dirty="0" err="1"/>
              <a:t>lpGBT</a:t>
            </a:r>
            <a:endParaRPr lang="en-US" sz="1400" dirty="0"/>
          </a:p>
          <a:p>
            <a:pPr marL="285750" indent="-285750">
              <a:buFont typeface="Arial" panose="020B0604020202020204" pitchFamily="34" charset="0"/>
              <a:buChar char="•"/>
            </a:pPr>
            <a:r>
              <a:rPr lang="en-US" sz="1400" dirty="0"/>
              <a:t>Bare FPGA based system with commercial timing/fiber electronics</a:t>
            </a:r>
          </a:p>
          <a:p>
            <a:pPr marL="285750" indent="-285750">
              <a:buFont typeface="Arial" panose="020B0604020202020204" pitchFamily="34" charset="0"/>
              <a:buChar char="•"/>
            </a:pPr>
            <a:r>
              <a:rPr lang="en-US" sz="1400" dirty="0"/>
              <a:t>JLAB timing system (250MHz)</a:t>
            </a:r>
          </a:p>
          <a:p>
            <a:pPr marL="285750" indent="-285750">
              <a:buFont typeface="Arial" panose="020B0604020202020204" pitchFamily="34" charset="0"/>
              <a:buChar char="•"/>
            </a:pPr>
            <a:r>
              <a:rPr lang="en-US" sz="1400" dirty="0" err="1"/>
              <a:t>sPHENIX</a:t>
            </a:r>
            <a:r>
              <a:rPr lang="en-US" sz="1400" dirty="0"/>
              <a:t> system</a:t>
            </a:r>
          </a:p>
          <a:p>
            <a:pPr marL="285750" indent="-285750">
              <a:buFont typeface="Arial" panose="020B0604020202020204" pitchFamily="34" charset="0"/>
              <a:buChar char="•"/>
            </a:pPr>
            <a:r>
              <a:rPr lang="en-US" sz="1400" dirty="0"/>
              <a:t>Multiple solutions for various detector technologies</a:t>
            </a:r>
          </a:p>
          <a:p>
            <a:endParaRPr lang="en-US" sz="1400" dirty="0"/>
          </a:p>
          <a:p>
            <a:r>
              <a:rPr lang="en-US" dirty="0"/>
              <a:t>Need detailed understanding of detector needs AND quantitative delimitation of options</a:t>
            </a:r>
          </a:p>
        </p:txBody>
      </p:sp>
    </p:spTree>
    <p:extLst>
      <p:ext uri="{BB962C8B-B14F-4D97-AF65-F5344CB8AC3E}">
        <p14:creationId xmlns:p14="http://schemas.microsoft.com/office/powerpoint/2010/main" val="1035081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778</TotalTime>
  <Words>1956</Words>
  <Application>Microsoft Office PowerPoint</Application>
  <PresentationFormat>Widescreen</PresentationFormat>
  <Paragraphs>318</Paragraphs>
  <Slides>18</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Calibri Light</vt:lpstr>
      <vt:lpstr>Wingdings</vt:lpstr>
      <vt:lpstr>Office Theme</vt:lpstr>
      <vt:lpstr>1_Office Theme</vt:lpstr>
      <vt:lpstr>EIC Detector DAQ &amp; Electronics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EL2 : ASICs R&amp;D </vt:lpstr>
      <vt:lpstr>EL3 : ASICs timeline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EIC Streaming Readout Plans </dc:title>
  <dc:creator>Jeff</dc:creator>
  <cp:lastModifiedBy>Jeff</cp:lastModifiedBy>
  <cp:revision>29</cp:revision>
  <dcterms:created xsi:type="dcterms:W3CDTF">2022-06-06T16:38:13Z</dcterms:created>
  <dcterms:modified xsi:type="dcterms:W3CDTF">2022-06-08T12:27:22Z</dcterms:modified>
</cp:coreProperties>
</file>