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196" r:id="rId2"/>
    <p:sldId id="1119" r:id="rId3"/>
    <p:sldId id="1334" r:id="rId4"/>
    <p:sldId id="1307" r:id="rId5"/>
    <p:sldId id="1072" r:id="rId6"/>
    <p:sldId id="1320" r:id="rId7"/>
    <p:sldId id="1331" r:id="rId8"/>
    <p:sldId id="1333" r:id="rId9"/>
    <p:sldId id="1280" r:id="rId10"/>
    <p:sldId id="1283" r:id="rId11"/>
    <p:sldId id="1284" r:id="rId12"/>
    <p:sldId id="1093" r:id="rId13"/>
    <p:sldId id="1303" r:id="rId14"/>
    <p:sldId id="1335" r:id="rId15"/>
    <p:sldId id="1336" r:id="rId16"/>
    <p:sldId id="889" r:id="rId17"/>
    <p:sldId id="1118" r:id="rId18"/>
    <p:sldId id="1332" r:id="rId19"/>
    <p:sldId id="1300" r:id="rId20"/>
    <p:sldId id="1302" r:id="rId21"/>
    <p:sldId id="1245" r:id="rId22"/>
    <p:sldId id="1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F6"/>
    <a:srgbClr val="E0410B"/>
    <a:srgbClr val="0085F2"/>
    <a:srgbClr val="36DF0F"/>
    <a:srgbClr val="0EFD01"/>
    <a:srgbClr val="DB0000"/>
    <a:srgbClr val="00A9FD"/>
    <a:srgbClr val="0059FF"/>
    <a:srgbClr val="005CD7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/>
    <p:restoredTop sz="93059"/>
  </p:normalViewPr>
  <p:slideViewPr>
    <p:cSldViewPr snapToGrid="0" snapToObjects="1">
      <p:cViewPr varScale="1">
        <p:scale>
          <a:sx n="119" d="100"/>
          <a:sy n="119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19624-0AD8-5147-A238-2E5AD09EE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2A350-FAAA-5D4A-A876-6EF8F0896B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55D5-EBB4-CA4A-A56C-EB1A592C9E0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BF969-F3F7-1245-BAAC-BA23A223A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471CA-DC88-544F-9F8B-A25904B04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9478-CA91-B44C-B5AC-D2ED7AF9D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5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10A4-78D4-1947-980E-2E22D2DFE1BF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0D93-55E9-2844-ACE0-3C2F0386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35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699D-E023-F147-AB49-3314C247FF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7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0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2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2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1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quark-gluon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84B1-447A-224E-B8CF-34DFD3C91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304AD-692D-1F4B-96C5-439A92CEBD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CAE9-3C22-E244-B39D-EC54F7CA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52AB0-44BF-674D-B1CF-16AE31EB2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CC2F-5257-E44F-8348-25B2F14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2419-FF36-7A4E-872F-F8B48888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1980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7CC2-5B1F-F049-B023-A0B6A51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156C-F635-7743-AD70-F17FECE3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E97F8-10C5-6047-B660-E17A85C52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D719-0DB0-0440-88EB-081BBAF5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F870-9C66-724E-9F39-DE1FE921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C8FDA-7932-B34A-8778-364D9BBF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CDC1A-71A2-934F-BB2F-E5B9956A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2E33F-6AA0-A044-A80A-1D6BA7846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82F7-DCEF-FD49-9275-2BD81E2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0CC0-90E7-D443-9A06-22E0C39E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12FD-CDFA-6444-B37C-180B082E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9A31-74A8-054B-AAF4-C7985D0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24E0-D26F-3D40-ADA4-B2FDF374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4154F7-CF02-F945-AEA6-0A65F65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0823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51EDE-7025-3A46-A6BF-15651385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9864-80A6-1740-B980-2D0F5D40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96DEC-BC6E-3846-B4E5-68B65CD1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5A1F-7D24-4F44-BDE3-8DF34C0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424D-0975-964A-BD97-6266AF1A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1980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5E43C-8CCD-0A41-8454-A2FE3B0B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7D6E-CA15-E74A-BA2F-3AD0D41F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4CD6-636F-DB43-9187-BE8272A9A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2C15-0B8B-A948-9DF5-B657CB2C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AE12C-68BC-C746-BD9E-AEF7FC7A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268AB-B4C4-F44C-BBCE-BA5F9F40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5452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5E949-038C-FF49-89A0-26B0B47A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84DB-854E-2543-A10E-A818150A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EF614-CD28-6F4B-B707-6758305E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64FE4-AEEE-DA49-B0F1-64946984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92609-8A09-3C4E-A20E-811EF01D3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E5A-8CA2-E547-B380-8809E7FCD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92441-FD16-AB4A-B5E9-7B3D1907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4115C-E979-4A4F-9E8D-C0E99F55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7350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0534A-B75F-304E-94CD-1E1EE56D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601E-D616-2848-8B49-786280BF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C3574-B5F0-2646-9C4E-C8052AA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0681-FDFB-B749-9E6E-02FE9650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C91A4-791A-E44C-AC94-89CCA53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0F7E1-8BA9-864F-A862-D328EA7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7CE40-98D4-6741-955E-5A99EF65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C27E8-E2AE-4542-BEF2-DDA5194A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36AB-5ED4-AE4E-9369-C5C6F98D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7496-BB2E-FE48-89B7-FE5BCC58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6041F-C41B-FF45-B9EE-D9FCAEC7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75CCA-AE5D-A143-93A7-46994E2F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4BEA-2537-2E48-BC1C-FFE3873E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10278-1800-7B4C-ABCA-A013B4D7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842-C264-2441-B083-8658B642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E8C51-F8CE-494D-9B3D-77ABAE7C5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997BB-C28B-394F-9478-9970F532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34E9-626B-2E48-9AA5-E4074082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049D-62DE-DB43-807A-E687E7D9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73658-6417-6D42-A438-1404616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E0CB7-14C1-1848-8EF4-55DD8FF3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D3CEE-EB5B-F043-97CD-2730CBB5F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85EC-D591-984E-B29F-D92DEFB7C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CE289-EFF1-624B-8DE6-E5C5011A27CD}"/>
              </a:ext>
            </a:extLst>
          </p:cNvPr>
          <p:cNvSpPr txBox="1"/>
          <p:nvPr userDrawn="1"/>
        </p:nvSpPr>
        <p:spPr>
          <a:xfrm>
            <a:off x="2041451" y="6560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C7484B-BC87-3045-AADC-057C3A84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2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Jasmine Brewer (CERN)</a:t>
            </a:r>
          </a:p>
        </p:txBody>
      </p:sp>
    </p:spTree>
    <p:extLst>
      <p:ext uri="{BB962C8B-B14F-4D97-AF65-F5344CB8AC3E}">
        <p14:creationId xmlns:p14="http://schemas.microsoft.com/office/powerpoint/2010/main" val="5044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60.png"/><Relationship Id="rId5" Type="http://schemas.openxmlformats.org/officeDocument/2006/relationships/image" Target="../media/image140.png"/><Relationship Id="rId10" Type="http://schemas.openxmlformats.org/officeDocument/2006/relationships/image" Target="../media/image230.png"/><Relationship Id="rId4" Type="http://schemas.openxmlformats.org/officeDocument/2006/relationships/image" Target="../media/image16.png"/><Relationship Id="rId9" Type="http://schemas.openxmlformats.org/officeDocument/2006/relationships/image" Target="../media/image220.png"/><Relationship Id="rId1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image" Target="../media/image60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12" Type="http://schemas.openxmlformats.org/officeDocument/2006/relationships/image" Target="../media/image16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40.png"/><Relationship Id="rId15" Type="http://schemas.openxmlformats.org/officeDocument/2006/relationships/image" Target="../media/image190.png"/><Relationship Id="rId19" Type="http://schemas.openxmlformats.org/officeDocument/2006/relationships/image" Target="../media/image70.png"/><Relationship Id="rId4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png"/><Relationship Id="rId3" Type="http://schemas.openxmlformats.org/officeDocument/2006/relationships/image" Target="../media/image21.png"/><Relationship Id="rId21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23" Type="http://schemas.openxmlformats.org/officeDocument/2006/relationships/image" Target="../media/image31.png"/><Relationship Id="rId19" Type="http://schemas.openxmlformats.org/officeDocument/2006/relationships/image" Target="../media/image25.emf"/><Relationship Id="rId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png"/><Relationship Id="rId3" Type="http://schemas.openxmlformats.org/officeDocument/2006/relationships/image" Target="../media/image32.png"/><Relationship Id="rId21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23" Type="http://schemas.openxmlformats.org/officeDocument/2006/relationships/image" Target="../media/image33.png"/><Relationship Id="rId19" Type="http://schemas.openxmlformats.org/officeDocument/2006/relationships/image" Target="../media/image25.emf"/><Relationship Id="rId4" Type="http://schemas.openxmlformats.org/officeDocument/2006/relationships/image" Target="../media/image22.png"/><Relationship Id="rId2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34444" y="915239"/>
            <a:ext cx="852310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90000"/>
                </a:solidFill>
                <a:latin typeface="Times" pitchFamily="2" charset="0"/>
              </a:rPr>
              <a:t>Data-driven quark and gluon jet substructure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4444" y="2498653"/>
            <a:ext cx="858943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" pitchFamily="2" charset="0"/>
              </a:rPr>
              <a:t>Jasmine Brewer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0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D629989-BA4E-8140-8B49-FACF308E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19805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BD3B8-BBE0-B84A-BF4C-2F7C70AB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90" y="3597946"/>
            <a:ext cx="1340219" cy="1523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A67DCE-CC33-09F8-DB9C-1A3C432FD58F}"/>
              </a:ext>
            </a:extLst>
          </p:cNvPr>
          <p:cNvSpPr/>
          <p:nvPr/>
        </p:nvSpPr>
        <p:spPr>
          <a:xfrm>
            <a:off x="3063690" y="5633075"/>
            <a:ext cx="67322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Times" pitchFamily="2" charset="0"/>
              </a:rPr>
              <a:t>with Quinn Brodsky and Krishna Rajagopal [2110.13159]</a:t>
            </a:r>
          </a:p>
          <a:p>
            <a:pPr algn="ctr"/>
            <a:r>
              <a:rPr lang="en-US" sz="2200" dirty="0">
                <a:latin typeface="Times" pitchFamily="2" charset="0"/>
              </a:rPr>
              <a:t>Jesse Thaler and Andrew Patrick Turner [2008.08596]</a:t>
            </a:r>
            <a:endParaRPr lang="en-US" sz="800" dirty="0">
              <a:latin typeface="Times" pitchFamily="2" charset="0"/>
            </a:endParaRPr>
          </a:p>
          <a:p>
            <a:pPr algn="ctr"/>
            <a:r>
              <a:rPr lang="en-US" sz="2200" dirty="0">
                <a:latin typeface="Times" pitchFamily="2" charset="0"/>
              </a:rPr>
              <a:t>Kylie Ying, Yi Chen, and Yen-</a:t>
            </a:r>
            <a:r>
              <a:rPr lang="en-US" sz="2200" dirty="0" err="1">
                <a:latin typeface="Times" pitchFamily="2" charset="0"/>
              </a:rPr>
              <a:t>Jie</a:t>
            </a:r>
            <a:r>
              <a:rPr lang="en-US" sz="2200" dirty="0">
                <a:latin typeface="Times" pitchFamily="2" charset="0"/>
              </a:rPr>
              <a:t> Lee [2204.00641]</a:t>
            </a:r>
          </a:p>
          <a:p>
            <a:pPr algn="ctr"/>
            <a:endParaRPr lang="en-US" sz="22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2A33F-5156-C74C-B2C2-0BC2D53B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3" y="3331711"/>
            <a:ext cx="3043676" cy="213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25249-664D-8E4A-9384-01908B14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3" y="1042323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467D-BF66-CA44-B264-0F6B472BC809}"/>
              </a:ext>
            </a:extLst>
          </p:cNvPr>
          <p:cNvSpPr/>
          <p:nvPr/>
        </p:nvSpPr>
        <p:spPr>
          <a:xfrm>
            <a:off x="1762271" y="6436499"/>
            <a:ext cx="979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p–p: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 and Thaler [1802.00008] </a:t>
            </a:r>
            <a:r>
              <a:rPr lang="en-US" sz="2000" dirty="0" err="1">
                <a:latin typeface="Times" pitchFamily="2" charset="0"/>
              </a:rPr>
              <a:t>Komiske</a:t>
            </a:r>
            <a:r>
              <a:rPr lang="en-US" sz="2000" dirty="0">
                <a:latin typeface="Times" pitchFamily="2" charset="0"/>
              </a:rPr>
              <a:t>,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, Thaler [1809.01140]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EF6903B-234A-374A-A36B-6680F20A3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777" y="3392143"/>
            <a:ext cx="3347312" cy="2185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077F6C-5F96-5049-9F1D-C9EEE88D8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777" y="1145587"/>
            <a:ext cx="3348956" cy="2186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1526-FA82-0245-841B-5E4AF01E9F57}"/>
                  </a:ext>
                </a:extLst>
              </p:cNvPr>
              <p:cNvSpPr txBox="1"/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1526-FA82-0245-841B-5E4AF01E9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blipFill>
                <a:blip r:embed="rId9"/>
                <a:stretch>
                  <a:fillRect l="-8696" t="-1613" r="-289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E98208-381C-9542-931C-CAAF24A91056}"/>
                  </a:ext>
                </a:extLst>
              </p:cNvPr>
              <p:cNvSpPr txBox="1"/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E98208-381C-9542-931C-CAAF24A9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blipFill>
                <a:blip r:embed="rId10"/>
                <a:stretch>
                  <a:fillRect l="-28571" t="-3279" r="-357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/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/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/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/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305745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2A33F-5156-C74C-B2C2-0BC2D53B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3" y="3331711"/>
            <a:ext cx="3043676" cy="213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25249-664D-8E4A-9384-01908B14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3" y="1042323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/>
              <p:nvPr/>
            </p:nvSpPr>
            <p:spPr>
              <a:xfrm>
                <a:off x="-375814" y="5793056"/>
                <a:ext cx="12533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667" dirty="0">
                    <a:latin typeface="Times" pitchFamily="2" charset="0"/>
                  </a:rPr>
                  <a:t>Solve for base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 in terms of mixture distributions and fractions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814" y="5793056"/>
                <a:ext cx="12533407" cy="523220"/>
              </a:xfrm>
              <a:prstGeom prst="rect">
                <a:avLst/>
              </a:prstGeom>
              <a:blipFill>
                <a:blip r:embed="rId5"/>
                <a:stretch>
                  <a:fillRect t="-9524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B44467D-BF66-CA44-B264-0F6B472BC809}"/>
              </a:ext>
            </a:extLst>
          </p:cNvPr>
          <p:cNvSpPr/>
          <p:nvPr/>
        </p:nvSpPr>
        <p:spPr>
          <a:xfrm>
            <a:off x="1762271" y="6436499"/>
            <a:ext cx="979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p–p: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 and Thaler [1802.00008] </a:t>
            </a:r>
            <a:r>
              <a:rPr lang="en-US" sz="2000" dirty="0" err="1">
                <a:latin typeface="Times" pitchFamily="2" charset="0"/>
              </a:rPr>
              <a:t>Komiske</a:t>
            </a:r>
            <a:r>
              <a:rPr lang="en-US" sz="2000" dirty="0">
                <a:latin typeface="Times" pitchFamily="2" charset="0"/>
              </a:rPr>
              <a:t>,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, Thaler [1809.01140]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/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/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/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/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9FBAFD-7756-8C28-7C75-888B4C594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3777" y="3392143"/>
            <a:ext cx="3347312" cy="21850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44E239-42D2-5909-4CEF-D0295BC6FB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3777" y="1145587"/>
            <a:ext cx="3348956" cy="2186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/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blipFill>
                <a:blip r:embed="rId18"/>
                <a:stretch>
                  <a:fillRect l="-8696" t="-1613" r="-289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/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blipFill>
                <a:blip r:embed="rId19"/>
                <a:stretch>
                  <a:fillRect l="-28571" t="-3279" r="-357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79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811D03-B5A3-B44C-826A-80A8A3F8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24" y="1639488"/>
            <a:ext cx="3043676" cy="2130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CAF00-ED78-D74F-B4B7-9C68FDDF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22" y="1639488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89AA0-D5C4-E741-B3B7-AB10E12A1C6E}"/>
              </a:ext>
            </a:extLst>
          </p:cNvPr>
          <p:cNvSpPr/>
          <p:nvPr/>
        </p:nvSpPr>
        <p:spPr>
          <a:xfrm>
            <a:off x="993060" y="2540569"/>
            <a:ext cx="396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Independent mixtures of same base distributions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8AFF00-A813-9D45-ADA3-38F2D1FED567}"/>
              </a:ext>
            </a:extLst>
          </p:cNvPr>
          <p:cNvSpPr/>
          <p:nvPr/>
        </p:nvSpPr>
        <p:spPr>
          <a:xfrm>
            <a:off x="-311025" y="1639489"/>
            <a:ext cx="380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DB0000"/>
                </a:solidFill>
                <a:latin typeface="Times" pitchFamily="2" charset="0"/>
              </a:rPr>
              <a:t>Requires…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B8110-8173-0444-8DDC-083468C56B7F}"/>
              </a:ext>
            </a:extLst>
          </p:cNvPr>
          <p:cNvSpPr/>
          <p:nvPr/>
        </p:nvSpPr>
        <p:spPr>
          <a:xfrm>
            <a:off x="4061875" y="1352346"/>
            <a:ext cx="22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D4CF5-12D8-D940-A284-2FEFAC88E3AB}"/>
              </a:ext>
            </a:extLst>
          </p:cNvPr>
          <p:cNvSpPr/>
          <p:nvPr/>
        </p:nvSpPr>
        <p:spPr>
          <a:xfrm>
            <a:off x="5487552" y="2017349"/>
            <a:ext cx="223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 err="1">
                <a:solidFill>
                  <a:srgbClr val="0085F2"/>
                </a:solidFill>
                <a:latin typeface="Times" pitchFamily="2" charset="0"/>
              </a:rPr>
              <a:t>dijets</a:t>
            </a:r>
            <a:endParaRPr lang="en-US" sz="2800" dirty="0">
              <a:solidFill>
                <a:srgbClr val="0085F2"/>
              </a:solidFill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/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5F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solidFill>
                      <a:srgbClr val="0085F2"/>
                    </a:solidFill>
                    <a:latin typeface="Times" pitchFamily="2" charset="0"/>
                  </a:rPr>
                  <a:t>+jet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  <a:blipFill>
                <a:blip r:embed="rId5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/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/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/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/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12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811D03-B5A3-B44C-826A-80A8A3F8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24" y="1639488"/>
            <a:ext cx="3043676" cy="2130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CAF00-ED78-D74F-B4B7-9C68FDDF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22" y="1639488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89AA0-D5C4-E741-B3B7-AB10E12A1C6E}"/>
              </a:ext>
            </a:extLst>
          </p:cNvPr>
          <p:cNvSpPr/>
          <p:nvPr/>
        </p:nvSpPr>
        <p:spPr>
          <a:xfrm>
            <a:off x="993060" y="2540569"/>
            <a:ext cx="396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Independent mixtures of same base distributions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8AFF00-A813-9D45-ADA3-38F2D1FED567}"/>
              </a:ext>
            </a:extLst>
          </p:cNvPr>
          <p:cNvSpPr/>
          <p:nvPr/>
        </p:nvSpPr>
        <p:spPr>
          <a:xfrm>
            <a:off x="-311025" y="1639489"/>
            <a:ext cx="380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DB0000"/>
                </a:solidFill>
                <a:latin typeface="Times" pitchFamily="2" charset="0"/>
              </a:rPr>
              <a:t>Requires…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B8110-8173-0444-8DDC-083468C56B7F}"/>
              </a:ext>
            </a:extLst>
          </p:cNvPr>
          <p:cNvSpPr/>
          <p:nvPr/>
        </p:nvSpPr>
        <p:spPr>
          <a:xfrm>
            <a:off x="4061875" y="1352346"/>
            <a:ext cx="22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D4CF5-12D8-D940-A284-2FEFAC88E3AB}"/>
              </a:ext>
            </a:extLst>
          </p:cNvPr>
          <p:cNvSpPr/>
          <p:nvPr/>
        </p:nvSpPr>
        <p:spPr>
          <a:xfrm>
            <a:off x="5487552" y="2017349"/>
            <a:ext cx="223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 err="1">
                <a:solidFill>
                  <a:srgbClr val="0085F2"/>
                </a:solidFill>
                <a:latin typeface="Times" pitchFamily="2" charset="0"/>
              </a:rPr>
              <a:t>dijets</a:t>
            </a:r>
            <a:endParaRPr lang="en-US" sz="2800" dirty="0">
              <a:solidFill>
                <a:srgbClr val="0085F2"/>
              </a:solidFill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/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5F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solidFill>
                      <a:srgbClr val="0085F2"/>
                    </a:solidFill>
                    <a:latin typeface="Times" pitchFamily="2" charset="0"/>
                  </a:rPr>
                  <a:t>+jet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  <a:blipFill>
                <a:blip r:embed="rId5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/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/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/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/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9C7C7D9-F4FD-E712-D100-917196D58E71}"/>
              </a:ext>
            </a:extLst>
          </p:cNvPr>
          <p:cNvSpPr/>
          <p:nvPr/>
        </p:nvSpPr>
        <p:spPr>
          <a:xfrm>
            <a:off x="993060" y="4662885"/>
            <a:ext cx="1064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samples are pure quark and pure gluon in some limits (“mutual irreducibility”)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4AFB97-C13E-D710-D9F9-FA11576B524A}"/>
                  </a:ext>
                </a:extLst>
              </p:cNvPr>
              <p:cNvSpPr/>
              <p:nvPr/>
            </p:nvSpPr>
            <p:spPr>
              <a:xfrm>
                <a:off x="2517389" y="5230497"/>
                <a:ext cx="81063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rgbClr val="0085F2"/>
                    </a:solidFill>
                    <a:latin typeface="Times" pitchFamily="2" charset="0"/>
                  </a:rPr>
                  <a:t>Above: base distributions are completely separated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5F2"/>
                        </a:solidFill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sz="2400" dirty="0">
                    <a:solidFill>
                      <a:srgbClr val="0085F2"/>
                    </a:solidFill>
                    <a:latin typeface="Times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4AFB97-C13E-D710-D9F9-FA11576B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89" y="5230497"/>
                <a:ext cx="8106368" cy="461665"/>
              </a:xfrm>
              <a:prstGeom prst="rect">
                <a:avLst/>
              </a:prstGeom>
              <a:blipFill>
                <a:blip r:embed="rId9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61DA06A-15C7-AED6-6F32-B97645772261}"/>
              </a:ext>
            </a:extLst>
          </p:cNvPr>
          <p:cNvSpPr/>
          <p:nvPr/>
        </p:nvSpPr>
        <p:spPr>
          <a:xfrm>
            <a:off x="763390" y="5940851"/>
            <a:ext cx="959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Satisfied by counting observables (e.g. constituent multiplicity distributions) in the high-energy limit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A0748-F8CB-B6ED-986E-370572F0C991}"/>
              </a:ext>
            </a:extLst>
          </p:cNvPr>
          <p:cNvSpPr/>
          <p:nvPr/>
        </p:nvSpPr>
        <p:spPr>
          <a:xfrm>
            <a:off x="8777555" y="6433294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Frye et al [1704.06266]</a:t>
            </a:r>
          </a:p>
        </p:txBody>
      </p:sp>
    </p:spTree>
    <p:extLst>
      <p:ext uri="{BB962C8B-B14F-4D97-AF65-F5344CB8AC3E}">
        <p14:creationId xmlns:p14="http://schemas.microsoft.com/office/powerpoint/2010/main" val="5369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30FC1A-E9B8-9689-7BAC-E7104F48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32" y="1043695"/>
            <a:ext cx="3855888" cy="2570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/>
              <p:nvPr/>
            </p:nvSpPr>
            <p:spPr>
              <a:xfrm>
                <a:off x="-341407" y="5935841"/>
                <a:ext cx="12533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667" dirty="0">
                    <a:latin typeface="Times" pitchFamily="2" charset="0"/>
                  </a:rPr>
                  <a:t>Solve for base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 in terms of mixture distributions and fractions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407" y="5935841"/>
                <a:ext cx="12533407" cy="523220"/>
              </a:xfrm>
              <a:prstGeom prst="rect">
                <a:avLst/>
              </a:prstGeom>
              <a:blipFill>
                <a:blip r:embed="rId4"/>
                <a:stretch>
                  <a:fillRect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1855848" y="4245952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8" y="4245952"/>
                <a:ext cx="321517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1855848" y="4827840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8" y="4827840"/>
                <a:ext cx="3236527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/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blipFill>
                <a:blip r:embed="rId18"/>
                <a:stretch>
                  <a:fillRect l="-8696" t="-1613" r="-289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9CAADB-166E-7849-1D5E-D1BDBE7045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827" y="1257685"/>
            <a:ext cx="3833334" cy="2609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428645-3299-D6F1-C894-E7CAFCC6CFD8}"/>
                  </a:ext>
                </a:extLst>
              </p:cNvPr>
              <p:cNvSpPr/>
              <p:nvPr/>
            </p:nvSpPr>
            <p:spPr>
              <a:xfrm>
                <a:off x="3282733" y="2287904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428645-3299-D6F1-C894-E7CAFCC6C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33" y="2287904"/>
                <a:ext cx="550856" cy="461665"/>
              </a:xfrm>
              <a:prstGeom prst="rect">
                <a:avLst/>
              </a:prstGeom>
              <a:blipFill>
                <a:blip r:embed="rId2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592709-67A5-EC2B-F991-9B9000083D8C}"/>
                  </a:ext>
                </a:extLst>
              </p:cNvPr>
              <p:cNvSpPr/>
              <p:nvPr/>
            </p:nvSpPr>
            <p:spPr>
              <a:xfrm>
                <a:off x="2099904" y="1470266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592709-67A5-EC2B-F991-9B9000083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04" y="1470266"/>
                <a:ext cx="557973" cy="461665"/>
              </a:xfrm>
              <a:prstGeom prst="rect">
                <a:avLst/>
              </a:prstGeom>
              <a:blipFill>
                <a:blip r:embed="rId2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0B72632-1BF6-5870-4E06-0C8F62082A2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47220" y="3310990"/>
            <a:ext cx="3839900" cy="2559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/>
              <p:nvPr/>
            </p:nvSpPr>
            <p:spPr>
              <a:xfrm>
                <a:off x="11338996" y="4675233"/>
                <a:ext cx="33336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96" y="4675233"/>
                <a:ext cx="333360" cy="766877"/>
              </a:xfrm>
              <a:prstGeom prst="rect">
                <a:avLst/>
              </a:prstGeom>
              <a:blipFill>
                <a:blip r:embed="rId23"/>
                <a:stretch>
                  <a:fillRect l="-28571" t="-3279" r="-714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00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C7F9A6-6CEC-2C5B-A3AD-39BDADAE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32" y="1042468"/>
            <a:ext cx="3859569" cy="25730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/>
              <p:nvPr/>
            </p:nvSpPr>
            <p:spPr>
              <a:xfrm>
                <a:off x="-341407" y="5935841"/>
                <a:ext cx="12533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667" dirty="0">
                    <a:latin typeface="Times" pitchFamily="2" charset="0"/>
                  </a:rPr>
                  <a:t>Solve for base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 in terms of mixture distributions and fractions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407" y="5935841"/>
                <a:ext cx="12533407" cy="523220"/>
              </a:xfrm>
              <a:prstGeom prst="rect">
                <a:avLst/>
              </a:prstGeom>
              <a:blipFill>
                <a:blip r:embed="rId4"/>
                <a:stretch>
                  <a:fillRect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1855848" y="4245952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8" y="4245952"/>
                <a:ext cx="321517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1855848" y="4827840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8" y="4827840"/>
                <a:ext cx="3236527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/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blipFill>
                <a:blip r:embed="rId18"/>
                <a:stretch>
                  <a:fillRect l="-8696" t="-1613" r="-289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9CAADB-166E-7849-1D5E-D1BDBE7045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827" y="1257685"/>
            <a:ext cx="3833334" cy="2609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428645-3299-D6F1-C894-E7CAFCC6CFD8}"/>
                  </a:ext>
                </a:extLst>
              </p:cNvPr>
              <p:cNvSpPr/>
              <p:nvPr/>
            </p:nvSpPr>
            <p:spPr>
              <a:xfrm>
                <a:off x="3282733" y="2287904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428645-3299-D6F1-C894-E7CAFCC6C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33" y="2287904"/>
                <a:ext cx="550856" cy="461665"/>
              </a:xfrm>
              <a:prstGeom prst="rect">
                <a:avLst/>
              </a:prstGeom>
              <a:blipFill>
                <a:blip r:embed="rId2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592709-67A5-EC2B-F991-9B9000083D8C}"/>
                  </a:ext>
                </a:extLst>
              </p:cNvPr>
              <p:cNvSpPr/>
              <p:nvPr/>
            </p:nvSpPr>
            <p:spPr>
              <a:xfrm>
                <a:off x="2099904" y="1470266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592709-67A5-EC2B-F991-9B9000083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04" y="1470266"/>
                <a:ext cx="557973" cy="461665"/>
              </a:xfrm>
              <a:prstGeom prst="rect">
                <a:avLst/>
              </a:prstGeom>
              <a:blipFill>
                <a:blip r:embed="rId2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/>
              <p:nvPr/>
            </p:nvSpPr>
            <p:spPr>
              <a:xfrm>
                <a:off x="11338996" y="4675233"/>
                <a:ext cx="33336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96" y="4675233"/>
                <a:ext cx="333360" cy="766877"/>
              </a:xfrm>
              <a:prstGeom prst="rect">
                <a:avLst/>
              </a:prstGeom>
              <a:blipFill>
                <a:blip r:embed="rId22"/>
                <a:stretch>
                  <a:fillRect l="-28571" t="-3279" r="-714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0E27AF6-6D47-D19A-B4E9-CFEFA0C2F8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6517" y="3310990"/>
            <a:ext cx="3860603" cy="25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3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F7020-0AE0-8544-9019-25683E06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82" y="1831812"/>
            <a:ext cx="3782525" cy="2647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BC1B9-0A55-C646-B423-1B2EF0D9A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128" y="1838755"/>
            <a:ext cx="3798433" cy="25971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4E4FD-6021-314B-A0BA-16FBAD4E1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99" y="1831811"/>
            <a:ext cx="3798433" cy="25856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Extracting quark/gluon contributions to constituent multiplicity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29FEE9-1A64-A941-9FE6-72357B947842}"/>
              </a:ext>
            </a:extLst>
          </p:cNvPr>
          <p:cNvSpPr/>
          <p:nvPr/>
        </p:nvSpPr>
        <p:spPr>
          <a:xfrm>
            <a:off x="-218756" y="1060691"/>
            <a:ext cx="427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solidFill>
                  <a:srgbClr val="0085F2"/>
                </a:solidFill>
                <a:latin typeface="Times" pitchFamily="2" charset="0"/>
              </a:rPr>
              <a:t>proton–proton </a:t>
            </a:r>
            <a:r>
              <a:rPr lang="en-US" sz="3200" dirty="0">
                <a:solidFill>
                  <a:srgbClr val="0085F2"/>
                </a:solidFill>
                <a:latin typeface="Times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1041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3D20E9-ED8F-D542-889A-85AB17845ACD}"/>
              </a:ext>
            </a:extLst>
          </p:cNvPr>
          <p:cNvSpPr/>
          <p:nvPr/>
        </p:nvSpPr>
        <p:spPr>
          <a:xfrm>
            <a:off x="-5650" y="1142700"/>
            <a:ext cx="33033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3200" dirty="0">
              <a:solidFill>
                <a:srgbClr val="0085F2"/>
              </a:solidFill>
              <a:latin typeface="Times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Extracting quark/gluon contributions to constituent multiplicity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53D80-42A3-8E4B-A961-5EA0F2423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16" y="1826515"/>
            <a:ext cx="3781691" cy="2647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5CDF1-6921-A34C-8E94-A0D33FE6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128" y="1831811"/>
            <a:ext cx="3812367" cy="2606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B6CCCF-CB3F-474B-9842-B2E24F8C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99" y="1826515"/>
            <a:ext cx="3833334" cy="26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3D20E9-ED8F-D542-889A-85AB17845ACD}"/>
              </a:ext>
            </a:extLst>
          </p:cNvPr>
          <p:cNvSpPr/>
          <p:nvPr/>
        </p:nvSpPr>
        <p:spPr>
          <a:xfrm>
            <a:off x="-5650" y="1142700"/>
            <a:ext cx="33033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3200" dirty="0">
              <a:solidFill>
                <a:srgbClr val="0085F2"/>
              </a:solidFill>
              <a:latin typeface="Times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Extracting quark/gluon contributions to constituent multiplicity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53D80-42A3-8E4B-A961-5EA0F2423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16" y="1826515"/>
            <a:ext cx="3781691" cy="2647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5CDF1-6921-A34C-8E94-A0D33FE6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128" y="1831811"/>
            <a:ext cx="3812367" cy="2606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B6CCCF-CB3F-474B-9842-B2E24F8C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99" y="1826515"/>
            <a:ext cx="3833334" cy="26093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2944C4-0BC9-EEB5-AA60-4346771C8B46}"/>
              </a:ext>
            </a:extLst>
          </p:cNvPr>
          <p:cNvSpPr/>
          <p:nvPr/>
        </p:nvSpPr>
        <p:spPr>
          <a:xfrm>
            <a:off x="7936795" y="6075148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Ying, Brewer, Chen, Lee [2204.00641]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722B1B-ACE6-C9AC-D8BB-EF4D6A91D1CE}"/>
              </a:ext>
            </a:extLst>
          </p:cNvPr>
          <p:cNvSpPr/>
          <p:nvPr/>
        </p:nvSpPr>
        <p:spPr>
          <a:xfrm>
            <a:off x="199739" y="5457494"/>
            <a:ext cx="10757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With fractions in pp and AA, can separate modification of q/g jets in any observable</a:t>
            </a:r>
          </a:p>
        </p:txBody>
      </p:sp>
    </p:spTree>
    <p:extLst>
      <p:ext uri="{BB962C8B-B14F-4D97-AF65-F5344CB8AC3E}">
        <p14:creationId xmlns:p14="http://schemas.microsoft.com/office/powerpoint/2010/main" val="239489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solidFill>
                  <a:srgbClr val="FF0000"/>
                </a:solidFill>
                <a:latin typeface="Times" pitchFamily="2" charset="0"/>
              </a:rPr>
              <a:t>Jet shape </a:t>
            </a:r>
            <a:r>
              <a:rPr lang="en-US" sz="3200" dirty="0">
                <a:latin typeface="Times" pitchFamily="2" charset="0"/>
              </a:rPr>
              <a:t>modification of quark and gluon jets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E07B19-F757-2DD8-62DC-D09447660038}"/>
              </a:ext>
            </a:extLst>
          </p:cNvPr>
          <p:cNvSpPr/>
          <p:nvPr/>
        </p:nvSpPr>
        <p:spPr>
          <a:xfrm>
            <a:off x="-159784" y="5797037"/>
            <a:ext cx="1224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Modified at smaller angles for quarks than gluons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00424-BE42-F982-3CD1-C5FA6297AA4A}"/>
              </a:ext>
            </a:extLst>
          </p:cNvPr>
          <p:cNvGrpSpPr/>
          <p:nvPr/>
        </p:nvGrpSpPr>
        <p:grpSpPr>
          <a:xfrm>
            <a:off x="110166" y="1711985"/>
            <a:ext cx="8013705" cy="3434030"/>
            <a:chOff x="110166" y="1711985"/>
            <a:chExt cx="8013705" cy="3434030"/>
          </a:xfrm>
        </p:grpSpPr>
        <p:pic>
          <p:nvPicPr>
            <p:cNvPr id="4" name="Picture 3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7CC69858-B658-10A6-F219-ECD15630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3929" y="1752458"/>
              <a:ext cx="4259942" cy="3393557"/>
            </a:xfrm>
            <a:prstGeom prst="rect">
              <a:avLst/>
            </a:prstGeom>
          </p:spPr>
        </p:pic>
        <p:pic>
          <p:nvPicPr>
            <p:cNvPr id="6" name="Picture 5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EB114202-4CA6-A99F-8410-CF21D328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66" y="1711985"/>
              <a:ext cx="4259942" cy="33935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E482A7-120D-71A7-BD12-9620AB769FFC}"/>
                </a:ext>
              </a:extLst>
            </p:cNvPr>
            <p:cNvSpPr/>
            <p:nvPr/>
          </p:nvSpPr>
          <p:spPr>
            <a:xfrm>
              <a:off x="2059367" y="1740790"/>
              <a:ext cx="776177" cy="21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2CA9E3-4EA5-A4C6-243A-522C79C5CA96}"/>
                </a:ext>
              </a:extLst>
            </p:cNvPr>
            <p:cNvSpPr/>
            <p:nvPr/>
          </p:nvSpPr>
          <p:spPr>
            <a:xfrm>
              <a:off x="5786580" y="1752458"/>
              <a:ext cx="776177" cy="21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C531A-87B6-F82D-09CF-176C08F4F62A}"/>
              </a:ext>
            </a:extLst>
          </p:cNvPr>
          <p:cNvGrpSpPr/>
          <p:nvPr/>
        </p:nvGrpSpPr>
        <p:grpSpPr>
          <a:xfrm>
            <a:off x="7979230" y="1892374"/>
            <a:ext cx="4102604" cy="3109803"/>
            <a:chOff x="7979230" y="1892374"/>
            <a:chExt cx="4102604" cy="3109803"/>
          </a:xfrm>
        </p:grpSpPr>
        <p:pic>
          <p:nvPicPr>
            <p:cNvPr id="8" name="Picture 7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6137B9A2-54ED-7EFA-2002-1BC36E611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230" y="1892374"/>
              <a:ext cx="4102604" cy="310980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A1E69F-6D74-9338-0399-B23F8AF4E2F3}"/>
                </a:ext>
              </a:extLst>
            </p:cNvPr>
            <p:cNvSpPr/>
            <p:nvPr/>
          </p:nvSpPr>
          <p:spPr>
            <a:xfrm>
              <a:off x="9152254" y="1932032"/>
              <a:ext cx="1799281" cy="215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AE39627-AF78-23B3-71F8-2D6219B9D9EA}"/>
              </a:ext>
            </a:extLst>
          </p:cNvPr>
          <p:cNvSpPr/>
          <p:nvPr/>
        </p:nvSpPr>
        <p:spPr>
          <a:xfrm>
            <a:off x="160161" y="1462376"/>
            <a:ext cx="268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proton-proton</a:t>
            </a:r>
            <a:r>
              <a:rPr lang="en-US" sz="2800" dirty="0">
                <a:latin typeface="Times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0CE187-6723-E891-D38F-7CA9D517FD82}"/>
              </a:ext>
            </a:extLst>
          </p:cNvPr>
          <p:cNvSpPr/>
          <p:nvPr/>
        </p:nvSpPr>
        <p:spPr>
          <a:xfrm>
            <a:off x="4038311" y="152393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2800" dirty="0">
              <a:latin typeface="Times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C1079-EDB0-01E9-DEAC-4CEAC3960801}"/>
              </a:ext>
            </a:extLst>
          </p:cNvPr>
          <p:cNvSpPr/>
          <p:nvPr/>
        </p:nvSpPr>
        <p:spPr>
          <a:xfrm>
            <a:off x="8311418" y="152882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ratio</a:t>
            </a:r>
            <a:endParaRPr lang="en-US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9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5C96-2FA9-BF45-B4E2-B8F929C5A16A}"/>
              </a:ext>
            </a:extLst>
          </p:cNvPr>
          <p:cNvSpPr/>
          <p:nvPr/>
        </p:nvSpPr>
        <p:spPr>
          <a:xfrm>
            <a:off x="-8869" y="386703"/>
            <a:ext cx="1228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Novel access to jet modification at RHIC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F6FE2-2B01-655F-FA78-2F232E569EE3}"/>
              </a:ext>
            </a:extLst>
          </p:cNvPr>
          <p:cNvSpPr/>
          <p:nvPr/>
        </p:nvSpPr>
        <p:spPr>
          <a:xfrm>
            <a:off x="168044" y="1472428"/>
            <a:ext cx="4662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Steeper jet spectra at RHIC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FACF42-0062-66DA-E00C-7F07577D707A}"/>
              </a:ext>
            </a:extLst>
          </p:cNvPr>
          <p:cNvGrpSpPr/>
          <p:nvPr/>
        </p:nvGrpSpPr>
        <p:grpSpPr>
          <a:xfrm>
            <a:off x="6906776" y="1094742"/>
            <a:ext cx="3149316" cy="2425100"/>
            <a:chOff x="6906776" y="1094742"/>
            <a:chExt cx="3149316" cy="2425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54475A-88F9-BFA0-5BFB-365C988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6776" y="1094742"/>
              <a:ext cx="3055530" cy="24251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FC8979-F40B-0645-0E16-2EE9ADF94FA8}"/>
                </a:ext>
              </a:extLst>
            </p:cNvPr>
            <p:cNvSpPr/>
            <p:nvPr/>
          </p:nvSpPr>
          <p:spPr>
            <a:xfrm>
              <a:off x="7432077" y="2524539"/>
              <a:ext cx="1621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/>
              <a:r>
                <a:rPr lang="en-US" sz="2000" dirty="0">
                  <a:latin typeface="Times" pitchFamily="2" charset="0"/>
                </a:rPr>
                <a:t>RHIC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43C338-2EE7-E251-AA8F-349852455B5E}"/>
                </a:ext>
              </a:extLst>
            </p:cNvPr>
            <p:cNvSpPr/>
            <p:nvPr/>
          </p:nvSpPr>
          <p:spPr>
            <a:xfrm>
              <a:off x="8434541" y="1947107"/>
              <a:ext cx="1621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/>
              <a:r>
                <a:rPr lang="en-US" sz="2000" dirty="0">
                  <a:solidFill>
                    <a:srgbClr val="C00000"/>
                  </a:solidFill>
                  <a:latin typeface="Times" pitchFamily="2" charset="0"/>
                </a:rPr>
                <a:t>LHC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203FF7B-BCF0-066C-F39E-E51B3C34CC33}"/>
                  </a:ext>
                </a:extLst>
              </p:cNvPr>
              <p:cNvSpPr/>
              <p:nvPr/>
            </p:nvSpPr>
            <p:spPr>
              <a:xfrm>
                <a:off x="168044" y="2152740"/>
                <a:ext cx="56165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" pitchFamily="2" charset="0"/>
                  </a:rPr>
                  <a:t>Enhanced biases from selecting jets based on their modified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203FF7B-BCF0-066C-F39E-E51B3C34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44" y="2152740"/>
                <a:ext cx="5616530" cy="830997"/>
              </a:xfrm>
              <a:prstGeom prst="rect">
                <a:avLst/>
              </a:prstGeom>
              <a:blipFill>
                <a:blip r:embed="rId4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68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solidFill>
                  <a:srgbClr val="FF0000"/>
                </a:solidFill>
                <a:latin typeface="Times" pitchFamily="2" charset="0"/>
              </a:rPr>
              <a:t>Groomed momentum sharing </a:t>
            </a:r>
            <a:r>
              <a:rPr lang="en-US" sz="3200" dirty="0">
                <a:latin typeface="Times" pitchFamily="2" charset="0"/>
              </a:rPr>
              <a:t>of quark and gluon jets</a:t>
            </a:r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7CC69858-B658-10A6-F219-ECD15630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29" y="1752458"/>
            <a:ext cx="4259942" cy="3393557"/>
          </a:xfrm>
          <a:prstGeom prst="rect">
            <a:avLst/>
          </a:prstGeom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EB114202-4CA6-A99F-8410-CF21D328D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6" y="1711985"/>
            <a:ext cx="4259942" cy="3393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961A11-6198-5888-A66C-A62A68187DCE}"/>
              </a:ext>
            </a:extLst>
          </p:cNvPr>
          <p:cNvSpPr/>
          <p:nvPr/>
        </p:nvSpPr>
        <p:spPr>
          <a:xfrm>
            <a:off x="-159784" y="5797037"/>
            <a:ext cx="1224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Larger modification for quarks than gluons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24328-2AB6-013A-93D0-700B2B04B768}"/>
              </a:ext>
            </a:extLst>
          </p:cNvPr>
          <p:cNvGrpSpPr/>
          <p:nvPr/>
        </p:nvGrpSpPr>
        <p:grpSpPr>
          <a:xfrm>
            <a:off x="22463" y="1774935"/>
            <a:ext cx="4392075" cy="3371081"/>
            <a:chOff x="22463" y="1774935"/>
            <a:chExt cx="4392075" cy="3371081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2D21E1FC-10D5-8F4E-CA47-559C8F832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63" y="1785568"/>
              <a:ext cx="4392075" cy="336044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91831-365D-8315-7CC8-2A2D29833566}"/>
                </a:ext>
              </a:extLst>
            </p:cNvPr>
            <p:cNvSpPr/>
            <p:nvPr/>
          </p:nvSpPr>
          <p:spPr>
            <a:xfrm>
              <a:off x="1598959" y="1774935"/>
              <a:ext cx="1675869" cy="21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185EE-9887-B246-7D08-255E90CE4AF0}"/>
              </a:ext>
            </a:extLst>
          </p:cNvPr>
          <p:cNvGrpSpPr/>
          <p:nvPr/>
        </p:nvGrpSpPr>
        <p:grpSpPr>
          <a:xfrm>
            <a:off x="3864941" y="1711985"/>
            <a:ext cx="4392075" cy="3434031"/>
            <a:chOff x="3864941" y="1711985"/>
            <a:chExt cx="4392075" cy="3434031"/>
          </a:xfrm>
        </p:grpSpPr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10487DEC-AA45-BFD9-0B41-DB74CE243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4941" y="1785568"/>
              <a:ext cx="4392075" cy="336044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43FF16-1658-BE53-1989-43F36F08687E}"/>
                </a:ext>
              </a:extLst>
            </p:cNvPr>
            <p:cNvSpPr/>
            <p:nvPr/>
          </p:nvSpPr>
          <p:spPr>
            <a:xfrm>
              <a:off x="5515242" y="1711985"/>
              <a:ext cx="1513349" cy="27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5DEE27-CB05-583F-EFBC-9718E7287966}"/>
              </a:ext>
            </a:extLst>
          </p:cNvPr>
          <p:cNvGrpSpPr/>
          <p:nvPr/>
        </p:nvGrpSpPr>
        <p:grpSpPr>
          <a:xfrm>
            <a:off x="8168301" y="1894486"/>
            <a:ext cx="3825499" cy="3021293"/>
            <a:chOff x="8168301" y="1894486"/>
            <a:chExt cx="3825499" cy="3021293"/>
          </a:xfrm>
        </p:grpSpPr>
        <p:pic>
          <p:nvPicPr>
            <p:cNvPr id="14" name="Picture 13" descr="Chart, waterfall chart&#10;&#10;Description automatically generated">
              <a:extLst>
                <a:ext uri="{FF2B5EF4-FFF2-40B4-BE49-F238E27FC236}">
                  <a16:creationId xmlns:a16="http://schemas.microsoft.com/office/drawing/2014/main" id="{DFF1A331-94D2-A2FC-80B0-E12B19F38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68301" y="2015804"/>
              <a:ext cx="3825499" cy="289997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B63963-A756-F25C-AA45-B84E0E2A1B5B}"/>
                </a:ext>
              </a:extLst>
            </p:cNvPr>
            <p:cNvSpPr/>
            <p:nvPr/>
          </p:nvSpPr>
          <p:spPr>
            <a:xfrm>
              <a:off x="8666741" y="1894486"/>
              <a:ext cx="2708325" cy="27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8DD883-95E6-CCF0-D8CE-58E5F32D82C6}"/>
              </a:ext>
            </a:extLst>
          </p:cNvPr>
          <p:cNvSpPr/>
          <p:nvPr/>
        </p:nvSpPr>
        <p:spPr>
          <a:xfrm>
            <a:off x="160161" y="1462376"/>
            <a:ext cx="268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proton-proton</a:t>
            </a:r>
            <a:r>
              <a:rPr lang="en-US" sz="2800" dirty="0">
                <a:latin typeface="Times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2ACB5-FAE9-5F82-5F91-BABB4AAB7BAD}"/>
              </a:ext>
            </a:extLst>
          </p:cNvPr>
          <p:cNvSpPr/>
          <p:nvPr/>
        </p:nvSpPr>
        <p:spPr>
          <a:xfrm>
            <a:off x="4038311" y="152393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2800" dirty="0">
              <a:latin typeface="Times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BB62B-AC3F-732C-0345-CA6E3525D97A}"/>
              </a:ext>
            </a:extLst>
          </p:cNvPr>
          <p:cNvSpPr/>
          <p:nvPr/>
        </p:nvSpPr>
        <p:spPr>
          <a:xfrm>
            <a:off x="8311418" y="152882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ratio</a:t>
            </a:r>
            <a:endParaRPr lang="en-US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7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Opportunities for jet quenching in </a:t>
            </a:r>
            <a:r>
              <a:rPr lang="en-US" sz="3200" dirty="0" err="1">
                <a:latin typeface="Times" pitchFamily="2" charset="0"/>
              </a:rPr>
              <a:t>sPHENIX</a:t>
            </a:r>
            <a:endParaRPr lang="en-US" sz="3200" dirty="0">
              <a:latin typeface="Times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82EBF0-59C4-2DCA-834B-A18373FF6F2E}"/>
              </a:ext>
            </a:extLst>
          </p:cNvPr>
          <p:cNvGrpSpPr/>
          <p:nvPr/>
        </p:nvGrpSpPr>
        <p:grpSpPr>
          <a:xfrm>
            <a:off x="8177605" y="1073426"/>
            <a:ext cx="3649960" cy="2952746"/>
            <a:chOff x="5089148" y="1399494"/>
            <a:chExt cx="6254696" cy="50293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D90E87-0E5E-8A28-816C-F8BA09588541}"/>
                </a:ext>
              </a:extLst>
            </p:cNvPr>
            <p:cNvGrpSpPr/>
            <p:nvPr/>
          </p:nvGrpSpPr>
          <p:grpSpPr>
            <a:xfrm>
              <a:off x="5217655" y="1399494"/>
              <a:ext cx="6126189" cy="4813434"/>
              <a:chOff x="5484627" y="1399494"/>
              <a:chExt cx="6126189" cy="4813434"/>
            </a:xfrm>
          </p:grpSpPr>
          <p:pic>
            <p:nvPicPr>
              <p:cNvPr id="13" name="Picture 12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0681134A-0B2A-0E16-C9C6-DB06978DB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4627" y="1399494"/>
                <a:ext cx="6126189" cy="481343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388C15-8216-AC07-0E2F-DF45B258E8AA}"/>
                  </a:ext>
                </a:extLst>
              </p:cNvPr>
              <p:cNvSpPr/>
              <p:nvPr/>
            </p:nvSpPr>
            <p:spPr>
              <a:xfrm>
                <a:off x="6342217" y="1557576"/>
                <a:ext cx="5011583" cy="1638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6E2066-87AD-E4D4-1E4B-997DCAF4A0A3}"/>
                </a:ext>
              </a:extLst>
            </p:cNvPr>
            <p:cNvSpPr/>
            <p:nvPr/>
          </p:nvSpPr>
          <p:spPr>
            <a:xfrm>
              <a:off x="7975514" y="3665541"/>
              <a:ext cx="2810899" cy="728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F8BC55-68CC-4E3F-1E15-EC8CEF132E10}"/>
                </a:ext>
              </a:extLst>
            </p:cNvPr>
            <p:cNvGrpSpPr/>
            <p:nvPr/>
          </p:nvGrpSpPr>
          <p:grpSpPr>
            <a:xfrm>
              <a:off x="5089148" y="1804557"/>
              <a:ext cx="6126188" cy="1083633"/>
              <a:chOff x="5882524" y="1918122"/>
              <a:chExt cx="6126188" cy="108363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D5FD039-E049-57C5-C5A1-DBF8D04BDB39}"/>
                      </a:ext>
                    </a:extLst>
                  </p:cNvPr>
                  <p:cNvSpPr/>
                  <p:nvPr/>
                </p:nvSpPr>
                <p:spPr>
                  <a:xfrm>
                    <a:off x="6290662" y="1918122"/>
                    <a:ext cx="5718050" cy="629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 algn="ctr"/>
                    <a:r>
                      <a:rPr lang="en-US" dirty="0">
                        <a:solidFill>
                          <a:srgbClr val="005CD7"/>
                        </a:solidFill>
                        <a:latin typeface="Times" pitchFamily="2" charset="0"/>
                      </a:rPr>
                      <a:t>quenched jet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5CD7"/>
                            </a:solidFill>
                            <a:latin typeface="Cambria Math" panose="02040503050406030204" pitchFamily="18" charset="0"/>
                          </a:rPr>
                          <m:t>&gt;80</m:t>
                        </m:r>
                      </m:oMath>
                    </a14:m>
                    <a:r>
                      <a:rPr lang="en-US" dirty="0">
                        <a:solidFill>
                          <a:srgbClr val="005CD7"/>
                        </a:solidFill>
                        <a:latin typeface="Times" pitchFamily="2" charset="0"/>
                      </a:rPr>
                      <a:t> GeV</a:t>
                    </a:r>
                  </a:p>
                </p:txBody>
              </p:sp>
            </mc:Choice>
            <mc:Fallback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D5FD039-E049-57C5-C5A1-DBF8D04BDB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662" y="1918122"/>
                    <a:ext cx="5718050" cy="6290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6667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F266D54-66EF-EA90-55EF-683D310A66B7}"/>
                      </a:ext>
                    </a:extLst>
                  </p:cNvPr>
                  <p:cNvSpPr/>
                  <p:nvPr/>
                </p:nvSpPr>
                <p:spPr>
                  <a:xfrm>
                    <a:off x="5882524" y="2372684"/>
                    <a:ext cx="6126188" cy="629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 algn="ctr"/>
                    <a:r>
                      <a:rPr lang="en-US" dirty="0">
                        <a:solidFill>
                          <a:schemeClr val="accent2"/>
                        </a:solidFill>
                        <a:latin typeface="Times" pitchFamily="2" charset="0"/>
                      </a:rPr>
                      <a:t>unquenched jet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&gt;80</m:t>
                        </m:r>
                      </m:oMath>
                    </a14:m>
                    <a:r>
                      <a:rPr lang="en-US" dirty="0">
                        <a:solidFill>
                          <a:schemeClr val="accent2"/>
                        </a:solidFill>
                        <a:latin typeface="Times" pitchFamily="2" charset="0"/>
                      </a:rPr>
                      <a:t> GeV</a:t>
                    </a:r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F266D54-66EF-EA90-55EF-683D310A66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2524" y="2372684"/>
                    <a:ext cx="6126188" cy="6290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8E95BF-2683-30B5-0F9D-F23BB4508287}"/>
                </a:ext>
              </a:extLst>
            </p:cNvPr>
            <p:cNvSpPr/>
            <p:nvPr/>
          </p:nvSpPr>
          <p:spPr>
            <a:xfrm>
              <a:off x="5368777" y="5799737"/>
              <a:ext cx="5213475" cy="6290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189" lvl="1" algn="ctr"/>
              <a:r>
                <a:rPr lang="en-US" dirty="0">
                  <a:latin typeface="Times" pitchFamily="2" charset="0"/>
                </a:rPr>
                <a:t>Fractional energy loss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2AF43A-7E35-7140-5B04-177A9663DE5F}"/>
              </a:ext>
            </a:extLst>
          </p:cNvPr>
          <p:cNvGrpSpPr/>
          <p:nvPr/>
        </p:nvGrpSpPr>
        <p:grpSpPr>
          <a:xfrm>
            <a:off x="6414716" y="1792727"/>
            <a:ext cx="1533651" cy="1682503"/>
            <a:chOff x="7634812" y="2716145"/>
            <a:chExt cx="2745577" cy="30176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4386B7-CA2D-F62D-2AB2-63F48FC3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4812" y="4547474"/>
              <a:ext cx="1617434" cy="624390"/>
            </a:xfrm>
            <a:prstGeom prst="rect">
              <a:avLst/>
            </a:prstGeom>
            <a:scene3d>
              <a:camera prst="orthographicFront">
                <a:rot lat="0" lon="0" rev="2400000"/>
              </a:camera>
              <a:lightRig rig="threePt" dir="t"/>
            </a:scene3d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45E32D-0625-2DC7-44C8-0D2EE8BA1CA0}"/>
                </a:ext>
              </a:extLst>
            </p:cNvPr>
            <p:cNvGrpSpPr/>
            <p:nvPr/>
          </p:nvGrpSpPr>
          <p:grpSpPr>
            <a:xfrm>
              <a:off x="9027964" y="2716145"/>
              <a:ext cx="1347627" cy="1693789"/>
              <a:chOff x="9027964" y="2716145"/>
              <a:chExt cx="1347627" cy="169378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652B5EB-486C-0567-1E32-9260078C3F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27964" y="2965229"/>
                <a:ext cx="1150981" cy="14447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871C898-0A7B-0791-495F-D1DE73DC52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2246" y="2730456"/>
                <a:ext cx="786580" cy="13865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3B9D06-81A5-613D-DC63-11514CC232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536" y="3277577"/>
                <a:ext cx="506051" cy="3643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A825FA2-1609-F3B0-10B2-03DC2050C2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1327" y="2716145"/>
                <a:ext cx="224264" cy="287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D8AE57-B20A-E88F-EC45-C648DCDB3AE2}"/>
                </a:ext>
              </a:extLst>
            </p:cNvPr>
            <p:cNvSpPr/>
            <p:nvPr/>
          </p:nvSpPr>
          <p:spPr>
            <a:xfrm>
              <a:off x="8137003" y="3003888"/>
              <a:ext cx="2243386" cy="2129317"/>
            </a:xfrm>
            <a:prstGeom prst="ellipse">
              <a:avLst/>
            </a:prstGeom>
            <a:solidFill>
              <a:srgbClr val="FFA100">
                <a:alpha val="49434"/>
              </a:srgbClr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2D66DEB-6FEB-8B51-6B39-539681127815}"/>
                    </a:ext>
                  </a:extLst>
                </p:cNvPr>
                <p:cNvSpPr txBox="1"/>
                <p:nvPr/>
              </p:nvSpPr>
              <p:spPr>
                <a:xfrm>
                  <a:off x="8294838" y="5171864"/>
                  <a:ext cx="675168" cy="5619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2D66DEB-6FEB-8B51-6B39-539681127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838" y="5171864"/>
                  <a:ext cx="675168" cy="561964"/>
                </a:xfrm>
                <a:prstGeom prst="rect">
                  <a:avLst/>
                </a:prstGeom>
                <a:blipFill>
                  <a:blip r:embed="rId7"/>
                  <a:stretch>
                    <a:fillRect l="-10000" r="-3333" b="-6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66BD1C-531D-FC00-BDCB-D0FDA4013079}"/>
              </a:ext>
            </a:extLst>
          </p:cNvPr>
          <p:cNvSpPr/>
          <p:nvPr/>
        </p:nvSpPr>
        <p:spPr>
          <a:xfrm>
            <a:off x="257079" y="1632701"/>
            <a:ext cx="4986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Disentangling energy loss and substructure modification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A80056-E7A7-C068-8926-68ABC7D5AC57}"/>
              </a:ext>
            </a:extLst>
          </p:cNvPr>
          <p:cNvSpPr/>
          <p:nvPr/>
        </p:nvSpPr>
        <p:spPr>
          <a:xfrm>
            <a:off x="257078" y="2824268"/>
            <a:ext cx="5780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Steeper spectra -&gt; different from LHC</a:t>
            </a:r>
          </a:p>
        </p:txBody>
      </p:sp>
    </p:spTree>
    <p:extLst>
      <p:ext uri="{BB962C8B-B14F-4D97-AF65-F5344CB8AC3E}">
        <p14:creationId xmlns:p14="http://schemas.microsoft.com/office/powerpoint/2010/main" val="326313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Opportunities for jet quenching in </a:t>
            </a:r>
            <a:r>
              <a:rPr lang="en-US" sz="3200" dirty="0" err="1">
                <a:latin typeface="Times" pitchFamily="2" charset="0"/>
              </a:rPr>
              <a:t>sPHENIX</a:t>
            </a:r>
            <a:endParaRPr lang="en-US" sz="3200" dirty="0">
              <a:latin typeface="Times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82EBF0-59C4-2DCA-834B-A18373FF6F2E}"/>
              </a:ext>
            </a:extLst>
          </p:cNvPr>
          <p:cNvGrpSpPr/>
          <p:nvPr/>
        </p:nvGrpSpPr>
        <p:grpSpPr>
          <a:xfrm>
            <a:off x="8177605" y="1073426"/>
            <a:ext cx="3649960" cy="2952746"/>
            <a:chOff x="5089148" y="1399494"/>
            <a:chExt cx="6254696" cy="50293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D90E87-0E5E-8A28-816C-F8BA09588541}"/>
                </a:ext>
              </a:extLst>
            </p:cNvPr>
            <p:cNvGrpSpPr/>
            <p:nvPr/>
          </p:nvGrpSpPr>
          <p:grpSpPr>
            <a:xfrm>
              <a:off x="5217655" y="1399494"/>
              <a:ext cx="6126189" cy="4813434"/>
              <a:chOff x="5484627" y="1399494"/>
              <a:chExt cx="6126189" cy="4813434"/>
            </a:xfrm>
          </p:grpSpPr>
          <p:pic>
            <p:nvPicPr>
              <p:cNvPr id="13" name="Picture 12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0681134A-0B2A-0E16-C9C6-DB06978DB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4627" y="1399494"/>
                <a:ext cx="6126189" cy="481343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388C15-8216-AC07-0E2F-DF45B258E8AA}"/>
                  </a:ext>
                </a:extLst>
              </p:cNvPr>
              <p:cNvSpPr/>
              <p:nvPr/>
            </p:nvSpPr>
            <p:spPr>
              <a:xfrm>
                <a:off x="6342217" y="1557576"/>
                <a:ext cx="5011583" cy="1638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6E2066-87AD-E4D4-1E4B-997DCAF4A0A3}"/>
                </a:ext>
              </a:extLst>
            </p:cNvPr>
            <p:cNvSpPr/>
            <p:nvPr/>
          </p:nvSpPr>
          <p:spPr>
            <a:xfrm>
              <a:off x="7975514" y="3665541"/>
              <a:ext cx="2810899" cy="728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F8BC55-68CC-4E3F-1E15-EC8CEF132E10}"/>
                </a:ext>
              </a:extLst>
            </p:cNvPr>
            <p:cNvGrpSpPr/>
            <p:nvPr/>
          </p:nvGrpSpPr>
          <p:grpSpPr>
            <a:xfrm>
              <a:off x="5089148" y="1804557"/>
              <a:ext cx="6126188" cy="1083633"/>
              <a:chOff x="5882524" y="1918122"/>
              <a:chExt cx="6126188" cy="108363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D5FD039-E049-57C5-C5A1-DBF8D04BDB39}"/>
                      </a:ext>
                    </a:extLst>
                  </p:cNvPr>
                  <p:cNvSpPr/>
                  <p:nvPr/>
                </p:nvSpPr>
                <p:spPr>
                  <a:xfrm>
                    <a:off x="6290662" y="1918122"/>
                    <a:ext cx="5718050" cy="629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 algn="ctr"/>
                    <a:r>
                      <a:rPr lang="en-US" dirty="0">
                        <a:solidFill>
                          <a:srgbClr val="005CD7"/>
                        </a:solidFill>
                        <a:latin typeface="Times" pitchFamily="2" charset="0"/>
                      </a:rPr>
                      <a:t>quenched jet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5CD7"/>
                            </a:solidFill>
                            <a:latin typeface="Cambria Math" panose="02040503050406030204" pitchFamily="18" charset="0"/>
                          </a:rPr>
                          <m:t>&gt;80</m:t>
                        </m:r>
                      </m:oMath>
                    </a14:m>
                    <a:r>
                      <a:rPr lang="en-US" dirty="0">
                        <a:solidFill>
                          <a:srgbClr val="005CD7"/>
                        </a:solidFill>
                        <a:latin typeface="Times" pitchFamily="2" charset="0"/>
                      </a:rPr>
                      <a:t> GeV</a:t>
                    </a:r>
                  </a:p>
                </p:txBody>
              </p:sp>
            </mc:Choice>
            <mc:Fallback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D5FD039-E049-57C5-C5A1-DBF8D04BDB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662" y="1918122"/>
                    <a:ext cx="5718050" cy="6290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6667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F266D54-66EF-EA90-55EF-683D310A66B7}"/>
                      </a:ext>
                    </a:extLst>
                  </p:cNvPr>
                  <p:cNvSpPr/>
                  <p:nvPr/>
                </p:nvSpPr>
                <p:spPr>
                  <a:xfrm>
                    <a:off x="5882524" y="2372684"/>
                    <a:ext cx="6126188" cy="629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 algn="ctr"/>
                    <a:r>
                      <a:rPr lang="en-US" dirty="0">
                        <a:solidFill>
                          <a:schemeClr val="accent2"/>
                        </a:solidFill>
                        <a:latin typeface="Times" pitchFamily="2" charset="0"/>
                      </a:rPr>
                      <a:t>unquenched jet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&gt;80</m:t>
                        </m:r>
                      </m:oMath>
                    </a14:m>
                    <a:r>
                      <a:rPr lang="en-US" dirty="0">
                        <a:solidFill>
                          <a:schemeClr val="accent2"/>
                        </a:solidFill>
                        <a:latin typeface="Times" pitchFamily="2" charset="0"/>
                      </a:rPr>
                      <a:t> GeV</a:t>
                    </a:r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F266D54-66EF-EA90-55EF-683D310A66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2524" y="2372684"/>
                    <a:ext cx="6126188" cy="6290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8E95BF-2683-30B5-0F9D-F23BB4508287}"/>
                </a:ext>
              </a:extLst>
            </p:cNvPr>
            <p:cNvSpPr/>
            <p:nvPr/>
          </p:nvSpPr>
          <p:spPr>
            <a:xfrm>
              <a:off x="5368777" y="5799737"/>
              <a:ext cx="5213475" cy="6290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189" lvl="1" algn="ctr"/>
              <a:r>
                <a:rPr lang="en-US" dirty="0">
                  <a:latin typeface="Times" pitchFamily="2" charset="0"/>
                </a:rPr>
                <a:t>Fractional energy loss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2AF43A-7E35-7140-5B04-177A9663DE5F}"/>
              </a:ext>
            </a:extLst>
          </p:cNvPr>
          <p:cNvGrpSpPr/>
          <p:nvPr/>
        </p:nvGrpSpPr>
        <p:grpSpPr>
          <a:xfrm>
            <a:off x="6414716" y="1792727"/>
            <a:ext cx="1533651" cy="1682503"/>
            <a:chOff x="7634812" y="2716145"/>
            <a:chExt cx="2745577" cy="30176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4386B7-CA2D-F62D-2AB2-63F48FC3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4812" y="4547474"/>
              <a:ext cx="1617434" cy="624390"/>
            </a:xfrm>
            <a:prstGeom prst="rect">
              <a:avLst/>
            </a:prstGeom>
            <a:scene3d>
              <a:camera prst="orthographicFront">
                <a:rot lat="0" lon="0" rev="2400000"/>
              </a:camera>
              <a:lightRig rig="threePt" dir="t"/>
            </a:scene3d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45E32D-0625-2DC7-44C8-0D2EE8BA1CA0}"/>
                </a:ext>
              </a:extLst>
            </p:cNvPr>
            <p:cNvGrpSpPr/>
            <p:nvPr/>
          </p:nvGrpSpPr>
          <p:grpSpPr>
            <a:xfrm>
              <a:off x="9027964" y="2716145"/>
              <a:ext cx="1347627" cy="1693789"/>
              <a:chOff x="9027964" y="2716145"/>
              <a:chExt cx="1347627" cy="169378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652B5EB-486C-0567-1E32-9260078C3F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27964" y="2965229"/>
                <a:ext cx="1150981" cy="14447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871C898-0A7B-0791-495F-D1DE73DC52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2246" y="2730456"/>
                <a:ext cx="786580" cy="13865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3B9D06-81A5-613D-DC63-11514CC232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536" y="3277577"/>
                <a:ext cx="506051" cy="3643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A825FA2-1609-F3B0-10B2-03DC2050C2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1327" y="2716145"/>
                <a:ext cx="224264" cy="287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D8AE57-B20A-E88F-EC45-C648DCDB3AE2}"/>
                </a:ext>
              </a:extLst>
            </p:cNvPr>
            <p:cNvSpPr/>
            <p:nvPr/>
          </p:nvSpPr>
          <p:spPr>
            <a:xfrm>
              <a:off x="8137003" y="3003888"/>
              <a:ext cx="2243386" cy="2129317"/>
            </a:xfrm>
            <a:prstGeom prst="ellipse">
              <a:avLst/>
            </a:prstGeom>
            <a:solidFill>
              <a:srgbClr val="FFA100">
                <a:alpha val="49434"/>
              </a:srgbClr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2D66DEB-6FEB-8B51-6B39-539681127815}"/>
                    </a:ext>
                  </a:extLst>
                </p:cNvPr>
                <p:cNvSpPr txBox="1"/>
                <p:nvPr/>
              </p:nvSpPr>
              <p:spPr>
                <a:xfrm>
                  <a:off x="8294838" y="5171864"/>
                  <a:ext cx="675168" cy="5619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2D66DEB-6FEB-8B51-6B39-539681127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838" y="5171864"/>
                  <a:ext cx="675168" cy="561964"/>
                </a:xfrm>
                <a:prstGeom prst="rect">
                  <a:avLst/>
                </a:prstGeom>
                <a:blipFill>
                  <a:blip r:embed="rId7"/>
                  <a:stretch>
                    <a:fillRect l="-10000" r="-3333" b="-6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66BD1C-531D-FC00-BDCB-D0FDA4013079}"/>
              </a:ext>
            </a:extLst>
          </p:cNvPr>
          <p:cNvSpPr/>
          <p:nvPr/>
        </p:nvSpPr>
        <p:spPr>
          <a:xfrm>
            <a:off x="257079" y="1632701"/>
            <a:ext cx="4986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Disentangling energy loss and substructure modification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A80056-E7A7-C068-8926-68ABC7D5AC57}"/>
              </a:ext>
            </a:extLst>
          </p:cNvPr>
          <p:cNvSpPr/>
          <p:nvPr/>
        </p:nvSpPr>
        <p:spPr>
          <a:xfrm>
            <a:off x="257078" y="2824268"/>
            <a:ext cx="5780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Steeper spectra -&gt; different from LHC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BDF6B-FF33-D2FD-FEC4-0AD38C42E6DE}"/>
              </a:ext>
            </a:extLst>
          </p:cNvPr>
          <p:cNvSpPr/>
          <p:nvPr/>
        </p:nvSpPr>
        <p:spPr>
          <a:xfrm>
            <a:off x="304800" y="4431334"/>
            <a:ext cx="5589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Quark and gluon jet modification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608F48-D3BF-D7AD-93B7-08963C74841D}"/>
              </a:ext>
            </a:extLst>
          </p:cNvPr>
          <p:cNvSpPr/>
          <p:nvPr/>
        </p:nvSpPr>
        <p:spPr>
          <a:xfrm>
            <a:off x="257078" y="5193786"/>
            <a:ext cx="5780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More quark-enriched -&gt; different from LHC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E0D63-031A-5FE1-F480-BC9B7AE8D570}"/>
              </a:ext>
            </a:extLst>
          </p:cNvPr>
          <p:cNvGrpSpPr/>
          <p:nvPr/>
        </p:nvGrpSpPr>
        <p:grpSpPr>
          <a:xfrm>
            <a:off x="8225855" y="4182429"/>
            <a:ext cx="3661345" cy="2606394"/>
            <a:chOff x="7979230" y="1892374"/>
            <a:chExt cx="4102604" cy="3109803"/>
          </a:xfrm>
        </p:grpSpPr>
        <p:pic>
          <p:nvPicPr>
            <p:cNvPr id="28" name="Picture 27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C3F7C4A2-0659-14A4-9C59-9D0DB745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79230" y="1892374"/>
              <a:ext cx="4102604" cy="3109803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5AF4CF-B541-D556-6F14-F719D231F71D}"/>
                </a:ext>
              </a:extLst>
            </p:cNvPr>
            <p:cNvSpPr/>
            <p:nvPr/>
          </p:nvSpPr>
          <p:spPr>
            <a:xfrm>
              <a:off x="9152254" y="1932032"/>
              <a:ext cx="1799281" cy="215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A629EA-2DAA-E9D2-17CF-7FEE26816CF2}"/>
              </a:ext>
            </a:extLst>
          </p:cNvPr>
          <p:cNvSpPr/>
          <p:nvPr/>
        </p:nvSpPr>
        <p:spPr>
          <a:xfrm>
            <a:off x="8415776" y="4034787"/>
            <a:ext cx="30423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189" lvl="1" algn="ctr"/>
            <a:r>
              <a:rPr lang="en-US" dirty="0">
                <a:latin typeface="Times" pitchFamily="2" charset="0"/>
              </a:rPr>
              <a:t>Jet shape modification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EE24ED-85CD-C679-936F-A2F690EE9C5F}"/>
              </a:ext>
            </a:extLst>
          </p:cNvPr>
          <p:cNvSpPr/>
          <p:nvPr/>
        </p:nvSpPr>
        <p:spPr>
          <a:xfrm>
            <a:off x="8610600" y="4478964"/>
            <a:ext cx="1722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lvl="1" algn="ctr"/>
            <a:r>
              <a:rPr lang="en-US" dirty="0">
                <a:solidFill>
                  <a:srgbClr val="E0410B"/>
                </a:solidFill>
                <a:latin typeface="Times" pitchFamily="2" charset="0"/>
              </a:rPr>
              <a:t>Quarks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8817B5-6803-80EF-E80E-6A2D8E67761C}"/>
              </a:ext>
            </a:extLst>
          </p:cNvPr>
          <p:cNvSpPr/>
          <p:nvPr/>
        </p:nvSpPr>
        <p:spPr>
          <a:xfrm>
            <a:off x="8610600" y="4769888"/>
            <a:ext cx="1722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lvl="1" algn="ctr"/>
            <a:r>
              <a:rPr lang="en-US" dirty="0">
                <a:solidFill>
                  <a:srgbClr val="4472F6"/>
                </a:solidFill>
                <a:latin typeface="Times" pitchFamily="2" charset="0"/>
              </a:rPr>
              <a:t>Gluons</a:t>
            </a:r>
          </a:p>
        </p:txBody>
      </p:sp>
    </p:spTree>
    <p:extLst>
      <p:ext uri="{BB962C8B-B14F-4D97-AF65-F5344CB8AC3E}">
        <p14:creationId xmlns:p14="http://schemas.microsoft.com/office/powerpoint/2010/main" val="132481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5C96-2FA9-BF45-B4E2-B8F929C5A16A}"/>
              </a:ext>
            </a:extLst>
          </p:cNvPr>
          <p:cNvSpPr/>
          <p:nvPr/>
        </p:nvSpPr>
        <p:spPr>
          <a:xfrm>
            <a:off x="-8869" y="386703"/>
            <a:ext cx="1228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Novel access to jet modification at RHIC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F6FE2-2B01-655F-FA78-2F232E569EE3}"/>
              </a:ext>
            </a:extLst>
          </p:cNvPr>
          <p:cNvSpPr/>
          <p:nvPr/>
        </p:nvSpPr>
        <p:spPr>
          <a:xfrm>
            <a:off x="168044" y="1472428"/>
            <a:ext cx="4662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Steeper jet spectra at RHIC</a:t>
            </a:r>
          </a:p>
        </p:txBody>
      </p:sp>
      <p:pic>
        <p:nvPicPr>
          <p:cNvPr id="16" name="Picture 15" descr="Chart, diagram&#10;&#10;Description automatically generated">
            <a:extLst>
              <a:ext uri="{FF2B5EF4-FFF2-40B4-BE49-F238E27FC236}">
                <a16:creationId xmlns:a16="http://schemas.microsoft.com/office/drawing/2014/main" id="{27D16575-5CB6-E9ED-956E-9EF14F7A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01" y="3600588"/>
            <a:ext cx="6191286" cy="320163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AFACF42-0062-66DA-E00C-7F07577D707A}"/>
              </a:ext>
            </a:extLst>
          </p:cNvPr>
          <p:cNvGrpSpPr/>
          <p:nvPr/>
        </p:nvGrpSpPr>
        <p:grpSpPr>
          <a:xfrm>
            <a:off x="6906776" y="1094742"/>
            <a:ext cx="3149316" cy="2425100"/>
            <a:chOff x="6906776" y="1094742"/>
            <a:chExt cx="3149316" cy="2425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54475A-88F9-BFA0-5BFB-365C988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6776" y="1094742"/>
              <a:ext cx="3055530" cy="24251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FC8979-F40B-0645-0E16-2EE9ADF94FA8}"/>
                </a:ext>
              </a:extLst>
            </p:cNvPr>
            <p:cNvSpPr/>
            <p:nvPr/>
          </p:nvSpPr>
          <p:spPr>
            <a:xfrm>
              <a:off x="7432077" y="2524539"/>
              <a:ext cx="1621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/>
              <a:r>
                <a:rPr lang="en-US" sz="2000" dirty="0">
                  <a:latin typeface="Times" pitchFamily="2" charset="0"/>
                </a:rPr>
                <a:t>RHIC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43C338-2EE7-E251-AA8F-349852455B5E}"/>
                </a:ext>
              </a:extLst>
            </p:cNvPr>
            <p:cNvSpPr/>
            <p:nvPr/>
          </p:nvSpPr>
          <p:spPr>
            <a:xfrm>
              <a:off x="8434541" y="1947107"/>
              <a:ext cx="1621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/>
              <a:r>
                <a:rPr lang="en-US" sz="2000" dirty="0">
                  <a:solidFill>
                    <a:srgbClr val="C00000"/>
                  </a:solidFill>
                  <a:latin typeface="Times" pitchFamily="2" charset="0"/>
                </a:rPr>
                <a:t>LHC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E726ADD-E2DE-81B2-7040-0C2466A445AF}"/>
              </a:ext>
            </a:extLst>
          </p:cNvPr>
          <p:cNvSpPr/>
          <p:nvPr/>
        </p:nvSpPr>
        <p:spPr>
          <a:xfrm>
            <a:off x="5315401" y="3896359"/>
            <a:ext cx="1376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4472F6"/>
                </a:solidFill>
                <a:latin typeface="Times" pitchFamily="2" charset="0"/>
              </a:rPr>
              <a:t>RHIC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894BDF-1F70-3058-27CC-93B72CCC6F5B}"/>
              </a:ext>
            </a:extLst>
          </p:cNvPr>
          <p:cNvSpPr/>
          <p:nvPr/>
        </p:nvSpPr>
        <p:spPr>
          <a:xfrm>
            <a:off x="8557244" y="3875322"/>
            <a:ext cx="1376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4472F6"/>
                </a:solidFill>
                <a:latin typeface="Times" pitchFamily="2" charset="0"/>
              </a:rPr>
              <a:t>LHC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203FF7B-BCF0-066C-F39E-E51B3C34CC33}"/>
                  </a:ext>
                </a:extLst>
              </p:cNvPr>
              <p:cNvSpPr/>
              <p:nvPr/>
            </p:nvSpPr>
            <p:spPr>
              <a:xfrm>
                <a:off x="168044" y="2152740"/>
                <a:ext cx="56165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" pitchFamily="2" charset="0"/>
                  </a:rPr>
                  <a:t>Enhanced biases from selecting jets based on their modified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203FF7B-BCF0-066C-F39E-E51B3C34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44" y="2152740"/>
                <a:ext cx="5616530" cy="830997"/>
              </a:xfrm>
              <a:prstGeom prst="rect">
                <a:avLst/>
              </a:prstGeom>
              <a:blipFill>
                <a:blip r:embed="rId5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AE145950-6B4C-EF64-1B28-BC311858DC30}"/>
              </a:ext>
            </a:extLst>
          </p:cNvPr>
          <p:cNvSpPr/>
          <p:nvPr/>
        </p:nvSpPr>
        <p:spPr>
          <a:xfrm>
            <a:off x="168044" y="4164999"/>
            <a:ext cx="4662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Different quark/gluon jet fractions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1CA511-FEE5-A24A-C5C9-A7598A6E8A27}"/>
              </a:ext>
            </a:extLst>
          </p:cNvPr>
          <p:cNvSpPr/>
          <p:nvPr/>
        </p:nvSpPr>
        <p:spPr>
          <a:xfrm>
            <a:off x="168044" y="5322229"/>
            <a:ext cx="5616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Handle for disentangling quark/gluon jet modification</a:t>
            </a:r>
          </a:p>
        </p:txBody>
      </p:sp>
    </p:spTree>
    <p:extLst>
      <p:ext uri="{BB962C8B-B14F-4D97-AF65-F5344CB8AC3E}">
        <p14:creationId xmlns:p14="http://schemas.microsoft.com/office/powerpoint/2010/main" val="417928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3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5C96-2FA9-BF45-B4E2-B8F929C5A16A}"/>
              </a:ext>
            </a:extLst>
          </p:cNvPr>
          <p:cNvSpPr/>
          <p:nvPr/>
        </p:nvSpPr>
        <p:spPr>
          <a:xfrm>
            <a:off x="-8869" y="386703"/>
            <a:ext cx="1228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Processes for light flavor jet quenching in </a:t>
            </a:r>
            <a:r>
              <a:rPr lang="en-US" sz="3200" dirty="0" err="1">
                <a:latin typeface="Times" pitchFamily="2" charset="0"/>
              </a:rPr>
              <a:t>sPHENIX</a:t>
            </a:r>
            <a:endParaRPr lang="en-US" sz="3200" dirty="0">
              <a:latin typeface="Times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14BBF-73B6-E654-0F53-D723DD7FF8F9}"/>
              </a:ext>
            </a:extLst>
          </p:cNvPr>
          <p:cNvGrpSpPr/>
          <p:nvPr/>
        </p:nvGrpSpPr>
        <p:grpSpPr>
          <a:xfrm>
            <a:off x="1039207" y="3764770"/>
            <a:ext cx="2445372" cy="1882924"/>
            <a:chOff x="7210738" y="2716145"/>
            <a:chExt cx="3169651" cy="2455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3C87ED-B772-930D-9F9E-C9A8E38A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4812" y="4547474"/>
              <a:ext cx="1617434" cy="624390"/>
            </a:xfrm>
            <a:prstGeom prst="rect">
              <a:avLst/>
            </a:prstGeom>
            <a:scene3d>
              <a:camera prst="orthographicFront">
                <a:rot lat="0" lon="0" rev="2400000"/>
              </a:camera>
              <a:lightRig rig="threePt" dir="t"/>
            </a:scene3d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01905-3DF3-5591-AE4E-5D266FE0FDE2}"/>
                </a:ext>
              </a:extLst>
            </p:cNvPr>
            <p:cNvGrpSpPr/>
            <p:nvPr/>
          </p:nvGrpSpPr>
          <p:grpSpPr>
            <a:xfrm>
              <a:off x="9027964" y="2716145"/>
              <a:ext cx="1347627" cy="1693789"/>
              <a:chOff x="9027964" y="2716145"/>
              <a:chExt cx="1347627" cy="169378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30E6AD2-BC6C-1A10-2B1C-7FDAAA251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27964" y="2965229"/>
                <a:ext cx="1150981" cy="14447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5F1C25-2FFB-72B3-59B2-B9986BD908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2246" y="2730456"/>
                <a:ext cx="786580" cy="13865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0E37568-9CD7-A490-7B2F-FF3A6FFBA5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536" y="3277577"/>
                <a:ext cx="506051" cy="3643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22EE091-7736-0A6E-DBBE-2CE2744179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1327" y="2716145"/>
                <a:ext cx="224264" cy="287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26263C-2C12-7D43-9E01-CD98940CC69D}"/>
                </a:ext>
              </a:extLst>
            </p:cNvPr>
            <p:cNvSpPr/>
            <p:nvPr/>
          </p:nvSpPr>
          <p:spPr>
            <a:xfrm>
              <a:off x="8137003" y="3003888"/>
              <a:ext cx="2243386" cy="2129317"/>
            </a:xfrm>
            <a:prstGeom prst="ellipse">
              <a:avLst/>
            </a:prstGeom>
            <a:solidFill>
              <a:srgbClr val="FFA100">
                <a:alpha val="49434"/>
              </a:srgbClr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15D4D7-6A2F-3317-6996-1B1FA5D59B1E}"/>
                    </a:ext>
                  </a:extLst>
                </p:cNvPr>
                <p:cNvSpPr txBox="1"/>
                <p:nvPr/>
              </p:nvSpPr>
              <p:spPr>
                <a:xfrm>
                  <a:off x="7210738" y="4578685"/>
                  <a:ext cx="675169" cy="5619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15D4D7-6A2F-3317-6996-1B1FA5D59B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738" y="4578685"/>
                  <a:ext cx="675169" cy="561965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8BC36C-3D89-63F4-5368-316C601DB236}"/>
              </a:ext>
            </a:extLst>
          </p:cNvPr>
          <p:cNvGrpSpPr/>
          <p:nvPr/>
        </p:nvGrpSpPr>
        <p:grpSpPr>
          <a:xfrm>
            <a:off x="1720901" y="1411999"/>
            <a:ext cx="1767458" cy="1864303"/>
            <a:chOff x="9304090" y="1315799"/>
            <a:chExt cx="2243386" cy="24170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43565F-469D-12FA-908B-631CEEFCA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0240" y="3009588"/>
              <a:ext cx="654812" cy="6175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4DB0A6-37DE-91A5-DE76-BDC268E89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5726" y="3141649"/>
              <a:ext cx="313685" cy="48547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06570B-8128-8EAB-00A5-EAEB7CD94D37}"/>
                </a:ext>
              </a:extLst>
            </p:cNvPr>
            <p:cNvGrpSpPr/>
            <p:nvPr/>
          </p:nvGrpSpPr>
          <p:grpSpPr>
            <a:xfrm>
              <a:off x="9304090" y="1315799"/>
              <a:ext cx="2243386" cy="2417060"/>
              <a:chOff x="8137003" y="2716145"/>
              <a:chExt cx="2243386" cy="241706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BF2D9F3-CA50-D61F-C0F1-0343D0B3BA26}"/>
                  </a:ext>
                </a:extLst>
              </p:cNvPr>
              <p:cNvGrpSpPr/>
              <p:nvPr/>
            </p:nvGrpSpPr>
            <p:grpSpPr>
              <a:xfrm>
                <a:off x="9027964" y="2716145"/>
                <a:ext cx="1347627" cy="1693789"/>
                <a:chOff x="9027964" y="2716145"/>
                <a:chExt cx="1347627" cy="1693789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BD8B90C6-DDEE-EDE2-F50D-7D46A3244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27964" y="2965229"/>
                  <a:ext cx="1150981" cy="144470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4E7FE276-E945-2DCF-5336-95D98E1E0B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52246" y="2730456"/>
                  <a:ext cx="786580" cy="1386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E4D1DA5-DAC0-07DF-2D84-974579923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5536" y="3277577"/>
                  <a:ext cx="506051" cy="3643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D820F1D-8A76-40DC-7A5A-3BE9C383FA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51327" y="2716145"/>
                  <a:ext cx="224264" cy="2877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E686D38-2A61-305B-F3CF-B751790EB33D}"/>
                  </a:ext>
                </a:extLst>
              </p:cNvPr>
              <p:cNvSpPr/>
              <p:nvPr/>
            </p:nvSpPr>
            <p:spPr>
              <a:xfrm>
                <a:off x="8137003" y="3003888"/>
                <a:ext cx="2243386" cy="2129317"/>
              </a:xfrm>
              <a:prstGeom prst="ellipse">
                <a:avLst/>
              </a:prstGeom>
              <a:solidFill>
                <a:srgbClr val="FFA100">
                  <a:alpha val="49434"/>
                </a:srgbClr>
              </a:solidFill>
              <a:ln>
                <a:solidFill>
                  <a:srgbClr val="FFA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1077616-D171-E810-F697-5105E98B164B}"/>
              </a:ext>
            </a:extLst>
          </p:cNvPr>
          <p:cNvSpPr/>
          <p:nvPr/>
        </p:nvSpPr>
        <p:spPr>
          <a:xfrm>
            <a:off x="4394507" y="2002486"/>
            <a:ext cx="7423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Tx/>
              <a:buChar char="-"/>
            </a:pPr>
            <a:r>
              <a:rPr lang="en-US" sz="2800" dirty="0">
                <a:latin typeface="Times" pitchFamily="2" charset="0"/>
              </a:rPr>
              <a:t>No handle on unmodified jet energy</a:t>
            </a:r>
          </a:p>
          <a:p>
            <a:pPr marL="914389" lvl="1" indent="-457200">
              <a:buFontTx/>
              <a:buChar char="-"/>
            </a:pPr>
            <a:r>
              <a:rPr lang="en-US" sz="2800" dirty="0">
                <a:latin typeface="Times" pitchFamily="2" charset="0"/>
              </a:rPr>
              <a:t>Quarks and gluons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789727-4F61-B35B-9A6C-653A47B69CCE}"/>
                  </a:ext>
                </a:extLst>
              </p:cNvPr>
              <p:cNvSpPr/>
              <p:nvPr/>
            </p:nvSpPr>
            <p:spPr>
              <a:xfrm>
                <a:off x="4394507" y="4307310"/>
                <a:ext cx="7423120" cy="997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" pitchFamily="2" charset="0"/>
                  </a:rPr>
                  <a:t>: handle on unmodified jet energy</a:t>
                </a:r>
              </a:p>
              <a:p>
                <a:pPr marL="914389" lvl="1" indent="-457200">
                  <a:buFontTx/>
                  <a:buChar char="-"/>
                </a:pPr>
                <a:r>
                  <a:rPr lang="en-US" sz="2800" dirty="0">
                    <a:latin typeface="Times" pitchFamily="2" charset="0"/>
                  </a:rPr>
                  <a:t>Mostly quarks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789727-4F61-B35B-9A6C-653A47B6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07" y="4307310"/>
                <a:ext cx="7423120" cy="997004"/>
              </a:xfrm>
              <a:prstGeom prst="rect">
                <a:avLst/>
              </a:prstGeom>
              <a:blipFill>
                <a:blip r:embed="rId5"/>
                <a:stretch>
                  <a:fillRect t="-2532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1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312D2C0-713C-A847-8264-32E267CE051E}"/>
                  </a:ext>
                </a:extLst>
              </p:cNvPr>
              <p:cNvSpPr/>
              <p:nvPr/>
            </p:nvSpPr>
            <p:spPr>
              <a:xfrm>
                <a:off x="-296108" y="332093"/>
                <a:ext cx="124881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jet</m:t>
                    </m:r>
                  </m:oMath>
                </a14:m>
                <a:r>
                  <a:rPr lang="en-US" sz="3200" dirty="0">
                    <a:latin typeface="Times" pitchFamily="2" charset="0"/>
                  </a:rPr>
                  <a:t> events provide access to two different probes of quenching</a:t>
                </a: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312D2C0-713C-A847-8264-32E267CE0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108" y="332093"/>
                <a:ext cx="12488108" cy="584775"/>
              </a:xfrm>
              <a:prstGeom prst="rect">
                <a:avLst/>
              </a:prstGeom>
              <a:blipFill>
                <a:blip r:embed="rId3"/>
                <a:stretch>
                  <a:fillRect t="-10638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7B12B207-7B28-0145-8682-B2A29B073429}"/>
              </a:ext>
            </a:extLst>
          </p:cNvPr>
          <p:cNvSpPr/>
          <p:nvPr/>
        </p:nvSpPr>
        <p:spPr>
          <a:xfrm>
            <a:off x="6355080" y="6322079"/>
            <a:ext cx="4379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1600" dirty="0">
                <a:latin typeface="Times" pitchFamily="2" charset="0"/>
              </a:rPr>
              <a:t>JB, Brodsky, Rajagopal [2110.13159]</a:t>
            </a:r>
            <a:endParaRPr lang="en-US" sz="1400" i="1" dirty="0">
              <a:latin typeface="Times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717A87-BEC1-8347-9160-6EA0E594CF07}"/>
              </a:ext>
            </a:extLst>
          </p:cNvPr>
          <p:cNvGrpSpPr/>
          <p:nvPr/>
        </p:nvGrpSpPr>
        <p:grpSpPr>
          <a:xfrm>
            <a:off x="5217655" y="1399494"/>
            <a:ext cx="6126189" cy="4819549"/>
            <a:chOff x="5217655" y="1399494"/>
            <a:chExt cx="6126189" cy="481954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BD1780-7D12-D04D-905D-E6F910B9D30A}"/>
                </a:ext>
              </a:extLst>
            </p:cNvPr>
            <p:cNvGrpSpPr/>
            <p:nvPr/>
          </p:nvGrpSpPr>
          <p:grpSpPr>
            <a:xfrm>
              <a:off x="5217655" y="1399494"/>
              <a:ext cx="6126189" cy="4813434"/>
              <a:chOff x="5484627" y="1399494"/>
              <a:chExt cx="6126189" cy="4813434"/>
            </a:xfrm>
          </p:grpSpPr>
          <p:pic>
            <p:nvPicPr>
              <p:cNvPr id="4" name="Picture 3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D3BF4326-1B20-C145-BAD3-C39165AE3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4627" y="1399494"/>
                <a:ext cx="6126189" cy="481343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C2ECC5-6A86-3248-A28E-983AFC6B880A}"/>
                  </a:ext>
                </a:extLst>
              </p:cNvPr>
              <p:cNvSpPr/>
              <p:nvPr/>
            </p:nvSpPr>
            <p:spPr>
              <a:xfrm>
                <a:off x="6342217" y="1557576"/>
                <a:ext cx="5011583" cy="1638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52718AF-6060-1248-9C54-A9F5A499CA0E}"/>
                </a:ext>
              </a:extLst>
            </p:cNvPr>
            <p:cNvSpPr/>
            <p:nvPr/>
          </p:nvSpPr>
          <p:spPr>
            <a:xfrm>
              <a:off x="7975514" y="3665541"/>
              <a:ext cx="2810899" cy="728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AB719D-CEB6-AA42-9136-40D022DE482F}"/>
                </a:ext>
              </a:extLst>
            </p:cNvPr>
            <p:cNvGrpSpPr/>
            <p:nvPr/>
          </p:nvGrpSpPr>
          <p:grpSpPr>
            <a:xfrm>
              <a:off x="6589117" y="1873280"/>
              <a:ext cx="4142326" cy="777048"/>
              <a:chOff x="7382493" y="1986845"/>
              <a:chExt cx="4142326" cy="7770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8535AC7E-C677-344F-B7EE-B146B8796650}"/>
                      </a:ext>
                    </a:extLst>
                  </p:cNvPr>
                  <p:cNvSpPr/>
                  <p:nvPr/>
                </p:nvSpPr>
                <p:spPr>
                  <a:xfrm>
                    <a:off x="7583446" y="1986845"/>
                    <a:ext cx="3941373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 algn="ctr"/>
                    <a:r>
                      <a:rPr lang="en-US" sz="2200" dirty="0">
                        <a:solidFill>
                          <a:srgbClr val="005CD7"/>
                        </a:solidFill>
                        <a:latin typeface="Times" pitchFamily="2" charset="0"/>
                      </a:rPr>
                      <a:t>quenched jet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5CD7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5CD7"/>
                            </a:solidFill>
                            <a:latin typeface="Cambria Math" panose="02040503050406030204" pitchFamily="18" charset="0"/>
                          </a:rPr>
                          <m:t>&gt;80</m:t>
                        </m:r>
                      </m:oMath>
                    </a14:m>
                    <a:r>
                      <a:rPr lang="en-US" sz="2200" dirty="0">
                        <a:solidFill>
                          <a:srgbClr val="005CD7"/>
                        </a:solidFill>
                        <a:latin typeface="Times" pitchFamily="2" charset="0"/>
                      </a:rPr>
                      <a:t> GeV</a:t>
                    </a:r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8535AC7E-C677-344F-B7EE-B146B87966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3446" y="1986845"/>
                    <a:ext cx="3941373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8571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75B8000-3D64-4D4D-B05B-3A0CF3B2C76A}"/>
                      </a:ext>
                    </a:extLst>
                  </p:cNvPr>
                  <p:cNvSpPr/>
                  <p:nvPr/>
                </p:nvSpPr>
                <p:spPr>
                  <a:xfrm>
                    <a:off x="7382493" y="2333006"/>
                    <a:ext cx="404296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 algn="ctr"/>
                    <a:r>
                      <a:rPr lang="en-US" sz="2200" dirty="0">
                        <a:solidFill>
                          <a:schemeClr val="accent2"/>
                        </a:solidFill>
                        <a:latin typeface="Times" pitchFamily="2" charset="0"/>
                      </a:rPr>
                      <a:t>unquenched jet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&gt;80</m:t>
                        </m:r>
                      </m:oMath>
                    </a14:m>
                    <a:r>
                      <a:rPr lang="en-US" sz="2200" dirty="0">
                        <a:solidFill>
                          <a:schemeClr val="accent2"/>
                        </a:solidFill>
                        <a:latin typeface="Times" pitchFamily="2" charset="0"/>
                      </a:rPr>
                      <a:t> GeV</a:t>
                    </a: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75B8000-3D64-4D4D-B05B-3A0CF3B2C7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2493" y="2333006"/>
                    <a:ext cx="4042966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571" r="-938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09FA1CE-0C23-D447-ABA9-41138103CF6D}"/>
                </a:ext>
              </a:extLst>
            </p:cNvPr>
            <p:cNvSpPr/>
            <p:nvPr/>
          </p:nvSpPr>
          <p:spPr>
            <a:xfrm>
              <a:off x="6790070" y="5757378"/>
              <a:ext cx="36410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189" lvl="1" algn="ctr"/>
              <a:r>
                <a:rPr lang="en-US" sz="2400" dirty="0">
                  <a:latin typeface="Times" pitchFamily="2" charset="0"/>
                </a:rPr>
                <a:t>Fractional energy loss</a:t>
              </a:r>
            </a:p>
          </p:txBody>
        </p:sp>
      </p:grpSp>
      <p:sp>
        <p:nvSpPr>
          <p:cNvPr id="70" name="Footer Placeholder 3">
            <a:extLst>
              <a:ext uri="{FF2B5EF4-FFF2-40B4-BE49-F238E27FC236}">
                <a16:creationId xmlns:a16="http://schemas.microsoft.com/office/drawing/2014/main" id="{3070737E-8481-E747-A71D-E8F83876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0095B7-8222-BE17-058F-2890A152006C}"/>
              </a:ext>
            </a:extLst>
          </p:cNvPr>
          <p:cNvGrpSpPr/>
          <p:nvPr/>
        </p:nvGrpSpPr>
        <p:grpSpPr>
          <a:xfrm>
            <a:off x="1312110" y="2243502"/>
            <a:ext cx="2732687" cy="2151021"/>
            <a:chOff x="7210738" y="2716145"/>
            <a:chExt cx="3169651" cy="24557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C4BBDA-DCAD-1BF9-11A2-4867DE7D8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4812" y="4547474"/>
              <a:ext cx="1617434" cy="624390"/>
            </a:xfrm>
            <a:prstGeom prst="rect">
              <a:avLst/>
            </a:prstGeom>
            <a:scene3d>
              <a:camera prst="orthographicFront">
                <a:rot lat="0" lon="0" rev="2400000"/>
              </a:camera>
              <a:lightRig rig="threePt" dir="t"/>
            </a:scene3d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A5ACCF-3DD9-6759-E3D1-3673A805ED1B}"/>
                </a:ext>
              </a:extLst>
            </p:cNvPr>
            <p:cNvGrpSpPr/>
            <p:nvPr/>
          </p:nvGrpSpPr>
          <p:grpSpPr>
            <a:xfrm>
              <a:off x="9027964" y="2716145"/>
              <a:ext cx="1347627" cy="1693789"/>
              <a:chOff x="9027964" y="2716145"/>
              <a:chExt cx="1347627" cy="169378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00F6E2B-C9DF-C1B6-2B46-C0BE17D28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27964" y="2965229"/>
                <a:ext cx="1150981" cy="14447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811AC67-BC92-A66D-256F-706C6053A1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2246" y="2730456"/>
                <a:ext cx="786580" cy="13865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146931A-3635-2621-A3AF-2B71C81A7C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536" y="3277577"/>
                <a:ext cx="506051" cy="3643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E31DC25-69B6-3E8E-24F2-E282A0CE70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1327" y="2716145"/>
                <a:ext cx="224264" cy="287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AAB05F-14A0-182A-257A-76C863B91C8B}"/>
                </a:ext>
              </a:extLst>
            </p:cNvPr>
            <p:cNvSpPr/>
            <p:nvPr/>
          </p:nvSpPr>
          <p:spPr>
            <a:xfrm>
              <a:off x="8137003" y="3003888"/>
              <a:ext cx="2243386" cy="2129317"/>
            </a:xfrm>
            <a:prstGeom prst="ellipse">
              <a:avLst/>
            </a:prstGeom>
            <a:solidFill>
              <a:srgbClr val="FFA100">
                <a:alpha val="49434"/>
              </a:srgbClr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ABF9436-2B12-8A33-1B94-D5957ADBE6F9}"/>
                    </a:ext>
                  </a:extLst>
                </p:cNvPr>
                <p:cNvSpPr txBox="1"/>
                <p:nvPr/>
              </p:nvSpPr>
              <p:spPr>
                <a:xfrm>
                  <a:off x="7210738" y="4578685"/>
                  <a:ext cx="675169" cy="5619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ABF9436-2B12-8A33-1B94-D5957ADBE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738" y="4578685"/>
                  <a:ext cx="675169" cy="561965"/>
                </a:xfrm>
                <a:prstGeom prst="rect">
                  <a:avLst/>
                </a:prstGeom>
                <a:blipFill>
                  <a:blip r:embed="rId8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B7DA7F-0E08-A7E8-6848-52583F461229}"/>
                  </a:ext>
                </a:extLst>
              </p:cNvPr>
              <p:cNvSpPr/>
              <p:nvPr/>
            </p:nvSpPr>
            <p:spPr>
              <a:xfrm>
                <a:off x="-521805" y="4794382"/>
                <a:ext cx="4042966" cy="49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chemeClr val="accent2"/>
                    </a:solidFill>
                    <a:latin typeface="Times" pitchFamily="2" charset="0"/>
                  </a:rPr>
                  <a:t>Select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accent2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B7DA7F-0E08-A7E8-6848-52583F461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1805" y="4794382"/>
                <a:ext cx="4042966" cy="498470"/>
              </a:xfrm>
              <a:prstGeom prst="rect">
                <a:avLst/>
              </a:prstGeom>
              <a:blipFill>
                <a:blip r:embed="rId9"/>
                <a:stretch>
                  <a:fillRect t="-25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109BC9-D3CB-719B-A0DA-3EB46B542A24}"/>
                  </a:ext>
                </a:extLst>
              </p:cNvPr>
              <p:cNvSpPr/>
              <p:nvPr/>
            </p:nvSpPr>
            <p:spPr>
              <a:xfrm>
                <a:off x="1775263" y="1536414"/>
                <a:ext cx="4042966" cy="548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rgbClr val="4472F6"/>
                    </a:solidFill>
                    <a:latin typeface="Times" pitchFamily="2" charset="0"/>
                  </a:rPr>
                  <a:t>Select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4472F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4472F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472F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472F6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p>
                    </m:sSubSup>
                  </m:oMath>
                </a14:m>
                <a:endParaRPr lang="en-US" sz="2400" dirty="0">
                  <a:solidFill>
                    <a:srgbClr val="4472F6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109BC9-D3CB-719B-A0DA-3EB46B542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63" y="1536414"/>
                <a:ext cx="4042966" cy="548676"/>
              </a:xfrm>
              <a:prstGeom prst="rect">
                <a:avLst/>
              </a:prstGeom>
              <a:blipFill>
                <a:blip r:embed="rId10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3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96A9531-734C-AA42-96FA-88684D2F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9A8944-0341-D34E-B7C8-EF114D290A90}"/>
              </a:ext>
            </a:extLst>
          </p:cNvPr>
          <p:cNvSpPr/>
          <p:nvPr/>
        </p:nvSpPr>
        <p:spPr>
          <a:xfrm>
            <a:off x="139960" y="409560"/>
            <a:ext cx="11747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Opportunity to disentangle effects of quenching on jet substructure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D4925-04E1-F54A-9CDA-56A8655B605A}"/>
              </a:ext>
            </a:extLst>
          </p:cNvPr>
          <p:cNvSpPr txBox="1"/>
          <p:nvPr/>
        </p:nvSpPr>
        <p:spPr>
          <a:xfrm>
            <a:off x="1420565" y="1962841"/>
            <a:ext cx="3429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Smaller fractional energy loss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051AD0-DF12-0B41-AA36-57A53506BF76}"/>
              </a:ext>
            </a:extLst>
          </p:cNvPr>
          <p:cNvSpPr txBox="1"/>
          <p:nvPr/>
        </p:nvSpPr>
        <p:spPr>
          <a:xfrm>
            <a:off x="7348994" y="1962841"/>
            <a:ext cx="3429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Larger fractional energy loss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603056-6B12-B344-BE61-07ECADB0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89" y="1962842"/>
            <a:ext cx="4673590" cy="3672106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762BDA6-937A-3A40-8FBB-F47053FB0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70" y="1960529"/>
            <a:ext cx="4628197" cy="36364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AF8834-DDF5-494C-9586-65FE54890929}"/>
              </a:ext>
            </a:extLst>
          </p:cNvPr>
          <p:cNvSpPr txBox="1"/>
          <p:nvPr/>
        </p:nvSpPr>
        <p:spPr>
          <a:xfrm>
            <a:off x="1549323" y="1279229"/>
            <a:ext cx="3993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5CD7"/>
                </a:solidFill>
                <a:latin typeface="Times" pitchFamily="2" charset="0"/>
              </a:rPr>
              <a:t>Smaller fractional energy loss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1208A-5CDF-3D42-96E0-6E9C3E0ACD1D}"/>
              </a:ext>
            </a:extLst>
          </p:cNvPr>
          <p:cNvSpPr txBox="1"/>
          <p:nvPr/>
        </p:nvSpPr>
        <p:spPr>
          <a:xfrm>
            <a:off x="7031784" y="1279228"/>
            <a:ext cx="3993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" pitchFamily="2" charset="0"/>
              </a:rPr>
              <a:t>Larger fractional energy loss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2F05A-BA41-484E-BD09-60113D1CC306}"/>
              </a:ext>
            </a:extLst>
          </p:cNvPr>
          <p:cNvSpPr/>
          <p:nvPr/>
        </p:nvSpPr>
        <p:spPr>
          <a:xfrm>
            <a:off x="7605382" y="5576506"/>
            <a:ext cx="4379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1600" dirty="0">
                <a:latin typeface="Times" pitchFamily="2" charset="0"/>
              </a:rPr>
              <a:t>JB, Brodsky, Rajagopal [2110.13159]</a:t>
            </a:r>
            <a:endParaRPr lang="en-US" sz="1400" i="1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26E669-E741-F744-BB5C-B1AA55E38753}"/>
                  </a:ext>
                </a:extLst>
              </p:cNvPr>
              <p:cNvSpPr txBox="1"/>
              <p:nvPr/>
            </p:nvSpPr>
            <p:spPr>
              <a:xfrm>
                <a:off x="7892430" y="2087343"/>
                <a:ext cx="267915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2"/>
                    </a:solidFill>
                    <a:latin typeface="Times" pitchFamily="2" charset="0"/>
                  </a:rPr>
                  <a:t>boson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&gt;80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  <a:latin typeface="Times" pitchFamily="2" charset="0"/>
                  </a:rPr>
                  <a:t> GeV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26E669-E741-F744-BB5C-B1AA55E38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430" y="2087343"/>
                <a:ext cx="2679153" cy="430887"/>
              </a:xfrm>
              <a:prstGeom prst="rect">
                <a:avLst/>
              </a:prstGeom>
              <a:blipFill>
                <a:blip r:embed="rId5"/>
                <a:stretch>
                  <a:fillRect l="-2830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4C1A06-29AC-B441-9047-2DEB746A92EB}"/>
                  </a:ext>
                </a:extLst>
              </p:cNvPr>
              <p:cNvSpPr txBox="1"/>
              <p:nvPr/>
            </p:nvSpPr>
            <p:spPr>
              <a:xfrm>
                <a:off x="2207018" y="2087342"/>
                <a:ext cx="324683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5CD7"/>
                    </a:solidFill>
                    <a:latin typeface="Times" pitchFamily="2" charset="0"/>
                  </a:rPr>
                  <a:t>quenched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5CD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5CD7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5CD7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>
                        <a:solidFill>
                          <a:srgbClr val="005CD7"/>
                        </a:solidFill>
                        <a:latin typeface="Cambria Math" panose="02040503050406030204" pitchFamily="18" charset="0"/>
                      </a:rPr>
                      <m:t>&gt;80</m:t>
                    </m:r>
                  </m:oMath>
                </a14:m>
                <a:r>
                  <a:rPr lang="en-US" sz="2200" dirty="0">
                    <a:solidFill>
                      <a:srgbClr val="005CD7"/>
                    </a:solidFill>
                    <a:latin typeface="Times" pitchFamily="2" charset="0"/>
                  </a:rPr>
                  <a:t> GeV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4C1A06-29AC-B441-9047-2DEB746A9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018" y="2087342"/>
                <a:ext cx="3246839" cy="430887"/>
              </a:xfrm>
              <a:prstGeom prst="rect">
                <a:avLst/>
              </a:prstGeom>
              <a:blipFill>
                <a:blip r:embed="rId6"/>
                <a:stretch>
                  <a:fillRect l="-2335" t="-8571" r="-194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F9D84B6-19DE-8013-4C59-58FFCD731F44}"/>
              </a:ext>
            </a:extLst>
          </p:cNvPr>
          <p:cNvSpPr txBox="1"/>
          <p:nvPr/>
        </p:nvSpPr>
        <p:spPr>
          <a:xfrm>
            <a:off x="649356" y="5856896"/>
            <a:ext cx="11069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" pitchFamily="2" charset="0"/>
              </a:rPr>
              <a:t>Enhanced modification (especially from medium response) for jets that lose more energy</a:t>
            </a:r>
          </a:p>
        </p:txBody>
      </p:sp>
    </p:spTree>
    <p:extLst>
      <p:ext uri="{BB962C8B-B14F-4D97-AF65-F5344CB8AC3E}">
        <p14:creationId xmlns:p14="http://schemas.microsoft.com/office/powerpoint/2010/main" val="340381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6498086" y="491873"/>
            <a:ext cx="4466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 err="1">
                <a:latin typeface="Times" pitchFamily="2" charset="0"/>
              </a:rPr>
              <a:t>Boson+jet</a:t>
            </a:r>
            <a:r>
              <a:rPr lang="en-US" sz="2800" dirty="0">
                <a:latin typeface="Times" pitchFamily="2" charset="0"/>
              </a:rPr>
              <a:t>: mostly quarks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60BA68-F837-7945-BD81-F0BE4ED6A76E}"/>
              </a:ext>
            </a:extLst>
          </p:cNvPr>
          <p:cNvGrpSpPr/>
          <p:nvPr/>
        </p:nvGrpSpPr>
        <p:grpSpPr>
          <a:xfrm>
            <a:off x="7587059" y="1356174"/>
            <a:ext cx="2286450" cy="1818162"/>
            <a:chOff x="7249836" y="2716145"/>
            <a:chExt cx="3130553" cy="24557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A7DE9B-BE06-134D-AEA7-03CC24DBC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4812" y="4547474"/>
              <a:ext cx="1617434" cy="624390"/>
            </a:xfrm>
            <a:prstGeom prst="rect">
              <a:avLst/>
            </a:prstGeom>
            <a:scene3d>
              <a:camera prst="orthographicFront">
                <a:rot lat="0" lon="0" rev="2400000"/>
              </a:camera>
              <a:lightRig rig="threePt" dir="t"/>
            </a:scene3d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B599445-31C0-AF49-90B5-50A6F71C4B82}"/>
                </a:ext>
              </a:extLst>
            </p:cNvPr>
            <p:cNvGrpSpPr/>
            <p:nvPr/>
          </p:nvGrpSpPr>
          <p:grpSpPr>
            <a:xfrm>
              <a:off x="9027964" y="2716145"/>
              <a:ext cx="1347627" cy="1693789"/>
              <a:chOff x="9027964" y="2716145"/>
              <a:chExt cx="1347627" cy="169378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2B1EFD8-34E2-6C4B-9137-7523738655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27964" y="2965229"/>
                <a:ext cx="1150981" cy="14447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B3E8172-38A0-4E43-A46B-879207D82D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2246" y="2730456"/>
                <a:ext cx="786580" cy="13865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63BCFA9-2DBD-2545-95D3-C9E5F98DBE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536" y="3277577"/>
                <a:ext cx="506051" cy="3643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43833FE-E757-044B-A1E1-66DDF82D78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1327" y="2716145"/>
                <a:ext cx="224264" cy="2877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CA6220-E468-5E46-B3B3-9CBD2E568A42}"/>
                </a:ext>
              </a:extLst>
            </p:cNvPr>
            <p:cNvSpPr/>
            <p:nvPr/>
          </p:nvSpPr>
          <p:spPr>
            <a:xfrm>
              <a:off x="8137003" y="3003888"/>
              <a:ext cx="2243386" cy="2129317"/>
            </a:xfrm>
            <a:prstGeom prst="ellipse">
              <a:avLst/>
            </a:prstGeom>
            <a:solidFill>
              <a:srgbClr val="FFA100">
                <a:alpha val="49434"/>
              </a:srgbClr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AFFE12-235A-E547-AA7F-291EC52AACEC}"/>
                    </a:ext>
                  </a:extLst>
                </p:cNvPr>
                <p:cNvSpPr txBox="1"/>
                <p:nvPr/>
              </p:nvSpPr>
              <p:spPr>
                <a:xfrm>
                  <a:off x="7249836" y="4631493"/>
                  <a:ext cx="63607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AFFE12-235A-E547-AA7F-291EC52AA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9836" y="4631493"/>
                  <a:ext cx="636072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23684" r="-39474" b="-5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A203DC-DEE5-7048-B077-16A5235A2864}"/>
              </a:ext>
            </a:extLst>
          </p:cNvPr>
          <p:cNvGrpSpPr/>
          <p:nvPr/>
        </p:nvGrpSpPr>
        <p:grpSpPr>
          <a:xfrm>
            <a:off x="2318491" y="1362268"/>
            <a:ext cx="1617434" cy="1801423"/>
            <a:chOff x="9304090" y="1315799"/>
            <a:chExt cx="2243386" cy="241706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FC8BDD-62D2-0241-97FF-A1917E40D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0240" y="3009588"/>
              <a:ext cx="654812" cy="6175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35227F-7AF1-C348-96BD-49A0F78C4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5726" y="3141649"/>
              <a:ext cx="313685" cy="48547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6259867-7E04-F84F-AE22-A83A3F40E1DA}"/>
                </a:ext>
              </a:extLst>
            </p:cNvPr>
            <p:cNvGrpSpPr/>
            <p:nvPr/>
          </p:nvGrpSpPr>
          <p:grpSpPr>
            <a:xfrm>
              <a:off x="9304090" y="1315799"/>
              <a:ext cx="2243386" cy="2417060"/>
              <a:chOff x="8137003" y="2716145"/>
              <a:chExt cx="2243386" cy="241706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0304A89-0912-9F40-B986-B62B151AF034}"/>
                  </a:ext>
                </a:extLst>
              </p:cNvPr>
              <p:cNvGrpSpPr/>
              <p:nvPr/>
            </p:nvGrpSpPr>
            <p:grpSpPr>
              <a:xfrm>
                <a:off x="9027964" y="2716145"/>
                <a:ext cx="1347627" cy="1693789"/>
                <a:chOff x="9027964" y="2716145"/>
                <a:chExt cx="1347627" cy="1693789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C9E0068E-AFFC-BA4C-834B-F0E98CC660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27964" y="2965229"/>
                  <a:ext cx="1150981" cy="144470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65C5338-FF63-B74A-ADA7-7D3430676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52246" y="2730456"/>
                  <a:ext cx="786580" cy="1386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D505591-E318-D441-B9D0-29B0F61EC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5536" y="3277577"/>
                  <a:ext cx="506051" cy="3643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D64FEF6-B333-AF4A-AA6A-8B1B7F6B3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51327" y="2716145"/>
                  <a:ext cx="224264" cy="2877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81B0595-F63E-FD4E-AD98-4BAFED6E7A2F}"/>
                  </a:ext>
                </a:extLst>
              </p:cNvPr>
              <p:cNvSpPr/>
              <p:nvPr/>
            </p:nvSpPr>
            <p:spPr>
              <a:xfrm>
                <a:off x="8137003" y="3003888"/>
                <a:ext cx="2243386" cy="2129317"/>
              </a:xfrm>
              <a:prstGeom prst="ellipse">
                <a:avLst/>
              </a:prstGeom>
              <a:solidFill>
                <a:srgbClr val="FFA100">
                  <a:alpha val="49434"/>
                </a:srgbClr>
              </a:solidFill>
              <a:ln>
                <a:solidFill>
                  <a:srgbClr val="FFA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5535646-0593-0C4F-82C4-1BE73B826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59" y="3376322"/>
            <a:ext cx="3377649" cy="23643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1673F0-EB78-DD43-8793-AC592DD31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584" y="3376320"/>
            <a:ext cx="3377650" cy="236435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31A3AA-BEAD-4349-81A7-1535912A8085}"/>
              </a:ext>
            </a:extLst>
          </p:cNvPr>
          <p:cNvSpPr/>
          <p:nvPr/>
        </p:nvSpPr>
        <p:spPr>
          <a:xfrm>
            <a:off x="669072" y="491872"/>
            <a:ext cx="524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Inclusive jet: quarks and gluons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ECA8C6-EF01-F04F-8311-8CC813EB57C8}"/>
              </a:ext>
            </a:extLst>
          </p:cNvPr>
          <p:cNvSpPr/>
          <p:nvPr/>
        </p:nvSpPr>
        <p:spPr>
          <a:xfrm>
            <a:off x="2018448" y="4035277"/>
            <a:ext cx="127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q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B683E-9A82-9344-AD04-D01E30CA76D2}"/>
              </a:ext>
            </a:extLst>
          </p:cNvPr>
          <p:cNvSpPr/>
          <p:nvPr/>
        </p:nvSpPr>
        <p:spPr>
          <a:xfrm>
            <a:off x="7815682" y="4035277"/>
            <a:ext cx="127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q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B1E098-B885-6E47-8D92-2CACEC8C06DD}"/>
              </a:ext>
            </a:extLst>
          </p:cNvPr>
          <p:cNvSpPr/>
          <p:nvPr/>
        </p:nvSpPr>
        <p:spPr>
          <a:xfrm>
            <a:off x="7971937" y="4871294"/>
            <a:ext cx="127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7030A0"/>
                </a:solidFill>
                <a:latin typeface="Times" pitchFamily="2" charset="0"/>
              </a:rPr>
              <a:t>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7D9E16-EFF3-0949-B360-A37B86E2ADA9}"/>
              </a:ext>
            </a:extLst>
          </p:cNvPr>
          <p:cNvSpPr/>
          <p:nvPr/>
        </p:nvSpPr>
        <p:spPr>
          <a:xfrm>
            <a:off x="2018448" y="4786871"/>
            <a:ext cx="127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7030A0"/>
                </a:solidFill>
                <a:latin typeface="Times" pitchFamily="2" charset="0"/>
              </a:rPr>
              <a:t>g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E6AF50AE-5D7B-FF4E-A230-7CCF1F11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65DFA4-5D4F-AF55-F089-0F6E4BE3151C}"/>
                  </a:ext>
                </a:extLst>
              </p:cNvPr>
              <p:cNvSpPr/>
              <p:nvPr/>
            </p:nvSpPr>
            <p:spPr>
              <a:xfrm>
                <a:off x="2960855" y="6198255"/>
                <a:ext cx="5950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* Both samples selected on </a:t>
                </a:r>
                <a:r>
                  <a:rPr lang="en-US" sz="2800" i="1" dirty="0">
                    <a:latin typeface="Times" pitchFamily="2" charset="0"/>
                  </a:rPr>
                  <a:t>jet</a:t>
                </a:r>
                <a:r>
                  <a:rPr lang="en-US" sz="28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8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65DFA4-5D4F-AF55-F089-0F6E4BE31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55" y="6198255"/>
                <a:ext cx="5950356" cy="523220"/>
              </a:xfrm>
              <a:prstGeom prst="rect">
                <a:avLst/>
              </a:prstGeom>
              <a:blipFill>
                <a:blip r:embed="rId7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3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EA2E8BC-A628-684C-1D02-0FBB373FD08C}"/>
              </a:ext>
            </a:extLst>
          </p:cNvPr>
          <p:cNvSpPr/>
          <p:nvPr/>
        </p:nvSpPr>
        <p:spPr>
          <a:xfrm>
            <a:off x="3544171" y="2944143"/>
            <a:ext cx="2243386" cy="2129317"/>
          </a:xfrm>
          <a:prstGeom prst="ellipse">
            <a:avLst/>
          </a:prstGeom>
          <a:solidFill>
            <a:srgbClr val="FFA100">
              <a:alpha val="32453"/>
            </a:srgbClr>
          </a:solidFill>
          <a:ln>
            <a:solidFill>
              <a:srgbClr val="FF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45EA3-6B1B-AE82-2545-5C7E3AA9AA4F}"/>
              </a:ext>
            </a:extLst>
          </p:cNvPr>
          <p:cNvSpPr/>
          <p:nvPr/>
        </p:nvSpPr>
        <p:spPr>
          <a:xfrm>
            <a:off x="6543994" y="2963248"/>
            <a:ext cx="2243386" cy="2129317"/>
          </a:xfrm>
          <a:prstGeom prst="ellipse">
            <a:avLst/>
          </a:prstGeom>
          <a:solidFill>
            <a:srgbClr val="FFA100">
              <a:alpha val="32453"/>
            </a:srgbClr>
          </a:solidFill>
          <a:ln>
            <a:solidFill>
              <a:srgbClr val="FF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02CF98-1F06-CF4E-9E24-F0F500B8A6E6}"/>
              </a:ext>
            </a:extLst>
          </p:cNvPr>
          <p:cNvGrpSpPr/>
          <p:nvPr/>
        </p:nvGrpSpPr>
        <p:grpSpPr>
          <a:xfrm>
            <a:off x="3775994" y="2622257"/>
            <a:ext cx="2017892" cy="2471484"/>
            <a:chOff x="4956207" y="1582994"/>
            <a:chExt cx="1513419" cy="185361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0C99B66-09D5-994C-BC1A-1F80B1AA2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0248" y="1838632"/>
              <a:ext cx="863236" cy="10835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9DE5D0-5120-1046-8E69-DC14B4CA6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4220" y="1582994"/>
              <a:ext cx="589935" cy="1039909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B88D7B-1746-C147-A8AB-EEE6B5CE5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0088" y="1759974"/>
              <a:ext cx="379538" cy="2732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8B6202-8D73-4741-B96C-294D97CC8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770" y="1651819"/>
              <a:ext cx="168198" cy="215807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xplosion 1 13">
              <a:extLst>
                <a:ext uri="{FF2B5EF4-FFF2-40B4-BE49-F238E27FC236}">
                  <a16:creationId xmlns:a16="http://schemas.microsoft.com/office/drawing/2014/main" id="{5BC3C2DF-A850-6C4C-9D16-893B0131C7B8}"/>
                </a:ext>
              </a:extLst>
            </p:cNvPr>
            <p:cNvSpPr/>
            <p:nvPr/>
          </p:nvSpPr>
          <p:spPr>
            <a:xfrm flipH="1">
              <a:off x="5336617" y="2842202"/>
              <a:ext cx="127562" cy="103373"/>
            </a:xfrm>
            <a:prstGeom prst="irregularSeal1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FCA95B-6B9C-8D43-8F8C-24445E9B5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6207" y="2912329"/>
              <a:ext cx="435127" cy="5242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3E1C7C-ED6D-1842-80A5-B5E375D1BDB1}"/>
              </a:ext>
            </a:extLst>
          </p:cNvPr>
          <p:cNvGrpSpPr/>
          <p:nvPr/>
        </p:nvGrpSpPr>
        <p:grpSpPr>
          <a:xfrm>
            <a:off x="6512289" y="2528168"/>
            <a:ext cx="2308927" cy="2564397"/>
            <a:chOff x="8554543" y="4157080"/>
            <a:chExt cx="2308927" cy="25643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9445E-A8B1-A14E-84F9-28B1E7160914}"/>
                </a:ext>
              </a:extLst>
            </p:cNvPr>
            <p:cNvGrpSpPr/>
            <p:nvPr/>
          </p:nvGrpSpPr>
          <p:grpSpPr>
            <a:xfrm>
              <a:off x="8554543" y="4243711"/>
              <a:ext cx="1913015" cy="2477766"/>
              <a:chOff x="4956207" y="1578283"/>
              <a:chExt cx="1434761" cy="1858324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B4EE6D5-D4CC-BC4D-A8FF-056FD478C6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0248" y="1838632"/>
                <a:ext cx="863236" cy="10835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DEF9E2E-A625-C94C-B263-B4212E6A8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473" y="1578283"/>
                <a:ext cx="369551" cy="9036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A7E9237-6331-1A47-AB70-965EDC938B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2362" y="1656598"/>
                <a:ext cx="379538" cy="2732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0BCCC5D-82BF-1848-B1BA-DBA38FE4CC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2770" y="1651819"/>
                <a:ext cx="168198" cy="2158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xplosion 1 27">
                <a:extLst>
                  <a:ext uri="{FF2B5EF4-FFF2-40B4-BE49-F238E27FC236}">
                    <a16:creationId xmlns:a16="http://schemas.microsoft.com/office/drawing/2014/main" id="{9E4E4163-F905-9B43-B20A-5A2F305C2B2F}"/>
                  </a:ext>
                </a:extLst>
              </p:cNvPr>
              <p:cNvSpPr/>
              <p:nvPr/>
            </p:nvSpPr>
            <p:spPr>
              <a:xfrm flipH="1">
                <a:off x="5336617" y="2842202"/>
                <a:ext cx="127562" cy="103373"/>
              </a:xfrm>
              <a:prstGeom prst="irregularSeal1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7B6C940-5D91-F54A-8B1A-050DB0CE9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6207" y="2912329"/>
                <a:ext cx="435127" cy="5242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5C26DF-D70A-5B4A-B86D-54248192E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1838" y="4157080"/>
              <a:ext cx="677243" cy="174063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27D682-1DD3-994D-BBC1-E452D22E41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9046" y="4850352"/>
              <a:ext cx="1504424" cy="89935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3D3A9E-3834-1D41-93AA-0ECC8CFB4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1552" y="4607709"/>
              <a:ext cx="776940" cy="840917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B07D21-684D-EC48-AF74-2060F8757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2434" y="4706817"/>
              <a:ext cx="220498" cy="30803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2794CDF-9099-2641-9087-64BFB8DAE75B}"/>
              </a:ext>
            </a:extLst>
          </p:cNvPr>
          <p:cNvSpPr/>
          <p:nvPr/>
        </p:nvSpPr>
        <p:spPr>
          <a:xfrm>
            <a:off x="5597330" y="2247384"/>
            <a:ext cx="288235" cy="1086522"/>
          </a:xfrm>
          <a:prstGeom prst="ellipse">
            <a:avLst/>
          </a:prstGeom>
          <a:noFill/>
          <a:ln w="31750">
            <a:solidFill>
              <a:srgbClr val="DB000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941A9C-1E4F-B246-A19D-B86FC560D49D}"/>
              </a:ext>
            </a:extLst>
          </p:cNvPr>
          <p:cNvSpPr/>
          <p:nvPr/>
        </p:nvSpPr>
        <p:spPr>
          <a:xfrm>
            <a:off x="8157915" y="2169586"/>
            <a:ext cx="288235" cy="1086522"/>
          </a:xfrm>
          <a:prstGeom prst="ellipse">
            <a:avLst/>
          </a:prstGeom>
          <a:noFill/>
          <a:ln w="31750">
            <a:solidFill>
              <a:srgbClr val="7030A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B4AF06-F18B-5243-8E91-FA42519E25FC}"/>
              </a:ext>
            </a:extLst>
          </p:cNvPr>
          <p:cNvSpPr/>
          <p:nvPr/>
        </p:nvSpPr>
        <p:spPr>
          <a:xfrm>
            <a:off x="3599775" y="3622734"/>
            <a:ext cx="1672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DB0000"/>
                </a:solidFill>
                <a:latin typeface="Times" pitchFamily="2" charset="0"/>
              </a:rPr>
              <a:t>q</a:t>
            </a:r>
            <a:endParaRPr lang="en-US" sz="3200" dirty="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B9F107-B3F0-E149-8349-2D0E1CE57328}"/>
              </a:ext>
            </a:extLst>
          </p:cNvPr>
          <p:cNvSpPr/>
          <p:nvPr/>
        </p:nvSpPr>
        <p:spPr>
          <a:xfrm>
            <a:off x="6395844" y="3567242"/>
            <a:ext cx="1672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7030A0"/>
                </a:solidFill>
                <a:latin typeface="Times" pitchFamily="2" charset="0"/>
              </a:rPr>
              <a:t>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31DD14-5B47-CE4C-A5B0-078DA53767C4}"/>
              </a:ext>
            </a:extLst>
          </p:cNvPr>
          <p:cNvSpPr/>
          <p:nvPr/>
        </p:nvSpPr>
        <p:spPr>
          <a:xfrm>
            <a:off x="3685877" y="1642303"/>
            <a:ext cx="2461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DB0000"/>
                </a:solidFill>
                <a:latin typeface="Times" pitchFamily="2" charset="0"/>
              </a:rPr>
              <a:t>“quark jet”</a:t>
            </a:r>
            <a:endParaRPr lang="en-US" sz="3200" dirty="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FB78E0-4A75-7E43-B962-4DB6F6CCA54C}"/>
              </a:ext>
            </a:extLst>
          </p:cNvPr>
          <p:cNvSpPr/>
          <p:nvPr/>
        </p:nvSpPr>
        <p:spPr>
          <a:xfrm>
            <a:off x="6294982" y="1642303"/>
            <a:ext cx="2461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7030A0"/>
                </a:solidFill>
                <a:latin typeface="Times" pitchFamily="2" charset="0"/>
              </a:rPr>
              <a:t>“gluon jet”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5C96-2FA9-BF45-B4E2-B8F929C5A16A}"/>
              </a:ext>
            </a:extLst>
          </p:cNvPr>
          <p:cNvSpPr/>
          <p:nvPr/>
        </p:nvSpPr>
        <p:spPr>
          <a:xfrm>
            <a:off x="-8869" y="386703"/>
            <a:ext cx="1228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Goal: disentangle (sub)structure modification of quark and gluon jets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F6FE2-2B01-655F-FA78-2F232E569EE3}"/>
              </a:ext>
            </a:extLst>
          </p:cNvPr>
          <p:cNvSpPr/>
          <p:nvPr/>
        </p:nvSpPr>
        <p:spPr>
          <a:xfrm>
            <a:off x="535790" y="5696559"/>
            <a:ext cx="11518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Sensitive to how the QGP resolves the color structure of a jet</a:t>
            </a:r>
          </a:p>
        </p:txBody>
      </p:sp>
    </p:spTree>
    <p:extLst>
      <p:ext uri="{BB962C8B-B14F-4D97-AF65-F5344CB8AC3E}">
        <p14:creationId xmlns:p14="http://schemas.microsoft.com/office/powerpoint/2010/main" val="3328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2A33F-5156-C74C-B2C2-0BC2D53B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3" y="3331711"/>
            <a:ext cx="3043676" cy="213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25249-664D-8E4A-9384-01908B14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3" y="1042323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467D-BF66-CA44-B264-0F6B472BC809}"/>
              </a:ext>
            </a:extLst>
          </p:cNvPr>
          <p:cNvSpPr/>
          <p:nvPr/>
        </p:nvSpPr>
        <p:spPr>
          <a:xfrm>
            <a:off x="1762271" y="6436499"/>
            <a:ext cx="979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p–p: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 and Thaler [1802.00008] </a:t>
            </a:r>
            <a:r>
              <a:rPr lang="en-US" sz="2000" dirty="0" err="1">
                <a:latin typeface="Times" pitchFamily="2" charset="0"/>
              </a:rPr>
              <a:t>Komiske</a:t>
            </a:r>
            <a:r>
              <a:rPr lang="en-US" sz="2000" dirty="0">
                <a:latin typeface="Times" pitchFamily="2" charset="0"/>
              </a:rPr>
              <a:t>,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, Thaler [1809.01140]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/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/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/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/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79790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68525</TotalTime>
  <Words>2313</Words>
  <Application>Microsoft Macintosh PowerPoint</Application>
  <PresentationFormat>Widescreen</PresentationFormat>
  <Paragraphs>249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Jasmine Therese Brewer</cp:lastModifiedBy>
  <cp:revision>1043</cp:revision>
  <cp:lastPrinted>2020-06-03T01:58:17Z</cp:lastPrinted>
  <dcterms:created xsi:type="dcterms:W3CDTF">2020-05-07T11:01:18Z</dcterms:created>
  <dcterms:modified xsi:type="dcterms:W3CDTF">2022-07-21T12:28:00Z</dcterms:modified>
</cp:coreProperties>
</file>