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6" r:id="rId2"/>
    <p:sldId id="389" r:id="rId3"/>
    <p:sldId id="384" r:id="rId4"/>
    <p:sldId id="385" r:id="rId5"/>
    <p:sldId id="391" r:id="rId6"/>
    <p:sldId id="386" r:id="rId7"/>
    <p:sldId id="392" r:id="rId8"/>
    <p:sldId id="393" r:id="rId9"/>
    <p:sldId id="394" r:id="rId10"/>
    <p:sldId id="366" r:id="rId11"/>
    <p:sldId id="397" r:id="rId12"/>
    <p:sldId id="414" r:id="rId13"/>
    <p:sldId id="411" r:id="rId14"/>
    <p:sldId id="425" r:id="rId15"/>
    <p:sldId id="426" r:id="rId16"/>
    <p:sldId id="427" r:id="rId17"/>
    <p:sldId id="417" r:id="rId18"/>
    <p:sldId id="422" r:id="rId19"/>
    <p:sldId id="424" r:id="rId20"/>
    <p:sldId id="419" r:id="rId21"/>
    <p:sldId id="376" r:id="rId22"/>
    <p:sldId id="429" r:id="rId23"/>
    <p:sldId id="430" r:id="rId24"/>
    <p:sldId id="431" r:id="rId25"/>
    <p:sldId id="432" r:id="rId26"/>
    <p:sldId id="439" r:id="rId27"/>
    <p:sldId id="438" r:id="rId28"/>
    <p:sldId id="437" r:id="rId29"/>
    <p:sldId id="436" r:id="rId30"/>
    <p:sldId id="435" r:id="rId31"/>
    <p:sldId id="434" r:id="rId32"/>
    <p:sldId id="433" r:id="rId33"/>
    <p:sldId id="441" r:id="rId34"/>
    <p:sldId id="440" r:id="rId35"/>
    <p:sldId id="442" r:id="rId36"/>
    <p:sldId id="379" r:id="rId37"/>
    <p:sldId id="418" r:id="rId38"/>
    <p:sldId id="428" r:id="rId39"/>
    <p:sldId id="388" r:id="rId40"/>
    <p:sldId id="3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85807"/>
  </p:normalViewPr>
  <p:slideViewPr>
    <p:cSldViewPr snapToGrid="0">
      <p:cViewPr varScale="1">
        <p:scale>
          <a:sx n="127" d="100"/>
          <a:sy n="127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9E3F7-4226-F544-AD22-16B607573DF0}" type="doc">
      <dgm:prSet loTypeId="urn:microsoft.com/office/officeart/2005/8/layout/process2" loCatId="" qsTypeId="urn:microsoft.com/office/officeart/2005/8/quickstyle/simple1" qsCatId="simple" csTypeId="urn:microsoft.com/office/officeart/2005/8/colors/accent1_3" csCatId="accent1" phldr="1"/>
      <dgm:spPr/>
    </dgm:pt>
    <dgm:pt modelId="{9EBA1ABB-F2C3-3C45-8049-373455DA3080}">
      <dgm:prSet phldrT="[Text]"/>
      <dgm:spPr/>
      <dgm:t>
        <a:bodyPr/>
        <a:lstStyle/>
        <a:p>
          <a:r>
            <a:rPr lang="en-US" dirty="0"/>
            <a:t>ToF Measurement</a:t>
          </a:r>
        </a:p>
      </dgm:t>
    </dgm:pt>
    <dgm:pt modelId="{E2360B16-B08B-8C4C-9757-A6513F753F87}" type="parTrans" cxnId="{452674E9-A31E-D148-B477-C0290019E54C}">
      <dgm:prSet/>
      <dgm:spPr/>
      <dgm:t>
        <a:bodyPr/>
        <a:lstStyle/>
        <a:p>
          <a:endParaRPr lang="en-US"/>
        </a:p>
      </dgm:t>
    </dgm:pt>
    <dgm:pt modelId="{FE8962BB-245F-2C4A-B9DE-F011F09F349D}" type="sibTrans" cxnId="{452674E9-A31E-D148-B477-C0290019E54C}">
      <dgm:prSet/>
      <dgm:spPr/>
      <dgm:t>
        <a:bodyPr/>
        <a:lstStyle/>
        <a:p>
          <a:endParaRPr lang="en-US"/>
        </a:p>
      </dgm:t>
    </dgm:pt>
    <dgm:pt modelId="{D9C8D829-7300-744D-B684-E64A20699A2C}">
      <dgm:prSet phldrT="[Text]"/>
      <dgm:spPr/>
      <dgm:t>
        <a:bodyPr/>
        <a:lstStyle/>
        <a:p>
          <a:r>
            <a:rPr lang="en-US" dirty="0"/>
            <a:t>Reduced Experimental Data</a:t>
          </a:r>
        </a:p>
      </dgm:t>
    </dgm:pt>
    <dgm:pt modelId="{6C0308FE-784D-0643-AF27-3018A4EAA0BD}" type="parTrans" cxnId="{84931B8A-832B-5449-8342-B9AF83DE64FE}">
      <dgm:prSet/>
      <dgm:spPr/>
      <dgm:t>
        <a:bodyPr/>
        <a:lstStyle/>
        <a:p>
          <a:endParaRPr lang="en-US"/>
        </a:p>
      </dgm:t>
    </dgm:pt>
    <dgm:pt modelId="{05B7AC44-C89C-AA4B-9842-C6A7254FDDE2}" type="sibTrans" cxnId="{84931B8A-832B-5449-8342-B9AF83DE64FE}">
      <dgm:prSet/>
      <dgm:spPr/>
      <dgm:t>
        <a:bodyPr/>
        <a:lstStyle/>
        <a:p>
          <a:endParaRPr lang="en-US"/>
        </a:p>
      </dgm:t>
    </dgm:pt>
    <dgm:pt modelId="{B2D81FFB-5859-7543-98AA-600109182D4F}">
      <dgm:prSet phldrT="[Text]"/>
      <dgm:spPr/>
      <dgm:t>
        <a:bodyPr/>
        <a:lstStyle/>
        <a:p>
          <a:r>
            <a:rPr lang="en-US" dirty="0"/>
            <a:t>Data Reduction</a:t>
          </a:r>
        </a:p>
      </dgm:t>
    </dgm:pt>
    <dgm:pt modelId="{15C15C82-54F9-D642-AD2B-0056C7B3B063}" type="parTrans" cxnId="{B8CD90F7-9837-8E41-9E64-78D1FA0914CD}">
      <dgm:prSet/>
      <dgm:spPr/>
      <dgm:t>
        <a:bodyPr/>
        <a:lstStyle/>
        <a:p>
          <a:endParaRPr lang="en-US"/>
        </a:p>
      </dgm:t>
    </dgm:pt>
    <dgm:pt modelId="{5FC2B2B1-1150-B344-AFCA-0A73E2F5A90C}" type="sibTrans" cxnId="{B8CD90F7-9837-8E41-9E64-78D1FA0914CD}">
      <dgm:prSet/>
      <dgm:spPr/>
      <dgm:t>
        <a:bodyPr/>
        <a:lstStyle/>
        <a:p>
          <a:endParaRPr lang="en-US"/>
        </a:p>
      </dgm:t>
    </dgm:pt>
    <dgm:pt modelId="{80F79274-0A31-2743-9BDE-401332DDC466}" type="pres">
      <dgm:prSet presAssocID="{44D9E3F7-4226-F544-AD22-16B607573DF0}" presName="linearFlow" presStyleCnt="0">
        <dgm:presLayoutVars>
          <dgm:resizeHandles val="exact"/>
        </dgm:presLayoutVars>
      </dgm:prSet>
      <dgm:spPr/>
    </dgm:pt>
    <dgm:pt modelId="{10040F1C-4423-0E4F-BEA2-62F1E6208E83}" type="pres">
      <dgm:prSet presAssocID="{9EBA1ABB-F2C3-3C45-8049-373455DA3080}" presName="node" presStyleLbl="node1" presStyleIdx="0" presStyleCnt="3">
        <dgm:presLayoutVars>
          <dgm:bulletEnabled val="1"/>
        </dgm:presLayoutVars>
      </dgm:prSet>
      <dgm:spPr/>
    </dgm:pt>
    <dgm:pt modelId="{BAA00B4B-42E2-9D40-93E0-36611DA8D3A9}" type="pres">
      <dgm:prSet presAssocID="{FE8962BB-245F-2C4A-B9DE-F011F09F349D}" presName="sibTrans" presStyleLbl="sibTrans2D1" presStyleIdx="0" presStyleCnt="2"/>
      <dgm:spPr/>
    </dgm:pt>
    <dgm:pt modelId="{48D6A39C-38DD-4148-B0A6-4B90FE8CA9A9}" type="pres">
      <dgm:prSet presAssocID="{FE8962BB-245F-2C4A-B9DE-F011F09F349D}" presName="connectorText" presStyleLbl="sibTrans2D1" presStyleIdx="0" presStyleCnt="2"/>
      <dgm:spPr/>
    </dgm:pt>
    <dgm:pt modelId="{E39C84CA-5423-BD4F-81CA-C20671262183}" type="pres">
      <dgm:prSet presAssocID="{B2D81FFB-5859-7543-98AA-600109182D4F}" presName="node" presStyleLbl="node1" presStyleIdx="1" presStyleCnt="3">
        <dgm:presLayoutVars>
          <dgm:bulletEnabled val="1"/>
        </dgm:presLayoutVars>
      </dgm:prSet>
      <dgm:spPr/>
    </dgm:pt>
    <dgm:pt modelId="{83535B6C-75AE-A04B-8F57-9793104061E2}" type="pres">
      <dgm:prSet presAssocID="{5FC2B2B1-1150-B344-AFCA-0A73E2F5A90C}" presName="sibTrans" presStyleLbl="sibTrans2D1" presStyleIdx="1" presStyleCnt="2"/>
      <dgm:spPr/>
    </dgm:pt>
    <dgm:pt modelId="{B93D5479-A429-D549-A495-46A6C26F658D}" type="pres">
      <dgm:prSet presAssocID="{5FC2B2B1-1150-B344-AFCA-0A73E2F5A90C}" presName="connectorText" presStyleLbl="sibTrans2D1" presStyleIdx="1" presStyleCnt="2"/>
      <dgm:spPr/>
    </dgm:pt>
    <dgm:pt modelId="{FFE2AE22-56C3-8C4C-AD75-ACD4B39B8315}" type="pres">
      <dgm:prSet presAssocID="{D9C8D829-7300-744D-B684-E64A20699A2C}" presName="node" presStyleLbl="node1" presStyleIdx="2" presStyleCnt="3" custLinFactNeighborX="25194">
        <dgm:presLayoutVars>
          <dgm:bulletEnabled val="1"/>
        </dgm:presLayoutVars>
      </dgm:prSet>
      <dgm:spPr/>
    </dgm:pt>
  </dgm:ptLst>
  <dgm:cxnLst>
    <dgm:cxn modelId="{5E925E0D-B468-9E44-B6FF-04E76D9E99AD}" type="presOf" srcId="{B2D81FFB-5859-7543-98AA-600109182D4F}" destId="{E39C84CA-5423-BD4F-81CA-C20671262183}" srcOrd="0" destOrd="0" presId="urn:microsoft.com/office/officeart/2005/8/layout/process2"/>
    <dgm:cxn modelId="{78F1E510-F3BA-8D44-A111-1566F36797EB}" type="presOf" srcId="{44D9E3F7-4226-F544-AD22-16B607573DF0}" destId="{80F79274-0A31-2743-9BDE-401332DDC466}" srcOrd="0" destOrd="0" presId="urn:microsoft.com/office/officeart/2005/8/layout/process2"/>
    <dgm:cxn modelId="{A96B8D12-9A49-7042-8BE2-591F9ECCF7E2}" type="presOf" srcId="{FE8962BB-245F-2C4A-B9DE-F011F09F349D}" destId="{BAA00B4B-42E2-9D40-93E0-36611DA8D3A9}" srcOrd="0" destOrd="0" presId="urn:microsoft.com/office/officeart/2005/8/layout/process2"/>
    <dgm:cxn modelId="{AACCE081-C112-EE4E-914E-F18B64A4927A}" type="presOf" srcId="{9EBA1ABB-F2C3-3C45-8049-373455DA3080}" destId="{10040F1C-4423-0E4F-BEA2-62F1E6208E83}" srcOrd="0" destOrd="0" presId="urn:microsoft.com/office/officeart/2005/8/layout/process2"/>
    <dgm:cxn modelId="{84931B8A-832B-5449-8342-B9AF83DE64FE}" srcId="{44D9E3F7-4226-F544-AD22-16B607573DF0}" destId="{D9C8D829-7300-744D-B684-E64A20699A2C}" srcOrd="2" destOrd="0" parTransId="{6C0308FE-784D-0643-AF27-3018A4EAA0BD}" sibTransId="{05B7AC44-C89C-AA4B-9842-C6A7254FDDE2}"/>
    <dgm:cxn modelId="{E691038B-4C93-4B4F-A147-3FA5BDB05F00}" type="presOf" srcId="{5FC2B2B1-1150-B344-AFCA-0A73E2F5A90C}" destId="{B93D5479-A429-D549-A495-46A6C26F658D}" srcOrd="1" destOrd="0" presId="urn:microsoft.com/office/officeart/2005/8/layout/process2"/>
    <dgm:cxn modelId="{B62A90A4-091B-9348-9312-580DB9A9F960}" type="presOf" srcId="{D9C8D829-7300-744D-B684-E64A20699A2C}" destId="{FFE2AE22-56C3-8C4C-AD75-ACD4B39B8315}" srcOrd="0" destOrd="0" presId="urn:microsoft.com/office/officeart/2005/8/layout/process2"/>
    <dgm:cxn modelId="{5FA1C0B7-AC40-D24C-9129-E20ABD0F3B54}" type="presOf" srcId="{FE8962BB-245F-2C4A-B9DE-F011F09F349D}" destId="{48D6A39C-38DD-4148-B0A6-4B90FE8CA9A9}" srcOrd="1" destOrd="0" presId="urn:microsoft.com/office/officeart/2005/8/layout/process2"/>
    <dgm:cxn modelId="{452674E9-A31E-D148-B477-C0290019E54C}" srcId="{44D9E3F7-4226-F544-AD22-16B607573DF0}" destId="{9EBA1ABB-F2C3-3C45-8049-373455DA3080}" srcOrd="0" destOrd="0" parTransId="{E2360B16-B08B-8C4C-9757-A6513F753F87}" sibTransId="{FE8962BB-245F-2C4A-B9DE-F011F09F349D}"/>
    <dgm:cxn modelId="{B8CD90F7-9837-8E41-9E64-78D1FA0914CD}" srcId="{44D9E3F7-4226-F544-AD22-16B607573DF0}" destId="{B2D81FFB-5859-7543-98AA-600109182D4F}" srcOrd="1" destOrd="0" parTransId="{15C15C82-54F9-D642-AD2B-0056C7B3B063}" sibTransId="{5FC2B2B1-1150-B344-AFCA-0A73E2F5A90C}"/>
    <dgm:cxn modelId="{D2D3AFF8-0CAE-F942-A379-DAB73445257A}" type="presOf" srcId="{5FC2B2B1-1150-B344-AFCA-0A73E2F5A90C}" destId="{83535B6C-75AE-A04B-8F57-9793104061E2}" srcOrd="0" destOrd="0" presId="urn:microsoft.com/office/officeart/2005/8/layout/process2"/>
    <dgm:cxn modelId="{D5367059-4E25-A046-A69D-1F78B1572221}" type="presParOf" srcId="{80F79274-0A31-2743-9BDE-401332DDC466}" destId="{10040F1C-4423-0E4F-BEA2-62F1E6208E83}" srcOrd="0" destOrd="0" presId="urn:microsoft.com/office/officeart/2005/8/layout/process2"/>
    <dgm:cxn modelId="{A0998976-2E63-5C4E-ADB7-15B5591B9FBA}" type="presParOf" srcId="{80F79274-0A31-2743-9BDE-401332DDC466}" destId="{BAA00B4B-42E2-9D40-93E0-36611DA8D3A9}" srcOrd="1" destOrd="0" presId="urn:microsoft.com/office/officeart/2005/8/layout/process2"/>
    <dgm:cxn modelId="{C6E56C55-ACD6-7140-ABCF-266D56BE81CA}" type="presParOf" srcId="{BAA00B4B-42E2-9D40-93E0-36611DA8D3A9}" destId="{48D6A39C-38DD-4148-B0A6-4B90FE8CA9A9}" srcOrd="0" destOrd="0" presId="urn:microsoft.com/office/officeart/2005/8/layout/process2"/>
    <dgm:cxn modelId="{8C8CC8E4-A4C8-0442-A41B-DB23F3853FF6}" type="presParOf" srcId="{80F79274-0A31-2743-9BDE-401332DDC466}" destId="{E39C84CA-5423-BD4F-81CA-C20671262183}" srcOrd="2" destOrd="0" presId="urn:microsoft.com/office/officeart/2005/8/layout/process2"/>
    <dgm:cxn modelId="{6100BF4C-D5C7-A642-9994-CA5216CA17E4}" type="presParOf" srcId="{80F79274-0A31-2743-9BDE-401332DDC466}" destId="{83535B6C-75AE-A04B-8F57-9793104061E2}" srcOrd="3" destOrd="0" presId="urn:microsoft.com/office/officeart/2005/8/layout/process2"/>
    <dgm:cxn modelId="{02F6E3F3-6289-D743-8E8D-AEA8FBD3303D}" type="presParOf" srcId="{83535B6C-75AE-A04B-8F57-9793104061E2}" destId="{B93D5479-A429-D549-A495-46A6C26F658D}" srcOrd="0" destOrd="0" presId="urn:microsoft.com/office/officeart/2005/8/layout/process2"/>
    <dgm:cxn modelId="{5AEB7CE6-E82B-0146-80E4-65BB0E801FFD}" type="presParOf" srcId="{80F79274-0A31-2743-9BDE-401332DDC466}" destId="{FFE2AE22-56C3-8C4C-AD75-ACD4B39B831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9E3F7-4226-F544-AD22-16B607573DF0}" type="doc">
      <dgm:prSet loTypeId="urn:microsoft.com/office/officeart/2005/8/layout/process2" loCatId="" qsTypeId="urn:microsoft.com/office/officeart/2005/8/quickstyle/simple1" qsCatId="simple" csTypeId="urn:microsoft.com/office/officeart/2005/8/colors/accent4_5" csCatId="accent4" phldr="1"/>
      <dgm:spPr/>
    </dgm:pt>
    <dgm:pt modelId="{9EBA1ABB-F2C3-3C45-8049-373455DA3080}">
      <dgm:prSet phldrT="[Text]" custT="1"/>
      <dgm:spPr/>
      <dgm:t>
        <a:bodyPr/>
        <a:lstStyle/>
        <a:p>
          <a:r>
            <a:rPr lang="en-US" sz="1800" dirty="0"/>
            <a:t>R-Matrix</a:t>
          </a:r>
        </a:p>
        <a:p>
          <a:r>
            <a:rPr lang="en-US" sz="1800" dirty="0"/>
            <a:t>Theory</a:t>
          </a:r>
        </a:p>
      </dgm:t>
    </dgm:pt>
    <dgm:pt modelId="{E2360B16-B08B-8C4C-9757-A6513F753F87}" type="parTrans" cxnId="{452674E9-A31E-D148-B477-C0290019E54C}">
      <dgm:prSet/>
      <dgm:spPr/>
      <dgm:t>
        <a:bodyPr/>
        <a:lstStyle/>
        <a:p>
          <a:endParaRPr lang="en-US"/>
        </a:p>
      </dgm:t>
    </dgm:pt>
    <dgm:pt modelId="{FE8962BB-245F-2C4A-B9DE-F011F09F349D}" type="sibTrans" cxnId="{452674E9-A31E-D148-B477-C0290019E54C}">
      <dgm:prSet/>
      <dgm:spPr/>
      <dgm:t>
        <a:bodyPr/>
        <a:lstStyle/>
        <a:p>
          <a:endParaRPr lang="en-US"/>
        </a:p>
      </dgm:t>
    </dgm:pt>
    <dgm:pt modelId="{D9C8D829-7300-744D-B684-E64A20699A2C}">
      <dgm:prSet phldrT="[Text]" custT="1"/>
      <dgm:spPr/>
      <dgm:t>
        <a:bodyPr/>
        <a:lstStyle/>
        <a:p>
          <a:r>
            <a:rPr lang="en-US" sz="1800" dirty="0"/>
            <a:t>Experimental</a:t>
          </a:r>
        </a:p>
        <a:p>
          <a:r>
            <a:rPr lang="en-US" sz="1800" dirty="0"/>
            <a:t>Cross Section</a:t>
          </a:r>
        </a:p>
      </dgm:t>
    </dgm:pt>
    <dgm:pt modelId="{6C0308FE-784D-0643-AF27-3018A4EAA0BD}" type="parTrans" cxnId="{84931B8A-832B-5449-8342-B9AF83DE64FE}">
      <dgm:prSet/>
      <dgm:spPr/>
      <dgm:t>
        <a:bodyPr/>
        <a:lstStyle/>
        <a:p>
          <a:endParaRPr lang="en-US"/>
        </a:p>
      </dgm:t>
    </dgm:pt>
    <dgm:pt modelId="{05B7AC44-C89C-AA4B-9842-C6A7254FDDE2}" type="sibTrans" cxnId="{84931B8A-832B-5449-8342-B9AF83DE64FE}">
      <dgm:prSet/>
      <dgm:spPr/>
      <dgm:t>
        <a:bodyPr/>
        <a:lstStyle/>
        <a:p>
          <a:endParaRPr lang="en-US"/>
        </a:p>
      </dgm:t>
    </dgm:pt>
    <dgm:pt modelId="{B2D81FFB-5859-7543-98AA-600109182D4F}">
      <dgm:prSet phldrT="[Text]" custT="1"/>
      <dgm:spPr/>
      <dgm:t>
        <a:bodyPr/>
        <a:lstStyle/>
        <a:p>
          <a:r>
            <a:rPr lang="en-US" sz="1800" dirty="0"/>
            <a:t>Experimental Corrections</a:t>
          </a:r>
        </a:p>
      </dgm:t>
    </dgm:pt>
    <dgm:pt modelId="{15C15C82-54F9-D642-AD2B-0056C7B3B063}" type="parTrans" cxnId="{B8CD90F7-9837-8E41-9E64-78D1FA0914CD}">
      <dgm:prSet/>
      <dgm:spPr/>
      <dgm:t>
        <a:bodyPr/>
        <a:lstStyle/>
        <a:p>
          <a:endParaRPr lang="en-US"/>
        </a:p>
      </dgm:t>
    </dgm:pt>
    <dgm:pt modelId="{5FC2B2B1-1150-B344-AFCA-0A73E2F5A90C}" type="sibTrans" cxnId="{B8CD90F7-9837-8E41-9E64-78D1FA0914CD}">
      <dgm:prSet/>
      <dgm:spPr/>
      <dgm:t>
        <a:bodyPr/>
        <a:lstStyle/>
        <a:p>
          <a:endParaRPr lang="en-US"/>
        </a:p>
      </dgm:t>
    </dgm:pt>
    <dgm:pt modelId="{80F79274-0A31-2743-9BDE-401332DDC466}" type="pres">
      <dgm:prSet presAssocID="{44D9E3F7-4226-F544-AD22-16B607573DF0}" presName="linearFlow" presStyleCnt="0">
        <dgm:presLayoutVars>
          <dgm:resizeHandles val="exact"/>
        </dgm:presLayoutVars>
      </dgm:prSet>
      <dgm:spPr/>
    </dgm:pt>
    <dgm:pt modelId="{10040F1C-4423-0E4F-BEA2-62F1E6208E83}" type="pres">
      <dgm:prSet presAssocID="{9EBA1ABB-F2C3-3C45-8049-373455DA3080}" presName="node" presStyleLbl="node1" presStyleIdx="0" presStyleCnt="3">
        <dgm:presLayoutVars>
          <dgm:bulletEnabled val="1"/>
        </dgm:presLayoutVars>
      </dgm:prSet>
      <dgm:spPr/>
    </dgm:pt>
    <dgm:pt modelId="{BAA00B4B-42E2-9D40-93E0-36611DA8D3A9}" type="pres">
      <dgm:prSet presAssocID="{FE8962BB-245F-2C4A-B9DE-F011F09F349D}" presName="sibTrans" presStyleLbl="sibTrans2D1" presStyleIdx="0" presStyleCnt="2"/>
      <dgm:spPr/>
    </dgm:pt>
    <dgm:pt modelId="{48D6A39C-38DD-4148-B0A6-4B90FE8CA9A9}" type="pres">
      <dgm:prSet presAssocID="{FE8962BB-245F-2C4A-B9DE-F011F09F349D}" presName="connectorText" presStyleLbl="sibTrans2D1" presStyleIdx="0" presStyleCnt="2"/>
      <dgm:spPr/>
    </dgm:pt>
    <dgm:pt modelId="{E39C84CA-5423-BD4F-81CA-C20671262183}" type="pres">
      <dgm:prSet presAssocID="{B2D81FFB-5859-7543-98AA-600109182D4F}" presName="node" presStyleLbl="node1" presStyleIdx="1" presStyleCnt="3">
        <dgm:presLayoutVars>
          <dgm:bulletEnabled val="1"/>
        </dgm:presLayoutVars>
      </dgm:prSet>
      <dgm:spPr/>
    </dgm:pt>
    <dgm:pt modelId="{83535B6C-75AE-A04B-8F57-9793104061E2}" type="pres">
      <dgm:prSet presAssocID="{5FC2B2B1-1150-B344-AFCA-0A73E2F5A90C}" presName="sibTrans" presStyleLbl="sibTrans2D1" presStyleIdx="1" presStyleCnt="2"/>
      <dgm:spPr/>
    </dgm:pt>
    <dgm:pt modelId="{B93D5479-A429-D549-A495-46A6C26F658D}" type="pres">
      <dgm:prSet presAssocID="{5FC2B2B1-1150-B344-AFCA-0A73E2F5A90C}" presName="connectorText" presStyleLbl="sibTrans2D1" presStyleIdx="1" presStyleCnt="2"/>
      <dgm:spPr/>
    </dgm:pt>
    <dgm:pt modelId="{FFE2AE22-56C3-8C4C-AD75-ACD4B39B8315}" type="pres">
      <dgm:prSet presAssocID="{D9C8D829-7300-744D-B684-E64A20699A2C}" presName="node" presStyleLbl="node1" presStyleIdx="2" presStyleCnt="3" custLinFactNeighborX="-31897">
        <dgm:presLayoutVars>
          <dgm:bulletEnabled val="1"/>
        </dgm:presLayoutVars>
      </dgm:prSet>
      <dgm:spPr/>
    </dgm:pt>
  </dgm:ptLst>
  <dgm:cxnLst>
    <dgm:cxn modelId="{5E925E0D-B468-9E44-B6FF-04E76D9E99AD}" type="presOf" srcId="{B2D81FFB-5859-7543-98AA-600109182D4F}" destId="{E39C84CA-5423-BD4F-81CA-C20671262183}" srcOrd="0" destOrd="0" presId="urn:microsoft.com/office/officeart/2005/8/layout/process2"/>
    <dgm:cxn modelId="{78F1E510-F3BA-8D44-A111-1566F36797EB}" type="presOf" srcId="{44D9E3F7-4226-F544-AD22-16B607573DF0}" destId="{80F79274-0A31-2743-9BDE-401332DDC466}" srcOrd="0" destOrd="0" presId="urn:microsoft.com/office/officeart/2005/8/layout/process2"/>
    <dgm:cxn modelId="{A96B8D12-9A49-7042-8BE2-591F9ECCF7E2}" type="presOf" srcId="{FE8962BB-245F-2C4A-B9DE-F011F09F349D}" destId="{BAA00B4B-42E2-9D40-93E0-36611DA8D3A9}" srcOrd="0" destOrd="0" presId="urn:microsoft.com/office/officeart/2005/8/layout/process2"/>
    <dgm:cxn modelId="{AACCE081-C112-EE4E-914E-F18B64A4927A}" type="presOf" srcId="{9EBA1ABB-F2C3-3C45-8049-373455DA3080}" destId="{10040F1C-4423-0E4F-BEA2-62F1E6208E83}" srcOrd="0" destOrd="0" presId="urn:microsoft.com/office/officeart/2005/8/layout/process2"/>
    <dgm:cxn modelId="{84931B8A-832B-5449-8342-B9AF83DE64FE}" srcId="{44D9E3F7-4226-F544-AD22-16B607573DF0}" destId="{D9C8D829-7300-744D-B684-E64A20699A2C}" srcOrd="2" destOrd="0" parTransId="{6C0308FE-784D-0643-AF27-3018A4EAA0BD}" sibTransId="{05B7AC44-C89C-AA4B-9842-C6A7254FDDE2}"/>
    <dgm:cxn modelId="{E691038B-4C93-4B4F-A147-3FA5BDB05F00}" type="presOf" srcId="{5FC2B2B1-1150-B344-AFCA-0A73E2F5A90C}" destId="{B93D5479-A429-D549-A495-46A6C26F658D}" srcOrd="1" destOrd="0" presId="urn:microsoft.com/office/officeart/2005/8/layout/process2"/>
    <dgm:cxn modelId="{B62A90A4-091B-9348-9312-580DB9A9F960}" type="presOf" srcId="{D9C8D829-7300-744D-B684-E64A20699A2C}" destId="{FFE2AE22-56C3-8C4C-AD75-ACD4B39B8315}" srcOrd="0" destOrd="0" presId="urn:microsoft.com/office/officeart/2005/8/layout/process2"/>
    <dgm:cxn modelId="{5FA1C0B7-AC40-D24C-9129-E20ABD0F3B54}" type="presOf" srcId="{FE8962BB-245F-2C4A-B9DE-F011F09F349D}" destId="{48D6A39C-38DD-4148-B0A6-4B90FE8CA9A9}" srcOrd="1" destOrd="0" presId="urn:microsoft.com/office/officeart/2005/8/layout/process2"/>
    <dgm:cxn modelId="{452674E9-A31E-D148-B477-C0290019E54C}" srcId="{44D9E3F7-4226-F544-AD22-16B607573DF0}" destId="{9EBA1ABB-F2C3-3C45-8049-373455DA3080}" srcOrd="0" destOrd="0" parTransId="{E2360B16-B08B-8C4C-9757-A6513F753F87}" sibTransId="{FE8962BB-245F-2C4A-B9DE-F011F09F349D}"/>
    <dgm:cxn modelId="{B8CD90F7-9837-8E41-9E64-78D1FA0914CD}" srcId="{44D9E3F7-4226-F544-AD22-16B607573DF0}" destId="{B2D81FFB-5859-7543-98AA-600109182D4F}" srcOrd="1" destOrd="0" parTransId="{15C15C82-54F9-D642-AD2B-0056C7B3B063}" sibTransId="{5FC2B2B1-1150-B344-AFCA-0A73E2F5A90C}"/>
    <dgm:cxn modelId="{D2D3AFF8-0CAE-F942-A379-DAB73445257A}" type="presOf" srcId="{5FC2B2B1-1150-B344-AFCA-0A73E2F5A90C}" destId="{83535B6C-75AE-A04B-8F57-9793104061E2}" srcOrd="0" destOrd="0" presId="urn:microsoft.com/office/officeart/2005/8/layout/process2"/>
    <dgm:cxn modelId="{D5367059-4E25-A046-A69D-1F78B1572221}" type="presParOf" srcId="{80F79274-0A31-2743-9BDE-401332DDC466}" destId="{10040F1C-4423-0E4F-BEA2-62F1E6208E83}" srcOrd="0" destOrd="0" presId="urn:microsoft.com/office/officeart/2005/8/layout/process2"/>
    <dgm:cxn modelId="{A0998976-2E63-5C4E-ADB7-15B5591B9FBA}" type="presParOf" srcId="{80F79274-0A31-2743-9BDE-401332DDC466}" destId="{BAA00B4B-42E2-9D40-93E0-36611DA8D3A9}" srcOrd="1" destOrd="0" presId="urn:microsoft.com/office/officeart/2005/8/layout/process2"/>
    <dgm:cxn modelId="{C6E56C55-ACD6-7140-ABCF-266D56BE81CA}" type="presParOf" srcId="{BAA00B4B-42E2-9D40-93E0-36611DA8D3A9}" destId="{48D6A39C-38DD-4148-B0A6-4B90FE8CA9A9}" srcOrd="0" destOrd="0" presId="urn:microsoft.com/office/officeart/2005/8/layout/process2"/>
    <dgm:cxn modelId="{8C8CC8E4-A4C8-0442-A41B-DB23F3853FF6}" type="presParOf" srcId="{80F79274-0A31-2743-9BDE-401332DDC466}" destId="{E39C84CA-5423-BD4F-81CA-C20671262183}" srcOrd="2" destOrd="0" presId="urn:microsoft.com/office/officeart/2005/8/layout/process2"/>
    <dgm:cxn modelId="{6100BF4C-D5C7-A642-9994-CA5216CA17E4}" type="presParOf" srcId="{80F79274-0A31-2743-9BDE-401332DDC466}" destId="{83535B6C-75AE-A04B-8F57-9793104061E2}" srcOrd="3" destOrd="0" presId="urn:microsoft.com/office/officeart/2005/8/layout/process2"/>
    <dgm:cxn modelId="{02F6E3F3-6289-D743-8E8D-AEA8FBD3303D}" type="presParOf" srcId="{83535B6C-75AE-A04B-8F57-9793104061E2}" destId="{B93D5479-A429-D549-A495-46A6C26F658D}" srcOrd="0" destOrd="0" presId="urn:microsoft.com/office/officeart/2005/8/layout/process2"/>
    <dgm:cxn modelId="{5AEB7CE6-E82B-0146-80E4-65BB0E801FFD}" type="presParOf" srcId="{80F79274-0A31-2743-9BDE-401332DDC466}" destId="{FFE2AE22-56C3-8C4C-AD75-ACD4B39B831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9E3F7-4226-F544-AD22-16B607573DF0}" type="doc">
      <dgm:prSet loTypeId="urn:microsoft.com/office/officeart/2005/8/layout/process2" loCatId="" qsTypeId="urn:microsoft.com/office/officeart/2005/8/quickstyle/simple1" qsCatId="simple" csTypeId="urn:microsoft.com/office/officeart/2005/8/colors/accent1_3" csCatId="accent1" phldr="1"/>
      <dgm:spPr/>
    </dgm:pt>
    <dgm:pt modelId="{9EBA1ABB-F2C3-3C45-8049-373455DA3080}">
      <dgm:prSet phldrT="[Text]"/>
      <dgm:spPr/>
      <dgm:t>
        <a:bodyPr/>
        <a:lstStyle/>
        <a:p>
          <a:r>
            <a:rPr lang="en-US" dirty="0"/>
            <a:t>ToF Measurement</a:t>
          </a:r>
        </a:p>
      </dgm:t>
    </dgm:pt>
    <dgm:pt modelId="{E2360B16-B08B-8C4C-9757-A6513F753F87}" type="parTrans" cxnId="{452674E9-A31E-D148-B477-C0290019E54C}">
      <dgm:prSet/>
      <dgm:spPr/>
      <dgm:t>
        <a:bodyPr/>
        <a:lstStyle/>
        <a:p>
          <a:endParaRPr lang="en-US"/>
        </a:p>
      </dgm:t>
    </dgm:pt>
    <dgm:pt modelId="{FE8962BB-245F-2C4A-B9DE-F011F09F349D}" type="sibTrans" cxnId="{452674E9-A31E-D148-B477-C0290019E54C}">
      <dgm:prSet/>
      <dgm:spPr/>
      <dgm:t>
        <a:bodyPr/>
        <a:lstStyle/>
        <a:p>
          <a:endParaRPr lang="en-US"/>
        </a:p>
      </dgm:t>
    </dgm:pt>
    <dgm:pt modelId="{D9C8D829-7300-744D-B684-E64A20699A2C}">
      <dgm:prSet phldrT="[Text]"/>
      <dgm:spPr/>
      <dgm:t>
        <a:bodyPr/>
        <a:lstStyle/>
        <a:p>
          <a:r>
            <a:rPr lang="en-US" dirty="0"/>
            <a:t>Reduced Experimental Data</a:t>
          </a:r>
        </a:p>
      </dgm:t>
    </dgm:pt>
    <dgm:pt modelId="{6C0308FE-784D-0643-AF27-3018A4EAA0BD}" type="parTrans" cxnId="{84931B8A-832B-5449-8342-B9AF83DE64FE}">
      <dgm:prSet/>
      <dgm:spPr/>
      <dgm:t>
        <a:bodyPr/>
        <a:lstStyle/>
        <a:p>
          <a:endParaRPr lang="en-US"/>
        </a:p>
      </dgm:t>
    </dgm:pt>
    <dgm:pt modelId="{05B7AC44-C89C-AA4B-9842-C6A7254FDDE2}" type="sibTrans" cxnId="{84931B8A-832B-5449-8342-B9AF83DE64FE}">
      <dgm:prSet/>
      <dgm:spPr/>
      <dgm:t>
        <a:bodyPr/>
        <a:lstStyle/>
        <a:p>
          <a:endParaRPr lang="en-US"/>
        </a:p>
      </dgm:t>
    </dgm:pt>
    <dgm:pt modelId="{B2D81FFB-5859-7543-98AA-600109182D4F}">
      <dgm:prSet phldrT="[Text]"/>
      <dgm:spPr/>
      <dgm:t>
        <a:bodyPr/>
        <a:lstStyle/>
        <a:p>
          <a:r>
            <a:rPr lang="en-US" dirty="0"/>
            <a:t>Data Reduction</a:t>
          </a:r>
        </a:p>
      </dgm:t>
    </dgm:pt>
    <dgm:pt modelId="{15C15C82-54F9-D642-AD2B-0056C7B3B063}" type="parTrans" cxnId="{B8CD90F7-9837-8E41-9E64-78D1FA0914CD}">
      <dgm:prSet/>
      <dgm:spPr/>
      <dgm:t>
        <a:bodyPr/>
        <a:lstStyle/>
        <a:p>
          <a:endParaRPr lang="en-US"/>
        </a:p>
      </dgm:t>
    </dgm:pt>
    <dgm:pt modelId="{5FC2B2B1-1150-B344-AFCA-0A73E2F5A90C}" type="sibTrans" cxnId="{B8CD90F7-9837-8E41-9E64-78D1FA0914CD}">
      <dgm:prSet/>
      <dgm:spPr/>
      <dgm:t>
        <a:bodyPr/>
        <a:lstStyle/>
        <a:p>
          <a:endParaRPr lang="en-US"/>
        </a:p>
      </dgm:t>
    </dgm:pt>
    <dgm:pt modelId="{80F79274-0A31-2743-9BDE-401332DDC466}" type="pres">
      <dgm:prSet presAssocID="{44D9E3F7-4226-F544-AD22-16B607573DF0}" presName="linearFlow" presStyleCnt="0">
        <dgm:presLayoutVars>
          <dgm:resizeHandles val="exact"/>
        </dgm:presLayoutVars>
      </dgm:prSet>
      <dgm:spPr/>
    </dgm:pt>
    <dgm:pt modelId="{10040F1C-4423-0E4F-BEA2-62F1E6208E83}" type="pres">
      <dgm:prSet presAssocID="{9EBA1ABB-F2C3-3C45-8049-373455DA3080}" presName="node" presStyleLbl="node1" presStyleIdx="0" presStyleCnt="3">
        <dgm:presLayoutVars>
          <dgm:bulletEnabled val="1"/>
        </dgm:presLayoutVars>
      </dgm:prSet>
      <dgm:spPr/>
    </dgm:pt>
    <dgm:pt modelId="{BAA00B4B-42E2-9D40-93E0-36611DA8D3A9}" type="pres">
      <dgm:prSet presAssocID="{FE8962BB-245F-2C4A-B9DE-F011F09F349D}" presName="sibTrans" presStyleLbl="sibTrans2D1" presStyleIdx="0" presStyleCnt="2"/>
      <dgm:spPr/>
    </dgm:pt>
    <dgm:pt modelId="{48D6A39C-38DD-4148-B0A6-4B90FE8CA9A9}" type="pres">
      <dgm:prSet presAssocID="{FE8962BB-245F-2C4A-B9DE-F011F09F349D}" presName="connectorText" presStyleLbl="sibTrans2D1" presStyleIdx="0" presStyleCnt="2"/>
      <dgm:spPr/>
    </dgm:pt>
    <dgm:pt modelId="{E39C84CA-5423-BD4F-81CA-C20671262183}" type="pres">
      <dgm:prSet presAssocID="{B2D81FFB-5859-7543-98AA-600109182D4F}" presName="node" presStyleLbl="node1" presStyleIdx="1" presStyleCnt="3">
        <dgm:presLayoutVars>
          <dgm:bulletEnabled val="1"/>
        </dgm:presLayoutVars>
      </dgm:prSet>
      <dgm:spPr/>
    </dgm:pt>
    <dgm:pt modelId="{83535B6C-75AE-A04B-8F57-9793104061E2}" type="pres">
      <dgm:prSet presAssocID="{5FC2B2B1-1150-B344-AFCA-0A73E2F5A90C}" presName="sibTrans" presStyleLbl="sibTrans2D1" presStyleIdx="1" presStyleCnt="2"/>
      <dgm:spPr/>
    </dgm:pt>
    <dgm:pt modelId="{B93D5479-A429-D549-A495-46A6C26F658D}" type="pres">
      <dgm:prSet presAssocID="{5FC2B2B1-1150-B344-AFCA-0A73E2F5A90C}" presName="connectorText" presStyleLbl="sibTrans2D1" presStyleIdx="1" presStyleCnt="2"/>
      <dgm:spPr/>
    </dgm:pt>
    <dgm:pt modelId="{FFE2AE22-56C3-8C4C-AD75-ACD4B39B8315}" type="pres">
      <dgm:prSet presAssocID="{D9C8D829-7300-744D-B684-E64A20699A2C}" presName="node" presStyleLbl="node1" presStyleIdx="2" presStyleCnt="3" custLinFactNeighborX="25194">
        <dgm:presLayoutVars>
          <dgm:bulletEnabled val="1"/>
        </dgm:presLayoutVars>
      </dgm:prSet>
      <dgm:spPr/>
    </dgm:pt>
  </dgm:ptLst>
  <dgm:cxnLst>
    <dgm:cxn modelId="{5E925E0D-B468-9E44-B6FF-04E76D9E99AD}" type="presOf" srcId="{B2D81FFB-5859-7543-98AA-600109182D4F}" destId="{E39C84CA-5423-BD4F-81CA-C20671262183}" srcOrd="0" destOrd="0" presId="urn:microsoft.com/office/officeart/2005/8/layout/process2"/>
    <dgm:cxn modelId="{78F1E510-F3BA-8D44-A111-1566F36797EB}" type="presOf" srcId="{44D9E3F7-4226-F544-AD22-16B607573DF0}" destId="{80F79274-0A31-2743-9BDE-401332DDC466}" srcOrd="0" destOrd="0" presId="urn:microsoft.com/office/officeart/2005/8/layout/process2"/>
    <dgm:cxn modelId="{A96B8D12-9A49-7042-8BE2-591F9ECCF7E2}" type="presOf" srcId="{FE8962BB-245F-2C4A-B9DE-F011F09F349D}" destId="{BAA00B4B-42E2-9D40-93E0-36611DA8D3A9}" srcOrd="0" destOrd="0" presId="urn:microsoft.com/office/officeart/2005/8/layout/process2"/>
    <dgm:cxn modelId="{AACCE081-C112-EE4E-914E-F18B64A4927A}" type="presOf" srcId="{9EBA1ABB-F2C3-3C45-8049-373455DA3080}" destId="{10040F1C-4423-0E4F-BEA2-62F1E6208E83}" srcOrd="0" destOrd="0" presId="urn:microsoft.com/office/officeart/2005/8/layout/process2"/>
    <dgm:cxn modelId="{84931B8A-832B-5449-8342-B9AF83DE64FE}" srcId="{44D9E3F7-4226-F544-AD22-16B607573DF0}" destId="{D9C8D829-7300-744D-B684-E64A20699A2C}" srcOrd="2" destOrd="0" parTransId="{6C0308FE-784D-0643-AF27-3018A4EAA0BD}" sibTransId="{05B7AC44-C89C-AA4B-9842-C6A7254FDDE2}"/>
    <dgm:cxn modelId="{E691038B-4C93-4B4F-A147-3FA5BDB05F00}" type="presOf" srcId="{5FC2B2B1-1150-B344-AFCA-0A73E2F5A90C}" destId="{B93D5479-A429-D549-A495-46A6C26F658D}" srcOrd="1" destOrd="0" presId="urn:microsoft.com/office/officeart/2005/8/layout/process2"/>
    <dgm:cxn modelId="{B62A90A4-091B-9348-9312-580DB9A9F960}" type="presOf" srcId="{D9C8D829-7300-744D-B684-E64A20699A2C}" destId="{FFE2AE22-56C3-8C4C-AD75-ACD4B39B8315}" srcOrd="0" destOrd="0" presId="urn:microsoft.com/office/officeart/2005/8/layout/process2"/>
    <dgm:cxn modelId="{5FA1C0B7-AC40-D24C-9129-E20ABD0F3B54}" type="presOf" srcId="{FE8962BB-245F-2C4A-B9DE-F011F09F349D}" destId="{48D6A39C-38DD-4148-B0A6-4B90FE8CA9A9}" srcOrd="1" destOrd="0" presId="urn:microsoft.com/office/officeart/2005/8/layout/process2"/>
    <dgm:cxn modelId="{452674E9-A31E-D148-B477-C0290019E54C}" srcId="{44D9E3F7-4226-F544-AD22-16B607573DF0}" destId="{9EBA1ABB-F2C3-3C45-8049-373455DA3080}" srcOrd="0" destOrd="0" parTransId="{E2360B16-B08B-8C4C-9757-A6513F753F87}" sibTransId="{FE8962BB-245F-2C4A-B9DE-F011F09F349D}"/>
    <dgm:cxn modelId="{B8CD90F7-9837-8E41-9E64-78D1FA0914CD}" srcId="{44D9E3F7-4226-F544-AD22-16B607573DF0}" destId="{B2D81FFB-5859-7543-98AA-600109182D4F}" srcOrd="1" destOrd="0" parTransId="{15C15C82-54F9-D642-AD2B-0056C7B3B063}" sibTransId="{5FC2B2B1-1150-B344-AFCA-0A73E2F5A90C}"/>
    <dgm:cxn modelId="{D2D3AFF8-0CAE-F942-A379-DAB73445257A}" type="presOf" srcId="{5FC2B2B1-1150-B344-AFCA-0A73E2F5A90C}" destId="{83535B6C-75AE-A04B-8F57-9793104061E2}" srcOrd="0" destOrd="0" presId="urn:microsoft.com/office/officeart/2005/8/layout/process2"/>
    <dgm:cxn modelId="{D5367059-4E25-A046-A69D-1F78B1572221}" type="presParOf" srcId="{80F79274-0A31-2743-9BDE-401332DDC466}" destId="{10040F1C-4423-0E4F-BEA2-62F1E6208E83}" srcOrd="0" destOrd="0" presId="urn:microsoft.com/office/officeart/2005/8/layout/process2"/>
    <dgm:cxn modelId="{A0998976-2E63-5C4E-ADB7-15B5591B9FBA}" type="presParOf" srcId="{80F79274-0A31-2743-9BDE-401332DDC466}" destId="{BAA00B4B-42E2-9D40-93E0-36611DA8D3A9}" srcOrd="1" destOrd="0" presId="urn:microsoft.com/office/officeart/2005/8/layout/process2"/>
    <dgm:cxn modelId="{C6E56C55-ACD6-7140-ABCF-266D56BE81CA}" type="presParOf" srcId="{BAA00B4B-42E2-9D40-93E0-36611DA8D3A9}" destId="{48D6A39C-38DD-4148-B0A6-4B90FE8CA9A9}" srcOrd="0" destOrd="0" presId="urn:microsoft.com/office/officeart/2005/8/layout/process2"/>
    <dgm:cxn modelId="{8C8CC8E4-A4C8-0442-A41B-DB23F3853FF6}" type="presParOf" srcId="{80F79274-0A31-2743-9BDE-401332DDC466}" destId="{E39C84CA-5423-BD4F-81CA-C20671262183}" srcOrd="2" destOrd="0" presId="urn:microsoft.com/office/officeart/2005/8/layout/process2"/>
    <dgm:cxn modelId="{6100BF4C-D5C7-A642-9994-CA5216CA17E4}" type="presParOf" srcId="{80F79274-0A31-2743-9BDE-401332DDC466}" destId="{83535B6C-75AE-A04B-8F57-9793104061E2}" srcOrd="3" destOrd="0" presId="urn:microsoft.com/office/officeart/2005/8/layout/process2"/>
    <dgm:cxn modelId="{02F6E3F3-6289-D743-8E8D-AEA8FBD3303D}" type="presParOf" srcId="{83535B6C-75AE-A04B-8F57-9793104061E2}" destId="{B93D5479-A429-D549-A495-46A6C26F658D}" srcOrd="0" destOrd="0" presId="urn:microsoft.com/office/officeart/2005/8/layout/process2"/>
    <dgm:cxn modelId="{5AEB7CE6-E82B-0146-80E4-65BB0E801FFD}" type="presParOf" srcId="{80F79274-0A31-2743-9BDE-401332DDC466}" destId="{FFE2AE22-56C3-8C4C-AD75-ACD4B39B831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9E3F7-4226-F544-AD22-16B607573DF0}" type="doc">
      <dgm:prSet loTypeId="urn:microsoft.com/office/officeart/2005/8/layout/process2" loCatId="" qsTypeId="urn:microsoft.com/office/officeart/2005/8/quickstyle/simple1" qsCatId="simple" csTypeId="urn:microsoft.com/office/officeart/2005/8/colors/accent1_3" csCatId="accent1" phldr="1"/>
      <dgm:spPr/>
    </dgm:pt>
    <dgm:pt modelId="{9EBA1ABB-F2C3-3C45-8049-373455DA3080}">
      <dgm:prSet phldrT="[Text]"/>
      <dgm:spPr>
        <a:solidFill>
          <a:srgbClr val="7030A0">
            <a:alpha val="75000"/>
          </a:srgbClr>
        </a:solidFill>
      </dgm:spPr>
      <dgm:t>
        <a:bodyPr/>
        <a:lstStyle/>
        <a:p>
          <a:r>
            <a:rPr lang="en-US" dirty="0"/>
            <a:t>Reduced Experimental Cross Section</a:t>
          </a:r>
        </a:p>
      </dgm:t>
    </dgm:pt>
    <dgm:pt modelId="{E2360B16-B08B-8C4C-9757-A6513F753F87}" type="parTrans" cxnId="{452674E9-A31E-D148-B477-C0290019E54C}">
      <dgm:prSet/>
      <dgm:spPr/>
      <dgm:t>
        <a:bodyPr/>
        <a:lstStyle/>
        <a:p>
          <a:endParaRPr lang="en-US"/>
        </a:p>
      </dgm:t>
    </dgm:pt>
    <dgm:pt modelId="{FE8962BB-245F-2C4A-B9DE-F011F09F349D}" type="sibTrans" cxnId="{452674E9-A31E-D148-B477-C0290019E54C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9C8D829-7300-744D-B684-E64A20699A2C}">
      <dgm:prSet phldrT="[Text]"/>
      <dgm:spPr>
        <a:solidFill>
          <a:srgbClr val="7030A0">
            <a:alpha val="75000"/>
          </a:srgbClr>
        </a:solidFill>
      </dgm:spPr>
      <dgm:t>
        <a:bodyPr/>
        <a:lstStyle/>
        <a:p>
          <a:r>
            <a:rPr lang="en-US" dirty="0"/>
            <a:t>ToF Measurement</a:t>
          </a:r>
        </a:p>
      </dgm:t>
    </dgm:pt>
    <dgm:pt modelId="{6C0308FE-784D-0643-AF27-3018A4EAA0BD}" type="parTrans" cxnId="{84931B8A-832B-5449-8342-B9AF83DE64FE}">
      <dgm:prSet/>
      <dgm:spPr/>
      <dgm:t>
        <a:bodyPr/>
        <a:lstStyle/>
        <a:p>
          <a:endParaRPr lang="en-US"/>
        </a:p>
      </dgm:t>
    </dgm:pt>
    <dgm:pt modelId="{05B7AC44-C89C-AA4B-9842-C6A7254FDDE2}" type="sibTrans" cxnId="{84931B8A-832B-5449-8342-B9AF83DE64FE}">
      <dgm:prSet/>
      <dgm:spPr/>
      <dgm:t>
        <a:bodyPr/>
        <a:lstStyle/>
        <a:p>
          <a:endParaRPr lang="en-US"/>
        </a:p>
      </dgm:t>
    </dgm:pt>
    <dgm:pt modelId="{B2D81FFB-5859-7543-98AA-600109182D4F}">
      <dgm:prSet phldrT="[Text]"/>
      <dgm:spPr>
        <a:solidFill>
          <a:srgbClr val="7030A0">
            <a:alpha val="75000"/>
          </a:srgbClr>
        </a:solidFill>
      </dgm:spPr>
      <dgm:t>
        <a:bodyPr/>
        <a:lstStyle/>
        <a:p>
          <a:r>
            <a:rPr lang="en-US" dirty="0"/>
            <a:t>Data Reduction</a:t>
          </a:r>
        </a:p>
      </dgm:t>
    </dgm:pt>
    <dgm:pt modelId="{15C15C82-54F9-D642-AD2B-0056C7B3B063}" type="parTrans" cxnId="{B8CD90F7-9837-8E41-9E64-78D1FA0914CD}">
      <dgm:prSet/>
      <dgm:spPr/>
      <dgm:t>
        <a:bodyPr/>
        <a:lstStyle/>
        <a:p>
          <a:endParaRPr lang="en-US"/>
        </a:p>
      </dgm:t>
    </dgm:pt>
    <dgm:pt modelId="{5FC2B2B1-1150-B344-AFCA-0A73E2F5A90C}" type="sibTrans" cxnId="{B8CD90F7-9837-8E41-9E64-78D1FA0914C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80F79274-0A31-2743-9BDE-401332DDC466}" type="pres">
      <dgm:prSet presAssocID="{44D9E3F7-4226-F544-AD22-16B607573DF0}" presName="linearFlow" presStyleCnt="0">
        <dgm:presLayoutVars>
          <dgm:resizeHandles val="exact"/>
        </dgm:presLayoutVars>
      </dgm:prSet>
      <dgm:spPr/>
    </dgm:pt>
    <dgm:pt modelId="{10040F1C-4423-0E4F-BEA2-62F1E6208E83}" type="pres">
      <dgm:prSet presAssocID="{9EBA1ABB-F2C3-3C45-8049-373455DA3080}" presName="node" presStyleLbl="node1" presStyleIdx="0" presStyleCnt="3" custLinFactY="200000" custLinFactNeighborX="33938" custLinFactNeighborY="201804">
        <dgm:presLayoutVars>
          <dgm:bulletEnabled val="1"/>
        </dgm:presLayoutVars>
      </dgm:prSet>
      <dgm:spPr/>
    </dgm:pt>
    <dgm:pt modelId="{BAA00B4B-42E2-9D40-93E0-36611DA8D3A9}" type="pres">
      <dgm:prSet presAssocID="{FE8962BB-245F-2C4A-B9DE-F011F09F349D}" presName="sibTrans" presStyleLbl="sibTrans2D1" presStyleIdx="0" presStyleCnt="2" custLinFactNeighborX="-2888" custLinFactNeighborY="-5242"/>
      <dgm:spPr/>
    </dgm:pt>
    <dgm:pt modelId="{48D6A39C-38DD-4148-B0A6-4B90FE8CA9A9}" type="pres">
      <dgm:prSet presAssocID="{FE8962BB-245F-2C4A-B9DE-F011F09F349D}" presName="connectorText" presStyleLbl="sibTrans2D1" presStyleIdx="0" presStyleCnt="2"/>
      <dgm:spPr/>
    </dgm:pt>
    <dgm:pt modelId="{E39C84CA-5423-BD4F-81CA-C20671262183}" type="pres">
      <dgm:prSet presAssocID="{B2D81FFB-5859-7543-98AA-600109182D4F}" presName="node" presStyleLbl="node1" presStyleIdx="1" presStyleCnt="3" custLinFactNeighborX="0" custLinFactNeighborY="0">
        <dgm:presLayoutVars>
          <dgm:bulletEnabled val="1"/>
        </dgm:presLayoutVars>
      </dgm:prSet>
      <dgm:spPr/>
    </dgm:pt>
    <dgm:pt modelId="{83535B6C-75AE-A04B-8F57-9793104061E2}" type="pres">
      <dgm:prSet presAssocID="{5FC2B2B1-1150-B344-AFCA-0A73E2F5A90C}" presName="sibTrans" presStyleLbl="sibTrans2D1" presStyleIdx="1" presStyleCnt="2"/>
      <dgm:spPr/>
    </dgm:pt>
    <dgm:pt modelId="{B93D5479-A429-D549-A495-46A6C26F658D}" type="pres">
      <dgm:prSet presAssocID="{5FC2B2B1-1150-B344-AFCA-0A73E2F5A90C}" presName="connectorText" presStyleLbl="sibTrans2D1" presStyleIdx="1" presStyleCnt="2"/>
      <dgm:spPr/>
    </dgm:pt>
    <dgm:pt modelId="{FFE2AE22-56C3-8C4C-AD75-ACD4B39B8315}" type="pres">
      <dgm:prSet presAssocID="{D9C8D829-7300-744D-B684-E64A20699A2C}" presName="node" presStyleLbl="node1" presStyleIdx="2" presStyleCnt="3" custLinFactY="-200000" custLinFactNeighborX="0" custLinFactNeighborY="-200000">
        <dgm:presLayoutVars>
          <dgm:bulletEnabled val="1"/>
        </dgm:presLayoutVars>
      </dgm:prSet>
      <dgm:spPr/>
    </dgm:pt>
  </dgm:ptLst>
  <dgm:cxnLst>
    <dgm:cxn modelId="{5E925E0D-B468-9E44-B6FF-04E76D9E99AD}" type="presOf" srcId="{B2D81FFB-5859-7543-98AA-600109182D4F}" destId="{E39C84CA-5423-BD4F-81CA-C20671262183}" srcOrd="0" destOrd="0" presId="urn:microsoft.com/office/officeart/2005/8/layout/process2"/>
    <dgm:cxn modelId="{78F1E510-F3BA-8D44-A111-1566F36797EB}" type="presOf" srcId="{44D9E3F7-4226-F544-AD22-16B607573DF0}" destId="{80F79274-0A31-2743-9BDE-401332DDC466}" srcOrd="0" destOrd="0" presId="urn:microsoft.com/office/officeart/2005/8/layout/process2"/>
    <dgm:cxn modelId="{A96B8D12-9A49-7042-8BE2-591F9ECCF7E2}" type="presOf" srcId="{FE8962BB-245F-2C4A-B9DE-F011F09F349D}" destId="{BAA00B4B-42E2-9D40-93E0-36611DA8D3A9}" srcOrd="0" destOrd="0" presId="urn:microsoft.com/office/officeart/2005/8/layout/process2"/>
    <dgm:cxn modelId="{AACCE081-C112-EE4E-914E-F18B64A4927A}" type="presOf" srcId="{9EBA1ABB-F2C3-3C45-8049-373455DA3080}" destId="{10040F1C-4423-0E4F-BEA2-62F1E6208E83}" srcOrd="0" destOrd="0" presId="urn:microsoft.com/office/officeart/2005/8/layout/process2"/>
    <dgm:cxn modelId="{84931B8A-832B-5449-8342-B9AF83DE64FE}" srcId="{44D9E3F7-4226-F544-AD22-16B607573DF0}" destId="{D9C8D829-7300-744D-B684-E64A20699A2C}" srcOrd="2" destOrd="0" parTransId="{6C0308FE-784D-0643-AF27-3018A4EAA0BD}" sibTransId="{05B7AC44-C89C-AA4B-9842-C6A7254FDDE2}"/>
    <dgm:cxn modelId="{E691038B-4C93-4B4F-A147-3FA5BDB05F00}" type="presOf" srcId="{5FC2B2B1-1150-B344-AFCA-0A73E2F5A90C}" destId="{B93D5479-A429-D549-A495-46A6C26F658D}" srcOrd="1" destOrd="0" presId="urn:microsoft.com/office/officeart/2005/8/layout/process2"/>
    <dgm:cxn modelId="{B62A90A4-091B-9348-9312-580DB9A9F960}" type="presOf" srcId="{D9C8D829-7300-744D-B684-E64A20699A2C}" destId="{FFE2AE22-56C3-8C4C-AD75-ACD4B39B8315}" srcOrd="0" destOrd="0" presId="urn:microsoft.com/office/officeart/2005/8/layout/process2"/>
    <dgm:cxn modelId="{5FA1C0B7-AC40-D24C-9129-E20ABD0F3B54}" type="presOf" srcId="{FE8962BB-245F-2C4A-B9DE-F011F09F349D}" destId="{48D6A39C-38DD-4148-B0A6-4B90FE8CA9A9}" srcOrd="1" destOrd="0" presId="urn:microsoft.com/office/officeart/2005/8/layout/process2"/>
    <dgm:cxn modelId="{452674E9-A31E-D148-B477-C0290019E54C}" srcId="{44D9E3F7-4226-F544-AD22-16B607573DF0}" destId="{9EBA1ABB-F2C3-3C45-8049-373455DA3080}" srcOrd="0" destOrd="0" parTransId="{E2360B16-B08B-8C4C-9757-A6513F753F87}" sibTransId="{FE8962BB-245F-2C4A-B9DE-F011F09F349D}"/>
    <dgm:cxn modelId="{B8CD90F7-9837-8E41-9E64-78D1FA0914CD}" srcId="{44D9E3F7-4226-F544-AD22-16B607573DF0}" destId="{B2D81FFB-5859-7543-98AA-600109182D4F}" srcOrd="1" destOrd="0" parTransId="{15C15C82-54F9-D642-AD2B-0056C7B3B063}" sibTransId="{5FC2B2B1-1150-B344-AFCA-0A73E2F5A90C}"/>
    <dgm:cxn modelId="{D2D3AFF8-0CAE-F942-A379-DAB73445257A}" type="presOf" srcId="{5FC2B2B1-1150-B344-AFCA-0A73E2F5A90C}" destId="{83535B6C-75AE-A04B-8F57-9793104061E2}" srcOrd="0" destOrd="0" presId="urn:microsoft.com/office/officeart/2005/8/layout/process2"/>
    <dgm:cxn modelId="{D5367059-4E25-A046-A69D-1F78B1572221}" type="presParOf" srcId="{80F79274-0A31-2743-9BDE-401332DDC466}" destId="{10040F1C-4423-0E4F-BEA2-62F1E6208E83}" srcOrd="0" destOrd="0" presId="urn:microsoft.com/office/officeart/2005/8/layout/process2"/>
    <dgm:cxn modelId="{A0998976-2E63-5C4E-ADB7-15B5591B9FBA}" type="presParOf" srcId="{80F79274-0A31-2743-9BDE-401332DDC466}" destId="{BAA00B4B-42E2-9D40-93E0-36611DA8D3A9}" srcOrd="1" destOrd="0" presId="urn:microsoft.com/office/officeart/2005/8/layout/process2"/>
    <dgm:cxn modelId="{C6E56C55-ACD6-7140-ABCF-266D56BE81CA}" type="presParOf" srcId="{BAA00B4B-42E2-9D40-93E0-36611DA8D3A9}" destId="{48D6A39C-38DD-4148-B0A6-4B90FE8CA9A9}" srcOrd="0" destOrd="0" presId="urn:microsoft.com/office/officeart/2005/8/layout/process2"/>
    <dgm:cxn modelId="{8C8CC8E4-A4C8-0442-A41B-DB23F3853FF6}" type="presParOf" srcId="{80F79274-0A31-2743-9BDE-401332DDC466}" destId="{E39C84CA-5423-BD4F-81CA-C20671262183}" srcOrd="2" destOrd="0" presId="urn:microsoft.com/office/officeart/2005/8/layout/process2"/>
    <dgm:cxn modelId="{6100BF4C-D5C7-A642-9994-CA5216CA17E4}" type="presParOf" srcId="{80F79274-0A31-2743-9BDE-401332DDC466}" destId="{83535B6C-75AE-A04B-8F57-9793104061E2}" srcOrd="3" destOrd="0" presId="urn:microsoft.com/office/officeart/2005/8/layout/process2"/>
    <dgm:cxn modelId="{02F6E3F3-6289-D743-8E8D-AEA8FBD3303D}" type="presParOf" srcId="{83535B6C-75AE-A04B-8F57-9793104061E2}" destId="{B93D5479-A429-D549-A495-46A6C26F658D}" srcOrd="0" destOrd="0" presId="urn:microsoft.com/office/officeart/2005/8/layout/process2"/>
    <dgm:cxn modelId="{5AEB7CE6-E82B-0146-80E4-65BB0E801FFD}" type="presParOf" srcId="{80F79274-0A31-2743-9BDE-401332DDC466}" destId="{FFE2AE22-56C3-8C4C-AD75-ACD4B39B8315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0F1C-4423-0E4F-BEA2-62F1E6208E83}">
      <dsp:nvSpPr>
        <dsp:cNvPr id="0" name=""/>
        <dsp:cNvSpPr/>
      </dsp:nvSpPr>
      <dsp:spPr>
        <a:xfrm>
          <a:off x="585267" y="0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ToF Measurement</a:t>
          </a:r>
        </a:p>
      </dsp:txBody>
      <dsp:txXfrm>
        <a:off x="613328" y="28061"/>
        <a:ext cx="1668384" cy="901937"/>
      </dsp:txXfrm>
    </dsp:sp>
    <dsp:sp modelId="{BAA00B4B-42E2-9D40-93E0-36611DA8D3A9}">
      <dsp:nvSpPr>
        <dsp:cNvPr id="0" name=""/>
        <dsp:cNvSpPr/>
      </dsp:nvSpPr>
      <dsp:spPr>
        <a:xfrm rot="5400000">
          <a:off x="1267884" y="982010"/>
          <a:ext cx="359272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318182" y="1017937"/>
        <a:ext cx="258676" cy="251490"/>
      </dsp:txXfrm>
    </dsp:sp>
    <dsp:sp modelId="{E39C84CA-5423-BD4F-81CA-C20671262183}">
      <dsp:nvSpPr>
        <dsp:cNvPr id="0" name=""/>
        <dsp:cNvSpPr/>
      </dsp:nvSpPr>
      <dsp:spPr>
        <a:xfrm>
          <a:off x="585267" y="1437088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Reduction</a:t>
          </a:r>
        </a:p>
      </dsp:txBody>
      <dsp:txXfrm>
        <a:off x="613328" y="1465149"/>
        <a:ext cx="1668384" cy="901937"/>
      </dsp:txXfrm>
    </dsp:sp>
    <dsp:sp modelId="{83535B6C-75AE-A04B-8F57-9793104061E2}">
      <dsp:nvSpPr>
        <dsp:cNvPr id="0" name=""/>
        <dsp:cNvSpPr/>
      </dsp:nvSpPr>
      <dsp:spPr>
        <a:xfrm rot="4390708">
          <a:off x="1477090" y="2419099"/>
          <a:ext cx="375332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519125" y="2449405"/>
        <a:ext cx="258676" cy="262732"/>
      </dsp:txXfrm>
    </dsp:sp>
    <dsp:sp modelId="{FFE2AE22-56C3-8C4C-AD75-ACD4B39B8315}">
      <dsp:nvSpPr>
        <dsp:cNvPr id="0" name=""/>
        <dsp:cNvSpPr/>
      </dsp:nvSpPr>
      <dsp:spPr>
        <a:xfrm>
          <a:off x="1019739" y="2874177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Reduced Experimental Data</a:t>
          </a:r>
        </a:p>
      </dsp:txBody>
      <dsp:txXfrm>
        <a:off x="1047800" y="2902238"/>
        <a:ext cx="1668384" cy="901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0F1C-4423-0E4F-BEA2-62F1E6208E83}">
      <dsp:nvSpPr>
        <dsp:cNvPr id="0" name=""/>
        <dsp:cNvSpPr/>
      </dsp:nvSpPr>
      <dsp:spPr>
        <a:xfrm>
          <a:off x="630484" y="0"/>
          <a:ext cx="1724507" cy="9580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R-Matrix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Theory</a:t>
          </a:r>
        </a:p>
      </dsp:txBody>
      <dsp:txXfrm>
        <a:off x="658545" y="28061"/>
        <a:ext cx="1668385" cy="901937"/>
      </dsp:txXfrm>
    </dsp:sp>
    <dsp:sp modelId="{BAA00B4B-42E2-9D40-93E0-36611DA8D3A9}">
      <dsp:nvSpPr>
        <dsp:cNvPr id="0" name=""/>
        <dsp:cNvSpPr/>
      </dsp:nvSpPr>
      <dsp:spPr>
        <a:xfrm rot="5400000">
          <a:off x="1313101" y="982010"/>
          <a:ext cx="359272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363399" y="1017937"/>
        <a:ext cx="258676" cy="251490"/>
      </dsp:txXfrm>
    </dsp:sp>
    <dsp:sp modelId="{E39C84CA-5423-BD4F-81CA-C20671262183}">
      <dsp:nvSpPr>
        <dsp:cNvPr id="0" name=""/>
        <dsp:cNvSpPr/>
      </dsp:nvSpPr>
      <dsp:spPr>
        <a:xfrm>
          <a:off x="630484" y="1437089"/>
          <a:ext cx="1724507" cy="9580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Experimental Corrections</a:t>
          </a:r>
        </a:p>
      </dsp:txBody>
      <dsp:txXfrm>
        <a:off x="658545" y="1465150"/>
        <a:ext cx="1668385" cy="901937"/>
      </dsp:txXfrm>
    </dsp:sp>
    <dsp:sp modelId="{83535B6C-75AE-A04B-8F57-9793104061E2}">
      <dsp:nvSpPr>
        <dsp:cNvPr id="0" name=""/>
        <dsp:cNvSpPr/>
      </dsp:nvSpPr>
      <dsp:spPr>
        <a:xfrm rot="6656703">
          <a:off x="1025359" y="2419100"/>
          <a:ext cx="384691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108994" y="2446130"/>
        <a:ext cx="258676" cy="269284"/>
      </dsp:txXfrm>
    </dsp:sp>
    <dsp:sp modelId="{FFE2AE22-56C3-8C4C-AD75-ACD4B39B8315}">
      <dsp:nvSpPr>
        <dsp:cNvPr id="0" name=""/>
        <dsp:cNvSpPr/>
      </dsp:nvSpPr>
      <dsp:spPr>
        <a:xfrm>
          <a:off x="80418" y="2874178"/>
          <a:ext cx="1724507" cy="9580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Cross Section</a:t>
          </a:r>
        </a:p>
      </dsp:txBody>
      <dsp:txXfrm>
        <a:off x="108479" y="2902239"/>
        <a:ext cx="1668385" cy="901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0F1C-4423-0E4F-BEA2-62F1E6208E83}">
      <dsp:nvSpPr>
        <dsp:cNvPr id="0" name=""/>
        <dsp:cNvSpPr/>
      </dsp:nvSpPr>
      <dsp:spPr>
        <a:xfrm>
          <a:off x="585267" y="0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ToF Measurement</a:t>
          </a:r>
        </a:p>
      </dsp:txBody>
      <dsp:txXfrm>
        <a:off x="613328" y="28061"/>
        <a:ext cx="1668384" cy="901937"/>
      </dsp:txXfrm>
    </dsp:sp>
    <dsp:sp modelId="{BAA00B4B-42E2-9D40-93E0-36611DA8D3A9}">
      <dsp:nvSpPr>
        <dsp:cNvPr id="0" name=""/>
        <dsp:cNvSpPr/>
      </dsp:nvSpPr>
      <dsp:spPr>
        <a:xfrm rot="5400000">
          <a:off x="1267884" y="982010"/>
          <a:ext cx="359272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318182" y="1017937"/>
        <a:ext cx="258676" cy="251490"/>
      </dsp:txXfrm>
    </dsp:sp>
    <dsp:sp modelId="{E39C84CA-5423-BD4F-81CA-C20671262183}">
      <dsp:nvSpPr>
        <dsp:cNvPr id="0" name=""/>
        <dsp:cNvSpPr/>
      </dsp:nvSpPr>
      <dsp:spPr>
        <a:xfrm>
          <a:off x="585267" y="1437088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Reduction</a:t>
          </a:r>
        </a:p>
      </dsp:txBody>
      <dsp:txXfrm>
        <a:off x="613328" y="1465149"/>
        <a:ext cx="1668384" cy="901937"/>
      </dsp:txXfrm>
    </dsp:sp>
    <dsp:sp modelId="{83535B6C-75AE-A04B-8F57-9793104061E2}">
      <dsp:nvSpPr>
        <dsp:cNvPr id="0" name=""/>
        <dsp:cNvSpPr/>
      </dsp:nvSpPr>
      <dsp:spPr>
        <a:xfrm rot="4390708">
          <a:off x="1477090" y="2419099"/>
          <a:ext cx="375332" cy="43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519125" y="2449405"/>
        <a:ext cx="258676" cy="262732"/>
      </dsp:txXfrm>
    </dsp:sp>
    <dsp:sp modelId="{FFE2AE22-56C3-8C4C-AD75-ACD4B39B8315}">
      <dsp:nvSpPr>
        <dsp:cNvPr id="0" name=""/>
        <dsp:cNvSpPr/>
      </dsp:nvSpPr>
      <dsp:spPr>
        <a:xfrm>
          <a:off x="1019739" y="2874177"/>
          <a:ext cx="1724506" cy="9580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Reduced Experimental Data</a:t>
          </a:r>
        </a:p>
      </dsp:txBody>
      <dsp:txXfrm>
        <a:off x="1047800" y="2902238"/>
        <a:ext cx="1668384" cy="901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0F1C-4423-0E4F-BEA2-62F1E6208E83}">
      <dsp:nvSpPr>
        <dsp:cNvPr id="0" name=""/>
        <dsp:cNvSpPr/>
      </dsp:nvSpPr>
      <dsp:spPr>
        <a:xfrm>
          <a:off x="1170530" y="2874178"/>
          <a:ext cx="1724507" cy="958059"/>
        </a:xfrm>
        <a:prstGeom prst="roundRect">
          <a:avLst>
            <a:gd name="adj" fmla="val 10000"/>
          </a:avLst>
        </a:prstGeom>
        <a:solidFill>
          <a:srgbClr val="7030A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Reduced Experimental Cross Section</a:t>
          </a:r>
        </a:p>
      </dsp:txBody>
      <dsp:txXfrm>
        <a:off x="1198591" y="2902239"/>
        <a:ext cx="1668385" cy="901937"/>
      </dsp:txXfrm>
    </dsp:sp>
    <dsp:sp modelId="{BAA00B4B-42E2-9D40-93E0-36611DA8D3A9}">
      <dsp:nvSpPr>
        <dsp:cNvPr id="0" name=""/>
        <dsp:cNvSpPr/>
      </dsp:nvSpPr>
      <dsp:spPr>
        <a:xfrm rot="14870466">
          <a:off x="1534987" y="2396500"/>
          <a:ext cx="387923" cy="43112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5400000">
        <a:off x="1621558" y="2530181"/>
        <a:ext cx="258676" cy="271546"/>
      </dsp:txXfrm>
    </dsp:sp>
    <dsp:sp modelId="{E39C84CA-5423-BD4F-81CA-C20671262183}">
      <dsp:nvSpPr>
        <dsp:cNvPr id="0" name=""/>
        <dsp:cNvSpPr/>
      </dsp:nvSpPr>
      <dsp:spPr>
        <a:xfrm>
          <a:off x="585267" y="1437089"/>
          <a:ext cx="1724507" cy="958059"/>
        </a:xfrm>
        <a:prstGeom prst="roundRect">
          <a:avLst>
            <a:gd name="adj" fmla="val 10000"/>
          </a:avLst>
        </a:prstGeom>
        <a:solidFill>
          <a:srgbClr val="7030A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Reduction</a:t>
          </a:r>
        </a:p>
      </dsp:txBody>
      <dsp:txXfrm>
        <a:off x="613328" y="1465150"/>
        <a:ext cx="1668385" cy="901937"/>
      </dsp:txXfrm>
    </dsp:sp>
    <dsp:sp modelId="{83535B6C-75AE-A04B-8F57-9793104061E2}">
      <dsp:nvSpPr>
        <dsp:cNvPr id="0" name=""/>
        <dsp:cNvSpPr/>
      </dsp:nvSpPr>
      <dsp:spPr>
        <a:xfrm rot="16200000">
          <a:off x="1267884" y="982010"/>
          <a:ext cx="359272" cy="43112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5400000">
        <a:off x="1318182" y="1125719"/>
        <a:ext cx="258676" cy="251490"/>
      </dsp:txXfrm>
    </dsp:sp>
    <dsp:sp modelId="{FFE2AE22-56C3-8C4C-AD75-ACD4B39B8315}">
      <dsp:nvSpPr>
        <dsp:cNvPr id="0" name=""/>
        <dsp:cNvSpPr/>
      </dsp:nvSpPr>
      <dsp:spPr>
        <a:xfrm>
          <a:off x="585267" y="0"/>
          <a:ext cx="1724507" cy="958059"/>
        </a:xfrm>
        <a:prstGeom prst="roundRect">
          <a:avLst>
            <a:gd name="adj" fmla="val 10000"/>
          </a:avLst>
        </a:prstGeom>
        <a:solidFill>
          <a:srgbClr val="7030A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ToF Measurement</a:t>
          </a:r>
        </a:p>
      </dsp:txBody>
      <dsp:txXfrm>
        <a:off x="613328" y="28061"/>
        <a:ext cx="1668385" cy="90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7606-A0C7-8D4C-B349-6A124099AD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77D6-CCB2-F847-BA3C-0C82DE67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experimental nuclear data provides suggested values and uncertainties that are a vital input to many applications. </a:t>
            </a:r>
          </a:p>
          <a:p>
            <a:r>
              <a:rPr lang="en-US" dirty="0"/>
              <a:t>One of the most important pieces of which is the neutron cross section in the resolved resonance range.</a:t>
            </a:r>
          </a:p>
          <a:p>
            <a:r>
              <a:rPr lang="en-US" dirty="0"/>
              <a:t>For evaluation of these RRR cross section, the default method for UQ is known to underpredict uncertainties.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solution to this is non-systematic, requires expert judgement to inflate uncertainties in order to be more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3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4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had synthesized data with accessible solutions, we were able to build up performance statistics, tune hyperparameters, and identify biases in the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4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5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9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8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had synthesized data with accessible solutions, we were able to build up performance statistics, tune hyperparameters, and identify biases in the model.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Explain this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2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researchers at the CEA used ‘fake’ data with 1% statistical noise directly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established theoretical model</a:t>
            </a:r>
          </a:p>
          <a:p>
            <a:endParaRPr lang="en-US" dirty="0"/>
          </a:p>
          <a:p>
            <a:r>
              <a:rPr lang="en-US" dirty="0"/>
              <a:t>We have physics-informed pdfs for the resonance parameters, and an a-priori pdf for the noise in the count measurements.</a:t>
            </a:r>
          </a:p>
          <a:p>
            <a:r>
              <a:rPr lang="en-US" dirty="0"/>
              <a:t>Therefore, we need a generative model from resonance parameters parameters to counts on a detector</a:t>
            </a:r>
          </a:p>
          <a:p>
            <a:endParaRPr lang="en-US" dirty="0"/>
          </a:p>
          <a:p>
            <a:r>
              <a:rPr lang="en-US" dirty="0"/>
              <a:t>Generative model for the process (cross section realizations) and generative model for noise.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generative model! Then we have an a-priori noise model to apply at the count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6270-D895-CCE3-3A25-763DAFF79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F6E08-83C8-7E9D-3514-A15B641B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6201-9F06-F421-97B4-C3E61200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877F-E3B4-1446-B9D7-68E117A223F1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B97B-37D5-96FB-0336-FCE54F88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3355-5E71-D0BE-BA03-B7CF5335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1F29-B363-EEC6-070E-E5EE5F64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113BE-B082-3A0A-5D2B-4513A308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E07-59A9-37B6-E1EC-7ADD5577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0046-5527-6043-A1D5-EF0590C3AA7E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EC78-CF5E-930D-32CF-7E0BB6FE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08EED-D7A4-FC97-2FB6-3FE6F341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B02E6-F4C1-43B4-00FD-713774E1A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7E211-9957-CB89-3E14-F9EFFD55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CD5E6-FCF1-3027-F371-E5AB1253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4772-2BBE-214F-9831-A9BF164ED6C0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9AE5-505C-5377-7A22-582CDA6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5CFB1-0609-959C-676D-4F450C64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11277600" cy="4057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FE08160-6E71-41C8-97E3-2765A2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4F8D930-C3D6-C24E-B856-EE690FC6A36B}" type="datetime1">
              <a:rPr lang="en-US" smtClean="0"/>
              <a:t>10/30/22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25D9E3-65B8-4E4E-B741-1C6FE35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EB9AAF4-80D2-4CE7-9323-2E7967E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D914-4E00-530A-7F62-AD27D2CE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E851-C83B-55CC-EB47-C224836C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8124-CCAA-DC0D-B65B-95810EC3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1400-A942-C64D-9366-4F6A8CD8F325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05F4-7820-3D91-D821-ADAAE559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666A5-AF90-3B43-BCA5-AB19D5C1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07B8-7EF2-9756-4E0A-5324464F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158C-8F7E-462F-564A-307B5441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E1D2-3F9A-A342-E5A3-F66671F9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1C0A-79C1-2941-9DFD-38CF79CBE77A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8558-FF41-8C28-4279-C504C347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9C44-FC8D-B48D-FC0E-6E356DDE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1640-C601-FD19-3C85-1EF3CE61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1177-663D-6A24-A7E1-721BE641A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E9D18-5EA3-C541-3097-8FEF613BB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D50F-7782-9D8C-4911-031C6A6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E211-9519-774F-894C-9C6A491FBE89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59D32-05DE-A4EF-20D4-4E204436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66A43-444F-E318-0A7C-9E44438C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E39F-2282-78EB-424F-5D6A1F19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38381-1E60-D98D-B585-AA0D86C4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116-7A63-F02A-956B-09175591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9D3CB-3E7C-95DC-B02B-B14AACE65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5FCC2-5E1C-A11D-2469-A67507565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51FAC-CEF7-ED34-DBDC-1ED62104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DB-EB1E-3A49-BA05-815D0A564583}" type="datetime1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4207C-E0DE-813F-597F-CC576106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8D7CF-E8CB-9635-4DDA-D8F025FA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4BD6-29B9-93AA-C9E0-A13046BB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B2CA8-6A83-2C9D-3BE3-EE3818A0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8CE6-A543-DD47-A3FF-59D964768808}" type="datetime1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680F-F518-76C3-8C77-474F5879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6AAA1-8428-9739-0DAB-F15C6416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211DA-CDB7-A9A3-3B5E-B7971927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A18-0F9D-5646-BC8E-BE8BF18926E8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58795-6728-06A9-92C0-0CE6902C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3CAA1-7057-6F46-AFAA-594A394D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20F1-76CC-AD85-0FCC-CC1AF914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B55-7E05-809C-ADB8-1FA5B9A5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C184-C9A6-1A85-B748-5E8647E4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3FFA4-DE69-7171-7EFB-CF6ED0BC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AEDE-6640-D648-976C-E561470155D7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1A455-EDD0-6B1F-05C7-7F25ABFB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4E14-53FD-C490-1D39-108CF39D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0CBF-E617-FBA6-AAA2-4BDF1A75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8097-3CCE-E465-B09E-707BBC29A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0589E-3473-3BD7-860A-D6689323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0F4C-F526-5522-899A-4E2BA3E2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261D-1BE1-9741-B495-AFCBDAC26F82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B2EF0-D4C4-1B9E-299F-7DCC4E97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2185-5DAB-43C7-CBBA-851E29E7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30FB6-AAC5-CD3B-F58A-88709333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03E7B-FE03-A1C6-50AA-AC9DD755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85F9-DA80-6CBF-935D-DDAA2F4F9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5AAD-5080-6E46-B0A2-4F6E795EBC76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9CD3-EA40-D32C-1BA3-9B9B9AE9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D894-F9C3-DC45-3345-BE1A89F9F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3.emf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89F90-9B30-48A2-846D-CA1C0C8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4912"/>
            <a:ext cx="11277600" cy="1697950"/>
          </a:xfrm>
        </p:spPr>
        <p:txBody>
          <a:bodyPr>
            <a:norm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Generation of synthetic experimental resonance data in support of reliable and reproducible cross section uncertainty evaluation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280C9-2D45-449E-B1D9-399C5DBDE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205424"/>
            <a:ext cx="11277600" cy="26776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Noah Walton</a:t>
            </a:r>
            <a:r>
              <a:rPr lang="en-US" sz="2400" i="1" baseline="30000" dirty="0"/>
              <a:t>1</a:t>
            </a:r>
            <a:r>
              <a:rPr lang="en-US" sz="2400" i="1" dirty="0"/>
              <a:t>, Vladimir Sobes</a:t>
            </a:r>
            <a:r>
              <a:rPr lang="en-US" sz="2400" i="1" baseline="30000" dirty="0"/>
              <a:t>1</a:t>
            </a:r>
            <a:r>
              <a:rPr lang="en-US" sz="2400" i="1" dirty="0"/>
              <a:t>, Jesse Brown</a:t>
            </a:r>
            <a:r>
              <a:rPr lang="en-US" sz="2400" i="1" baseline="30000" dirty="0"/>
              <a:t>2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dirty="0"/>
              <a:t>The University of Tennessee</a:t>
            </a:r>
            <a:r>
              <a:rPr lang="en-US" sz="2400" baseline="30000" dirty="0"/>
              <a:t>1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Oak Ridge National Laboratory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1EF1-5448-9677-14D7-4DDA45F9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0D9792-4F74-6E74-095A-FAA8CD96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096000" cy="4572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866A00-9BAE-4E48-651E-CD4647C9C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324134"/>
              </p:ext>
            </p:extLst>
          </p:nvPr>
        </p:nvGraphicFramePr>
        <p:xfrm>
          <a:off x="7111345" y="376264"/>
          <a:ext cx="2895042" cy="38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E54FA6-1ED9-C692-B6B4-6F3A4C528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936602"/>
              </p:ext>
            </p:extLst>
          </p:nvPr>
        </p:nvGraphicFramePr>
        <p:xfrm>
          <a:off x="9142229" y="376263"/>
          <a:ext cx="2985476" cy="38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E9AFBD-F40A-085E-2A71-067B0FDE43D4}"/>
              </a:ext>
            </a:extLst>
          </p:cNvPr>
          <p:cNvSpPr/>
          <p:nvPr/>
        </p:nvSpPr>
        <p:spPr>
          <a:xfrm>
            <a:off x="8691040" y="4775373"/>
            <a:ext cx="1724506" cy="958059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Suggested Values + Uncertainty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768A6-3780-6E59-0541-04B3C4616984}"/>
              </a:ext>
            </a:extLst>
          </p:cNvPr>
          <p:cNvGrpSpPr/>
          <p:nvPr/>
        </p:nvGrpSpPr>
        <p:grpSpPr>
          <a:xfrm>
            <a:off x="9337730" y="4312301"/>
            <a:ext cx="431126" cy="359272"/>
            <a:chOff x="1277174" y="1017937"/>
            <a:chExt cx="431126" cy="359272"/>
          </a:xfrm>
          <a:solidFill>
            <a:srgbClr val="92D050"/>
          </a:solidFill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7B0C8131-B8E1-0CCE-3276-176386CF1627}"/>
                </a:ext>
              </a:extLst>
            </p:cNvPr>
            <p:cNvSpPr/>
            <p:nvPr/>
          </p:nvSpPr>
          <p:spPr>
            <a:xfrm rot="5400000">
              <a:off x="1313101" y="982010"/>
              <a:ext cx="359272" cy="4311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>
              <a:extLst>
                <a:ext uri="{FF2B5EF4-FFF2-40B4-BE49-F238E27FC236}">
                  <a16:creationId xmlns:a16="http://schemas.microsoft.com/office/drawing/2014/main" id="{24F263EE-233D-5F8E-DD37-EACE66D7B1C2}"/>
                </a:ext>
              </a:extLst>
            </p:cNvPr>
            <p:cNvSpPr txBox="1"/>
            <p:nvPr/>
          </p:nvSpPr>
          <p:spPr>
            <a:xfrm>
              <a:off x="1363399" y="1017937"/>
              <a:ext cx="258676" cy="25149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48D39A-2D3C-11FC-24C6-C9B462415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400" y="1371600"/>
            <a:ext cx="6096000" cy="4572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0669A-1682-D3F9-9960-471CC59C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AA82BD-8E38-C61A-0566-3F6E2344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/>
          <a:lstStyle/>
          <a:p>
            <a:r>
              <a:rPr lang="en-US" dirty="0"/>
              <a:t>Experimental Resonance data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E38BF3-11A9-66AB-6AC6-BDD353A46039}"/>
              </a:ext>
            </a:extLst>
          </p:cNvPr>
          <p:cNvSpPr/>
          <p:nvPr/>
        </p:nvSpPr>
        <p:spPr>
          <a:xfrm>
            <a:off x="7574892" y="272463"/>
            <a:ext cx="1967947" cy="1224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3B759B-1B4A-1050-3BF2-884EBBF16E51}"/>
              </a:ext>
            </a:extLst>
          </p:cNvPr>
          <p:cNvSpPr/>
          <p:nvPr/>
        </p:nvSpPr>
        <p:spPr>
          <a:xfrm>
            <a:off x="9656115" y="272463"/>
            <a:ext cx="1967947" cy="1224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4" y="-325997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DE4E111D-689C-5F1A-A582-C4AF2BED7610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237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Assume  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~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Estimate 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b="0" dirty="0"/>
                  <a:t>  using </a:t>
                </a:r>
                <a:r>
                  <a:rPr lang="en-US" sz="2000" b="0" i="1" dirty="0"/>
                  <a:t>X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600" b="0" dirty="0"/>
                  <a:t> is statistical theory of resonances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b="0" i="1" dirty="0"/>
                  <a:t>X </a:t>
                </a:r>
                <a:r>
                  <a:rPr lang="en-US" sz="1600" b="0" dirty="0"/>
                  <a:t> is aggregate </a:t>
                </a:r>
                <a:r>
                  <a:rPr lang="en-US" sz="1600" dirty="0"/>
                  <a:t>information on resonance statistics</a:t>
                </a:r>
                <a:endParaRPr lang="en-US" sz="1600" b="0" i="1" dirty="0"/>
              </a:p>
            </p:txBody>
          </p:sp>
        </mc:Choice>
        <mc:Fallback xmlns="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DE4E111D-689C-5F1A-A582-C4AF2BED761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2377189"/>
              </a:xfrm>
              <a:prstGeom prst="rect">
                <a:avLst/>
              </a:prstGeom>
              <a:blipFill>
                <a:blip r:embed="rId3"/>
                <a:stretch>
                  <a:fillRect l="-1316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49BAB-3B9B-FB36-C48E-429D3F13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20" y="2542145"/>
            <a:ext cx="3532909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AC1AF-4EAE-1D45-F1BD-516B46F66AB0}"/>
              </a:ext>
            </a:extLst>
          </p:cNvPr>
          <p:cNvSpPr txBox="1"/>
          <p:nvPr/>
        </p:nvSpPr>
        <p:spPr>
          <a:xfrm>
            <a:off x="2990042" y="3687417"/>
            <a:ext cx="2927029" cy="19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AD8B1-9262-D74B-B759-FC71F862093A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85C61EB-2797-4DD6-C01E-48996110FB0A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7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5039" y="5350532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39" y="5350532"/>
                <a:ext cx="366190" cy="271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DE4E111D-689C-5F1A-A582-C4AF2BED7610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301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Assume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~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Estimate 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b="0" dirty="0"/>
                  <a:t>  using </a:t>
                </a:r>
                <a:r>
                  <a:rPr lang="en-US" sz="2000" b="0" i="1" dirty="0"/>
                  <a:t>X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600" dirty="0"/>
                  <a:t> is statistical theory of resonances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b="0" i="1" dirty="0"/>
                  <a:t>X </a:t>
                </a:r>
                <a:r>
                  <a:rPr lang="en-US" sz="1600" b="0" dirty="0"/>
                  <a:t> is aggregate </a:t>
                </a:r>
                <a:r>
                  <a:rPr lang="en-US" sz="1600" dirty="0"/>
                  <a:t>information on resonance statistics</a:t>
                </a:r>
                <a:endParaRPr lang="en-US" sz="1600" b="0" i="1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Sample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DE4E111D-689C-5F1A-A582-C4AF2BED761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3016082"/>
              </a:xfrm>
              <a:prstGeom prst="rect">
                <a:avLst/>
              </a:prstGeom>
              <a:blipFill>
                <a:blip r:embed="rId10"/>
                <a:stretch>
                  <a:fillRect l="-1316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7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9AD0B-B5CF-4956-99D2-9DD814E1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7" y="2497195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6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0EB6FCD-5E2B-EB26-4B35-9D743C0F3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CBD9E2-4F54-843D-C874-A771FAABED09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6000F-3BA7-7D73-4346-069BDFC41CAE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981BEC6-773E-CEA1-9E86-7C7C1B5C2849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14733693-3935-333B-E634-75ADEF48AEA3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508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Assume  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Estimate 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b="0" dirty="0"/>
                  <a:t>  using </a:t>
                </a:r>
                <a:r>
                  <a:rPr lang="en-US" sz="2000" b="0" i="1" dirty="0"/>
                  <a:t>X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600" dirty="0"/>
                  <a:t> is statistical theory of resonances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b="0" i="1" dirty="0"/>
                  <a:t>X </a:t>
                </a:r>
                <a:r>
                  <a:rPr lang="en-US" sz="1600" b="0" dirty="0"/>
                  <a:t> is aggregate </a:t>
                </a:r>
                <a:r>
                  <a:rPr lang="en-US" sz="1600" dirty="0"/>
                  <a:t>information on resonance statistics</a:t>
                </a:r>
                <a:endParaRPr lang="en-US" sz="1600" b="0" i="1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/>
                  <a:t>Sample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/>
                  <a:t>Calculate cross section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600" dirty="0"/>
                  <a:t> is expanded to include R-Matrix theory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/>
                  <a:t>X becomes aggregate knowledge on resonances evaluation validating R-Matrix theory</a:t>
                </a:r>
              </a:p>
            </p:txBody>
          </p:sp>
        </mc:Choice>
        <mc:Fallback xmlns="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14733693-3935-333B-E634-75ADEF48AEA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88399" y="891174"/>
                <a:ext cx="4810040" cy="5081135"/>
              </a:xfrm>
              <a:prstGeom prst="rect">
                <a:avLst/>
              </a:prstGeom>
              <a:blipFill>
                <a:blip r:embed="rId10"/>
                <a:stretch>
                  <a:fillRect l="-1316" b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1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10290C3-433A-8B9D-0DA0-D9A1DC36E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32" y="3171937"/>
            <a:ext cx="3726011" cy="2794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9AD0B-B5CF-4956-99D2-9DD814E1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7" y="2497195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AD8B1-9262-D74B-B759-FC71F862093A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85C61EB-2797-4DD6-C01E-48996110FB0A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8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B46256-8A9D-C425-BAD2-228106592348}"/>
                  </a:ext>
                </a:extLst>
              </p:cNvPr>
              <p:cNvSpPr txBox="1"/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counts</m:t>
                      </m:r>
                    </m:oMath>
                  </m:oMathPara>
                </a14:m>
                <a:endParaRPr lang="en-US" sz="105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B46256-8A9D-C425-BAD2-228106592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AB8D492A-37E3-3DEF-CA96-3BC46B5AEEB1}"/>
              </a:ext>
            </a:extLst>
          </p:cNvPr>
          <p:cNvSpPr/>
          <p:nvPr/>
        </p:nvSpPr>
        <p:spPr>
          <a:xfrm rot="16200000">
            <a:off x="6262589" y="3231807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811D7-0478-4646-044D-071409E41B1F}"/>
              </a:ext>
            </a:extLst>
          </p:cNvPr>
          <p:cNvSpPr txBox="1"/>
          <p:nvPr/>
        </p:nvSpPr>
        <p:spPr>
          <a:xfrm>
            <a:off x="5332713" y="3082930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3. Inverse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3A112-2C19-5D52-104E-46C161A4C2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7792" y="5697424"/>
            <a:ext cx="2997355" cy="3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A42970-0B94-FEDC-C9BB-7CC9B7BD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92" y="3172968"/>
            <a:ext cx="3730752" cy="2798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9AD0B-B5CF-4956-99D2-9DD814E1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7" y="2497195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AD8B1-9262-D74B-B759-FC71F862093A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85C61EB-2797-4DD6-C01E-48996110FB0A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8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AB8D492A-37E3-3DEF-CA96-3BC46B5AEEB1}"/>
              </a:ext>
            </a:extLst>
          </p:cNvPr>
          <p:cNvSpPr/>
          <p:nvPr/>
        </p:nvSpPr>
        <p:spPr>
          <a:xfrm rot="16200000">
            <a:off x="6262589" y="3231807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811D7-0478-4646-044D-071409E41B1F}"/>
              </a:ext>
            </a:extLst>
          </p:cNvPr>
          <p:cNvSpPr txBox="1"/>
          <p:nvPr/>
        </p:nvSpPr>
        <p:spPr>
          <a:xfrm>
            <a:off x="5332713" y="3082930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3. Inverse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AD5D96-860C-A693-9520-0CD07C649599}"/>
                  </a:ext>
                </a:extLst>
              </p:cNvPr>
              <p:cNvSpPr txBox="1"/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counts</m:t>
                      </m:r>
                    </m:oMath>
                  </m:oMathPara>
                </a14:m>
                <a:endParaRPr lang="en-US" sz="105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AD5D96-860C-A693-9520-0CD07C649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9AEB6B1-1C21-ACAD-1612-334C840709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7792" y="5697424"/>
            <a:ext cx="2997355" cy="3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A42970-0B94-FEDC-C9BB-7CC9B7BD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92" y="3172968"/>
            <a:ext cx="3730752" cy="2798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9AD0B-B5CF-4956-99D2-9DD814E1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7" y="2497195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AD8B1-9262-D74B-B759-FC71F862093A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85C61EB-2797-4DD6-C01E-48996110FB0A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8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4609D5-4172-9388-6E5F-2B02981D5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41" y="-186371"/>
            <a:ext cx="3532909" cy="45720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AB8D492A-37E3-3DEF-CA96-3BC46B5AEEB1}"/>
              </a:ext>
            </a:extLst>
          </p:cNvPr>
          <p:cNvSpPr/>
          <p:nvPr/>
        </p:nvSpPr>
        <p:spPr>
          <a:xfrm rot="16200000">
            <a:off x="6262589" y="3231807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811D7-0478-4646-044D-071409E41B1F}"/>
              </a:ext>
            </a:extLst>
          </p:cNvPr>
          <p:cNvSpPr txBox="1"/>
          <p:nvPr/>
        </p:nvSpPr>
        <p:spPr>
          <a:xfrm>
            <a:off x="5332713" y="3082930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3. Inverse reduction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8F889-BE02-5862-DFBE-8A1278C25CA2}"/>
              </a:ext>
            </a:extLst>
          </p:cNvPr>
          <p:cNvSpPr txBox="1"/>
          <p:nvPr/>
        </p:nvSpPr>
        <p:spPr>
          <a:xfrm>
            <a:off x="10108797" y="2939101"/>
            <a:ext cx="172800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Established reduction process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7B4F77E-1EA0-7F3F-BF2C-83B8424B8579}"/>
              </a:ext>
            </a:extLst>
          </p:cNvPr>
          <p:cNvSpPr/>
          <p:nvPr/>
        </p:nvSpPr>
        <p:spPr>
          <a:xfrm rot="10800000">
            <a:off x="9558812" y="2670794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ADB69-B531-47B5-8DD6-6919D79A9305}"/>
                  </a:ext>
                </a:extLst>
              </p:cNvPr>
              <p:cNvSpPr txBox="1"/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counts</m:t>
                      </m:r>
                    </m:oMath>
                  </m:oMathPara>
                </a14:m>
                <a:endParaRPr lang="en-US" sz="105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ADB69-B531-47B5-8DD6-6919D79A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FFF6E6A-7584-A67A-B498-C1971CB1E4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7792" y="5697424"/>
            <a:ext cx="2997355" cy="3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06FEAC0-7037-6C20-A028-9234C55C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32" y="3171937"/>
            <a:ext cx="3726011" cy="279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92919D-4EAB-C548-1131-3F79C75655A2}"/>
                  </a:ext>
                </a:extLst>
              </p:cNvPr>
              <p:cNvSpPr txBox="1"/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counts</m:t>
                      </m:r>
                    </m:oMath>
                  </m:oMathPara>
                </a14:m>
                <a:endParaRPr lang="en-US" sz="105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92919D-4EAB-C548-1131-3F79C756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6571" y="4549694"/>
                <a:ext cx="111126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D628E5A3-9640-028E-4B75-5B82EC09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792" y="5697424"/>
            <a:ext cx="2997355" cy="33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9AD0B-B5CF-4956-99D2-9DD814E1A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7" y="2497195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FCF88-BDD8-9FE9-F3F5-B02D92F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2A04-C01B-9617-5547-2274430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B3C74-222C-033A-3FBA-F313FF704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3" y="-322110"/>
            <a:ext cx="353291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D78B-E27A-6C54-5591-344CF1EAC46A}"/>
              </a:ext>
            </a:extLst>
          </p:cNvPr>
          <p:cNvSpPr txBox="1"/>
          <p:nvPr/>
        </p:nvSpPr>
        <p:spPr>
          <a:xfrm>
            <a:off x="3693022" y="1313697"/>
            <a:ext cx="2235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1. Statistical distributions</a:t>
            </a:r>
            <a:br>
              <a:rPr lang="en-US" sz="1600" dirty="0"/>
            </a:br>
            <a:r>
              <a:rPr lang="en-US" sz="1600" dirty="0"/>
              <a:t>of resonance</a:t>
            </a:r>
            <a:br>
              <a:rPr lang="en-US" sz="1600" dirty="0"/>
            </a:br>
            <a:r>
              <a:rPr lang="en-US" sz="1600" dirty="0"/>
              <a:t>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AD8B1-9262-D74B-B759-FC71F862093A}"/>
              </a:ext>
            </a:extLst>
          </p:cNvPr>
          <p:cNvSpPr txBox="1"/>
          <p:nvPr/>
        </p:nvSpPr>
        <p:spPr>
          <a:xfrm>
            <a:off x="1902656" y="2876158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2. Sample </a:t>
            </a:r>
            <a:br>
              <a:rPr lang="en-US" sz="1600" dirty="0"/>
            </a:br>
            <a:r>
              <a:rPr lang="en-US" sz="1600" dirty="0"/>
              <a:t>resonances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A85C61EB-2797-4DD6-C01E-48996110FB0A}"/>
              </a:ext>
            </a:extLst>
          </p:cNvPr>
          <p:cNvSpPr/>
          <p:nvPr/>
        </p:nvSpPr>
        <p:spPr>
          <a:xfrm>
            <a:off x="3322964" y="2637123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26569-3AC1-9A76-FEEE-46DC11B32A5C}"/>
              </a:ext>
            </a:extLst>
          </p:cNvPr>
          <p:cNvCxnSpPr/>
          <p:nvPr/>
        </p:nvCxnSpPr>
        <p:spPr>
          <a:xfrm>
            <a:off x="3770634" y="4304038"/>
            <a:ext cx="0" cy="1272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FE68E5-7FA8-EA1B-09E5-36326F13C49B}"/>
              </a:ext>
            </a:extLst>
          </p:cNvPr>
          <p:cNvCxnSpPr/>
          <p:nvPr/>
        </p:nvCxnSpPr>
        <p:spPr>
          <a:xfrm>
            <a:off x="3183372" y="4204658"/>
            <a:ext cx="3667" cy="135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BA825D-DA22-1BBF-5667-D3D7402C73CC}"/>
              </a:ext>
            </a:extLst>
          </p:cNvPr>
          <p:cNvCxnSpPr/>
          <p:nvPr/>
        </p:nvCxnSpPr>
        <p:spPr>
          <a:xfrm>
            <a:off x="3665750" y="4897997"/>
            <a:ext cx="209761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/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54F01-DCE6-9734-219C-8F29BB8F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36" y="5322302"/>
                <a:ext cx="513667" cy="2585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/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87EB2-210B-CB32-763B-395C2DF8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86" y="5322302"/>
                <a:ext cx="366190" cy="2585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/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A89E9-3B73-B30B-2F92-48DB5D4F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0" y="4769102"/>
                <a:ext cx="343234" cy="258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3767D-D113-5BB1-2B67-369AC06B102D}"/>
              </a:ext>
            </a:extLst>
          </p:cNvPr>
          <p:cNvCxnSpPr/>
          <p:nvPr/>
        </p:nvCxnSpPr>
        <p:spPr>
          <a:xfrm>
            <a:off x="3217640" y="5236290"/>
            <a:ext cx="532047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/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CD8C3-9841-588D-8515-976B3E94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7" y="4963397"/>
                <a:ext cx="382477" cy="258532"/>
              </a:xfrm>
              <a:prstGeom prst="rect">
                <a:avLst/>
              </a:prstGeom>
              <a:blipFill>
                <a:blip r:embed="rId11"/>
                <a:stretch>
                  <a:fillRect l="-1935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2AE14-A857-AC1A-536C-A57BED5BAEF7}"/>
              </a:ext>
            </a:extLst>
          </p:cNvPr>
          <p:cNvCxnSpPr/>
          <p:nvPr/>
        </p:nvCxnSpPr>
        <p:spPr>
          <a:xfrm flipH="1">
            <a:off x="4337485" y="4986672"/>
            <a:ext cx="9923" cy="59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9253E2-9629-AEF9-9AEF-32B0C26A54F8}"/>
              </a:ext>
            </a:extLst>
          </p:cNvPr>
          <p:cNvCxnSpPr/>
          <p:nvPr/>
        </p:nvCxnSpPr>
        <p:spPr>
          <a:xfrm>
            <a:off x="4817613" y="5040394"/>
            <a:ext cx="3325" cy="536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40855-D15A-A5BB-B57D-BC9B25967696}"/>
              </a:ext>
            </a:extLst>
          </p:cNvPr>
          <p:cNvCxnSpPr/>
          <p:nvPr/>
        </p:nvCxnSpPr>
        <p:spPr>
          <a:xfrm flipH="1">
            <a:off x="5763162" y="3922324"/>
            <a:ext cx="0" cy="1655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92B88-53BD-22E0-0F94-554D6425F04A}"/>
              </a:ext>
            </a:extLst>
          </p:cNvPr>
          <p:cNvCxnSpPr/>
          <p:nvPr/>
        </p:nvCxnSpPr>
        <p:spPr>
          <a:xfrm flipV="1">
            <a:off x="5673875" y="5191095"/>
            <a:ext cx="186910" cy="0"/>
          </a:xfrm>
          <a:prstGeom prst="straightConnector1">
            <a:avLst/>
          </a:prstGeom>
          <a:ln w="9525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/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9D8C94-9AFE-92FD-D97F-45C962B1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02" y="5040394"/>
                <a:ext cx="342338" cy="2719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/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BC2598-E054-BEA4-92F5-61444395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14" y="5336595"/>
                <a:ext cx="366190" cy="2719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AB8D492A-37E3-3DEF-CA96-3BC46B5AEEB1}"/>
              </a:ext>
            </a:extLst>
          </p:cNvPr>
          <p:cNvSpPr/>
          <p:nvPr/>
        </p:nvSpPr>
        <p:spPr>
          <a:xfrm rot="16200000">
            <a:off x="6262589" y="3231807"/>
            <a:ext cx="350916" cy="113948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811D7-0478-4646-044D-071409E41B1F}"/>
              </a:ext>
            </a:extLst>
          </p:cNvPr>
          <p:cNvSpPr txBox="1"/>
          <p:nvPr/>
        </p:nvSpPr>
        <p:spPr>
          <a:xfrm>
            <a:off x="5332713" y="3082930"/>
            <a:ext cx="14203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3. Inverse reduction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B06772-D0CB-ACCF-AF8F-EA2CC6A89772}"/>
              </a:ext>
            </a:extLst>
          </p:cNvPr>
          <p:cNvSpPr/>
          <p:nvPr/>
        </p:nvSpPr>
        <p:spPr>
          <a:xfrm>
            <a:off x="7667213" y="2169960"/>
            <a:ext cx="3532910" cy="570483"/>
          </a:xfrm>
          <a:prstGeom prst="roundRect">
            <a:avLst/>
          </a:prstGeom>
          <a:solidFill>
            <a:srgbClr val="7030A0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Reaction &amp; experiment dependent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530F6AC-3B64-EC16-8482-DC09C898E64C}"/>
              </a:ext>
            </a:extLst>
          </p:cNvPr>
          <p:cNvSpPr/>
          <p:nvPr/>
        </p:nvSpPr>
        <p:spPr>
          <a:xfrm rot="8554793">
            <a:off x="6884554" y="2759392"/>
            <a:ext cx="711200" cy="476062"/>
          </a:xfrm>
          <a:prstGeom prst="rightArrow">
            <a:avLst/>
          </a:prstGeom>
          <a:solidFill>
            <a:srgbClr val="7030A0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799DB0-091C-D507-87D9-9C250CAB9EC1}"/>
              </a:ext>
            </a:extLst>
          </p:cNvPr>
          <p:cNvSpPr txBox="1">
            <a:spLocks/>
          </p:cNvSpPr>
          <p:nvPr/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Transmission Measurement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8ED3B2-BF86-8064-415C-DDFEBB44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B57A69-D4CE-6118-D285-87BEEF327B1F}"/>
                  </a:ext>
                </a:extLst>
              </p:cNvPr>
              <p:cNvSpPr txBox="1"/>
              <p:nvPr/>
            </p:nvSpPr>
            <p:spPr>
              <a:xfrm>
                <a:off x="822445" y="1547605"/>
                <a:ext cx="4874313" cy="3519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B57A69-D4CE-6118-D285-87BEEF32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45" y="1547605"/>
                <a:ext cx="4874313" cy="3519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CEA2E93-FD9D-E948-3AF3-4D9A22805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77" y="384440"/>
            <a:ext cx="5136078" cy="5473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8374CC-9407-6678-A4E7-9C2B0CA2ED7A}"/>
              </a:ext>
            </a:extLst>
          </p:cNvPr>
          <p:cNvSpPr txBox="1"/>
          <p:nvPr/>
        </p:nvSpPr>
        <p:spPr>
          <a:xfrm>
            <a:off x="4896091" y="6185019"/>
            <a:ext cx="47003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J. Brown, “Measurements, evaluation, and validation of ta-181 resolved and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unresolved resonance regions,” Ph.D. dissertation, Rensselaer Polytechnic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Institute, 2019.</a:t>
            </a:r>
          </a:p>
        </p:txBody>
      </p:sp>
    </p:spTree>
    <p:extLst>
      <p:ext uri="{BB962C8B-B14F-4D97-AF65-F5344CB8AC3E}">
        <p14:creationId xmlns:p14="http://schemas.microsoft.com/office/powerpoint/2010/main" val="27002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799DB0-091C-D507-87D9-9C250CAB9EC1}"/>
              </a:ext>
            </a:extLst>
          </p:cNvPr>
          <p:cNvSpPr txBox="1">
            <a:spLocks/>
          </p:cNvSpPr>
          <p:nvPr/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Transmission Measurement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8ED3B2-BF86-8064-415C-DDFEBB44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6048E9-3035-2854-5CD4-F117010A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59" y="548817"/>
            <a:ext cx="4874313" cy="5144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283518-79A9-A79E-5D6E-FEFE9186D591}"/>
                  </a:ext>
                </a:extLst>
              </p:cNvPr>
              <p:cNvSpPr txBox="1"/>
              <p:nvPr/>
            </p:nvSpPr>
            <p:spPr>
              <a:xfrm>
                <a:off x="822445" y="1547605"/>
                <a:ext cx="4874313" cy="3519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283518-79A9-A79E-5D6E-FEFE9186D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45" y="1547605"/>
                <a:ext cx="4874313" cy="3519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691E-41FE-EA17-7074-6378C6DF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7C93-9302-856E-88D9-B1484BDC7C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6143-59A0-4AFD-CDCE-E68EDBD9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53ABD8-B5A4-99EC-399C-B7077A78206F}"/>
              </a:ext>
            </a:extLst>
          </p:cNvPr>
          <p:cNvGraphicFramePr/>
          <p:nvPr/>
        </p:nvGraphicFramePr>
        <p:xfrm>
          <a:off x="0" y="1512881"/>
          <a:ext cx="2895042" cy="38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8ED3B2-BF86-8064-415C-DDFEBB44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B89F1-0D05-0325-6894-6109422C2C1A}"/>
                  </a:ext>
                </a:extLst>
              </p:cNvPr>
              <p:cNvSpPr txBox="1"/>
              <p:nvPr/>
            </p:nvSpPr>
            <p:spPr>
              <a:xfrm>
                <a:off x="4340506" y="1715522"/>
                <a:ext cx="7002683" cy="215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±∆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estimate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B89F1-0D05-0325-6894-6109422C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06" y="1715522"/>
                <a:ext cx="7002683" cy="2157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997A0D82-B794-5B2F-8B51-20AEC354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/>
          <a:lstStyle/>
          <a:p>
            <a:r>
              <a:rPr lang="en-US" dirty="0"/>
              <a:t>Forward Reduction Process</a:t>
            </a:r>
          </a:p>
        </p:txBody>
      </p:sp>
    </p:spTree>
    <p:extLst>
      <p:ext uri="{BB962C8B-B14F-4D97-AF65-F5344CB8AC3E}">
        <p14:creationId xmlns:p14="http://schemas.microsoft.com/office/powerpoint/2010/main" val="37263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188BA4-8E7C-199D-6EA9-0EAF805EB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246920"/>
              </p:ext>
            </p:extLst>
          </p:nvPr>
        </p:nvGraphicFramePr>
        <p:xfrm>
          <a:off x="19313" y="1512881"/>
          <a:ext cx="2895042" cy="38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855C-36C9-5BE3-12F9-C3A449E9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3D1B9-8CFB-C9E0-61A5-7B16CE9DFB38}"/>
                  </a:ext>
                </a:extLst>
              </p:cNvPr>
              <p:cNvSpPr txBox="1"/>
              <p:nvPr/>
            </p:nvSpPr>
            <p:spPr>
              <a:xfrm>
                <a:off x="4340506" y="1715522"/>
                <a:ext cx="7002683" cy="386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estimate</m:t>
                      </m:r>
                      <m: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i="1" dirty="0"/>
                  <a:t>’  </a:t>
                </a:r>
                <a:r>
                  <a:rPr lang="en-US" dirty="0"/>
                  <a:t>sampled using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Take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i="1" dirty="0"/>
                  <a:t>’ </a:t>
                </a:r>
                <a:r>
                  <a:rPr lang="en-US" i="1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as determined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i="1" dirty="0"/>
                  <a:t>’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’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3D1B9-8CFB-C9E0-61A5-7B16CE9DF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06" y="1715522"/>
                <a:ext cx="7002683" cy="3866956"/>
              </a:xfrm>
              <a:prstGeom prst="rect">
                <a:avLst/>
              </a:prstGeom>
              <a:blipFill>
                <a:blip r:embed="rId7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67EAEBB-FBE0-F3CB-9997-6078659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/>
          <a:lstStyle/>
          <a:p>
            <a:r>
              <a:rPr lang="en-US" dirty="0"/>
              <a:t>Novel Method to Inverse Reduction</a:t>
            </a:r>
          </a:p>
        </p:txBody>
      </p:sp>
    </p:spTree>
    <p:extLst>
      <p:ext uri="{BB962C8B-B14F-4D97-AF65-F5344CB8AC3E}">
        <p14:creationId xmlns:p14="http://schemas.microsoft.com/office/powerpoint/2010/main" val="34772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36024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E0D9176-C2DF-9230-5CE6-73372DFC78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</p:spTree>
    <p:extLst>
      <p:ext uri="{BB962C8B-B14F-4D97-AF65-F5344CB8AC3E}">
        <p14:creationId xmlns:p14="http://schemas.microsoft.com/office/powerpoint/2010/main" val="36043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850BAB5-8A45-1F23-4CA9-7B8F10262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</p:spTree>
    <p:extLst>
      <p:ext uri="{BB962C8B-B14F-4D97-AF65-F5344CB8AC3E}">
        <p14:creationId xmlns:p14="http://schemas.microsoft.com/office/powerpoint/2010/main" val="24510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F72776E-5339-E644-32A3-8E339EAB2C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</p:spTree>
    <p:extLst>
      <p:ext uri="{BB962C8B-B14F-4D97-AF65-F5344CB8AC3E}">
        <p14:creationId xmlns:p14="http://schemas.microsoft.com/office/powerpoint/2010/main" val="16270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7095506-209D-66FB-E4AC-094CE059A8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C60529-E462-5922-3C89-8953EB5631D3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6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0E647F4-76AE-FCAA-6619-4D36690D1F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D13458-9890-31FD-AC48-6F39929E367A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58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C83ACB4-9F7E-6464-93D9-A9C3204197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6A19DA-BD46-C983-5FD1-602361A06A42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28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84917D-BD9C-C302-C01A-284A9690C6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B3713-D5F9-18D5-4979-21CEF584E0B1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93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8863-B52E-67D8-40B7-64013372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C568-7F14-97AD-178E-4DA55F0F6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synthesis methodology		unlimited, labelled data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Pseudo-validation for UQ</a:t>
            </a:r>
          </a:p>
          <a:p>
            <a:pPr lvl="1"/>
            <a:r>
              <a:rPr lang="en-US" dirty="0"/>
              <a:t>Current &amp; Future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Exploratory analysis &amp; Model Training</a:t>
            </a:r>
          </a:p>
          <a:p>
            <a:pPr lvl="1"/>
            <a:r>
              <a:rPr lang="en-US" dirty="0"/>
              <a:t>ATARI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4050A-4CC3-021B-BDAB-50EB4EB4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EF27339-E28B-3246-931B-D666B93DB791}"/>
              </a:ext>
            </a:extLst>
          </p:cNvPr>
          <p:cNvSpPr/>
          <p:nvPr/>
        </p:nvSpPr>
        <p:spPr>
          <a:xfrm>
            <a:off x="5021664" y="1909187"/>
            <a:ext cx="693336" cy="29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07FE8C0-6838-DF43-0D9D-BE0DD2D6A9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9ACB5-C735-A706-4CC9-13C40B2F3549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97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291488E-9B99-D2E8-DE9F-400811DC4E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965172-3A06-5A62-42FA-AFB9F4669497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9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BC067BD-9092-C14A-F0C4-8324501C20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382F8-B122-1CEB-8059-FF4A57FCF1EF}"/>
              </a:ext>
            </a:extLst>
          </p:cNvPr>
          <p:cNvSpPr/>
          <p:nvPr/>
        </p:nvSpPr>
        <p:spPr>
          <a:xfrm>
            <a:off x="6807200" y="1625600"/>
            <a:ext cx="349956" cy="316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30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4E113B9-5ABB-986A-AA16-A71043941C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2175" y="892175"/>
            <a:ext cx="10407650" cy="5203825"/>
          </a:xfrm>
        </p:spPr>
      </p:pic>
    </p:spTree>
    <p:extLst>
      <p:ext uri="{BB962C8B-B14F-4D97-AF65-F5344CB8AC3E}">
        <p14:creationId xmlns:p14="http://schemas.microsoft.com/office/powerpoint/2010/main" val="38019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841618-4A76-C73E-E20A-288068E2EE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6112" y="896112"/>
            <a:ext cx="10405872" cy="5202936"/>
          </a:xfrm>
        </p:spPr>
      </p:pic>
    </p:spTree>
    <p:extLst>
      <p:ext uri="{BB962C8B-B14F-4D97-AF65-F5344CB8AC3E}">
        <p14:creationId xmlns:p14="http://schemas.microsoft.com/office/powerpoint/2010/main" val="41842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95EF0F-1707-2971-CBA2-268D0163FA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6112" y="896112"/>
            <a:ext cx="10405872" cy="520293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CD9-CE75-540D-B426-EED35A1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BEC36D-026D-41C6-A933-16930A0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4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Verification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8FF87-6486-0B61-5A5A-49E95D6113E2}"/>
              </a:ext>
            </a:extLst>
          </p:cNvPr>
          <p:cNvSpPr txBox="1"/>
          <p:nvPr/>
        </p:nvSpPr>
        <p:spPr>
          <a:xfrm rot="5400000">
            <a:off x="5062524" y="3259723"/>
            <a:ext cx="176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Correlation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2E848-E4DD-4AB2-85C2-142F7E0847CA}"/>
              </a:ext>
            </a:extLst>
          </p:cNvPr>
          <p:cNvSpPr txBox="1"/>
          <p:nvPr/>
        </p:nvSpPr>
        <p:spPr>
          <a:xfrm rot="5400000">
            <a:off x="9520613" y="3328303"/>
            <a:ext cx="176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22266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9B217-B1D5-F854-06F8-3440A6288B4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for the </a:t>
                </a:r>
                <a:r>
                  <a:rPr lang="en-US" u="sng" dirty="0"/>
                  <a:t>process</a:t>
                </a:r>
                <a:r>
                  <a:rPr lang="en-US" dirty="0"/>
                  <a:t> is well established (Phenomenological R-Matrix theory)</a:t>
                </a:r>
              </a:p>
              <a:p>
                <a:endParaRPr lang="en-US" dirty="0"/>
              </a:p>
              <a:p>
                <a:r>
                  <a:rPr lang="en-US" sz="2800" dirty="0"/>
                  <a:t>Other elements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are sampled, cast a wide enough net</a:t>
                </a:r>
              </a:p>
              <a:p>
                <a:r>
                  <a:rPr lang="en-US" dirty="0"/>
                  <a:t>Ideally used with a detailed knowledge of the experiment</a:t>
                </a:r>
              </a:p>
              <a:p>
                <a:r>
                  <a:rPr lang="en-US" dirty="0"/>
                  <a:t>Generalizations can be made, but all experiments are unique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9B217-B1D5-F854-06F8-3440A6288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12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13C36DD-50D7-2F57-872B-65BA06C01F65}"/>
              </a:ext>
            </a:extLst>
          </p:cNvPr>
          <p:cNvSpPr txBox="1">
            <a:spLocks/>
          </p:cNvSpPr>
          <p:nvPr/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Utility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88923-7F39-B217-848A-53253AEB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F0C61-F783-CC97-B3B4-DDB82ED12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9"/>
          <a:stretch/>
        </p:blipFill>
        <p:spPr>
          <a:xfrm>
            <a:off x="5937386" y="1029723"/>
            <a:ext cx="5035414" cy="5006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42AF2-3F73-3949-CBD6-AB1C8957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EB27-AD52-F49C-3365-5E5B21207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25672"/>
            <a:ext cx="5638800" cy="4057463"/>
          </a:xfrm>
        </p:spPr>
        <p:txBody>
          <a:bodyPr>
            <a:normAutofit/>
          </a:bodyPr>
          <a:lstStyle/>
          <a:p>
            <a:r>
              <a:rPr lang="en-US" dirty="0"/>
              <a:t>Infinite, labelled experimental resonance data</a:t>
            </a:r>
          </a:p>
          <a:p>
            <a:endParaRPr lang="en-US" dirty="0"/>
          </a:p>
          <a:p>
            <a:r>
              <a:rPr lang="en-US" dirty="0"/>
              <a:t>Very useful for exploratory analysis &amp; model training</a:t>
            </a:r>
          </a:p>
          <a:p>
            <a:endParaRPr lang="en-US" dirty="0"/>
          </a:p>
          <a:p>
            <a:r>
              <a:rPr lang="en-US" dirty="0"/>
              <a:t>Tool for pseudo-validation of current &amp; future UQ methods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4BB5B-9035-25EC-5C99-DE767DDA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6E873-9A5A-9427-0FEA-4080202A2320}"/>
              </a:ext>
            </a:extLst>
          </p:cNvPr>
          <p:cNvSpPr txBox="1"/>
          <p:nvPr/>
        </p:nvSpPr>
        <p:spPr>
          <a:xfrm>
            <a:off x="1053297" y="6188649"/>
            <a:ext cx="60304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This material is based upon work supported by the Department of Energy National Nuclear Security Administration through the Nuclear Science and Security Consortium under Award Number DE-NA0003996.</a:t>
            </a:r>
          </a:p>
        </p:txBody>
      </p:sp>
      <p:pic>
        <p:nvPicPr>
          <p:cNvPr id="6" name="Google Shape;1095;g122cc145d05_0_0">
            <a:extLst>
              <a:ext uri="{FF2B5EF4-FFF2-40B4-BE49-F238E27FC236}">
                <a16:creationId xmlns:a16="http://schemas.microsoft.com/office/drawing/2014/main" id="{2EDD9CC6-2ADF-B9AF-A803-BF7F13C895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6767" y="266084"/>
            <a:ext cx="1592066" cy="117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1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93DA3D-D3CF-C8A5-4228-F6E23181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28"/>
          <a:stretch/>
        </p:blipFill>
        <p:spPr>
          <a:xfrm>
            <a:off x="5934456" y="1033272"/>
            <a:ext cx="5038997" cy="5001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42AF2-3F73-3949-CBD6-AB1C8957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EB27-AD52-F49C-3365-5E5B21207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25672"/>
            <a:ext cx="5638800" cy="4057463"/>
          </a:xfrm>
        </p:spPr>
        <p:txBody>
          <a:bodyPr>
            <a:normAutofit/>
          </a:bodyPr>
          <a:lstStyle/>
          <a:p>
            <a:r>
              <a:rPr lang="en-US" dirty="0"/>
              <a:t>Infinite, labelled experimental resonance data</a:t>
            </a:r>
          </a:p>
          <a:p>
            <a:endParaRPr lang="en-US" dirty="0"/>
          </a:p>
          <a:p>
            <a:r>
              <a:rPr lang="en-US" dirty="0"/>
              <a:t>Very useful for exploratory analysis &amp; model training</a:t>
            </a:r>
          </a:p>
          <a:p>
            <a:endParaRPr lang="en-US" dirty="0"/>
          </a:p>
          <a:p>
            <a:r>
              <a:rPr lang="en-US" dirty="0"/>
              <a:t>Tool for pseudo-validation of current &amp; future UQ methods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4BB5B-9035-25EC-5C99-DE767DDA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6E873-9A5A-9427-0FEA-4080202A2320}"/>
              </a:ext>
            </a:extLst>
          </p:cNvPr>
          <p:cNvSpPr txBox="1"/>
          <p:nvPr/>
        </p:nvSpPr>
        <p:spPr>
          <a:xfrm>
            <a:off x="1053297" y="6188649"/>
            <a:ext cx="60304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This material is based upon work supported by the Department of Energy National Nuclear Security Administration through the Nuclear Science and Security Consortium under Award Number DE-NA0003996.</a:t>
            </a:r>
          </a:p>
        </p:txBody>
      </p:sp>
      <p:pic>
        <p:nvPicPr>
          <p:cNvPr id="6" name="Google Shape;1095;g122cc145d05_0_0">
            <a:extLst>
              <a:ext uri="{FF2B5EF4-FFF2-40B4-BE49-F238E27FC236}">
                <a16:creationId xmlns:a16="http://schemas.microsoft.com/office/drawing/2014/main" id="{2EDD9CC6-2ADF-B9AF-A803-BF7F13C895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6767" y="266084"/>
            <a:ext cx="1592066" cy="117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6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4020-089B-9C52-94E0-567B4D9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0E4-AEFA-0512-BBC1-C846EE8BD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736771" cy="4057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ATARI – AI/ML Tool for Automated Resonance Identification</a:t>
            </a:r>
          </a:p>
          <a:p>
            <a:pPr lvl="1"/>
            <a:r>
              <a:rPr lang="en-US" dirty="0"/>
              <a:t>Proof-of-concept, low-fidelity physics</a:t>
            </a:r>
          </a:p>
          <a:p>
            <a:pPr lvl="1"/>
            <a:r>
              <a:rPr lang="en-US" dirty="0"/>
              <a:t>Promising results</a:t>
            </a:r>
          </a:p>
          <a:p>
            <a:pPr lvl="1"/>
            <a:r>
              <a:rPr lang="en-US" dirty="0"/>
              <a:t>Nonlinear, mixed-integer optimization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52A7-E367-9EB0-838C-452C1E4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Google Shape;1166;p47">
            <a:extLst>
              <a:ext uri="{FF2B5EF4-FFF2-40B4-BE49-F238E27FC236}">
                <a16:creationId xmlns:a16="http://schemas.microsoft.com/office/drawing/2014/main" id="{D7773625-1B60-D87D-12DD-4F912590E7C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394713" y="1783080"/>
            <a:ext cx="3578087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3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4020-089B-9C52-94E0-567B4D9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0E4-AEFA-0512-BBC1-C846EE8BD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736771" cy="4057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ATARI – AI/ML Tool for Automated Resonance Identification</a:t>
            </a:r>
          </a:p>
          <a:p>
            <a:pPr lvl="1"/>
            <a:r>
              <a:rPr lang="en-US" dirty="0"/>
              <a:t>Proof-of-concept, low-fidelity physics (SLBW, 1 spin-group)</a:t>
            </a:r>
          </a:p>
          <a:p>
            <a:pPr lvl="1"/>
            <a:r>
              <a:rPr lang="en-US" dirty="0"/>
              <a:t>Promising results</a:t>
            </a:r>
          </a:p>
          <a:p>
            <a:pPr lvl="1"/>
            <a:r>
              <a:rPr lang="en-US" dirty="0"/>
              <a:t>Nonlinear, mixed-integer optimization</a:t>
            </a:r>
          </a:p>
          <a:p>
            <a:pPr lvl="1"/>
            <a:r>
              <a:rPr lang="en-US" dirty="0"/>
              <a:t>Accurate resonance identification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52A7-E367-9EB0-838C-452C1E4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F6863-FBEB-DE23-ACC5-0AFC21702CA6}"/>
              </a:ext>
            </a:extLst>
          </p:cNvPr>
          <p:cNvSpPr txBox="1"/>
          <p:nvPr/>
        </p:nvSpPr>
        <p:spPr>
          <a:xfrm>
            <a:off x="937055" y="6204334"/>
            <a:ext cx="558688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235"/>
              </a:spcBef>
              <a:spcAft>
                <a:spcPts val="1700"/>
              </a:spcAft>
            </a:pPr>
            <a:r>
              <a:rPr lang="en-GB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Walton, N.A.W., Armstrong, J.L., Sobes, V., </a:t>
            </a:r>
            <a:r>
              <a:rPr lang="en-GB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Automated resonance evaluation tool; non-convex decomposition method for resonance regression and uncertainty quantification. </a:t>
            </a:r>
            <a:r>
              <a:rPr lang="en-GB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Proceedings</a:t>
            </a:r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the 2022 International conference on Nuclear Data, (2022).</a:t>
            </a:r>
            <a:r>
              <a:rPr lang="en-GB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050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4020-089B-9C52-94E0-567B4D9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0E4-AEFA-0512-BBC1-C846EE8BD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736771" cy="4057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ATARI – AI/ML Tool for Automated Resonance Identification</a:t>
            </a:r>
          </a:p>
          <a:p>
            <a:pPr lvl="1"/>
            <a:r>
              <a:rPr lang="en-US" dirty="0"/>
              <a:t>Proof-of-concept, low-fidelity physics</a:t>
            </a:r>
          </a:p>
          <a:p>
            <a:pPr lvl="1"/>
            <a:r>
              <a:rPr lang="en-US" dirty="0"/>
              <a:t>Promising results</a:t>
            </a:r>
          </a:p>
          <a:p>
            <a:pPr lvl="1"/>
            <a:r>
              <a:rPr lang="en-US" dirty="0"/>
              <a:t>Nonlinear, mixed-integer optimization</a:t>
            </a:r>
          </a:p>
          <a:p>
            <a:pPr lvl="1"/>
            <a:r>
              <a:rPr lang="en-US" dirty="0"/>
              <a:t>Accurate resonance identification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52A7-E367-9EB0-838C-452C1E4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Google Shape;1173;g12111933589_0_1">
            <a:extLst>
              <a:ext uri="{FF2B5EF4-FFF2-40B4-BE49-F238E27FC236}">
                <a16:creationId xmlns:a16="http://schemas.microsoft.com/office/drawing/2014/main" id="{1550072C-F7D9-EB1D-9092-B9EC04028BF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397496" y="1783080"/>
            <a:ext cx="3578087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4020-089B-9C52-94E0-567B4D9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0E4-AEFA-0512-BBC1-C846EE8BD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736771" cy="4057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ATARI – AI/ML Tool for Automated Resonance Identification</a:t>
            </a:r>
          </a:p>
          <a:p>
            <a:pPr lvl="1"/>
            <a:r>
              <a:rPr lang="en-US" dirty="0"/>
              <a:t>Proof-of-concept, low-fidelity physics (SLBW, 1 spin-group)</a:t>
            </a:r>
          </a:p>
          <a:p>
            <a:pPr lvl="1"/>
            <a:r>
              <a:rPr lang="en-US" dirty="0"/>
              <a:t>Promising results</a:t>
            </a:r>
          </a:p>
          <a:p>
            <a:pPr lvl="1"/>
            <a:r>
              <a:rPr lang="en-US" dirty="0"/>
              <a:t>Nonlinear, mixed-integer optimization</a:t>
            </a:r>
          </a:p>
          <a:p>
            <a:pPr lvl="1"/>
            <a:r>
              <a:rPr lang="en-US" dirty="0"/>
              <a:t>Accurate resonance identification</a:t>
            </a:r>
          </a:p>
          <a:p>
            <a:pPr lvl="1"/>
            <a:r>
              <a:rPr lang="en-US" dirty="0"/>
              <a:t>Performance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52A7-E367-9EB0-838C-452C1E4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48F98932-EA7E-A07A-0C34-595EFE05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71" y="2282033"/>
            <a:ext cx="3436395" cy="2335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FA259-7E2E-4166-D8BB-C39071790371}"/>
              </a:ext>
            </a:extLst>
          </p:cNvPr>
          <p:cNvSpPr txBox="1"/>
          <p:nvPr/>
        </p:nvSpPr>
        <p:spPr>
          <a:xfrm>
            <a:off x="7383385" y="2240280"/>
            <a:ext cx="3478881" cy="237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13E33-D6ED-6E07-5BE6-B802CEB77824}"/>
              </a:ext>
            </a:extLst>
          </p:cNvPr>
          <p:cNvSpPr txBox="1"/>
          <p:nvPr/>
        </p:nvSpPr>
        <p:spPr>
          <a:xfrm rot="16200000">
            <a:off x="7067934" y="3146157"/>
            <a:ext cx="9310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1A63B-0B0B-0C4E-AE22-213D783353AA}"/>
              </a:ext>
            </a:extLst>
          </p:cNvPr>
          <p:cNvSpPr txBox="1"/>
          <p:nvPr/>
        </p:nvSpPr>
        <p:spPr>
          <a:xfrm>
            <a:off x="9954472" y="2550816"/>
            <a:ext cx="1018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Empirical UQ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D3CA6-4753-26F6-43BA-DD0043B0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44880" y="2575479"/>
            <a:ext cx="76200" cy="215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382B6B-E327-D2ED-027A-3EA3DCF3A620}"/>
              </a:ext>
            </a:extLst>
          </p:cNvPr>
          <p:cNvSpPr/>
          <p:nvPr/>
        </p:nvSpPr>
        <p:spPr>
          <a:xfrm>
            <a:off x="9731683" y="2581584"/>
            <a:ext cx="1058239" cy="364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A3922-207F-76D7-1C6B-E1BC50B487A9}"/>
              </a:ext>
            </a:extLst>
          </p:cNvPr>
          <p:cNvSpPr txBox="1"/>
          <p:nvPr/>
        </p:nvSpPr>
        <p:spPr>
          <a:xfrm>
            <a:off x="9962511" y="2723374"/>
            <a:ext cx="858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Inferred UQ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6D7795-4A80-B75E-0B1F-56D0160BE8FA}"/>
              </a:ext>
            </a:extLst>
          </p:cNvPr>
          <p:cNvCxnSpPr>
            <a:cxnSpLocks/>
          </p:cNvCxnSpPr>
          <p:nvPr/>
        </p:nvCxnSpPr>
        <p:spPr>
          <a:xfrm>
            <a:off x="9775030" y="2855182"/>
            <a:ext cx="215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4020-089B-9C52-94E0-567B4D9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0E4-AEFA-0512-BBC1-C846EE8BD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736771" cy="4057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ATARI – AI/ML Tool for Automated Resonance Identification</a:t>
            </a:r>
          </a:p>
          <a:p>
            <a:pPr lvl="1"/>
            <a:r>
              <a:rPr lang="en-US" dirty="0"/>
              <a:t>Proof-of-concept, low-fidelity physics (SLBW, 1 spin-group)</a:t>
            </a:r>
          </a:p>
          <a:p>
            <a:pPr lvl="1"/>
            <a:r>
              <a:rPr lang="en-US" dirty="0"/>
              <a:t>Promising results</a:t>
            </a:r>
          </a:p>
          <a:p>
            <a:pPr lvl="1"/>
            <a:r>
              <a:rPr lang="en-US" dirty="0"/>
              <a:t>Nonlinear, mixed-integer optimization</a:t>
            </a:r>
          </a:p>
          <a:p>
            <a:pPr lvl="1"/>
            <a:r>
              <a:rPr lang="en-US" dirty="0"/>
              <a:t>Accurate resonance identification</a:t>
            </a:r>
          </a:p>
          <a:p>
            <a:pPr lvl="1"/>
            <a:r>
              <a:rPr lang="en-US" dirty="0"/>
              <a:t>Performance statistics</a:t>
            </a:r>
          </a:p>
          <a:p>
            <a:pPr lvl="1"/>
            <a:r>
              <a:rPr lang="en-US" dirty="0"/>
              <a:t>Identify model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52A7-E367-9EB0-838C-452C1E4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667F2-065E-18A5-0B31-268078DE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928" y="2240280"/>
            <a:ext cx="3438147" cy="2281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593747-DB61-A13E-FCE3-B5D876916813}"/>
              </a:ext>
            </a:extLst>
          </p:cNvPr>
          <p:cNvSpPr txBox="1"/>
          <p:nvPr/>
        </p:nvSpPr>
        <p:spPr>
          <a:xfrm>
            <a:off x="7280476" y="2144705"/>
            <a:ext cx="3582596" cy="237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6E784-0C59-485D-4631-8AA71B388305}"/>
              </a:ext>
            </a:extLst>
          </p:cNvPr>
          <p:cNvSpPr txBox="1"/>
          <p:nvPr/>
        </p:nvSpPr>
        <p:spPr>
          <a:xfrm rot="16200000">
            <a:off x="7044784" y="3053557"/>
            <a:ext cx="9310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89A23-B0E3-F318-D5B6-7424A68B704B}"/>
              </a:ext>
            </a:extLst>
          </p:cNvPr>
          <p:cNvSpPr txBox="1"/>
          <p:nvPr/>
        </p:nvSpPr>
        <p:spPr>
          <a:xfrm>
            <a:off x="9954472" y="2550816"/>
            <a:ext cx="1018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Empirical UQ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A6C28-03DF-107E-6A6C-8A48D9A0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44880" y="2575479"/>
            <a:ext cx="76200" cy="21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E8E924-E8E6-38C1-8E59-80611AA14785}"/>
              </a:ext>
            </a:extLst>
          </p:cNvPr>
          <p:cNvSpPr/>
          <p:nvPr/>
        </p:nvSpPr>
        <p:spPr>
          <a:xfrm>
            <a:off x="9731683" y="2581584"/>
            <a:ext cx="1058239" cy="364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D3137-90BD-4D27-E229-564DBED8B867}"/>
              </a:ext>
            </a:extLst>
          </p:cNvPr>
          <p:cNvSpPr txBox="1"/>
          <p:nvPr/>
        </p:nvSpPr>
        <p:spPr>
          <a:xfrm>
            <a:off x="9962511" y="2723374"/>
            <a:ext cx="858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Inferred UQ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FABED-6CBF-00AA-B62F-7B64CD5976A3}"/>
              </a:ext>
            </a:extLst>
          </p:cNvPr>
          <p:cNvCxnSpPr>
            <a:cxnSpLocks/>
          </p:cNvCxnSpPr>
          <p:nvPr/>
        </p:nvCxnSpPr>
        <p:spPr>
          <a:xfrm>
            <a:off x="9775030" y="2855182"/>
            <a:ext cx="215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8863-B52E-67D8-40B7-64013372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C568-7F14-97AD-178E-4DA55F0F6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synthesis methodology		unlimited, labelled data [supervised machine learning]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Pseudo-validation for UQ</a:t>
            </a:r>
          </a:p>
          <a:p>
            <a:pPr lvl="1"/>
            <a:r>
              <a:rPr lang="en-US" dirty="0"/>
              <a:t>Current &amp; Future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Exploratory analysis &amp; Model Training</a:t>
            </a:r>
          </a:p>
          <a:p>
            <a:pPr lvl="1"/>
            <a:r>
              <a:rPr lang="en-US" dirty="0"/>
              <a:t>Next steps for ATARI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4050A-4CC3-021B-BDAB-50EB4EB4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EF27339-E28B-3246-931B-D666B93DB791}"/>
              </a:ext>
            </a:extLst>
          </p:cNvPr>
          <p:cNvSpPr/>
          <p:nvPr/>
        </p:nvSpPr>
        <p:spPr>
          <a:xfrm>
            <a:off x="5021664" y="1909187"/>
            <a:ext cx="693336" cy="29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AA87C-B636-B4C4-3D8C-085956EBBBE5}"/>
              </a:ext>
            </a:extLst>
          </p:cNvPr>
          <p:cNvSpPr txBox="1"/>
          <p:nvPr/>
        </p:nvSpPr>
        <p:spPr>
          <a:xfrm>
            <a:off x="923421" y="6204334"/>
            <a:ext cx="609805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De Saint Jean, Cyrille, Archier, Pascal, Privas, Edwin, and Noguere, Gilles, “On the use of bayesian monte-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</a:rPr>
              <a:t>carlo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 in evaluation of nuclear data,” EPJ Web Conf., vol. 146, p. 02007, 2017. [Online]. Available: https://doi.org/10.1051/epjconf/201714602007</a:t>
            </a:r>
          </a:p>
        </p:txBody>
      </p:sp>
    </p:spTree>
    <p:extLst>
      <p:ext uri="{BB962C8B-B14F-4D97-AF65-F5344CB8AC3E}">
        <p14:creationId xmlns:p14="http://schemas.microsoft.com/office/powerpoint/2010/main" val="1571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E5CC-9A4F-05B9-555A-05E90023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F4CBF-824A-08D7-42FC-65AF409F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CD6C9-C483-E818-3522-EBB839AE68EE}"/>
              </a:ext>
            </a:extLst>
          </p:cNvPr>
          <p:cNvSpPr txBox="1"/>
          <p:nvPr/>
        </p:nvSpPr>
        <p:spPr>
          <a:xfrm>
            <a:off x="2277721" y="1570707"/>
            <a:ext cx="6874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a typeface="+mj-ea"/>
                <a:cs typeface="+mj-cs"/>
              </a:rPr>
              <a:t>Goal</a:t>
            </a:r>
          </a:p>
          <a:p>
            <a:pPr algn="ctr"/>
            <a:r>
              <a:rPr lang="en-US" sz="2800" dirty="0">
                <a:ea typeface="+mj-ea"/>
                <a:cs typeface="+mj-cs"/>
              </a:rPr>
              <a:t>Create data with similar statistical properties </a:t>
            </a:r>
            <a:r>
              <a:rPr lang="en-US" sz="2800" dirty="0" err="1">
                <a:ea typeface="+mj-ea"/>
                <a:cs typeface="+mj-cs"/>
              </a:rPr>
              <a:t>s.t.</a:t>
            </a:r>
            <a:r>
              <a:rPr lang="en-US" sz="2800" dirty="0">
                <a:ea typeface="+mj-ea"/>
                <a:cs typeface="+mj-cs"/>
              </a:rPr>
              <a:t> an analysis would yield similar results.</a:t>
            </a:r>
          </a:p>
          <a:p>
            <a:pPr algn="ctr"/>
            <a:endParaRPr lang="en-US" sz="2800" dirty="0">
              <a:ea typeface="+mj-ea"/>
              <a:cs typeface="+mj-cs"/>
            </a:endParaRPr>
          </a:p>
          <a:p>
            <a:pPr algn="ctr"/>
            <a:r>
              <a:rPr lang="en-US" sz="2800" b="1" dirty="0">
                <a:ea typeface="+mj-ea"/>
                <a:cs typeface="+mj-cs"/>
              </a:rPr>
              <a:t>Method</a:t>
            </a:r>
          </a:p>
          <a:p>
            <a:pPr algn="ctr"/>
            <a:r>
              <a:rPr lang="en-US" sz="2800" dirty="0">
                <a:ea typeface="+mj-ea"/>
                <a:cs typeface="+mj-cs"/>
              </a:rPr>
              <a:t>Create a generative model that approximates the distribution/process of the real data. Sample from the generative model.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CF2DC1-1109-C4D5-67B8-F0F8C169B416}"/>
              </a:ext>
            </a:extLst>
          </p:cNvPr>
          <p:cNvSpPr/>
          <p:nvPr/>
        </p:nvSpPr>
        <p:spPr>
          <a:xfrm>
            <a:off x="2277720" y="1423585"/>
            <a:ext cx="6874559" cy="3981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31C79DF-F85B-4AE6-E389-065F32B27986}"/>
              </a:ext>
            </a:extLst>
          </p:cNvPr>
          <p:cNvSpPr/>
          <p:nvPr/>
        </p:nvSpPr>
        <p:spPr>
          <a:xfrm rot="9076938">
            <a:off x="8553812" y="888284"/>
            <a:ext cx="711200" cy="47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3277DD-7303-BAB2-A3FD-B4E4C6FF6048}"/>
              </a:ext>
            </a:extLst>
          </p:cNvPr>
          <p:cNvSpPr/>
          <p:nvPr/>
        </p:nvSpPr>
        <p:spPr>
          <a:xfrm>
            <a:off x="9398642" y="32569"/>
            <a:ext cx="2793357" cy="2594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Common practice in many statistical and ML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Language/image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54683-7D23-680B-181A-8C92129F812D}"/>
              </a:ext>
            </a:extLst>
          </p:cNvPr>
          <p:cNvSpPr txBox="1"/>
          <p:nvPr/>
        </p:nvSpPr>
        <p:spPr>
          <a:xfrm>
            <a:off x="1467895" y="6204334"/>
            <a:ext cx="5988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R. J. Chen, M. Y. Lu, T. Y. Chen, D. F. K. Williamson, and F. Mahmood, “Synthetic data in machine learning for medicine and healthcare,” Nature Biomedical Engineering, vol. 5, no. 6, pp. 493–497, 2021. [Online]. Available: https://</a:t>
            </a:r>
            <a:r>
              <a:rPr lang="en-US" sz="10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/10.1038/s41551-021-00751-8s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BED4-E1D7-F7B2-3216-61BF2633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5D7F1-A72A-111D-A3AE-A6A7ED1B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07612-CFD3-E28D-2F1F-BF4E39D1E215}"/>
                  </a:ext>
                </a:extLst>
              </p:cNvPr>
              <p:cNvSpPr txBox="1"/>
              <p:nvPr/>
            </p:nvSpPr>
            <p:spPr>
              <a:xfrm>
                <a:off x="4331380" y="1173417"/>
                <a:ext cx="3529240" cy="326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Method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Assume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Y = synthetic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X = observed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Use </a:t>
                </a:r>
                <a:r>
                  <a:rPr lang="en-US" sz="2400" i="1" dirty="0"/>
                  <a:t>X</a:t>
                </a:r>
                <a:r>
                  <a:rPr lang="en-US" sz="2400" dirty="0"/>
                  <a:t>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Sample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07612-CFD3-E28D-2F1F-BF4E39D1E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80" y="1173417"/>
                <a:ext cx="3529240" cy="3267818"/>
              </a:xfrm>
              <a:prstGeom prst="rect">
                <a:avLst/>
              </a:prstGeom>
              <a:blipFill>
                <a:blip r:embed="rId2"/>
                <a:stretch>
                  <a:fillRect l="-2878" b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60D6-8C1E-BBE3-87EA-B17E50DA2E41}"/>
                  </a:ext>
                </a:extLst>
              </p:cNvPr>
              <p:cNvSpPr txBox="1"/>
              <p:nvPr/>
            </p:nvSpPr>
            <p:spPr>
              <a:xfrm>
                <a:off x="3977246" y="4959860"/>
                <a:ext cx="423750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ea typeface="+mj-ea"/>
                    <a:cs typeface="+mj-cs"/>
                  </a:rPr>
                  <a:t>Utility: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dirty="0"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60D6-8C1E-BBE3-87EA-B17E50DA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46" y="4959860"/>
                <a:ext cx="4237507" cy="509178"/>
              </a:xfrm>
              <a:prstGeom prst="rect">
                <a:avLst/>
              </a:prstGeom>
              <a:blipFill>
                <a:blip r:embed="rId3"/>
                <a:stretch>
                  <a:fillRect l="-2083" t="-731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59B0C05-057C-C6CB-392E-937F7B1D7CC9}"/>
              </a:ext>
            </a:extLst>
          </p:cNvPr>
          <p:cNvSpPr txBox="1"/>
          <p:nvPr/>
        </p:nvSpPr>
        <p:spPr>
          <a:xfrm>
            <a:off x="728392" y="6136956"/>
            <a:ext cx="532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M. W. Hopwood, J. S. Stein, J. L. Braid, and H. P. Seigneur, “Physics-based method for generating fully synthetic iv curve training datasets for machine learning classification of pv failures,” Energies, vol. 15, no. 14, 2022. [Online]. https://</a:t>
            </a:r>
            <a:r>
              <a:rPr lang="en-US" sz="10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/10.3390/en15145085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682DE-021A-957F-C45E-D13B273FC1A9}"/>
              </a:ext>
            </a:extLst>
          </p:cNvPr>
          <p:cNvSpPr txBox="1"/>
          <p:nvPr/>
        </p:nvSpPr>
        <p:spPr>
          <a:xfrm>
            <a:off x="6116654" y="6136956"/>
            <a:ext cx="4473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T. Burr, M. Hamada, T. Graves, and S. Myers, “Augmenting real data with synthetic data: An application in assessing radio-isotope identification algorithms,” Quality and Reliability Engineering International, vol. 25, pp. 899 – 911, 12 2009.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D3D27-E37C-C131-EB11-D7B5ED9EED2D}"/>
              </a:ext>
            </a:extLst>
          </p:cNvPr>
          <p:cNvSpPr txBox="1"/>
          <p:nvPr/>
        </p:nvSpPr>
        <p:spPr>
          <a:xfrm>
            <a:off x="5289630" y="1388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DEA63A7-D96E-DAA6-9076-033BCA12B312}"/>
              </a:ext>
            </a:extLst>
          </p:cNvPr>
          <p:cNvSpPr/>
          <p:nvPr/>
        </p:nvSpPr>
        <p:spPr>
          <a:xfrm rot="9076938">
            <a:off x="7807327" y="3140340"/>
            <a:ext cx="617606" cy="296231"/>
          </a:xfrm>
          <a:prstGeom prst="rightArrow">
            <a:avLst>
              <a:gd name="adj1" fmla="val 50000"/>
              <a:gd name="adj2" fmla="val 48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F8D3031-6E64-DFAA-4753-3361C2AF3566}"/>
              </a:ext>
            </a:extLst>
          </p:cNvPr>
          <p:cNvSpPr/>
          <p:nvPr/>
        </p:nvSpPr>
        <p:spPr>
          <a:xfrm>
            <a:off x="8458119" y="2781869"/>
            <a:ext cx="2555243" cy="45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Can be physics-informed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12097</TotalTime>
  <Words>1534</Words>
  <Application>Microsoft Macintosh PowerPoint</Application>
  <PresentationFormat>Widescreen</PresentationFormat>
  <Paragraphs>337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Helvetica</vt:lpstr>
      <vt:lpstr>Office Theme</vt:lpstr>
      <vt:lpstr>Generation of synthetic experimental resonance data in support of reliable and reproducible cross section uncertainty evaluation</vt:lpstr>
      <vt:lpstr>Motivation</vt:lpstr>
      <vt:lpstr>Motivation</vt:lpstr>
      <vt:lpstr>Motivation</vt:lpstr>
      <vt:lpstr>Motivation</vt:lpstr>
      <vt:lpstr>Motivation</vt:lpstr>
      <vt:lpstr>Motivation</vt:lpstr>
      <vt:lpstr>Data Synthesis</vt:lpstr>
      <vt:lpstr>Data Synthesis</vt:lpstr>
      <vt:lpstr>Experimental Resonance data</vt:lpstr>
      <vt:lpstr>Process</vt:lpstr>
      <vt:lpstr>Process</vt:lpstr>
      <vt:lpstr>Process</vt:lpstr>
      <vt:lpstr>Process</vt:lpstr>
      <vt:lpstr>Process</vt:lpstr>
      <vt:lpstr>Process</vt:lpstr>
      <vt:lpstr>Process</vt:lpstr>
      <vt:lpstr>PowerPoint Presentation</vt:lpstr>
      <vt:lpstr>PowerPoint Presentation</vt:lpstr>
      <vt:lpstr>Forward Reduction Process</vt:lpstr>
      <vt:lpstr>Novel Method to Inverse Reduction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Verification</vt:lpstr>
      <vt:lpstr>PowerPoint Presentation</vt:lpstr>
      <vt:lpstr>Conclusions</vt:lpstr>
      <vt:lpstr>Conclusions</vt:lpstr>
      <vt:lpstr>Motivation</vt:lpstr>
      <vt:lpstr>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Experimental Resonance Data</dc:title>
  <dc:creator>Noah Walton</dc:creator>
  <cp:lastModifiedBy>Noah Walton</cp:lastModifiedBy>
  <cp:revision>47</cp:revision>
  <dcterms:created xsi:type="dcterms:W3CDTF">2022-09-20T14:57:05Z</dcterms:created>
  <dcterms:modified xsi:type="dcterms:W3CDTF">2022-10-30T15:44:39Z</dcterms:modified>
</cp:coreProperties>
</file>