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31"/>
  </p:notesMasterIdLst>
  <p:handoutMasterIdLst>
    <p:handoutMasterId r:id="rId32"/>
  </p:handoutMasterIdLst>
  <p:sldIdLst>
    <p:sldId id="493" r:id="rId2"/>
    <p:sldId id="543" r:id="rId3"/>
    <p:sldId id="539" r:id="rId4"/>
    <p:sldId id="542" r:id="rId5"/>
    <p:sldId id="544" r:id="rId6"/>
    <p:sldId id="559" r:id="rId7"/>
    <p:sldId id="560" r:id="rId8"/>
    <p:sldId id="561" r:id="rId9"/>
    <p:sldId id="545" r:id="rId10"/>
    <p:sldId id="546" r:id="rId11"/>
    <p:sldId id="547" r:id="rId12"/>
    <p:sldId id="562" r:id="rId13"/>
    <p:sldId id="548" r:id="rId14"/>
    <p:sldId id="549" r:id="rId15"/>
    <p:sldId id="550" r:id="rId16"/>
    <p:sldId id="577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73" r:id="rId26"/>
    <p:sldId id="575" r:id="rId27"/>
    <p:sldId id="574" r:id="rId28"/>
    <p:sldId id="576" r:id="rId29"/>
    <p:sldId id="537" r:id="rId3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6012" autoAdjust="0"/>
  </p:normalViewPr>
  <p:slideViewPr>
    <p:cSldViewPr snapToGrid="0">
      <p:cViewPr>
        <p:scale>
          <a:sx n="123" d="100"/>
          <a:sy n="123" d="100"/>
        </p:scale>
        <p:origin x="1960" y="296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10/27/22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10/27/22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LLNL-PRES-841856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19742" y="627801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+mn-lt"/>
                <a:cs typeface="Arial"/>
              </a:rPr>
              <a:t>LLNL-PRES-841856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502287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Candidate evaluation for He3 + He4 scattering from R-matrix theory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0116" y="2502701"/>
            <a:ext cx="5629274" cy="1071852"/>
          </a:xfrm>
        </p:spPr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CSEWG 2022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Ian Thompson</a:t>
            </a:r>
          </a:p>
          <a:p>
            <a:pPr lvl="0"/>
            <a:r>
              <a:rPr lang="en-US" dirty="0"/>
              <a:t>Nuclear Data and Theory Group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Nov 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135A9-B369-A343-AEB4-0027EE552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15" y="1587159"/>
            <a:ext cx="5207000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B13DAA-EF8E-E646-A7D3-2FAD1FA6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Tombrello_aa</a:t>
            </a:r>
            <a:r>
              <a:rPr lang="en-US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4170C-952C-5D4D-8EE3-201BDE82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815" y="2654764"/>
            <a:ext cx="3707491" cy="359873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BE1315-D295-CC42-A23E-9293E299B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36622"/>
              </p:ext>
            </p:extLst>
          </p:nvPr>
        </p:nvGraphicFramePr>
        <p:xfrm>
          <a:off x="5210629" y="1392467"/>
          <a:ext cx="37084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619">
                  <a:extLst>
                    <a:ext uri="{9D8B030D-6E8A-4147-A177-3AD203B41FA5}">
                      <a16:colId xmlns:a16="http://schemas.microsoft.com/office/drawing/2014/main" val="3380015483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2230780438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1827135764"/>
                    </a:ext>
                  </a:extLst>
                </a:gridCol>
                <a:gridCol w="544701">
                  <a:extLst>
                    <a:ext uri="{9D8B030D-6E8A-4147-A177-3AD203B41FA5}">
                      <a16:colId xmlns:a16="http://schemas.microsoft.com/office/drawing/2014/main" val="194085509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shift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0383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Tombrello_aa.dat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3.559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1.080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913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422D3-EDCC-E440-B485-00C61845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Spiger_aa</a:t>
            </a:r>
            <a:r>
              <a:rPr lang="en-US" dirty="0"/>
              <a:t>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45B241-0308-5940-815A-65C23254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53337"/>
              </p:ext>
            </p:extLst>
          </p:nvPr>
        </p:nvGraphicFramePr>
        <p:xfrm>
          <a:off x="5314949" y="1374596"/>
          <a:ext cx="3708400" cy="578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619">
                  <a:extLst>
                    <a:ext uri="{9D8B030D-6E8A-4147-A177-3AD203B41FA5}">
                      <a16:colId xmlns:a16="http://schemas.microsoft.com/office/drawing/2014/main" val="2123834341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387704841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325625267"/>
                    </a:ext>
                  </a:extLst>
                </a:gridCol>
                <a:gridCol w="544701">
                  <a:extLst>
                    <a:ext uri="{9D8B030D-6E8A-4147-A177-3AD203B41FA5}">
                      <a16:colId xmlns:a16="http://schemas.microsoft.com/office/drawing/2014/main" val="209328929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shift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188353"/>
                  </a:ext>
                </a:extLst>
              </a:tr>
              <a:tr h="359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Spiger-A1094004-lab_aa.dat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2.633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-0.048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903065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96DA4D-E644-AF47-ABE3-7CCB92345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189" y="2674374"/>
            <a:ext cx="3558152" cy="346301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394DDF-1B4D-AE48-A00A-A60C70F8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9" y="1565388"/>
            <a:ext cx="5143500" cy="4572000"/>
          </a:xfrm>
        </p:spPr>
      </p:pic>
    </p:spTree>
    <p:extLst>
      <p:ext uri="{BB962C8B-B14F-4D97-AF65-F5344CB8AC3E}">
        <p14:creationId xmlns:p14="http://schemas.microsoft.com/office/powerpoint/2010/main" val="362152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F624A-AD0F-4C47-A7D3-14B6E016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74" y="1451282"/>
            <a:ext cx="4940247" cy="36909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CDB3C7-E5FF-364B-84C3-E773ACEF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Spiger_aa</a:t>
            </a:r>
            <a:r>
              <a:rPr lang="en-US" dirty="0"/>
              <a:t> data (without energy shift adjusting)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65120-FBA8-A547-8EFD-D04AFD11BCBB}"/>
              </a:ext>
            </a:extLst>
          </p:cNvPr>
          <p:cNvSpPr txBox="1"/>
          <p:nvPr/>
        </p:nvSpPr>
        <p:spPr>
          <a:xfrm>
            <a:off x="904568" y="5199289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(normalizations </a:t>
            </a:r>
            <a:r>
              <a:rPr lang="en-US" b="1" dirty="0"/>
              <a:t>not</a:t>
            </a:r>
            <a:r>
              <a:rPr lang="en-US" dirty="0"/>
              <a:t> refitted)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4B7572-2A91-0942-98D8-EA4DC696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65" y="1451282"/>
            <a:ext cx="3837720" cy="3748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54D7E7-B02C-DC4F-A33D-C9E6E9B4FB28}"/>
              </a:ext>
            </a:extLst>
          </p:cNvPr>
          <p:cNvSpPr txBox="1"/>
          <p:nvPr/>
        </p:nvSpPr>
        <p:spPr>
          <a:xfrm>
            <a:off x="4932591" y="536527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Barnard data not energy-shifted.</a:t>
            </a:r>
          </a:p>
          <a:p>
            <a:r>
              <a:rPr lang="en-US" dirty="0"/>
              <a:t>Then discrepancies seen in other </a:t>
            </a:r>
            <a:br>
              <a:rPr lang="en-US" dirty="0"/>
            </a:br>
            <a:r>
              <a:rPr lang="en-US" dirty="0"/>
              <a:t>aa data sets near the 7 MeV pole.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96FA99E-2051-4F41-B0F3-24EB20C2A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252001"/>
              </p:ext>
            </p:extLst>
          </p:nvPr>
        </p:nvGraphicFramePr>
        <p:xfrm>
          <a:off x="1357943" y="5625639"/>
          <a:ext cx="2565400" cy="406400"/>
        </p:xfrm>
        <a:graphic>
          <a:graphicData uri="http://schemas.openxmlformats.org/drawingml/2006/table">
            <a:tbl>
              <a:tblPr/>
              <a:tblGrid>
                <a:gridCol w="1890795">
                  <a:extLst>
                    <a:ext uri="{9D8B030D-6E8A-4147-A177-3AD203B41FA5}">
                      <a16:colId xmlns:a16="http://schemas.microsoft.com/office/drawing/2014/main" val="4219167483"/>
                    </a:ext>
                  </a:extLst>
                </a:gridCol>
                <a:gridCol w="674605">
                  <a:extLst>
                    <a:ext uri="{9D8B030D-6E8A-4147-A177-3AD203B41FA5}">
                      <a16:colId xmlns:a16="http://schemas.microsoft.com/office/drawing/2014/main" val="126605201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Chisq/pts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7031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Spiger-A1094004-lab_aa.dat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6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5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82DDB-8ACB-CE48-85E0-5CA37B1D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67416"/>
            <a:ext cx="4838700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49C17E-EC27-FE43-ACDB-A330223A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Mohr_aa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C4BAA0-551C-F842-B020-5526865A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75" y="2318656"/>
            <a:ext cx="3884309" cy="372075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F461B1-23FB-2E46-8945-97F428E68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89958"/>
              </p:ext>
            </p:extLst>
          </p:nvPr>
        </p:nvGraphicFramePr>
        <p:xfrm>
          <a:off x="5282292" y="1486636"/>
          <a:ext cx="37084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619">
                  <a:extLst>
                    <a:ext uri="{9D8B030D-6E8A-4147-A177-3AD203B41FA5}">
                      <a16:colId xmlns:a16="http://schemas.microsoft.com/office/drawing/2014/main" val="3807010979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1685264208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2394207233"/>
                    </a:ext>
                  </a:extLst>
                </a:gridCol>
                <a:gridCol w="544701">
                  <a:extLst>
                    <a:ext uri="{9D8B030D-6E8A-4147-A177-3AD203B41FA5}">
                      <a16:colId xmlns:a16="http://schemas.microsoft.com/office/drawing/2014/main" val="301688366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shift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8513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Mohr_aa.dat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3.481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52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5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9D63A3-25FE-F74D-93AE-ABADAD62F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71" y="1619817"/>
            <a:ext cx="4775200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48B070-48D3-4242-9D40-CE5A71044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Fasoli_pp</a:t>
            </a:r>
            <a:r>
              <a:rPr lang="en-US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235B2-47FC-B240-9689-652C311EE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55" y="2449285"/>
            <a:ext cx="3835066" cy="374253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8D1BBF-46AF-D445-B33D-39BDC50E6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517768"/>
              </p:ext>
            </p:extLst>
          </p:nvPr>
        </p:nvGraphicFramePr>
        <p:xfrm>
          <a:off x="5247988" y="1509485"/>
          <a:ext cx="37084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0619">
                  <a:extLst>
                    <a:ext uri="{9D8B030D-6E8A-4147-A177-3AD203B41FA5}">
                      <a16:colId xmlns:a16="http://schemas.microsoft.com/office/drawing/2014/main" val="2766034237"/>
                    </a:ext>
                  </a:extLst>
                </a:gridCol>
                <a:gridCol w="674542">
                  <a:extLst>
                    <a:ext uri="{9D8B030D-6E8A-4147-A177-3AD203B41FA5}">
                      <a16:colId xmlns:a16="http://schemas.microsoft.com/office/drawing/2014/main" val="3825950019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541201009"/>
                    </a:ext>
                  </a:extLst>
                </a:gridCol>
                <a:gridCol w="544701">
                  <a:extLst>
                    <a:ext uri="{9D8B030D-6E8A-4147-A177-3AD203B41FA5}">
                      <a16:colId xmlns:a16="http://schemas.microsoft.com/office/drawing/2014/main" val="20229231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shift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19732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Fasoli_pp.dat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2853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9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FC082-75F4-164B-965D-D974FA94D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43" y="1598045"/>
            <a:ext cx="4800600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25D41B-9149-5145-9EA0-1C329CF6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Harrison_pp0.data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E9A25-4C3E-0E40-85E6-EC22F9C4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893" y="2449286"/>
            <a:ext cx="3812756" cy="372075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780CFD-AE20-DE44-9F5D-A1CD5DFEA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68793"/>
              </p:ext>
            </p:extLst>
          </p:nvPr>
        </p:nvGraphicFramePr>
        <p:xfrm>
          <a:off x="5363936" y="1432382"/>
          <a:ext cx="31623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83">
                  <a:extLst>
                    <a:ext uri="{9D8B030D-6E8A-4147-A177-3AD203B41FA5}">
                      <a16:colId xmlns:a16="http://schemas.microsoft.com/office/drawing/2014/main" val="4131866484"/>
                    </a:ext>
                  </a:extLst>
                </a:gridCol>
                <a:gridCol w="674244">
                  <a:extLst>
                    <a:ext uri="{9D8B030D-6E8A-4147-A177-3AD203B41FA5}">
                      <a16:colId xmlns:a16="http://schemas.microsoft.com/office/drawing/2014/main" val="3885002773"/>
                    </a:ext>
                  </a:extLst>
                </a:gridCol>
                <a:gridCol w="598273">
                  <a:extLst>
                    <a:ext uri="{9D8B030D-6E8A-4147-A177-3AD203B41FA5}">
                      <a16:colId xmlns:a16="http://schemas.microsoft.com/office/drawing/2014/main" val="350575607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49512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Harrison_pp0.dat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411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7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AFC082-75F4-164B-965D-D974FA94D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1600384"/>
            <a:ext cx="4800600" cy="45673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25D41B-9149-5145-9EA0-1C329CF6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McCray_</a:t>
            </a:r>
            <a:r>
              <a:rPr lang="en-US" dirty="0" err="1"/>
              <a:t>pp.data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AE9A25-4C3E-0E40-85E6-EC22F9C4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2335019"/>
            <a:ext cx="3997979" cy="38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8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7C126E-6CA3-4347-B76B-49830F5F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Spiger-cm_ap</a:t>
            </a:r>
            <a:r>
              <a:rPr lang="en-US" dirty="0"/>
              <a:t>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BA9740-D611-6C4C-A685-7BA19E7D4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85616"/>
              </p:ext>
            </p:extLst>
          </p:nvPr>
        </p:nvGraphicFramePr>
        <p:xfrm>
          <a:off x="5524500" y="1565388"/>
          <a:ext cx="31623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83">
                  <a:extLst>
                    <a:ext uri="{9D8B030D-6E8A-4147-A177-3AD203B41FA5}">
                      <a16:colId xmlns:a16="http://schemas.microsoft.com/office/drawing/2014/main" val="3027983007"/>
                    </a:ext>
                  </a:extLst>
                </a:gridCol>
                <a:gridCol w="674244">
                  <a:extLst>
                    <a:ext uri="{9D8B030D-6E8A-4147-A177-3AD203B41FA5}">
                      <a16:colId xmlns:a16="http://schemas.microsoft.com/office/drawing/2014/main" val="379866270"/>
                    </a:ext>
                  </a:extLst>
                </a:gridCol>
                <a:gridCol w="598273">
                  <a:extLst>
                    <a:ext uri="{9D8B030D-6E8A-4147-A177-3AD203B41FA5}">
                      <a16:colId xmlns:a16="http://schemas.microsoft.com/office/drawing/2014/main" val="351831836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57784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Spiger-cm_ap0.dat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850761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A76C53-365D-E042-8C06-FF333DCD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42" y="2677885"/>
            <a:ext cx="3469007" cy="3459503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FD628B7-27C9-FB45-B82C-7207CCC7E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18" y="1470797"/>
            <a:ext cx="5267384" cy="4554223"/>
          </a:xfrm>
        </p:spPr>
      </p:pic>
    </p:spTree>
    <p:extLst>
      <p:ext uri="{BB962C8B-B14F-4D97-AF65-F5344CB8AC3E}">
        <p14:creationId xmlns:p14="http://schemas.microsoft.com/office/powerpoint/2010/main" val="244754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9C15568-19E3-C149-9BE6-2F6E23F23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754087"/>
            <a:ext cx="4259809" cy="324394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4ECB611-8BCA-1949-9EE4-3A12D9A3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Elwyn_pa</a:t>
            </a:r>
            <a:r>
              <a:rPr lang="en-US" dirty="0"/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E1C33F-66C8-C948-BB30-54CE28FA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76" y="1567543"/>
            <a:ext cx="4609649" cy="452267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F881985-5EC0-204D-8DFC-53E90C677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69390"/>
              </p:ext>
            </p:extLst>
          </p:nvPr>
        </p:nvGraphicFramePr>
        <p:xfrm>
          <a:off x="323850" y="1567543"/>
          <a:ext cx="31623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83">
                  <a:extLst>
                    <a:ext uri="{9D8B030D-6E8A-4147-A177-3AD203B41FA5}">
                      <a16:colId xmlns:a16="http://schemas.microsoft.com/office/drawing/2014/main" val="3465220603"/>
                    </a:ext>
                  </a:extLst>
                </a:gridCol>
                <a:gridCol w="674244">
                  <a:extLst>
                    <a:ext uri="{9D8B030D-6E8A-4147-A177-3AD203B41FA5}">
                      <a16:colId xmlns:a16="http://schemas.microsoft.com/office/drawing/2014/main" val="2339597810"/>
                    </a:ext>
                  </a:extLst>
                </a:gridCol>
                <a:gridCol w="598273">
                  <a:extLst>
                    <a:ext uri="{9D8B030D-6E8A-4147-A177-3AD203B41FA5}">
                      <a16:colId xmlns:a16="http://schemas.microsoft.com/office/drawing/2014/main" val="399955825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90091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Elwyn_pa.dat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4.317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0590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13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31A4F-6AE1-C148-B802-42B8D02D9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57" y="2181339"/>
            <a:ext cx="4255453" cy="383846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299F38-31F0-8143-BC35-97BCF3A6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Lin_pa</a:t>
            </a:r>
            <a:r>
              <a:rPr lang="en-US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83264-F17B-6445-8809-CD27893D6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1485560"/>
            <a:ext cx="4635500" cy="46228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50CEF4-5886-4741-A41B-646F78455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32872"/>
              </p:ext>
            </p:extLst>
          </p:nvPr>
        </p:nvGraphicFramePr>
        <p:xfrm>
          <a:off x="457200" y="1485560"/>
          <a:ext cx="31623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83">
                  <a:extLst>
                    <a:ext uri="{9D8B030D-6E8A-4147-A177-3AD203B41FA5}">
                      <a16:colId xmlns:a16="http://schemas.microsoft.com/office/drawing/2014/main" val="4131090823"/>
                    </a:ext>
                  </a:extLst>
                </a:gridCol>
                <a:gridCol w="674244">
                  <a:extLst>
                    <a:ext uri="{9D8B030D-6E8A-4147-A177-3AD203B41FA5}">
                      <a16:colId xmlns:a16="http://schemas.microsoft.com/office/drawing/2014/main" val="3836050402"/>
                    </a:ext>
                  </a:extLst>
                </a:gridCol>
                <a:gridCol w="598273">
                  <a:extLst>
                    <a:ext uri="{9D8B030D-6E8A-4147-A177-3AD203B41FA5}">
                      <a16:colId xmlns:a16="http://schemas.microsoft.com/office/drawing/2014/main" val="222153383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88657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Lin_pa.dat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5898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87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CFB58F-E101-254E-A51B-5DE5112E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Strategy: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 calculations should be made using </a:t>
            </a:r>
            <a:r>
              <a:rPr lang="en-US" i="1" dirty="0" err="1"/>
              <a:t>B</a:t>
            </a:r>
            <a:r>
              <a:rPr lang="en-US" baseline="-25000" dirty="0" err="1"/>
              <a:t>c</a:t>
            </a:r>
            <a:r>
              <a:rPr lang="en-US" dirty="0"/>
              <a:t> = −</a:t>
            </a:r>
            <a:r>
              <a:rPr lang="en-US" i="1" dirty="0" err="1"/>
              <a:t>L</a:t>
            </a:r>
            <a:r>
              <a:rPr lang="en-US" baseline="-25000" dirty="0" err="1"/>
              <a:t>c</a:t>
            </a:r>
            <a:endParaRPr lang="en-US" baseline="-25000" dirty="0"/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Background levels at 20 MeV (in this basis), 1 per spin group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Maximum orbital angular momentum </a:t>
            </a:r>
            <a:r>
              <a:rPr lang="en-US" i="1" dirty="0" err="1"/>
              <a:t>L</a:t>
            </a:r>
            <a:r>
              <a:rPr lang="en-US" baseline="-25000" dirty="0" err="1"/>
              <a:t>ah</a:t>
            </a:r>
            <a:r>
              <a:rPr lang="en-US" baseline="30000" dirty="0" err="1"/>
              <a:t>max</a:t>
            </a:r>
            <a:r>
              <a:rPr lang="en-US" baseline="30000" dirty="0"/>
              <a:t> </a:t>
            </a:r>
            <a:r>
              <a:rPr lang="en-US" dirty="0"/>
              <a:t>= 4, </a:t>
            </a:r>
            <a:r>
              <a:rPr lang="en-US" i="1" dirty="0" err="1"/>
              <a:t>L</a:t>
            </a:r>
            <a:r>
              <a:rPr lang="en-US" baseline="-25000" dirty="0" err="1"/>
              <a:t>pLi</a:t>
            </a:r>
            <a:r>
              <a:rPr lang="en-US" baseline="30000" dirty="0" err="1"/>
              <a:t>max</a:t>
            </a:r>
            <a:r>
              <a:rPr lang="en-US" baseline="30000" dirty="0"/>
              <a:t> </a:t>
            </a:r>
            <a:r>
              <a:rPr lang="en-US" dirty="0"/>
              <a:t>= 1, </a:t>
            </a:r>
            <a:br>
              <a:rPr lang="en-US" dirty="0"/>
            </a:br>
            <a:r>
              <a:rPr lang="en-US" dirty="0"/>
              <a:t>and all the spin groups up to J</a:t>
            </a:r>
            <a:r>
              <a:rPr lang="el-GR" baseline="30000" dirty="0"/>
              <a:t>π</a:t>
            </a:r>
            <a:r>
              <a:rPr lang="el-GR" dirty="0"/>
              <a:t> = 9/2</a:t>
            </a:r>
            <a:r>
              <a:rPr lang="el-GR" baseline="30000" dirty="0"/>
              <a:t>±</a:t>
            </a:r>
            <a:r>
              <a:rPr lang="en-US" dirty="0"/>
              <a:t>. 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R-matrix channel radii determined as </a:t>
            </a:r>
            <a:r>
              <a:rPr lang="en-US" i="1" dirty="0"/>
              <a:t>a</a:t>
            </a:r>
            <a:r>
              <a:rPr lang="en-US" dirty="0"/>
              <a:t> = 1.4 [</a:t>
            </a:r>
            <a:r>
              <a:rPr lang="en-US" dirty="0" err="1"/>
              <a:t>fm</a:t>
            </a:r>
            <a:r>
              <a:rPr lang="en-US" dirty="0"/>
              <a:t>] (A</a:t>
            </a:r>
            <a:r>
              <a:rPr lang="en-US" baseline="-25000" dirty="0"/>
              <a:t>1</a:t>
            </a:r>
            <a:r>
              <a:rPr lang="en-US" baseline="30000" dirty="0"/>
              <a:t>1/3</a:t>
            </a:r>
            <a:r>
              <a:rPr lang="en-US" dirty="0"/>
              <a:t>+A</a:t>
            </a:r>
            <a:r>
              <a:rPr lang="en-US" baseline="-25000" dirty="0"/>
              <a:t>2</a:t>
            </a:r>
            <a:r>
              <a:rPr lang="en-US" baseline="30000" dirty="0"/>
              <a:t>1/3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and the same for all channels within a particle pair.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 capture channels yet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Most emphasis on </a:t>
            </a:r>
            <a:r>
              <a:rPr lang="en-US" dirty="0" err="1"/>
              <a:t>h+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 cross sections up to about 12 MeV: the data.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A248E-068C-3641-914C-1D38E0B3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R-matrix Framework</a:t>
            </a:r>
          </a:p>
        </p:txBody>
      </p:sp>
    </p:spTree>
    <p:extLst>
      <p:ext uri="{BB962C8B-B14F-4D97-AF65-F5344CB8AC3E}">
        <p14:creationId xmlns:p14="http://schemas.microsoft.com/office/powerpoint/2010/main" val="86980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C36AE7-718F-204B-96CA-0BE3E687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Incompatibility of Lin and Elwyn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ABB24-E5B1-0341-9BB8-F52E02CDCA65}"/>
              </a:ext>
            </a:extLst>
          </p:cNvPr>
          <p:cNvSpPr txBox="1"/>
          <p:nvPr/>
        </p:nvSpPr>
        <p:spPr>
          <a:xfrm>
            <a:off x="6324600" y="6037031"/>
            <a:ext cx="259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 7 from Elwyn (1979) paper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C9597E-EF89-254F-BC32-6995A5B35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771" y="1262270"/>
            <a:ext cx="5312229" cy="4508466"/>
          </a:xfr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F90231A-38C4-3244-AF98-DDF8A6148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71904"/>
              </p:ext>
            </p:extLst>
          </p:nvPr>
        </p:nvGraphicFramePr>
        <p:xfrm>
          <a:off x="457199" y="1428750"/>
          <a:ext cx="336368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357">
                  <a:extLst>
                    <a:ext uri="{9D8B030D-6E8A-4147-A177-3AD203B41FA5}">
                      <a16:colId xmlns:a16="http://schemas.microsoft.com/office/drawing/2014/main" val="2847449461"/>
                    </a:ext>
                  </a:extLst>
                </a:gridCol>
                <a:gridCol w="661558">
                  <a:extLst>
                    <a:ext uri="{9D8B030D-6E8A-4147-A177-3AD203B41FA5}">
                      <a16:colId xmlns:a16="http://schemas.microsoft.com/office/drawing/2014/main" val="54469479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344132534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83534025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sys error 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5649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Elwyn_pa.dat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4.317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700698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Lin_pa.dat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3.885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1.305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0754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1259945-9056-334F-8791-1F7A9874C028}"/>
              </a:ext>
            </a:extLst>
          </p:cNvPr>
          <p:cNvSpPr txBox="1"/>
          <p:nvPr/>
        </p:nvSpPr>
        <p:spPr>
          <a:xfrm>
            <a:off x="120499" y="2623457"/>
            <a:ext cx="3711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fitted norms are larger than the</a:t>
            </a:r>
          </a:p>
          <a:p>
            <a:r>
              <a:rPr lang="en-US" dirty="0"/>
              <a:t>started systematic errors.</a:t>
            </a:r>
            <a:br>
              <a:rPr lang="en-US" dirty="0"/>
            </a:br>
            <a:r>
              <a:rPr lang="en-US" dirty="0"/>
              <a:t>Elwyn:  13% &gt; 9%   !</a:t>
            </a:r>
          </a:p>
          <a:p>
            <a:r>
              <a:rPr lang="en-US" dirty="0"/>
              <a:t>Lin:       31% &gt; 10% !</a:t>
            </a:r>
          </a:p>
          <a:p>
            <a:endParaRPr lang="en-US" dirty="0"/>
          </a:p>
          <a:p>
            <a:r>
              <a:rPr lang="en-US" dirty="0"/>
              <a:t>The figure shows these data sets</a:t>
            </a:r>
            <a:br>
              <a:rPr lang="en-US" dirty="0"/>
            </a:br>
            <a:r>
              <a:rPr lang="en-US" dirty="0"/>
              <a:t>are incompatible.</a:t>
            </a:r>
          </a:p>
          <a:p>
            <a:endParaRPr lang="en-US" dirty="0"/>
          </a:p>
          <a:p>
            <a:r>
              <a:rPr lang="en-US" u="sng" dirty="0"/>
              <a:t>Need some large scaling factors.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97707-D78C-4D45-B9B0-ACCFD72D10B9}"/>
              </a:ext>
            </a:extLst>
          </p:cNvPr>
          <p:cNvSpPr txBox="1"/>
          <p:nvPr/>
        </p:nvSpPr>
        <p:spPr>
          <a:xfrm>
            <a:off x="6749143" y="456244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4D08B2-9500-2345-B230-7F7C87024A6C}"/>
              </a:ext>
            </a:extLst>
          </p:cNvPr>
          <p:cNvSpPr txBox="1"/>
          <p:nvPr/>
        </p:nvSpPr>
        <p:spPr>
          <a:xfrm>
            <a:off x="7783166" y="456244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Elwyn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751E58-4D31-E343-93C2-644414D6CED6}"/>
              </a:ext>
            </a:extLst>
          </p:cNvPr>
          <p:cNvCxnSpPr/>
          <p:nvPr/>
        </p:nvCxnSpPr>
        <p:spPr>
          <a:xfrm flipV="1">
            <a:off x="6995364" y="4234543"/>
            <a:ext cx="102122" cy="327906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A92EE7-61C9-5E4D-912D-25C6FAADC99C}"/>
              </a:ext>
            </a:extLst>
          </p:cNvPr>
          <p:cNvCxnSpPr/>
          <p:nvPr/>
        </p:nvCxnSpPr>
        <p:spPr>
          <a:xfrm flipH="1" flipV="1">
            <a:off x="7696200" y="3962400"/>
            <a:ext cx="326571" cy="600049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7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854278-5A09-5349-9AC1-20553D05A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ferdinand.py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Make a GNDS or ENDF file of the R-matrix parameters</a:t>
            </a:r>
          </a:p>
          <a:p>
            <a:pPr lvl="1"/>
            <a:r>
              <a:rPr lang="en-US" dirty="0"/>
              <a:t>Pointwise reconstruction of elastic and non-elastic cross-sections and distributions, so Fudge .evaluate </a:t>
            </a:r>
            <a:r>
              <a:rPr lang="en-US" dirty="0" err="1"/>
              <a:t>api</a:t>
            </a:r>
            <a:r>
              <a:rPr lang="en-US" dirty="0"/>
              <a:t> works.</a:t>
            </a:r>
          </a:p>
          <a:p>
            <a:r>
              <a:rPr lang="en-US" dirty="0"/>
              <a:t>Use validateWithX4plots.py:</a:t>
            </a:r>
          </a:p>
          <a:p>
            <a:pPr lvl="1"/>
            <a:r>
              <a:rPr lang="en-US" dirty="0"/>
              <a:t>Extract data from EXFOR independently</a:t>
            </a:r>
          </a:p>
          <a:p>
            <a:pPr lvl="1"/>
            <a:r>
              <a:rPr lang="en-US" dirty="0"/>
              <a:t>Compare with evaluate-d ENDF cross-sections</a:t>
            </a:r>
          </a:p>
          <a:p>
            <a:pPr lvl="1"/>
            <a:r>
              <a:rPr lang="en-US" dirty="0"/>
              <a:t>Make graphs, one for each EXFOR subentry.</a:t>
            </a:r>
          </a:p>
          <a:p>
            <a:pPr lvl="1"/>
            <a:endParaRPr lang="en-US" dirty="0"/>
          </a:p>
          <a:p>
            <a:r>
              <a:rPr lang="en-US" dirty="0"/>
              <a:t>At least for </a:t>
            </a:r>
            <a:r>
              <a:rPr lang="en-US" baseline="30000" dirty="0"/>
              <a:t>3</a:t>
            </a:r>
            <a:r>
              <a:rPr lang="en-US" dirty="0"/>
              <a:t>He incident on </a:t>
            </a:r>
            <a:r>
              <a:rPr lang="en-US" baseline="30000" dirty="0"/>
              <a:t>4</a:t>
            </a:r>
            <a:r>
              <a:rPr lang="en-US" dirty="0"/>
              <a:t>He.</a:t>
            </a:r>
          </a:p>
          <a:p>
            <a:pPr lvl="1"/>
            <a:r>
              <a:rPr lang="en-US" dirty="0"/>
              <a:t>See </a:t>
            </a:r>
            <a:r>
              <a:rPr lang="en-US"/>
              <a:t>next 6 </a:t>
            </a:r>
            <a:r>
              <a:rPr lang="en-US" dirty="0"/>
              <a:t>slides to compare with compatible data from EXFOR</a:t>
            </a:r>
          </a:p>
          <a:p>
            <a:pPr lvl="1"/>
            <a:r>
              <a:rPr lang="en-US" dirty="0"/>
              <a:t>(but without normalization factors or energy shifts!)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21F293-4327-CF46-9528-9DB854D8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Fit</a:t>
            </a:r>
          </a:p>
        </p:txBody>
      </p:sp>
    </p:spTree>
    <p:extLst>
      <p:ext uri="{BB962C8B-B14F-4D97-AF65-F5344CB8AC3E}">
        <p14:creationId xmlns:p14="http://schemas.microsoft.com/office/powerpoint/2010/main" val="3831967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EE7C01-1DCE-1F45-983B-D384CA46A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429" y="1441450"/>
            <a:ext cx="7380513" cy="4906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30393"/>
            <a:ext cx="8490857" cy="1008771"/>
          </a:xfrm>
        </p:spPr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3</a:t>
            </a:r>
            <a:r>
              <a:rPr lang="en-US" dirty="0"/>
              <a:t>He + </a:t>
            </a:r>
            <a:r>
              <a:rPr lang="en-US" baseline="30000" dirty="0"/>
              <a:t>4</a:t>
            </a:r>
            <a:r>
              <a:rPr lang="en-US" dirty="0"/>
              <a:t>He elastic scattering from EXFOR</a:t>
            </a:r>
          </a:p>
        </p:txBody>
      </p:sp>
    </p:spTree>
    <p:extLst>
      <p:ext uri="{BB962C8B-B14F-4D97-AF65-F5344CB8AC3E}">
        <p14:creationId xmlns:p14="http://schemas.microsoft.com/office/powerpoint/2010/main" val="312568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3</a:t>
            </a:r>
            <a:r>
              <a:rPr lang="en-US" dirty="0"/>
              <a:t>He + </a:t>
            </a:r>
            <a:r>
              <a:rPr lang="en-US" baseline="30000" dirty="0"/>
              <a:t>4</a:t>
            </a:r>
            <a:r>
              <a:rPr lang="en-US" dirty="0"/>
              <a:t>He elastic scattering (2)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E1FC28-3DEE-0C42-B3A1-60F05284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886" y="1430564"/>
            <a:ext cx="6858000" cy="4906963"/>
          </a:xfrm>
        </p:spPr>
      </p:pic>
    </p:spTree>
    <p:extLst>
      <p:ext uri="{BB962C8B-B14F-4D97-AF65-F5344CB8AC3E}">
        <p14:creationId xmlns:p14="http://schemas.microsoft.com/office/powerpoint/2010/main" val="371477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3</a:t>
            </a:r>
            <a:r>
              <a:rPr lang="en-US" dirty="0"/>
              <a:t>He + </a:t>
            </a:r>
            <a:r>
              <a:rPr lang="en-US" baseline="30000" dirty="0"/>
              <a:t>4</a:t>
            </a:r>
            <a:r>
              <a:rPr lang="en-US" dirty="0"/>
              <a:t>He  → </a:t>
            </a:r>
            <a:r>
              <a:rPr lang="en-US" baseline="30000" dirty="0"/>
              <a:t>1</a:t>
            </a:r>
            <a:r>
              <a:rPr lang="en-US" dirty="0"/>
              <a:t>H + </a:t>
            </a:r>
            <a:r>
              <a:rPr lang="en-US" baseline="30000" dirty="0"/>
              <a:t>6</a:t>
            </a:r>
            <a:r>
              <a:rPr lang="en-US" dirty="0"/>
              <a:t>Li from EXFOR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975E4E-8E37-D747-A59D-A6540C3F4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642" y="1463222"/>
            <a:ext cx="5941415" cy="4906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933FC9-054D-704F-9967-701070AC295B}"/>
              </a:ext>
            </a:extLst>
          </p:cNvPr>
          <p:cNvSpPr txBox="1"/>
          <p:nvPr/>
        </p:nvSpPr>
        <p:spPr>
          <a:xfrm>
            <a:off x="7356331" y="2839064"/>
            <a:ext cx="17876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work</a:t>
            </a:r>
            <a:br>
              <a:rPr lang="en-US" dirty="0"/>
            </a:br>
            <a:r>
              <a:rPr lang="en-US" dirty="0"/>
              <a:t>needed for</a:t>
            </a:r>
            <a:br>
              <a:rPr lang="en-US" dirty="0"/>
            </a:br>
            <a:r>
              <a:rPr lang="en-US" dirty="0"/>
              <a:t>higher</a:t>
            </a:r>
          </a:p>
          <a:p>
            <a:r>
              <a:rPr lang="en-US" dirty="0"/>
              <a:t>H1 energies!</a:t>
            </a:r>
          </a:p>
          <a:p>
            <a:endParaRPr lang="en-US" dirty="0"/>
          </a:p>
          <a:p>
            <a:r>
              <a:rPr lang="en-US" dirty="0"/>
              <a:t>They are above</a:t>
            </a:r>
            <a:br>
              <a:rPr lang="en-US" dirty="0"/>
            </a:br>
            <a:r>
              <a:rPr lang="en-US" dirty="0"/>
              <a:t>original</a:t>
            </a:r>
          </a:p>
          <a:p>
            <a:r>
              <a:rPr lang="en-US" dirty="0"/>
              <a:t>Test1b range.</a:t>
            </a:r>
          </a:p>
        </p:txBody>
      </p:sp>
    </p:spTree>
    <p:extLst>
      <p:ext uri="{BB962C8B-B14F-4D97-AF65-F5344CB8AC3E}">
        <p14:creationId xmlns:p14="http://schemas.microsoft.com/office/powerpoint/2010/main" val="892582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1</a:t>
            </a:r>
            <a:r>
              <a:rPr lang="en-US" dirty="0"/>
              <a:t>H + </a:t>
            </a:r>
            <a:r>
              <a:rPr lang="en-US" baseline="30000" dirty="0"/>
              <a:t>6</a:t>
            </a:r>
            <a:r>
              <a:rPr lang="en-US" dirty="0"/>
              <a:t>Li elastic scattering (1)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0DDFF-13B2-7149-A816-C9C75E79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1450"/>
            <a:ext cx="4544291" cy="4602701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3C63BA14-B606-884F-A6E2-7B56BB60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6" y="1700758"/>
            <a:ext cx="4388760" cy="35636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6E4FDF-D93F-B746-AECD-61A5CF8A6E85}"/>
              </a:ext>
            </a:extLst>
          </p:cNvPr>
          <p:cNvSpPr txBox="1"/>
          <p:nvPr/>
        </p:nvSpPr>
        <p:spPr>
          <a:xfrm>
            <a:off x="176426" y="5859485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work needed for higher H1 energies!</a:t>
            </a:r>
          </a:p>
        </p:txBody>
      </p:sp>
    </p:spTree>
    <p:extLst>
      <p:ext uri="{BB962C8B-B14F-4D97-AF65-F5344CB8AC3E}">
        <p14:creationId xmlns:p14="http://schemas.microsoft.com/office/powerpoint/2010/main" val="270407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1</a:t>
            </a:r>
            <a:r>
              <a:rPr lang="en-US" dirty="0"/>
              <a:t>H + </a:t>
            </a:r>
            <a:r>
              <a:rPr lang="en-US" baseline="30000" dirty="0"/>
              <a:t>6</a:t>
            </a:r>
            <a:r>
              <a:rPr lang="en-US" dirty="0"/>
              <a:t>Li elastic scattering (2)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BB234C-5BE1-6043-9B72-90E120FDB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028" y="1358322"/>
            <a:ext cx="4757944" cy="4906963"/>
          </a:xfrm>
        </p:spPr>
      </p:pic>
    </p:spTree>
    <p:extLst>
      <p:ext uri="{BB962C8B-B14F-4D97-AF65-F5344CB8AC3E}">
        <p14:creationId xmlns:p14="http://schemas.microsoft.com/office/powerpoint/2010/main" val="3021543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1</a:t>
            </a:r>
            <a:r>
              <a:rPr lang="en-US" dirty="0"/>
              <a:t>H + </a:t>
            </a:r>
            <a:r>
              <a:rPr lang="en-US" baseline="30000" dirty="0"/>
              <a:t>6</a:t>
            </a:r>
            <a:r>
              <a:rPr lang="en-US" dirty="0"/>
              <a:t>Li → </a:t>
            </a:r>
            <a:r>
              <a:rPr lang="en-US" baseline="30000" dirty="0"/>
              <a:t>4</a:t>
            </a:r>
            <a:r>
              <a:rPr lang="en-US" dirty="0"/>
              <a:t>He + </a:t>
            </a:r>
            <a:r>
              <a:rPr lang="en-US" baseline="30000" dirty="0"/>
              <a:t>3</a:t>
            </a:r>
            <a:r>
              <a:rPr lang="en-US" dirty="0"/>
              <a:t>He from EXFOR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B0CB-B769-C04F-881D-2E7FCE81E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EXFOR only has </a:t>
            </a:r>
            <a:r>
              <a:rPr lang="en-US" baseline="30000" dirty="0"/>
              <a:t>3</a:t>
            </a:r>
            <a:r>
              <a:rPr lang="en-US" dirty="0"/>
              <a:t>He + </a:t>
            </a:r>
            <a:r>
              <a:rPr lang="en-US" baseline="30000" dirty="0"/>
              <a:t>4</a:t>
            </a:r>
            <a:r>
              <a:rPr lang="en-US" dirty="0"/>
              <a:t>He </a:t>
            </a:r>
          </a:p>
          <a:p>
            <a:r>
              <a:rPr lang="en-US" dirty="0"/>
              <a:t>Even when the Lin data  is listed as (3-LI-6(P,HE3)2-HE-4,DA),</a:t>
            </a:r>
            <a:br>
              <a:rPr lang="en-US" dirty="0"/>
            </a:br>
            <a:r>
              <a:rPr lang="en-US" dirty="0"/>
              <a:t>but has title:  “Cross Section Measurements for the </a:t>
            </a:r>
            <a:r>
              <a:rPr lang="en-US" baseline="30000" dirty="0"/>
              <a:t>6</a:t>
            </a:r>
            <a:r>
              <a:rPr lang="en-US" dirty="0"/>
              <a:t>Li(</a:t>
            </a:r>
            <a:r>
              <a:rPr lang="en-US" dirty="0" err="1"/>
              <a:t>p,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)</a:t>
            </a:r>
            <a:r>
              <a:rPr lang="en-US" baseline="30000" dirty="0"/>
              <a:t>3</a:t>
            </a:r>
            <a:r>
              <a:rPr lang="en-US" dirty="0"/>
              <a:t>He Reaction in the Proton Energy Range 1.0 - 2.6 MeV”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CBF1C7-87B3-BB4A-A201-E2EAD717E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baseline="30000" dirty="0"/>
              <a:t>1</a:t>
            </a:r>
            <a:r>
              <a:rPr lang="en-US" dirty="0"/>
              <a:t>H + </a:t>
            </a:r>
            <a:r>
              <a:rPr lang="en-US" baseline="30000" dirty="0"/>
              <a:t>6</a:t>
            </a:r>
            <a:r>
              <a:rPr lang="en-US" dirty="0"/>
              <a:t>Li → </a:t>
            </a:r>
            <a:r>
              <a:rPr lang="en-US" baseline="30000" dirty="0"/>
              <a:t>4</a:t>
            </a:r>
            <a:r>
              <a:rPr lang="en-US" dirty="0"/>
              <a:t>He + </a:t>
            </a:r>
            <a:r>
              <a:rPr lang="en-US" baseline="30000" dirty="0"/>
              <a:t>3</a:t>
            </a:r>
            <a:r>
              <a:rPr lang="en-US" dirty="0"/>
              <a:t>He from EXFOR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B8E4DA6-FB50-3745-B611-F215CE21F15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718050" y="2112176"/>
            <a:ext cx="3968750" cy="353058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B2D96B-51D1-704E-92A6-6CA2D8B8B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138" y="2047434"/>
            <a:ext cx="3968750" cy="3660069"/>
          </a:xfrm>
        </p:spPr>
      </p:pic>
    </p:spTree>
    <p:extLst>
      <p:ext uri="{BB962C8B-B14F-4D97-AF65-F5344CB8AC3E}">
        <p14:creationId xmlns:p14="http://schemas.microsoft.com/office/powerpoint/2010/main" val="1659124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CA1E6-70F7-5943-9D90-47CE5721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524"/>
            <a:ext cx="8229600" cy="4630691"/>
          </a:xfrm>
        </p:spPr>
        <p:txBody>
          <a:bodyPr>
            <a:normAutofit/>
          </a:bodyPr>
          <a:lstStyle/>
          <a:p>
            <a:r>
              <a:rPr lang="en-US" sz="1800" dirty="0"/>
              <a:t>Use *.</a:t>
            </a:r>
            <a:r>
              <a:rPr lang="en-US" sz="1800" dirty="0" err="1"/>
              <a:t>dat</a:t>
            </a:r>
            <a:r>
              <a:rPr lang="en-US" sz="1800" dirty="0"/>
              <a:t> files from de Boer, converted to </a:t>
            </a:r>
            <a:r>
              <a:rPr lang="en-US" sz="1800" baseline="30000" dirty="0"/>
              <a:t>4</a:t>
            </a:r>
            <a:r>
              <a:rPr lang="en-US" sz="1800" dirty="0"/>
              <a:t>He on </a:t>
            </a:r>
            <a:r>
              <a:rPr lang="en-US" sz="1800" baseline="30000" dirty="0"/>
              <a:t>3</a:t>
            </a:r>
            <a:r>
              <a:rPr lang="en-US" sz="1800" dirty="0"/>
              <a:t>He lab data.</a:t>
            </a:r>
          </a:p>
          <a:p>
            <a:r>
              <a:rPr lang="en-US" sz="1800" dirty="0"/>
              <a:t>Still need to specify properties of these files: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458F2-36DB-E24E-98F8-3B151D0A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Experiment Data for the Be7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9E4EE-934B-7541-9EE8-1667E6B3FEA6}"/>
              </a:ext>
            </a:extLst>
          </p:cNvPr>
          <p:cNvSpPr txBox="1"/>
          <p:nvPr/>
        </p:nvSpPr>
        <p:spPr>
          <a:xfrm>
            <a:off x="457198" y="5056552"/>
            <a:ext cx="844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Correct some data: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9.106 MeV point at 36.999 </a:t>
            </a:r>
            <a:r>
              <a:rPr lang="en-US" sz="1200" dirty="0" err="1"/>
              <a:t>deg</a:t>
            </a:r>
            <a:r>
              <a:rPr lang="en-US" sz="1200" dirty="0"/>
              <a:t> in the </a:t>
            </a:r>
            <a:r>
              <a:rPr lang="en-US" sz="1200" dirty="0" err="1"/>
              <a:t>Spiger_aa</a:t>
            </a:r>
            <a:r>
              <a:rPr lang="en-US" sz="1200" dirty="0"/>
              <a:t> data is not extracted from the plots properly.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</a:t>
            </a:r>
            <a:r>
              <a:rPr lang="en-US" sz="1200" dirty="0" err="1"/>
              <a:t>Tombrello_aa</a:t>
            </a:r>
            <a:r>
              <a:rPr lang="en-US" sz="1200" dirty="0"/>
              <a:t> data (not A1039 but A1295) should have a constant discretization error of 0.5 </a:t>
            </a:r>
            <a:r>
              <a:rPr lang="en-US" sz="1200" dirty="0" err="1"/>
              <a:t>mb</a:t>
            </a:r>
            <a:r>
              <a:rPr lang="en-US" sz="1200" dirty="0"/>
              <a:t>/</a:t>
            </a:r>
            <a:r>
              <a:rPr lang="en-US" sz="1200" dirty="0" err="1"/>
              <a:t>sr</a:t>
            </a:r>
            <a:r>
              <a:rPr lang="en-US" sz="1200" dirty="0"/>
              <a:t> added in quadrature to the per-cent errors for the A1295002 data.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points in </a:t>
            </a:r>
            <a:r>
              <a:rPr lang="en-US" sz="1200" dirty="0" err="1"/>
              <a:t>Elwyn_pa</a:t>
            </a:r>
            <a:r>
              <a:rPr lang="en-US" sz="1200" dirty="0"/>
              <a:t> at Ep = 2.277, 2.377, and 2.476 MeV were not plotted correctly, if checked by Legendre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E1A0A1-D7D1-134E-A371-45852F2775F7}"/>
              </a:ext>
            </a:extLst>
          </p:cNvPr>
          <p:cNvSpPr txBox="1"/>
          <p:nvPr/>
        </p:nvSpPr>
        <p:spPr>
          <a:xfrm>
            <a:off x="6817082" y="1571897"/>
            <a:ext cx="20874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There are many errors in </a:t>
            </a:r>
            <a:br>
              <a:rPr lang="en-US" sz="1200" dirty="0"/>
            </a:br>
            <a:r>
              <a:rPr lang="en-US" sz="1200" dirty="0"/>
              <a:t>the EXFOR descriptions of </a:t>
            </a:r>
            <a:br>
              <a:rPr lang="en-US" sz="1200" dirty="0"/>
            </a:br>
            <a:r>
              <a:rPr lang="en-US" sz="1200" dirty="0"/>
              <a:t>these data sets.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709AE16-7041-E74F-80BF-8810105B2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70229"/>
              </p:ext>
            </p:extLst>
          </p:nvPr>
        </p:nvGraphicFramePr>
        <p:xfrm>
          <a:off x="457201" y="2453305"/>
          <a:ext cx="8229599" cy="227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527">
                  <a:extLst>
                    <a:ext uri="{9D8B030D-6E8A-4147-A177-3AD203B41FA5}">
                      <a16:colId xmlns:a16="http://schemas.microsoft.com/office/drawing/2014/main" val="369288155"/>
                    </a:ext>
                  </a:extLst>
                </a:gridCol>
                <a:gridCol w="434867">
                  <a:extLst>
                    <a:ext uri="{9D8B030D-6E8A-4147-A177-3AD203B41FA5}">
                      <a16:colId xmlns:a16="http://schemas.microsoft.com/office/drawing/2014/main" val="2342502790"/>
                    </a:ext>
                  </a:extLst>
                </a:gridCol>
                <a:gridCol w="465206">
                  <a:extLst>
                    <a:ext uri="{9D8B030D-6E8A-4147-A177-3AD203B41FA5}">
                      <a16:colId xmlns:a16="http://schemas.microsoft.com/office/drawing/2014/main" val="1963385458"/>
                    </a:ext>
                  </a:extLst>
                </a:gridCol>
                <a:gridCol w="1509392">
                  <a:extLst>
                    <a:ext uri="{9D8B030D-6E8A-4147-A177-3AD203B41FA5}">
                      <a16:colId xmlns:a16="http://schemas.microsoft.com/office/drawing/2014/main" val="3548864239"/>
                    </a:ext>
                  </a:extLst>
                </a:gridCol>
                <a:gridCol w="556225">
                  <a:extLst>
                    <a:ext uri="{9D8B030D-6E8A-4147-A177-3AD203B41FA5}">
                      <a16:colId xmlns:a16="http://schemas.microsoft.com/office/drawing/2014/main" val="563624430"/>
                    </a:ext>
                  </a:extLst>
                </a:gridCol>
                <a:gridCol w="677583">
                  <a:extLst>
                    <a:ext uri="{9D8B030D-6E8A-4147-A177-3AD203B41FA5}">
                      <a16:colId xmlns:a16="http://schemas.microsoft.com/office/drawing/2014/main" val="1224328919"/>
                    </a:ext>
                  </a:extLst>
                </a:gridCol>
                <a:gridCol w="333735">
                  <a:extLst>
                    <a:ext uri="{9D8B030D-6E8A-4147-A177-3AD203B41FA5}">
                      <a16:colId xmlns:a16="http://schemas.microsoft.com/office/drawing/2014/main" val="1667948006"/>
                    </a:ext>
                  </a:extLst>
                </a:gridCol>
                <a:gridCol w="356489">
                  <a:extLst>
                    <a:ext uri="{9D8B030D-6E8A-4147-A177-3AD203B41FA5}">
                      <a16:colId xmlns:a16="http://schemas.microsoft.com/office/drawing/2014/main" val="3258955137"/>
                    </a:ext>
                  </a:extLst>
                </a:gridCol>
                <a:gridCol w="599206">
                  <a:extLst>
                    <a:ext uri="{9D8B030D-6E8A-4147-A177-3AD203B41FA5}">
                      <a16:colId xmlns:a16="http://schemas.microsoft.com/office/drawing/2014/main" val="2045561962"/>
                    </a:ext>
                  </a:extLst>
                </a:gridCol>
                <a:gridCol w="407055">
                  <a:extLst>
                    <a:ext uri="{9D8B030D-6E8A-4147-A177-3AD203B41FA5}">
                      <a16:colId xmlns:a16="http://schemas.microsoft.com/office/drawing/2014/main" val="334691586"/>
                    </a:ext>
                  </a:extLst>
                </a:gridCol>
                <a:gridCol w="353961">
                  <a:extLst>
                    <a:ext uri="{9D8B030D-6E8A-4147-A177-3AD203B41FA5}">
                      <a16:colId xmlns:a16="http://schemas.microsoft.com/office/drawing/2014/main" val="144175126"/>
                    </a:ext>
                  </a:extLst>
                </a:gridCol>
                <a:gridCol w="326150">
                  <a:extLst>
                    <a:ext uri="{9D8B030D-6E8A-4147-A177-3AD203B41FA5}">
                      <a16:colId xmlns:a16="http://schemas.microsoft.com/office/drawing/2014/main" val="3164924101"/>
                    </a:ext>
                  </a:extLst>
                </a:gridCol>
                <a:gridCol w="394414">
                  <a:extLst>
                    <a:ext uri="{9D8B030D-6E8A-4147-A177-3AD203B41FA5}">
                      <a16:colId xmlns:a16="http://schemas.microsoft.com/office/drawing/2014/main" val="746422257"/>
                    </a:ext>
                  </a:extLst>
                </a:gridCol>
                <a:gridCol w="356489">
                  <a:extLst>
                    <a:ext uri="{9D8B030D-6E8A-4147-A177-3AD203B41FA5}">
                      <a16:colId xmlns:a16="http://schemas.microsoft.com/office/drawing/2014/main" val="1352816333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val="2908302855"/>
                    </a:ext>
                  </a:extLst>
                </a:gridCol>
                <a:gridCol w="556225">
                  <a:extLst>
                    <a:ext uri="{9D8B030D-6E8A-4147-A177-3AD203B41FA5}">
                      <a16:colId xmlns:a16="http://schemas.microsoft.com/office/drawing/2014/main" val="3436723100"/>
                    </a:ext>
                  </a:extLst>
                </a:gridCol>
              </a:tblGrid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projectile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ejectile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residual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file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sys-error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stat-error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norm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group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splitnorms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lab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abserr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scale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filedir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eshift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ecalib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splitshifts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940986968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Barnard_aa.dat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2424072299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Elwyn_pa.dat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248951192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Fasoli_pp.dat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4092117854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Harrison_pp0.dat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482342748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Harrison_pp1.dat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1696060105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Lin_pa.dat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1791769604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McCray_pp.dat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70497182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Mohr_aa.dat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823407559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Spiger-A1094004-lab_aa.dat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642046593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Spiger-cm_ap0.dat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1197972583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Tombrello_aa.dat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250636928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4.001506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3.01550116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2080253057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1.008665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6.01347726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25287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88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F79F8A-CCE3-FC4A-9307-FB5347796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bound states should be at the observed Be7 energies, but that will not happen exactly since we are using the B=-L boundary conditions. So I ended up constraining the </a:t>
            </a:r>
            <a:r>
              <a:rPr lang="en-US" dirty="0" err="1"/>
              <a:t>Brune</a:t>
            </a:r>
            <a:r>
              <a:rPr lang="en-US" dirty="0"/>
              <a:t>-basis bound states at observed energy within 0.02 MeV.</a:t>
            </a:r>
          </a:p>
          <a:p>
            <a:r>
              <a:rPr lang="en-US" dirty="0"/>
              <a:t>I ended up adding in some broad 3/2+ and 5/2+ poles lower than our 20 MeV background pole set.</a:t>
            </a:r>
          </a:p>
          <a:p>
            <a:r>
              <a:rPr lang="en-US" dirty="0"/>
              <a:t>The amplitudes for the background poles were highly correlated in the final fit (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 &gt; 0.995). Since, strictly, these are not physical observables, I ended up fixing many of them, and only varying the norms and the middle-pole properties in order to obtain the final covariance matrix.</a:t>
            </a:r>
          </a:p>
          <a:p>
            <a:r>
              <a:rPr lang="en-US" dirty="0"/>
              <a:t>I always plot the phase shifts, on a fine energy grid, from the final parameters: to make sure no unwanted poles have crept in.</a:t>
            </a:r>
          </a:p>
          <a:p>
            <a:r>
              <a:rPr lang="en-US" dirty="0"/>
              <a:t>It is probable that the </a:t>
            </a:r>
            <a:r>
              <a:rPr lang="en-US" dirty="0" err="1"/>
              <a:t>Spiger_aa</a:t>
            </a:r>
            <a:r>
              <a:rPr lang="en-US" dirty="0"/>
              <a:t> elastic data is 0.1 MeV too high in its energy calibration. I fitted also the energy calibration of </a:t>
            </a:r>
            <a:r>
              <a:rPr lang="en-US" dirty="0" err="1"/>
              <a:t>Spiger_aa</a:t>
            </a:r>
            <a:r>
              <a:rPr lang="en-US" dirty="0"/>
              <a:t> and </a:t>
            </a:r>
            <a:r>
              <a:rPr lang="en-US" dirty="0" err="1"/>
              <a:t>Tombrello_aa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8AA88-211C-8642-AC60-424139BF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adventures</a:t>
            </a:r>
          </a:p>
        </p:txBody>
      </p:sp>
    </p:spTree>
    <p:extLst>
      <p:ext uri="{BB962C8B-B14F-4D97-AF65-F5344CB8AC3E}">
        <p14:creationId xmlns:p14="http://schemas.microsoft.com/office/powerpoint/2010/main" val="111195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91640-2A5D-0A4B-A15E-4B537193D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get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/N = 2.884 from the data,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latin typeface="Symbol" pitchFamily="2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/N =  3.037 overall including contributions from norm factors differing from unity and shifts differing from zero.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39F9A-C97E-0A44-BE14-F5B5AA26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fit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2D7BFB-43A9-C446-896D-B30EAAB33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27015"/>
              </p:ext>
            </p:extLst>
          </p:nvPr>
        </p:nvGraphicFramePr>
        <p:xfrm>
          <a:off x="649514" y="2624930"/>
          <a:ext cx="4597399" cy="2785266"/>
        </p:xfrm>
        <a:graphic>
          <a:graphicData uri="http://schemas.openxmlformats.org/drawingml/2006/table">
            <a:tbl>
              <a:tblPr/>
              <a:tblGrid>
                <a:gridCol w="2343849">
                  <a:extLst>
                    <a:ext uri="{9D8B030D-6E8A-4147-A177-3AD203B41FA5}">
                      <a16:colId xmlns:a16="http://schemas.microsoft.com/office/drawing/2014/main" val="1297301832"/>
                    </a:ext>
                  </a:extLst>
                </a:gridCol>
                <a:gridCol w="836247">
                  <a:extLst>
                    <a:ext uri="{9D8B030D-6E8A-4147-A177-3AD203B41FA5}">
                      <a16:colId xmlns:a16="http://schemas.microsoft.com/office/drawing/2014/main" val="1902538736"/>
                    </a:ext>
                  </a:extLst>
                </a:gridCol>
                <a:gridCol w="742023">
                  <a:extLst>
                    <a:ext uri="{9D8B030D-6E8A-4147-A177-3AD203B41FA5}">
                      <a16:colId xmlns:a16="http://schemas.microsoft.com/office/drawing/2014/main" val="1489698987"/>
                    </a:ext>
                  </a:extLst>
                </a:gridCol>
                <a:gridCol w="675280">
                  <a:extLst>
                    <a:ext uri="{9D8B030D-6E8A-4147-A177-3AD203B41FA5}">
                      <a16:colId xmlns:a16="http://schemas.microsoft.com/office/drawing/2014/main" val="316474929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Chisq/pts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 norm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 shift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378692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Barnard_aa.dat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40019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Elwyn_pa.dat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84707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Fasoli_pp.dat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156824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Harrison_pp0.dat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286449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Lin_pa.dat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94264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McCray_pp.dat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83552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Mohr_aa.dat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219714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Spiger-A1094004-lab_aa.dat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30353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Spiger-cm_ap0.dat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5508217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Tombrello_aa.dat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31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63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5F7136-8CD9-EB46-B953-3AEB764E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R-matrix parameters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B6994-59E2-624F-9D2A-320D9F6C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9" y="1346896"/>
            <a:ext cx="4252576" cy="48228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A00D6-A9CC-664B-814A-7B291B7B4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29" y="2063584"/>
            <a:ext cx="3657600" cy="41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7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BF0539-CB5B-354B-834A-3A24B74E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58" y="226505"/>
            <a:ext cx="8229600" cy="1008771"/>
          </a:xfrm>
        </p:spPr>
        <p:txBody>
          <a:bodyPr/>
          <a:lstStyle/>
          <a:p>
            <a:r>
              <a:rPr lang="en-US" dirty="0" err="1"/>
              <a:t>Brune</a:t>
            </a:r>
            <a:r>
              <a:rPr lang="en-US" dirty="0"/>
              <a:t> Basis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2AEDA2-4E82-E24A-B359-CA6EED44CBDD}"/>
              </a:ext>
            </a:extLst>
          </p:cNvPr>
          <p:cNvSpPr txBox="1"/>
          <p:nvPr/>
        </p:nvSpPr>
        <p:spPr>
          <a:xfrm>
            <a:off x="128047" y="1877961"/>
            <a:ext cx="8273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 Typewriter" panose="020B0509030504030204" pitchFamily="49" charset="77"/>
              </a:rPr>
              <a:t>183 parameters and 226 fitted data sets</a:t>
            </a:r>
          </a:p>
          <a:p>
            <a:r>
              <a:rPr lang="en-US" sz="1200" dirty="0">
                <a:latin typeface="Lucida Sans Typewriter" panose="020B0509030504030204" pitchFamily="49" charset="77"/>
              </a:rPr>
              <a:t>Spin-parity groups with no poles: [(3.5, 1), (4.5, -1), (4.5, 1)]</a:t>
            </a:r>
          </a:p>
          <a:p>
            <a:endParaRPr lang="en-US" sz="1200" dirty="0">
              <a:latin typeface="Lucida Sans Typewriter" panose="020B0509030504030204" pitchFamily="49" charset="77"/>
            </a:endParaRP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=1.5- from   -12.669 to    -3.682 took   31 iterations (cm:    -5.444 to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-1.582</a:t>
            </a:r>
            <a:r>
              <a:rPr lang="en-US" sz="1200" dirty="0">
                <a:latin typeface="Lucida Sans Typewriter" panose="020B0509030504030204" pitchFamily="49" charset="77"/>
              </a:rPr>
              <a:t>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=1.5- from    31.955 to    19.747 took   60 iterations (cm:    13.732 to     8.486)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=1.5- from    46.542 to    39.136 took    6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</a:t>
            </a:r>
            <a:r>
              <a:rPr lang="en-US" sz="1200" dirty="0">
                <a:latin typeface="Lucida Sans Typewriter" panose="020B0509030504030204" pitchFamily="49" charset="77"/>
              </a:rPr>
              <a:t> to    16.817)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=0.5- from   -38.193 to    -2.641 took  278 iterations (cm:   -16.412 to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-1.135</a:t>
            </a:r>
            <a:r>
              <a:rPr lang="en-US" sz="1200" dirty="0">
                <a:latin typeface="Lucida Sans Typewriter" panose="020B0509030504030204" pitchFamily="49" charset="77"/>
              </a:rPr>
              <a:t>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=0.5- from    46.542 to    39.743 took    6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</a:t>
            </a:r>
            <a:r>
              <a:rPr lang="en-US" sz="1200" dirty="0">
                <a:latin typeface="Lucida Sans Typewriter" panose="020B0509030504030204" pitchFamily="49" charset="77"/>
              </a:rPr>
              <a:t> to    17.078)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=3.5- from   -29.086 to     6.924 took  523 iterations (cm:   -12.499 to     2.975)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=3.5- from    46.542 to    24.676 took   18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</a:t>
            </a:r>
            <a:r>
              <a:rPr lang="en-US" sz="1200" dirty="0">
                <a:latin typeface="Lucida Sans Typewriter" panose="020B0509030504030204" pitchFamily="49" charset="77"/>
              </a:rPr>
              <a:t> to    10.604)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=2.5- from    14.511 to    11.713 took   48 iterations (cm:     6.236 to     5.033)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=2.5- from    16.426 to    13.016 took  262 iterations (cm:     7.058 to     5.593)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=2.5- from    46.542 to    19.809 took   38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</a:t>
            </a:r>
            <a:r>
              <a:rPr lang="en-US" sz="1200" dirty="0">
                <a:latin typeface="Lucida Sans Typewriter" panose="020B0509030504030204" pitchFamily="49" charset="77"/>
              </a:rPr>
              <a:t> to     8.512)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=0.5+ from    46.542 to    40.740 took    9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</a:t>
            </a:r>
            <a:r>
              <a:rPr lang="en-US" sz="1200" dirty="0">
                <a:latin typeface="Lucida Sans Typewriter" panose="020B0509030504030204" pitchFamily="49" charset="77"/>
              </a:rPr>
              <a:t> to    17.507)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=1.5+ from    29.641 to    18.132 took  268 iterations (cm:    12.737 to     7.792)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=1.5+ from    46.542 to    25.829 took   22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 </a:t>
            </a:r>
            <a:r>
              <a:rPr lang="en-US" sz="1200" dirty="0">
                <a:latin typeface="Lucida Sans Typewriter" panose="020B0509030504030204" pitchFamily="49" charset="77"/>
              </a:rPr>
              <a:t>to    11.099)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=2.5+ from    36.075 to    15.979 took  358 iterations (cm:    15.502 to     6.866)</a:t>
            </a:r>
          </a:p>
          <a:p>
            <a:r>
              <a:rPr lang="en-US" sz="1200" dirty="0" err="1">
                <a:latin typeface="Lucida Sans Typewriter" panose="020B0509030504030204" pitchFamily="49" charset="77"/>
              </a:rPr>
              <a:t>J,pi</a:t>
            </a:r>
            <a:r>
              <a:rPr lang="en-US" sz="1200" dirty="0">
                <a:latin typeface="Lucida Sans Typewriter" panose="020B0509030504030204" pitchFamily="49" charset="77"/>
              </a:rPr>
              <a:t>=2.5+ from    46.542 to    30.270 took   12 iterations (cm:    </a:t>
            </a:r>
            <a:r>
              <a:rPr lang="en-US" sz="1200" dirty="0">
                <a:solidFill>
                  <a:srgbClr val="FF0000"/>
                </a:solidFill>
                <a:latin typeface="Lucida Sans Typewriter" panose="020B0509030504030204" pitchFamily="49" charset="77"/>
              </a:rPr>
              <a:t>20.000</a:t>
            </a:r>
            <a:r>
              <a:rPr lang="en-US" sz="1200" dirty="0">
                <a:latin typeface="Lucida Sans Typewriter" panose="020B0509030504030204" pitchFamily="49" charset="77"/>
              </a:rPr>
              <a:t> to    13.008)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B03FB-2B5C-DE49-B8EA-59FDEF949B1E}"/>
              </a:ext>
            </a:extLst>
          </p:cNvPr>
          <p:cNvSpPr txBox="1"/>
          <p:nvPr/>
        </p:nvSpPr>
        <p:spPr>
          <a:xfrm>
            <a:off x="2153264" y="5294281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Incident </a:t>
            </a:r>
            <a:r>
              <a:rPr lang="en-US" baseline="30000" dirty="0"/>
              <a:t>4</a:t>
            </a:r>
            <a:r>
              <a:rPr lang="en-US" dirty="0"/>
              <a:t>He</a:t>
            </a:r>
            <a:br>
              <a:rPr lang="en-US" dirty="0"/>
            </a:br>
            <a:r>
              <a:rPr lang="en-US" dirty="0"/>
              <a:t>lab energies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BCEAA-F177-F14B-BFC2-6B7E690B83BF}"/>
              </a:ext>
            </a:extLst>
          </p:cNvPr>
          <p:cNvSpPr txBox="1"/>
          <p:nvPr/>
        </p:nvSpPr>
        <p:spPr>
          <a:xfrm>
            <a:off x="6206634" y="5199637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 energies</a:t>
            </a:r>
          </a:p>
          <a:p>
            <a:r>
              <a:rPr lang="en-US" dirty="0"/>
              <a:t>in </a:t>
            </a:r>
            <a:r>
              <a:rPr lang="en-US" baseline="30000" dirty="0"/>
              <a:t>4</a:t>
            </a:r>
            <a:r>
              <a:rPr lang="en-US" dirty="0"/>
              <a:t>He+</a:t>
            </a:r>
            <a:r>
              <a:rPr lang="en-US" baseline="30000" dirty="0"/>
              <a:t>3</a:t>
            </a:r>
            <a:r>
              <a:rPr lang="en-US" dirty="0"/>
              <a:t>He channel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AA06F-D418-844E-B68A-0D4F14722BF9}"/>
              </a:ext>
            </a:extLst>
          </p:cNvPr>
          <p:cNvSpPr txBox="1"/>
          <p:nvPr/>
        </p:nvSpPr>
        <p:spPr>
          <a:xfrm>
            <a:off x="6556089" y="1877961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constrained energies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in red</a:t>
            </a:r>
          </a:p>
        </p:txBody>
      </p:sp>
    </p:spTree>
    <p:extLst>
      <p:ext uri="{BB962C8B-B14F-4D97-AF65-F5344CB8AC3E}">
        <p14:creationId xmlns:p14="http://schemas.microsoft.com/office/powerpoint/2010/main" val="106423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8C27A6-40DA-AA42-A28F-DCD3DCCCB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84" y="1481317"/>
            <a:ext cx="6019800" cy="4787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C45D70-8906-0E4D-A395-5A0FD0E7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4</a:t>
            </a:r>
            <a:r>
              <a:rPr lang="en-US" dirty="0"/>
              <a:t>He + </a:t>
            </a:r>
            <a:r>
              <a:rPr lang="en-US" baseline="30000" dirty="0"/>
              <a:t>3</a:t>
            </a:r>
            <a:r>
              <a:rPr lang="en-US" dirty="0"/>
              <a:t>He diagonal phase shifts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316DA-E706-8F44-922E-22018D809666}"/>
              </a:ext>
            </a:extLst>
          </p:cNvPr>
          <p:cNvSpPr txBox="1"/>
          <p:nvPr/>
        </p:nvSpPr>
        <p:spPr>
          <a:xfrm>
            <a:off x="6941574" y="2261419"/>
            <a:ext cx="22621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3 resonances</a:t>
            </a:r>
            <a:br>
              <a:rPr lang="en-US" dirty="0"/>
            </a:br>
            <a:r>
              <a:rPr lang="en-US" dirty="0"/>
              <a:t>in entrance channel:</a:t>
            </a:r>
          </a:p>
          <a:p>
            <a:r>
              <a:rPr lang="en-US" dirty="0"/>
              <a:t>1 in 7/2-</a:t>
            </a:r>
          </a:p>
          <a:p>
            <a:r>
              <a:rPr lang="en-US" dirty="0"/>
              <a:t>2 in 5/2-</a:t>
            </a:r>
          </a:p>
          <a:p>
            <a:endParaRPr lang="en-US" dirty="0"/>
          </a:p>
          <a:p>
            <a:r>
              <a:rPr lang="en-US" dirty="0"/>
              <a:t>Hint of 5/2+ pole</a:t>
            </a:r>
          </a:p>
          <a:p>
            <a:r>
              <a:rPr lang="en-US" dirty="0"/>
              <a:t>(no resonance)</a:t>
            </a:r>
          </a:p>
        </p:txBody>
      </p:sp>
    </p:spTree>
    <p:extLst>
      <p:ext uri="{BB962C8B-B14F-4D97-AF65-F5344CB8AC3E}">
        <p14:creationId xmlns:p14="http://schemas.microsoft.com/office/powerpoint/2010/main" val="243896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42B84F-6DCE-5E40-B1F0-4DE9C02B2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243" y="1456531"/>
            <a:ext cx="4902200" cy="4572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D4C6FC-1236-084A-8977-E0DC1801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Barnard_aa</a:t>
            </a:r>
            <a:r>
              <a:rPr lang="en-US" dirty="0"/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4025A5-4B2C-024A-9541-22546F633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8" y="2678583"/>
            <a:ext cx="3363686" cy="3273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1B2E4-2086-BA4D-B5AC-294A96C4A2F6}"/>
              </a:ext>
            </a:extLst>
          </p:cNvPr>
          <p:cNvSpPr txBox="1"/>
          <p:nvPr/>
        </p:nvSpPr>
        <p:spPr>
          <a:xfrm>
            <a:off x="5714674" y="2370806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Experiment/R-matrix ratios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C437CC-FB1E-3743-8413-CF7A03E7B7BE}"/>
              </a:ext>
            </a:extLst>
          </p:cNvPr>
          <p:cNvSpPr txBox="1"/>
          <p:nvPr/>
        </p:nvSpPr>
        <p:spPr>
          <a:xfrm>
            <a:off x="5845629" y="1447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1D05AA7-E8E0-494F-8647-0CE124A2D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67094"/>
              </p:ext>
            </p:extLst>
          </p:nvPr>
        </p:nvGraphicFramePr>
        <p:xfrm>
          <a:off x="5537192" y="1494067"/>
          <a:ext cx="3162300" cy="40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83">
                  <a:extLst>
                    <a:ext uri="{9D8B030D-6E8A-4147-A177-3AD203B41FA5}">
                      <a16:colId xmlns:a16="http://schemas.microsoft.com/office/drawing/2014/main" val="1040302191"/>
                    </a:ext>
                  </a:extLst>
                </a:gridCol>
                <a:gridCol w="674244">
                  <a:extLst>
                    <a:ext uri="{9D8B030D-6E8A-4147-A177-3AD203B41FA5}">
                      <a16:colId xmlns:a16="http://schemas.microsoft.com/office/drawing/2014/main" val="1696035132"/>
                    </a:ext>
                  </a:extLst>
                </a:gridCol>
                <a:gridCol w="598273">
                  <a:extLst>
                    <a:ext uri="{9D8B030D-6E8A-4147-A177-3AD203B41FA5}">
                      <a16:colId xmlns:a16="http://schemas.microsoft.com/office/drawing/2014/main" val="389351636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Dataset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Chisq/pts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 norm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280605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Barnard_aa.dat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0.967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0.990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3531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309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2015_PPT_UNC_V7</Template>
  <TotalTime>10914</TotalTime>
  <Words>1750</Words>
  <Application>Microsoft Macintosh PowerPoint</Application>
  <PresentationFormat>On-screen Show (4:3)</PresentationFormat>
  <Paragraphs>430</Paragraphs>
  <Slides>29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Lucida Grande</vt:lpstr>
      <vt:lpstr>Lucida Sans Typewriter</vt:lpstr>
      <vt:lpstr>Symbol</vt:lpstr>
      <vt:lpstr>Wingdings</vt:lpstr>
      <vt:lpstr>Wingdings 2</vt:lpstr>
      <vt:lpstr>2015_PPT_UNC_V7.06 (1)</vt:lpstr>
      <vt:lpstr>Candidate evaluation for He3 + He4 scattering from R-matrix theory</vt:lpstr>
      <vt:lpstr>R-matrix Framework</vt:lpstr>
      <vt:lpstr>Specifying Experiment Data for the Be7 system</vt:lpstr>
      <vt:lpstr>Search adventures</vt:lpstr>
      <vt:lpstr>Results of fit</vt:lpstr>
      <vt:lpstr>Fitted R-matrix parameters</vt:lpstr>
      <vt:lpstr>Brune Basis</vt:lpstr>
      <vt:lpstr>4He + 3He diagonal phase shifts</vt:lpstr>
      <vt:lpstr>Barnard_aa data</vt:lpstr>
      <vt:lpstr>Tombrello_aa data</vt:lpstr>
      <vt:lpstr>Spiger_aa data</vt:lpstr>
      <vt:lpstr>Spiger_aa data (without energy shift adjusting)</vt:lpstr>
      <vt:lpstr>Mohr_aa data</vt:lpstr>
      <vt:lpstr>Fasoli_pp data</vt:lpstr>
      <vt:lpstr>Harrison_pp0.data</vt:lpstr>
      <vt:lpstr>McCray_pp.data</vt:lpstr>
      <vt:lpstr>Spiger-cm_ap data</vt:lpstr>
      <vt:lpstr>Elwyn_pa data</vt:lpstr>
      <vt:lpstr>Lin_pa data</vt:lpstr>
      <vt:lpstr>On the Incompatibility of Lin and Elwyn data</vt:lpstr>
      <vt:lpstr>Review of Fit</vt:lpstr>
      <vt:lpstr>Review 3He + 4He elastic scattering from EXFOR</vt:lpstr>
      <vt:lpstr>Review 3He + 4He elastic scattering (2) </vt:lpstr>
      <vt:lpstr>Review 3He + 4He  → 1H + 6Li from EXFOR</vt:lpstr>
      <vt:lpstr>Review 1H + 6Li elastic scattering (1) </vt:lpstr>
      <vt:lpstr>Review 1H + 6Li elastic scattering (2) </vt:lpstr>
      <vt:lpstr>Review 1H + 6Li → 4He + 3He from EXFOR</vt:lpstr>
      <vt:lpstr>Review 1H + 6Li → 4He + 3He from EXFOR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Thompson, Ian J.</dc:creator>
  <cp:lastModifiedBy>Thompson, Ian J.</cp:lastModifiedBy>
  <cp:revision>53</cp:revision>
  <cp:lastPrinted>2022-10-28T00:59:31Z</cp:lastPrinted>
  <dcterms:created xsi:type="dcterms:W3CDTF">2018-08-12T12:27:19Z</dcterms:created>
  <dcterms:modified xsi:type="dcterms:W3CDTF">2022-10-31T15:15:54Z</dcterms:modified>
</cp:coreProperties>
</file>