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79" r:id="rId2"/>
    <p:sldId id="287" r:id="rId3"/>
    <p:sldId id="293" r:id="rId4"/>
    <p:sldId id="300" r:id="rId5"/>
    <p:sldId id="349" r:id="rId6"/>
    <p:sldId id="351" r:id="rId7"/>
    <p:sldId id="765" r:id="rId8"/>
    <p:sldId id="471" r:id="rId9"/>
    <p:sldId id="466" r:id="rId10"/>
    <p:sldId id="478" r:id="rId11"/>
    <p:sldId id="335" r:id="rId12"/>
    <p:sldId id="380" r:id="rId13"/>
    <p:sldId id="767" r:id="rId14"/>
    <p:sldId id="764" r:id="rId15"/>
    <p:sldId id="766" r:id="rId16"/>
    <p:sldId id="472" r:id="rId17"/>
    <p:sldId id="353" r:id="rId18"/>
    <p:sldId id="462" r:id="rId19"/>
    <p:sldId id="756" r:id="rId20"/>
    <p:sldId id="763" r:id="rId21"/>
    <p:sldId id="377" r:id="rId2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p:scale>
          <a:sx n="51" d="100"/>
          <a:sy n="51" d="100"/>
        </p:scale>
        <p:origin x="789" y="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64C74B3-9A13-437D-A6FC-7FDA1D316E13}"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916D-B778-4BA8-82BE-A6BBB0ABF206}" type="slidenum">
              <a:rPr lang="en-US" smtClean="0"/>
              <a:t>‹#›</a:t>
            </a:fld>
            <a:endParaRPr lang="en-US"/>
          </a:p>
        </p:txBody>
      </p:sp>
    </p:spTree>
    <p:extLst>
      <p:ext uri="{BB962C8B-B14F-4D97-AF65-F5344CB8AC3E}">
        <p14:creationId xmlns:p14="http://schemas.microsoft.com/office/powerpoint/2010/main" val="162719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4C74B3-9A13-437D-A6FC-7FDA1D316E13}"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916D-B778-4BA8-82BE-A6BBB0ABF206}" type="slidenum">
              <a:rPr lang="en-US" smtClean="0"/>
              <a:t>‹#›</a:t>
            </a:fld>
            <a:endParaRPr lang="en-US"/>
          </a:p>
        </p:txBody>
      </p:sp>
    </p:spTree>
    <p:extLst>
      <p:ext uri="{BB962C8B-B14F-4D97-AF65-F5344CB8AC3E}">
        <p14:creationId xmlns:p14="http://schemas.microsoft.com/office/powerpoint/2010/main" val="1900039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4C74B3-9A13-437D-A6FC-7FDA1D316E13}"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916D-B778-4BA8-82BE-A6BBB0ABF206}" type="slidenum">
              <a:rPr lang="en-US" smtClean="0"/>
              <a:t>‹#›</a:t>
            </a:fld>
            <a:endParaRPr lang="en-US"/>
          </a:p>
        </p:txBody>
      </p:sp>
    </p:spTree>
    <p:extLst>
      <p:ext uri="{BB962C8B-B14F-4D97-AF65-F5344CB8AC3E}">
        <p14:creationId xmlns:p14="http://schemas.microsoft.com/office/powerpoint/2010/main" val="2631458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251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4C74B3-9A13-437D-A6FC-7FDA1D316E13}"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916D-B778-4BA8-82BE-A6BBB0ABF206}" type="slidenum">
              <a:rPr lang="en-US" smtClean="0"/>
              <a:t>‹#›</a:t>
            </a:fld>
            <a:endParaRPr lang="en-US"/>
          </a:p>
        </p:txBody>
      </p:sp>
    </p:spTree>
    <p:extLst>
      <p:ext uri="{BB962C8B-B14F-4D97-AF65-F5344CB8AC3E}">
        <p14:creationId xmlns:p14="http://schemas.microsoft.com/office/powerpoint/2010/main" val="2211199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4C74B3-9A13-437D-A6FC-7FDA1D316E13}"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916D-B778-4BA8-82BE-A6BBB0ABF206}" type="slidenum">
              <a:rPr lang="en-US" smtClean="0"/>
              <a:t>‹#›</a:t>
            </a:fld>
            <a:endParaRPr lang="en-US"/>
          </a:p>
        </p:txBody>
      </p:sp>
    </p:spTree>
    <p:extLst>
      <p:ext uri="{BB962C8B-B14F-4D97-AF65-F5344CB8AC3E}">
        <p14:creationId xmlns:p14="http://schemas.microsoft.com/office/powerpoint/2010/main" val="3815309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4C74B3-9A13-437D-A6FC-7FDA1D316E13}"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17916D-B778-4BA8-82BE-A6BBB0ABF206}" type="slidenum">
              <a:rPr lang="en-US" smtClean="0"/>
              <a:t>‹#›</a:t>
            </a:fld>
            <a:endParaRPr lang="en-US"/>
          </a:p>
        </p:txBody>
      </p:sp>
    </p:spTree>
    <p:extLst>
      <p:ext uri="{BB962C8B-B14F-4D97-AF65-F5344CB8AC3E}">
        <p14:creationId xmlns:p14="http://schemas.microsoft.com/office/powerpoint/2010/main" val="3287620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4C74B3-9A13-437D-A6FC-7FDA1D316E13}" type="datetimeFigureOut">
              <a:rPr lang="en-US" smtClean="0"/>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17916D-B778-4BA8-82BE-A6BBB0ABF206}" type="slidenum">
              <a:rPr lang="en-US" smtClean="0"/>
              <a:t>‹#›</a:t>
            </a:fld>
            <a:endParaRPr lang="en-US"/>
          </a:p>
        </p:txBody>
      </p:sp>
    </p:spTree>
    <p:extLst>
      <p:ext uri="{BB962C8B-B14F-4D97-AF65-F5344CB8AC3E}">
        <p14:creationId xmlns:p14="http://schemas.microsoft.com/office/powerpoint/2010/main" val="2770147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4C74B3-9A13-437D-A6FC-7FDA1D316E13}" type="datetimeFigureOut">
              <a:rPr lang="en-US" smtClean="0"/>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17916D-B778-4BA8-82BE-A6BBB0ABF206}" type="slidenum">
              <a:rPr lang="en-US" smtClean="0"/>
              <a:t>‹#›</a:t>
            </a:fld>
            <a:endParaRPr lang="en-US"/>
          </a:p>
        </p:txBody>
      </p:sp>
    </p:spTree>
    <p:extLst>
      <p:ext uri="{BB962C8B-B14F-4D97-AF65-F5344CB8AC3E}">
        <p14:creationId xmlns:p14="http://schemas.microsoft.com/office/powerpoint/2010/main" val="1881104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4C74B3-9A13-437D-A6FC-7FDA1D316E13}" type="datetimeFigureOut">
              <a:rPr lang="en-US" smtClean="0"/>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17916D-B778-4BA8-82BE-A6BBB0ABF206}" type="slidenum">
              <a:rPr lang="en-US" smtClean="0"/>
              <a:t>‹#›</a:t>
            </a:fld>
            <a:endParaRPr lang="en-US"/>
          </a:p>
        </p:txBody>
      </p:sp>
    </p:spTree>
    <p:extLst>
      <p:ext uri="{BB962C8B-B14F-4D97-AF65-F5344CB8AC3E}">
        <p14:creationId xmlns:p14="http://schemas.microsoft.com/office/powerpoint/2010/main" val="622317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4C74B3-9A13-437D-A6FC-7FDA1D316E13}"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17916D-B778-4BA8-82BE-A6BBB0ABF206}" type="slidenum">
              <a:rPr lang="en-US" smtClean="0"/>
              <a:t>‹#›</a:t>
            </a:fld>
            <a:endParaRPr lang="en-US"/>
          </a:p>
        </p:txBody>
      </p:sp>
    </p:spTree>
    <p:extLst>
      <p:ext uri="{BB962C8B-B14F-4D97-AF65-F5344CB8AC3E}">
        <p14:creationId xmlns:p14="http://schemas.microsoft.com/office/powerpoint/2010/main" val="4273342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4C74B3-9A13-437D-A6FC-7FDA1D316E13}"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17916D-B778-4BA8-82BE-A6BBB0ABF206}" type="slidenum">
              <a:rPr lang="en-US" smtClean="0"/>
              <a:t>‹#›</a:t>
            </a:fld>
            <a:endParaRPr lang="en-US"/>
          </a:p>
        </p:txBody>
      </p:sp>
    </p:spTree>
    <p:extLst>
      <p:ext uri="{BB962C8B-B14F-4D97-AF65-F5344CB8AC3E}">
        <p14:creationId xmlns:p14="http://schemas.microsoft.com/office/powerpoint/2010/main" val="243398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4C74B3-9A13-437D-A6FC-7FDA1D316E13}" type="datetimeFigureOut">
              <a:rPr lang="en-US" smtClean="0"/>
              <a:t>11/1/2022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17916D-B778-4BA8-82BE-A6BBB0ABF206}" type="slidenum">
              <a:rPr lang="en-US" smtClean="0"/>
              <a:t>‹#›</a:t>
            </a:fld>
            <a:endParaRPr lang="en-US"/>
          </a:p>
        </p:txBody>
      </p:sp>
    </p:spTree>
    <p:extLst>
      <p:ext uri="{BB962C8B-B14F-4D97-AF65-F5344CB8AC3E}">
        <p14:creationId xmlns:p14="http://schemas.microsoft.com/office/powerpoint/2010/main" val="300000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981200" y="457200"/>
            <a:ext cx="8229600"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defRPr/>
            </a:pPr>
            <a:r>
              <a:rPr lang="en-US" b="1" dirty="0">
                <a:solidFill>
                  <a:srgbClr val="0070C0"/>
                </a:solidFill>
                <a:latin typeface="+mn-lt"/>
              </a:rPr>
              <a:t>Recent Standards Work</a:t>
            </a:r>
          </a:p>
          <a:p>
            <a:pPr algn="ctr">
              <a:spcBef>
                <a:spcPct val="0"/>
              </a:spcBef>
              <a:buFontTx/>
              <a:buNone/>
              <a:defRPr/>
            </a:pPr>
            <a:endParaRPr lang="en-US" altLang="en-US" sz="2400" b="1" dirty="0">
              <a:solidFill>
                <a:schemeClr val="accent2"/>
              </a:solidFill>
              <a:latin typeface="+mn-lt"/>
            </a:endParaRPr>
          </a:p>
          <a:p>
            <a:pPr algn="ctr">
              <a:spcBef>
                <a:spcPct val="0"/>
              </a:spcBef>
              <a:buFontTx/>
              <a:buNone/>
              <a:defRPr/>
            </a:pPr>
            <a:r>
              <a:rPr lang="en-US" altLang="en-US" sz="2800" b="1" dirty="0">
                <a:latin typeface="+mn-lt"/>
              </a:rPr>
              <a:t>Allan D. Carlson</a:t>
            </a:r>
          </a:p>
          <a:p>
            <a:pPr algn="ctr">
              <a:spcBef>
                <a:spcPct val="0"/>
              </a:spcBef>
              <a:buFontTx/>
              <a:buNone/>
              <a:defRPr/>
            </a:pPr>
            <a:r>
              <a:rPr lang="en-US" altLang="en-US" sz="2800" b="1" dirty="0">
                <a:latin typeface="+mn-lt"/>
              </a:rPr>
              <a:t>NIST Associate</a:t>
            </a:r>
          </a:p>
          <a:p>
            <a:pPr algn="ctr">
              <a:spcBef>
                <a:spcPct val="0"/>
              </a:spcBef>
              <a:buFontTx/>
              <a:buNone/>
              <a:defRPr/>
            </a:pPr>
            <a:r>
              <a:rPr lang="en-US" altLang="en-US" sz="2800" b="1" dirty="0">
                <a:latin typeface="+mn-lt"/>
              </a:rPr>
              <a:t>Under Contract with BNL</a:t>
            </a:r>
          </a:p>
          <a:p>
            <a:pPr algn="ctr">
              <a:spcBef>
                <a:spcPct val="0"/>
              </a:spcBef>
              <a:buFontTx/>
              <a:buNone/>
              <a:defRPr/>
            </a:pPr>
            <a:endParaRPr lang="en-US" altLang="en-US" sz="2000" b="1" dirty="0">
              <a:latin typeface="+mn-lt"/>
            </a:endParaRPr>
          </a:p>
          <a:p>
            <a:pPr algn="ctr">
              <a:spcBef>
                <a:spcPct val="0"/>
              </a:spcBef>
              <a:buFontTx/>
              <a:buNone/>
              <a:defRPr/>
            </a:pPr>
            <a:r>
              <a:rPr lang="en-US" altLang="en-US" sz="2800" b="1" dirty="0">
                <a:latin typeface="+mn-lt"/>
              </a:rPr>
              <a:t>Presented at</a:t>
            </a:r>
          </a:p>
          <a:p>
            <a:pPr algn="ctr">
              <a:spcBef>
                <a:spcPct val="0"/>
              </a:spcBef>
              <a:buFontTx/>
              <a:buNone/>
              <a:defRPr/>
            </a:pPr>
            <a:endParaRPr lang="en-US" altLang="en-US" sz="2800" b="1" dirty="0">
              <a:latin typeface="+mn-lt"/>
            </a:endParaRPr>
          </a:p>
          <a:p>
            <a:pPr algn="ctr">
              <a:spcBef>
                <a:spcPct val="0"/>
              </a:spcBef>
              <a:buFontTx/>
              <a:buNone/>
              <a:defRPr/>
            </a:pPr>
            <a:r>
              <a:rPr lang="en-US" altLang="en-US" sz="2800" b="1" dirty="0">
                <a:latin typeface="+mn-lt"/>
              </a:rPr>
              <a:t>The CSEWG Meeting</a:t>
            </a:r>
          </a:p>
          <a:p>
            <a:pPr algn="ctr">
              <a:spcBef>
                <a:spcPct val="0"/>
              </a:spcBef>
              <a:buFontTx/>
              <a:buNone/>
              <a:defRPr/>
            </a:pPr>
            <a:endParaRPr lang="en-US" altLang="en-US" sz="2800" b="1" dirty="0">
              <a:latin typeface="+mn-lt"/>
            </a:endParaRPr>
          </a:p>
          <a:p>
            <a:pPr algn="ctr">
              <a:spcBef>
                <a:spcPct val="0"/>
              </a:spcBef>
              <a:buFontTx/>
              <a:buNone/>
              <a:defRPr/>
            </a:pPr>
            <a:r>
              <a:rPr lang="en-US" altLang="en-US" sz="2800" b="1" dirty="0">
                <a:latin typeface="+mn-lt"/>
              </a:rPr>
              <a:t>Nov. 2, 2022</a:t>
            </a:r>
          </a:p>
          <a:p>
            <a:pPr algn="ctr">
              <a:spcBef>
                <a:spcPct val="0"/>
              </a:spcBef>
              <a:buFontTx/>
              <a:buNone/>
              <a:defRPr/>
            </a:pPr>
            <a:r>
              <a:rPr lang="en-US" altLang="en-US" sz="2400" b="1" dirty="0"/>
              <a:t> </a:t>
            </a:r>
          </a:p>
          <a:p>
            <a:pPr algn="ctr">
              <a:spcBef>
                <a:spcPct val="0"/>
              </a:spcBef>
              <a:buFontTx/>
              <a:buNone/>
              <a:defRPr/>
            </a:pPr>
            <a:endParaRPr lang="en-US" altLang="en-US" sz="2000" b="1" dirty="0"/>
          </a:p>
        </p:txBody>
      </p:sp>
    </p:spTree>
    <p:extLst>
      <p:ext uri="{BB962C8B-B14F-4D97-AF65-F5344CB8AC3E}">
        <p14:creationId xmlns:p14="http://schemas.microsoft.com/office/powerpoint/2010/main" val="334025098"/>
      </p:ext>
    </p:extLst>
  </p:cSld>
  <p:clrMapOvr>
    <a:masterClrMapping/>
  </p:clrMapOvr>
  <p:transition spd="slow" advTm="10378"/>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49040" y="282946"/>
            <a:ext cx="5212080" cy="400110"/>
          </a:xfrm>
          <a:prstGeom prst="rect">
            <a:avLst/>
          </a:prstGeom>
          <a:noFill/>
        </p:spPr>
        <p:txBody>
          <a:bodyPr wrap="square" rtlCol="0">
            <a:spAutoFit/>
          </a:bodyPr>
          <a:lstStyle/>
          <a:p>
            <a:r>
              <a:rPr lang="en-US" sz="2000" b="1" baseline="30000" dirty="0">
                <a:solidFill>
                  <a:schemeClr val="accent5"/>
                </a:solidFill>
                <a:cs typeface="Times New Roman" panose="02020603050405020304" pitchFamily="18" charset="0"/>
              </a:rPr>
              <a:t>10</a:t>
            </a:r>
            <a:r>
              <a:rPr lang="en-US" sz="2000" b="1" dirty="0">
                <a:solidFill>
                  <a:schemeClr val="accent5"/>
                </a:solidFill>
                <a:cs typeface="Times New Roman" panose="02020603050405020304" pitchFamily="18" charset="0"/>
              </a:rPr>
              <a:t>B(</a:t>
            </a:r>
            <a:r>
              <a:rPr lang="en-US" sz="2000" b="1" dirty="0" err="1">
                <a:solidFill>
                  <a:schemeClr val="accent5"/>
                </a:solidFill>
                <a:cs typeface="Times New Roman" panose="02020603050405020304" pitchFamily="18" charset="0"/>
              </a:rPr>
              <a:t>n,x</a:t>
            </a:r>
            <a:r>
              <a:rPr lang="en-US" sz="2000" b="1" dirty="0">
                <a:solidFill>
                  <a:schemeClr val="accent5"/>
                </a:solidFill>
                <a:cs typeface="Times New Roman" panose="02020603050405020304" pitchFamily="18" charset="0"/>
              </a:rPr>
              <a:t>)</a:t>
            </a:r>
            <a:r>
              <a:rPr lang="en-US" sz="2000" b="1" baseline="30000" dirty="0">
                <a:solidFill>
                  <a:schemeClr val="accent5"/>
                </a:solidFill>
                <a:cs typeface="Times New Roman" panose="02020603050405020304" pitchFamily="18" charset="0"/>
              </a:rPr>
              <a:t>7</a:t>
            </a:r>
            <a:r>
              <a:rPr lang="en-US" sz="2000" b="1" dirty="0">
                <a:solidFill>
                  <a:schemeClr val="accent5"/>
                </a:solidFill>
                <a:cs typeface="Times New Roman" panose="02020603050405020304" pitchFamily="18" charset="0"/>
              </a:rPr>
              <a:t>Li and Li Measurements</a:t>
            </a:r>
          </a:p>
        </p:txBody>
      </p:sp>
      <p:sp>
        <p:nvSpPr>
          <p:cNvPr id="6" name="TextBox 5">
            <a:extLst>
              <a:ext uri="{FF2B5EF4-FFF2-40B4-BE49-F238E27FC236}">
                <a16:creationId xmlns:a16="http://schemas.microsoft.com/office/drawing/2014/main" id="{2653B009-9B15-94F4-CC8D-537200C930B0}"/>
              </a:ext>
            </a:extLst>
          </p:cNvPr>
          <p:cNvSpPr txBox="1"/>
          <p:nvPr/>
        </p:nvSpPr>
        <p:spPr>
          <a:xfrm>
            <a:off x="740465" y="1023730"/>
            <a:ext cx="9372600" cy="2092881"/>
          </a:xfrm>
          <a:prstGeom prst="rect">
            <a:avLst/>
          </a:prstGeom>
          <a:noFill/>
        </p:spPr>
        <p:txBody>
          <a:bodyPr wrap="square">
            <a:spAutoFit/>
          </a:bodyPr>
          <a:lstStyle/>
          <a:p>
            <a:pPr marL="285750" indent="-285750">
              <a:buClr>
                <a:schemeClr val="accent5"/>
              </a:buClr>
              <a:buFont typeface="Wingdings" panose="05000000000000000000" pitchFamily="2" charset="2"/>
              <a:buChar char="Ø"/>
            </a:pPr>
            <a:r>
              <a:rPr lang="en-US" sz="2000" dirty="0">
                <a:effectLst/>
                <a:ea typeface="Calibri" panose="020F0502020204030204" pitchFamily="34" charset="0"/>
                <a:cs typeface="Times New Roman" panose="02020603050405020304" pitchFamily="18" charset="0"/>
              </a:rPr>
              <a:t>Extension in the energy ranges to above 1 MeV of the </a:t>
            </a:r>
            <a:r>
              <a:rPr lang="en-US" sz="2000" baseline="30000" dirty="0">
                <a:effectLst/>
                <a:ea typeface="Calibri" panose="020F0502020204030204" pitchFamily="34" charset="0"/>
                <a:cs typeface="Times New Roman" panose="02020603050405020304" pitchFamily="18" charset="0"/>
              </a:rPr>
              <a:t>6</a:t>
            </a:r>
            <a:r>
              <a:rPr lang="en-US" sz="2000" dirty="0">
                <a:effectLst/>
                <a:ea typeface="Calibri" panose="020F0502020204030204" pitchFamily="34" charset="0"/>
                <a:cs typeface="Times New Roman" panose="02020603050405020304" pitchFamily="18" charset="0"/>
              </a:rPr>
              <a:t>Li(</a:t>
            </a:r>
            <a:r>
              <a:rPr lang="en-US" sz="2000" dirty="0" err="1">
                <a:effectLst/>
                <a:ea typeface="Calibri" panose="020F0502020204030204" pitchFamily="34" charset="0"/>
                <a:cs typeface="Times New Roman" panose="02020603050405020304" pitchFamily="18" charset="0"/>
              </a:rPr>
              <a:t>n,t</a:t>
            </a:r>
            <a:r>
              <a:rPr lang="en-US" sz="2000" dirty="0">
                <a:effectLst/>
                <a:ea typeface="Calibri" panose="020F0502020204030204" pitchFamily="34" charset="0"/>
                <a:cs typeface="Times New Roman" panose="02020603050405020304" pitchFamily="18" charset="0"/>
              </a:rPr>
              <a:t>) and </a:t>
            </a:r>
            <a:r>
              <a:rPr lang="en-US" sz="2000" baseline="30000" dirty="0">
                <a:effectLst/>
                <a:ea typeface="Calibri" panose="020F0502020204030204" pitchFamily="34" charset="0"/>
                <a:cs typeface="Times New Roman" panose="02020603050405020304" pitchFamily="18" charset="0"/>
              </a:rPr>
              <a:t>10</a:t>
            </a:r>
            <a:r>
              <a:rPr lang="en-US" sz="2000" dirty="0">
                <a:effectLst/>
                <a:ea typeface="Calibri" panose="020F0502020204030204" pitchFamily="34" charset="0"/>
                <a:cs typeface="Times New Roman" panose="02020603050405020304" pitchFamily="18" charset="0"/>
              </a:rPr>
              <a:t>B standards may be possible with the work by</a:t>
            </a:r>
            <a:r>
              <a:rPr lang="en-US" sz="2000" baseline="30000" dirty="0">
                <a:effectLst/>
                <a:ea typeface="Calibri" panose="020F0502020204030204" pitchFamily="34" charset="0"/>
                <a:cs typeface="Times New Roman" panose="02020603050405020304" pitchFamily="18" charset="0"/>
              </a:rPr>
              <a:t> </a:t>
            </a:r>
            <a:r>
              <a:rPr lang="en-US" sz="2000" dirty="0" err="1">
                <a:cs typeface="Times New Roman" panose="02020603050405020304" pitchFamily="18" charset="0"/>
              </a:rPr>
              <a:t>Anastasiou</a:t>
            </a:r>
            <a:r>
              <a:rPr lang="en-US" sz="2000" dirty="0">
                <a:cs typeface="Times New Roman" panose="02020603050405020304" pitchFamily="18" charset="0"/>
              </a:rPr>
              <a:t> </a:t>
            </a:r>
            <a:r>
              <a:rPr lang="en-US" sz="2000" i="1" dirty="0">
                <a:cs typeface="Times New Roman" panose="02020603050405020304" pitchFamily="18" charset="0"/>
              </a:rPr>
              <a:t>et al</a:t>
            </a:r>
            <a:r>
              <a:rPr lang="en-US" sz="2000" dirty="0">
                <a:cs typeface="Times New Roman" panose="02020603050405020304" pitchFamily="18" charset="0"/>
              </a:rPr>
              <a:t>.,</a:t>
            </a:r>
            <a:r>
              <a:rPr lang="en-US" sz="2000" dirty="0">
                <a:effectLst/>
                <a:ea typeface="Calibri" panose="020F0502020204030204" pitchFamily="34" charset="0"/>
                <a:cs typeface="Times New Roman" panose="02020603050405020304" pitchFamily="18" charset="0"/>
              </a:rPr>
              <a:t> </a:t>
            </a:r>
            <a:r>
              <a:rPr lang="en-US" altLang="en-US" sz="2000" dirty="0"/>
              <a:t>Bai </a:t>
            </a:r>
            <a:r>
              <a:rPr lang="en-US" altLang="en-US" sz="2000" i="1" dirty="0"/>
              <a:t>et al</a:t>
            </a:r>
            <a:r>
              <a:rPr lang="en-US" altLang="en-US" sz="2000" dirty="0"/>
              <a:t>.,</a:t>
            </a:r>
            <a:r>
              <a:rPr lang="en-US" sz="2000" dirty="0">
                <a:effectLst/>
                <a:ea typeface="Calibri" panose="020F0502020204030204" pitchFamily="34" charset="0"/>
                <a:cs typeface="Times New Roman" panose="02020603050405020304" pitchFamily="18" charset="0"/>
              </a:rPr>
              <a:t> </a:t>
            </a:r>
            <a:r>
              <a:rPr lang="fr-FR" sz="2000" b="0" i="0" u="none" strike="noStrike" baseline="0" dirty="0">
                <a:latin typeface="Times New Roman" panose="02020603050405020304" pitchFamily="18" charset="0"/>
                <a:cs typeface="Times New Roman" panose="02020603050405020304" pitchFamily="18" charset="0"/>
              </a:rPr>
              <a:t>Jiang </a:t>
            </a:r>
            <a:r>
              <a:rPr lang="fr-FR" sz="2000" b="0" i="1" u="none" strike="noStrike" baseline="0" dirty="0">
                <a:latin typeface="Times New Roman" panose="02020603050405020304" pitchFamily="18" charset="0"/>
                <a:cs typeface="Times New Roman" panose="02020603050405020304" pitchFamily="18" charset="0"/>
              </a:rPr>
              <a:t>et al</a:t>
            </a:r>
            <a:r>
              <a:rPr lang="fr-FR" sz="2000" b="0" i="0" u="none" strike="noStrike" baseline="0" dirty="0">
                <a:latin typeface="Times New Roman" panose="02020603050405020304" pitchFamily="18" charset="0"/>
                <a:cs typeface="Times New Roman" panose="02020603050405020304" pitchFamily="18" charset="0"/>
              </a:rPr>
              <a:t>. and the Massey </a:t>
            </a:r>
            <a:r>
              <a:rPr lang="en-US" sz="2000" i="1" dirty="0">
                <a:latin typeface="+mn-lt"/>
              </a:rPr>
              <a:t>et al. d</a:t>
            </a:r>
            <a:r>
              <a:rPr lang="fr-FR" sz="2000" b="0" i="0" u="none" strike="noStrike" baseline="0" dirty="0" err="1">
                <a:latin typeface="Times New Roman" panose="02020603050405020304" pitchFamily="18" charset="0"/>
                <a:cs typeface="Times New Roman" panose="02020603050405020304" pitchFamily="18" charset="0"/>
              </a:rPr>
              <a:t>ata</a:t>
            </a:r>
            <a:r>
              <a:rPr lang="fr-FR" sz="2000" b="0" i="0" u="none" strike="noStrike" baseline="0" dirty="0">
                <a:latin typeface="Times New Roman" panose="02020603050405020304" pitchFamily="18" charset="0"/>
                <a:cs typeface="Times New Roman" panose="02020603050405020304" pitchFamily="18" charset="0"/>
              </a:rPr>
              <a:t>.</a:t>
            </a:r>
            <a:endParaRPr lang="en-US" altLang="en-US" sz="1200" dirty="0"/>
          </a:p>
          <a:p>
            <a:pPr marL="285750" indent="-285750">
              <a:buClr>
                <a:schemeClr val="accent5"/>
              </a:buClr>
              <a:buFont typeface="Wingdings" panose="05000000000000000000" pitchFamily="2" charset="2"/>
              <a:buChar char="Ø"/>
            </a:pPr>
            <a:r>
              <a:rPr lang="en-US" altLang="en-US" sz="2000" dirty="0"/>
              <a:t>The It is important to extend the energy range of these standards to above 1 MeV, the present limit of this standard. That would allow convenient overlap with the H(</a:t>
            </a:r>
            <a:r>
              <a:rPr lang="en-US" altLang="en-US" sz="2000" dirty="0" err="1"/>
              <a:t>n,n</a:t>
            </a:r>
            <a:r>
              <a:rPr lang="en-US" altLang="en-US" sz="2000" dirty="0"/>
              <a:t>) standard. </a:t>
            </a:r>
            <a:endParaRPr lang="en-US" altLang="en-US" sz="1000" dirty="0">
              <a:cs typeface="Times New Roman" panose="02020603050405020304" pitchFamily="18" charset="0"/>
            </a:endParaRPr>
          </a:p>
          <a:p>
            <a:pPr marL="285750" indent="-285750">
              <a:buClr>
                <a:schemeClr val="accent5"/>
              </a:buClr>
              <a:buFont typeface="Wingdings" panose="05000000000000000000" pitchFamily="2" charset="2"/>
              <a:buChar char="Ø"/>
            </a:pPr>
            <a:endParaRPr lang="en-US" altLang="en-US" sz="1000" dirty="0"/>
          </a:p>
        </p:txBody>
      </p:sp>
    </p:spTree>
    <p:extLst>
      <p:ext uri="{BB962C8B-B14F-4D97-AF65-F5344CB8AC3E}">
        <p14:creationId xmlns:p14="http://schemas.microsoft.com/office/powerpoint/2010/main" val="3531013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54004" y="347472"/>
            <a:ext cx="11935327" cy="634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
                <a:schemeClr val="accent5"/>
              </a:buClr>
              <a:buFontTx/>
              <a:buNone/>
            </a:pPr>
            <a:r>
              <a:rPr lang="en-US" altLang="en-US" sz="2000" b="1" baseline="30000" dirty="0">
                <a:solidFill>
                  <a:schemeClr val="accent5"/>
                </a:solidFill>
                <a:latin typeface="+mn-lt"/>
              </a:rPr>
              <a:t>                                                                                                         </a:t>
            </a:r>
            <a:r>
              <a:rPr lang="en-US" altLang="en-US" sz="2000" b="1" dirty="0">
                <a:solidFill>
                  <a:schemeClr val="accent5"/>
                </a:solidFill>
                <a:latin typeface="+mn-lt"/>
              </a:rPr>
              <a:t>C(</a:t>
            </a:r>
            <a:r>
              <a:rPr lang="en-US" altLang="en-US" sz="2000" b="1" dirty="0" err="1">
                <a:solidFill>
                  <a:schemeClr val="accent5"/>
                </a:solidFill>
                <a:latin typeface="+mn-lt"/>
              </a:rPr>
              <a:t>n,n</a:t>
            </a:r>
            <a:r>
              <a:rPr lang="en-US" altLang="en-US" sz="2000" b="1" dirty="0">
                <a:solidFill>
                  <a:schemeClr val="accent5"/>
                </a:solidFill>
                <a:latin typeface="+mn-lt"/>
              </a:rPr>
              <a:t>) Cross Section</a:t>
            </a:r>
            <a:endParaRPr lang="en-US" altLang="en-US" sz="2000" dirty="0">
              <a:solidFill>
                <a:schemeClr val="accent5"/>
              </a:solidFill>
              <a:latin typeface="+mn-lt"/>
            </a:endParaRPr>
          </a:p>
          <a:p>
            <a:pPr>
              <a:spcBef>
                <a:spcPct val="0"/>
              </a:spcBef>
              <a:buClr>
                <a:schemeClr val="accent5"/>
              </a:buClr>
              <a:buFontTx/>
              <a:buNone/>
            </a:pPr>
            <a:endParaRPr lang="en-US" altLang="en-US" sz="1000" dirty="0">
              <a:latin typeface="+mn-lt"/>
            </a:endParaRPr>
          </a:p>
          <a:p>
            <a:pPr>
              <a:spcBef>
                <a:spcPct val="0"/>
              </a:spcBef>
              <a:buClr>
                <a:schemeClr val="accent5"/>
              </a:buClr>
              <a:buFont typeface="Wingdings" panose="05000000000000000000" pitchFamily="2" charset="2"/>
              <a:buChar char="Ø"/>
            </a:pPr>
            <a:r>
              <a:rPr lang="en-US" altLang="en-US" sz="1800" dirty="0">
                <a:latin typeface="+mn-lt"/>
              </a:rPr>
              <a:t> </a:t>
            </a:r>
            <a:r>
              <a:rPr lang="en-US" altLang="en-US" sz="2000" dirty="0">
                <a:latin typeface="+mn-lt"/>
              </a:rPr>
              <a:t>The most recent evaluation of the carbon standard by Hale was done by combining </a:t>
            </a:r>
            <a:r>
              <a:rPr lang="en-US" altLang="en-US" sz="2000" baseline="30000" dirty="0">
                <a:latin typeface="+mn-lt"/>
              </a:rPr>
              <a:t>12</a:t>
            </a:r>
            <a:r>
              <a:rPr lang="en-US" altLang="en-US" sz="2000" dirty="0">
                <a:latin typeface="+mn-lt"/>
              </a:rPr>
              <a:t>C and </a:t>
            </a:r>
            <a:r>
              <a:rPr lang="en-US" altLang="en-US" sz="2000" baseline="30000" dirty="0">
                <a:latin typeface="+mn-lt"/>
              </a:rPr>
              <a:t>13</a:t>
            </a:r>
            <a:r>
              <a:rPr lang="en-US" altLang="en-US" sz="2000" dirty="0">
                <a:latin typeface="+mn-lt"/>
              </a:rPr>
              <a:t>C R-matrix evaluations to obtain the elemental cross section that is the standard. That evaluation, the ENDF/B-VIII standards evaluation (the 2017 standard), is somewhat higher than the </a:t>
            </a:r>
            <a:r>
              <a:rPr lang="en-US" altLang="en-US" sz="2000" dirty="0"/>
              <a:t>ENDF/B-VII standards evaluation (the 2006 standard). The difference is most noticeable at the highest energies</a:t>
            </a:r>
            <a:r>
              <a:rPr lang="en-US" altLang="en-US" sz="1800" dirty="0"/>
              <a:t>. </a:t>
            </a:r>
          </a:p>
          <a:p>
            <a:pPr>
              <a:spcBef>
                <a:spcPct val="0"/>
              </a:spcBef>
              <a:buClr>
                <a:schemeClr val="accent5"/>
              </a:buClr>
              <a:buNone/>
            </a:pPr>
            <a:endParaRPr lang="en-US" altLang="en-US" sz="1800" dirty="0"/>
          </a:p>
          <a:p>
            <a:pPr>
              <a:spcBef>
                <a:spcPct val="0"/>
              </a:spcBef>
              <a:buClr>
                <a:schemeClr val="accent5"/>
              </a:buClr>
              <a:buFont typeface="Wingdings" panose="05000000000000000000" pitchFamily="2" charset="2"/>
              <a:buChar char="Ø"/>
            </a:pPr>
            <a:r>
              <a:rPr lang="en-US" altLang="en-US" sz="2000" dirty="0" err="1"/>
              <a:t>Danon</a:t>
            </a:r>
            <a:r>
              <a:rPr lang="en-US" altLang="en-US" sz="2000" dirty="0"/>
              <a:t> at RPI made total cross section measurements that are slightly lower than the 2017 standard values in the 150 to 400 </a:t>
            </a:r>
            <a:r>
              <a:rPr lang="en-US" altLang="en-US" sz="2000" dirty="0" err="1"/>
              <a:t>keV</a:t>
            </a:r>
            <a:r>
              <a:rPr lang="en-US" altLang="en-US" sz="2000" dirty="0"/>
              <a:t> energy region. Those data with uncertainties from a fraction of a percent to about 1% are in better than 1% agreement with the 2006 standards evaluation. </a:t>
            </a:r>
          </a:p>
          <a:p>
            <a:pPr>
              <a:spcBef>
                <a:spcPct val="0"/>
              </a:spcBef>
              <a:buClr>
                <a:schemeClr val="accent5"/>
              </a:buClr>
              <a:buFont typeface="Wingdings" panose="05000000000000000000" pitchFamily="2" charset="2"/>
              <a:buChar char="Ø"/>
            </a:pPr>
            <a:endParaRPr lang="en-US" altLang="en-US" sz="2000" dirty="0"/>
          </a:p>
          <a:p>
            <a:pPr>
              <a:spcBef>
                <a:spcPct val="0"/>
              </a:spcBef>
              <a:buClr>
                <a:schemeClr val="accent5"/>
              </a:buClr>
              <a:buFont typeface="Wingdings" panose="05000000000000000000" pitchFamily="2" charset="2"/>
              <a:buChar char="Ø"/>
            </a:pPr>
            <a:r>
              <a:rPr lang="en-US" altLang="en-US" sz="2000" dirty="0">
                <a:cs typeface="Times New Roman" panose="02020603050405020304" pitchFamily="18" charset="0"/>
              </a:rPr>
              <a:t>The basic difference here is due to the addition of </a:t>
            </a:r>
            <a:r>
              <a:rPr lang="en-US" altLang="en-US" sz="2000" baseline="30000" dirty="0">
                <a:cs typeface="Times New Roman" panose="02020603050405020304" pitchFamily="18" charset="0"/>
              </a:rPr>
              <a:t>13</a:t>
            </a:r>
            <a:r>
              <a:rPr lang="en-US" altLang="en-US" sz="2000" dirty="0">
                <a:cs typeface="Times New Roman" panose="02020603050405020304" pitchFamily="18" charset="0"/>
              </a:rPr>
              <a:t>C data.</a:t>
            </a:r>
          </a:p>
          <a:p>
            <a:pPr>
              <a:spcBef>
                <a:spcPct val="0"/>
              </a:spcBef>
              <a:buClr>
                <a:schemeClr val="accent5"/>
              </a:buClr>
              <a:buNone/>
            </a:pPr>
            <a:r>
              <a:rPr lang="en-US" altLang="en-US" sz="2000" dirty="0">
                <a:cs typeface="Times New Roman" panose="02020603050405020304" pitchFamily="18" charset="0"/>
              </a:rPr>
              <a:t>New measurements are now underway at the University</a:t>
            </a:r>
          </a:p>
          <a:p>
            <a:pPr>
              <a:spcBef>
                <a:spcPct val="0"/>
              </a:spcBef>
              <a:buClr>
                <a:schemeClr val="accent5"/>
              </a:buClr>
              <a:buNone/>
            </a:pPr>
            <a:r>
              <a:rPr lang="en-US" altLang="en-US" sz="2000" dirty="0">
                <a:cs typeface="Times New Roman" panose="02020603050405020304" pitchFamily="18" charset="0"/>
              </a:rPr>
              <a:t>of Kentucky by </a:t>
            </a:r>
            <a:r>
              <a:rPr lang="en-US" sz="2000" dirty="0" err="1">
                <a:cs typeface="Times New Roman" panose="02020603050405020304" pitchFamily="18" charset="0"/>
              </a:rPr>
              <a:t>Vanhoy</a:t>
            </a:r>
            <a:r>
              <a:rPr lang="en-US" sz="2000" dirty="0">
                <a:cs typeface="Times New Roman" panose="02020603050405020304" pitchFamily="18" charset="0"/>
              </a:rPr>
              <a:t> of </a:t>
            </a:r>
            <a:r>
              <a:rPr lang="en-US" altLang="en-US" sz="2000" baseline="30000" dirty="0">
                <a:cs typeface="Times New Roman" panose="02020603050405020304" pitchFamily="18" charset="0"/>
              </a:rPr>
              <a:t>13</a:t>
            </a:r>
            <a:r>
              <a:rPr lang="en-US" altLang="en-US" sz="2000" dirty="0">
                <a:cs typeface="Times New Roman" panose="02020603050405020304" pitchFamily="18" charset="0"/>
              </a:rPr>
              <a:t>C scattering from </a:t>
            </a:r>
            <a:r>
              <a:rPr lang="en-US" sz="2000" dirty="0">
                <a:effectLst/>
                <a:ea typeface="Times New Roman" panose="02020603050405020304" pitchFamily="18" charset="0"/>
                <a:cs typeface="Times New Roman" panose="02020603050405020304" pitchFamily="18" charset="0"/>
              </a:rPr>
              <a:t>0.5 MeV </a:t>
            </a:r>
          </a:p>
          <a:p>
            <a:pPr>
              <a:spcBef>
                <a:spcPct val="0"/>
              </a:spcBef>
              <a:buClr>
                <a:schemeClr val="accent5"/>
              </a:buClr>
              <a:buNone/>
            </a:pPr>
            <a:r>
              <a:rPr lang="en-US" sz="2000" dirty="0">
                <a:ea typeface="Times New Roman" panose="02020603050405020304" pitchFamily="18" charset="0"/>
                <a:cs typeface="Times New Roman" panose="02020603050405020304" pitchFamily="18" charset="0"/>
              </a:rPr>
              <a:t>to about </a:t>
            </a:r>
            <a:r>
              <a:rPr lang="en-US" sz="2000" dirty="0">
                <a:effectLst/>
                <a:ea typeface="Times New Roman" panose="02020603050405020304" pitchFamily="18" charset="0"/>
                <a:cs typeface="Times New Roman" panose="02020603050405020304" pitchFamily="18" charset="0"/>
              </a:rPr>
              <a:t>3 MeV. Thus the data will include the highest</a:t>
            </a:r>
          </a:p>
          <a:p>
            <a:pPr>
              <a:spcBef>
                <a:spcPct val="0"/>
              </a:spcBef>
              <a:buClr>
                <a:schemeClr val="accent5"/>
              </a:buClr>
              <a:buNone/>
            </a:pPr>
            <a:r>
              <a:rPr lang="en-US" sz="2000" dirty="0">
                <a:effectLst/>
                <a:ea typeface="Times New Roman" panose="02020603050405020304" pitchFamily="18" charset="0"/>
                <a:cs typeface="Times New Roman" panose="02020603050405020304" pitchFamily="18" charset="0"/>
              </a:rPr>
              <a:t> energy needed for the standards, 1.8 MeV.</a:t>
            </a:r>
          </a:p>
          <a:p>
            <a:pPr>
              <a:spcBef>
                <a:spcPct val="0"/>
              </a:spcBef>
              <a:buClr>
                <a:schemeClr val="accent5"/>
              </a:buClr>
              <a:buNone/>
            </a:pPr>
            <a:endParaRPr lang="en-US" sz="2000" dirty="0">
              <a:effectLst/>
              <a:ea typeface="Times New Roman" panose="02020603050405020304" pitchFamily="18" charset="0"/>
              <a:cs typeface="Times New Roman" panose="02020603050405020304" pitchFamily="18" charset="0"/>
            </a:endParaRPr>
          </a:p>
          <a:p>
            <a:pPr marL="342900" indent="-342900">
              <a:spcBef>
                <a:spcPct val="0"/>
              </a:spcBef>
              <a:buClr>
                <a:schemeClr val="accent5"/>
              </a:buClr>
              <a:buFont typeface="Wingdings" panose="05000000000000000000" pitchFamily="2" charset="2"/>
              <a:buChar char="Ø"/>
            </a:pPr>
            <a:r>
              <a:rPr lang="en-US" sz="2000" dirty="0">
                <a:ea typeface="Times New Roman" panose="02020603050405020304" pitchFamily="18" charset="0"/>
                <a:cs typeface="Times New Roman" panose="02020603050405020304" pitchFamily="18" charset="0"/>
              </a:rPr>
              <a:t>Hale is investigating this problem!</a:t>
            </a:r>
            <a:endParaRPr lang="en-US" sz="2000" dirty="0">
              <a:effectLst/>
              <a:ea typeface="Times New Roman" panose="02020603050405020304" pitchFamily="18" charset="0"/>
              <a:cs typeface="Times New Roman" panose="02020603050405020304" pitchFamily="18" charset="0"/>
            </a:endParaRPr>
          </a:p>
          <a:p>
            <a:pPr>
              <a:spcBef>
                <a:spcPct val="0"/>
              </a:spcBef>
              <a:buClr>
                <a:schemeClr val="accent5"/>
              </a:buClr>
              <a:buFont typeface="Wingdings" panose="05000000000000000000" pitchFamily="2" charset="2"/>
              <a:buChar char="Ø"/>
            </a:pPr>
            <a:endParaRPr lang="en-US" altLang="en-US" sz="2000" dirty="0">
              <a:cs typeface="Times New Roman" panose="02020603050405020304" pitchFamily="18" charset="0"/>
            </a:endParaRPr>
          </a:p>
          <a:p>
            <a:pPr>
              <a:spcBef>
                <a:spcPct val="0"/>
              </a:spcBef>
              <a:buClr>
                <a:schemeClr val="accent5"/>
              </a:buClr>
              <a:buFont typeface="Wingdings" panose="05000000000000000000" pitchFamily="2" charset="2"/>
              <a:buChar char="Ø"/>
            </a:pPr>
            <a:endParaRPr lang="en-US" altLang="en-US" sz="2000" dirty="0">
              <a:cs typeface="Times New Roman" panose="02020603050405020304" pitchFamily="18" charset="0"/>
            </a:endParaRPr>
          </a:p>
          <a:p>
            <a:pPr>
              <a:spcBef>
                <a:spcPct val="0"/>
              </a:spcBef>
              <a:buClr>
                <a:schemeClr val="accent5"/>
              </a:buClr>
              <a:buNone/>
            </a:pPr>
            <a:endParaRPr lang="en-US" altLang="en-US" sz="1800" dirty="0">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6526" y="3003082"/>
            <a:ext cx="5396885" cy="3854918"/>
          </a:xfrm>
          <a:prstGeom prst="rect">
            <a:avLst/>
          </a:prstGeom>
        </p:spPr>
      </p:pic>
    </p:spTree>
    <p:extLst>
      <p:ext uri="{BB962C8B-B14F-4D97-AF65-F5344CB8AC3E}">
        <p14:creationId xmlns:p14="http://schemas.microsoft.com/office/powerpoint/2010/main" val="1135686863"/>
      </p:ext>
    </p:extLst>
  </p:cSld>
  <p:clrMapOvr>
    <a:masterClrMapping/>
  </p:clrMapOvr>
  <mc:AlternateContent xmlns:mc="http://schemas.openxmlformats.org/markup-compatibility/2006" xmlns:p14="http://schemas.microsoft.com/office/powerpoint/2010/main">
    <mc:Choice Requires="p14">
      <p:transition spd="slow" p14:dur="2000" advTm="27715"/>
    </mc:Choice>
    <mc:Fallback xmlns="">
      <p:transition spd="slow" advTm="2771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24670" y="202498"/>
            <a:ext cx="11918022" cy="9294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sz="3200" b="1" baseline="30000" dirty="0">
                <a:solidFill>
                  <a:schemeClr val="accent2"/>
                </a:solidFill>
              </a:rPr>
              <a:t>                                        </a:t>
            </a:r>
          </a:p>
          <a:p>
            <a:pPr>
              <a:defRPr/>
            </a:pPr>
            <a:endParaRPr lang="en-US" altLang="en-US" sz="3200" b="1" baseline="30000" dirty="0">
              <a:solidFill>
                <a:schemeClr val="accent2"/>
              </a:solidFill>
            </a:endParaRPr>
          </a:p>
          <a:p>
            <a:pPr marL="342900" indent="-342900">
              <a:buClr>
                <a:schemeClr val="accent5"/>
              </a:buClr>
              <a:buFont typeface="Wingdings" panose="05000000000000000000" pitchFamily="2" charset="2"/>
              <a:buChar char="Ø"/>
            </a:pPr>
            <a:r>
              <a:rPr lang="en-GB" altLang="en-US" sz="2000" dirty="0">
                <a:cs typeface="Times New Roman" panose="02020603050405020304" pitchFamily="18" charset="0"/>
              </a:rPr>
              <a:t>Absolute measurements by the </a:t>
            </a:r>
            <a:r>
              <a:rPr lang="en-GB" altLang="en-US" sz="2000" dirty="0" err="1">
                <a:cs typeface="Times New Roman" panose="02020603050405020304" pitchFamily="18" charset="0"/>
              </a:rPr>
              <a:t>n_TOF</a:t>
            </a:r>
            <a:r>
              <a:rPr lang="en-GB" altLang="en-US" sz="2000" dirty="0">
                <a:cs typeface="Times New Roman" panose="02020603050405020304" pitchFamily="18" charset="0"/>
              </a:rPr>
              <a:t> collaboration were made of the </a:t>
            </a:r>
            <a:r>
              <a:rPr lang="en-GB" altLang="en-US" sz="2000" baseline="30000" dirty="0">
                <a:cs typeface="Times New Roman" panose="02020603050405020304" pitchFamily="18" charset="0"/>
              </a:rPr>
              <a:t>235</a:t>
            </a:r>
            <a:r>
              <a:rPr lang="en-GB" altLang="en-US" sz="2000" dirty="0">
                <a:cs typeface="Times New Roman" panose="02020603050405020304" pitchFamily="18" charset="0"/>
              </a:rPr>
              <a:t>U(</a:t>
            </a:r>
            <a:r>
              <a:rPr lang="en-GB" altLang="en-US" sz="2000" dirty="0" err="1">
                <a:cs typeface="Times New Roman" panose="02020603050405020304" pitchFamily="18" charset="0"/>
              </a:rPr>
              <a:t>n,f</a:t>
            </a:r>
            <a:r>
              <a:rPr lang="en-GB" altLang="en-US" sz="2000" dirty="0">
                <a:cs typeface="Times New Roman" panose="02020603050405020304" pitchFamily="18" charset="0"/>
              </a:rPr>
              <a:t>) cross section relative to hydrogen scattering from 20 MeV to about 1 GeV. </a:t>
            </a:r>
          </a:p>
          <a:p>
            <a:pPr marL="800100" lvl="1" indent="-342900">
              <a:buClr>
                <a:schemeClr val="accent5"/>
              </a:buClr>
              <a:buFont typeface="Wingdings" panose="05000000000000000000" pitchFamily="2" charset="2"/>
              <a:buChar char="Ø"/>
            </a:pPr>
            <a:r>
              <a:rPr lang="en-GB" altLang="en-US" sz="2000" dirty="0">
                <a:cs typeface="Times New Roman" panose="02020603050405020304" pitchFamily="18" charset="0"/>
              </a:rPr>
              <a:t>The analysis of the data from 20 MeV to 200 MeV was discussed by </a:t>
            </a:r>
            <a:r>
              <a:rPr lang="en-GB" altLang="en-US" sz="2000" b="1" dirty="0" err="1">
                <a:cs typeface="Times New Roman" panose="02020603050405020304" pitchFamily="18" charset="0"/>
              </a:rPr>
              <a:t>Pirovano</a:t>
            </a:r>
            <a:r>
              <a:rPr lang="en-GB" altLang="en-US" sz="2000" b="1" dirty="0">
                <a:cs typeface="Times New Roman" panose="02020603050405020304" pitchFamily="18" charset="0"/>
              </a:rPr>
              <a:t> </a:t>
            </a:r>
            <a:r>
              <a:rPr lang="en-GB" altLang="en-US" sz="2000" b="1" i="1" dirty="0">
                <a:cs typeface="Times New Roman" panose="02020603050405020304" pitchFamily="18" charset="0"/>
              </a:rPr>
              <a:t>et al</a:t>
            </a:r>
            <a:r>
              <a:rPr lang="en-GB" altLang="en-US" sz="2000" b="1" dirty="0">
                <a:cs typeface="Times New Roman" panose="02020603050405020304" pitchFamily="18" charset="0"/>
              </a:rPr>
              <a:t>. </a:t>
            </a:r>
            <a:r>
              <a:rPr lang="en-GB" altLang="en-US" sz="2000" dirty="0">
                <a:cs typeface="Times New Roman" panose="02020603050405020304" pitchFamily="18" charset="0"/>
              </a:rPr>
              <a:t>at the ND2022 conference. Their results have systematic uncertainties of 3-5%. The preliminary results generally agree with the standards results with some local differences. </a:t>
            </a:r>
          </a:p>
          <a:p>
            <a:pPr marL="342900" indent="-342900">
              <a:buClr>
                <a:schemeClr val="accent5"/>
              </a:buClr>
              <a:buFont typeface="Wingdings" panose="05000000000000000000" pitchFamily="2" charset="2"/>
              <a:buChar char="Ø"/>
            </a:pPr>
            <a:endParaRPr lang="en-GB" altLang="en-US" sz="1000" dirty="0">
              <a:cs typeface="Times New Roman" panose="02020603050405020304" pitchFamily="18" charset="0"/>
            </a:endParaRPr>
          </a:p>
          <a:p>
            <a:pPr marL="800100" lvl="1" indent="-342900">
              <a:buClr>
                <a:schemeClr val="accent5"/>
              </a:buClr>
              <a:buFont typeface="Wingdings" panose="05000000000000000000" pitchFamily="2" charset="2"/>
              <a:buChar char="Ø"/>
            </a:pPr>
            <a:r>
              <a:rPr lang="en-GB" altLang="en-US" sz="2000" dirty="0">
                <a:cs typeface="Times New Roman" panose="02020603050405020304" pitchFamily="18" charset="0"/>
              </a:rPr>
              <a:t>The data analysis above 200 MeV was given by </a:t>
            </a:r>
            <a:r>
              <a:rPr lang="en-GB" altLang="en-US" sz="2000" b="1" dirty="0">
                <a:cs typeface="Times New Roman" panose="02020603050405020304" pitchFamily="18" charset="0"/>
              </a:rPr>
              <a:t>Manna </a:t>
            </a:r>
            <a:r>
              <a:rPr lang="en-GB" altLang="en-US" sz="2000" b="1" i="1" dirty="0">
                <a:cs typeface="Times New Roman" panose="02020603050405020304" pitchFamily="18" charset="0"/>
              </a:rPr>
              <a:t>et al.</a:t>
            </a:r>
            <a:r>
              <a:rPr lang="en-GB" altLang="en-US" sz="2000" b="1" dirty="0">
                <a:cs typeface="Times New Roman" panose="02020603050405020304" pitchFamily="18" charset="0"/>
              </a:rPr>
              <a:t> also at the ND2022 </a:t>
            </a:r>
            <a:r>
              <a:rPr lang="en-GB" altLang="en-US" sz="2000" dirty="0">
                <a:cs typeface="Times New Roman" panose="02020603050405020304" pitchFamily="18" charset="0"/>
              </a:rPr>
              <a:t> conference. The preliminary results up to about 425 MeV are similar to those of the </a:t>
            </a:r>
            <a:r>
              <a:rPr lang="en-GB" altLang="en-US" sz="2000" baseline="30000" dirty="0">
                <a:cs typeface="Times New Roman" panose="02020603050405020304" pitchFamily="18" charset="0"/>
              </a:rPr>
              <a:t>235</a:t>
            </a:r>
            <a:r>
              <a:rPr lang="en-GB" altLang="en-US" sz="2000" dirty="0">
                <a:cs typeface="Times New Roman" panose="02020603050405020304" pitchFamily="18" charset="0"/>
              </a:rPr>
              <a:t>U(</a:t>
            </a:r>
            <a:r>
              <a:rPr lang="en-GB" altLang="en-US" sz="2000" dirty="0" err="1">
                <a:cs typeface="Times New Roman" panose="02020603050405020304" pitchFamily="18" charset="0"/>
              </a:rPr>
              <a:t>n,f</a:t>
            </a:r>
            <a:r>
              <a:rPr lang="en-GB" altLang="en-US" sz="2000" dirty="0">
                <a:cs typeface="Times New Roman" panose="02020603050405020304" pitchFamily="18" charset="0"/>
              </a:rPr>
              <a:t>) Reference cross section The present standard is limited to 200 MeV. </a:t>
            </a:r>
            <a:r>
              <a:rPr lang="en-GB" altLang="en-US" sz="2000" b="1" dirty="0">
                <a:cs typeface="Times New Roman" panose="02020603050405020304" pitchFamily="18" charset="0"/>
              </a:rPr>
              <a:t>There is a strong need for an extension to higher neutron energies that may be possible with these data</a:t>
            </a:r>
            <a:r>
              <a:rPr lang="en-GB" altLang="en-US" sz="2000" dirty="0">
                <a:cs typeface="Times New Roman" panose="02020603050405020304" pitchFamily="18" charset="0"/>
              </a:rPr>
              <a:t>.</a:t>
            </a:r>
          </a:p>
          <a:p>
            <a:pPr marL="800100" lvl="1" indent="-342900">
              <a:buClr>
                <a:schemeClr val="accent5"/>
              </a:buClr>
              <a:buFont typeface="Wingdings" panose="05000000000000000000" pitchFamily="2" charset="2"/>
              <a:buChar char="Ø"/>
            </a:pPr>
            <a:r>
              <a:rPr lang="en-GB" altLang="en-US" sz="2000" dirty="0">
                <a:cs typeface="Times New Roman" panose="02020603050405020304" pitchFamily="18" charset="0"/>
              </a:rPr>
              <a:t>A experimental complication for this experiment is inelastic scattering </a:t>
            </a:r>
          </a:p>
          <a:p>
            <a:pPr lvl="1">
              <a:buClr>
                <a:schemeClr val="accent5"/>
              </a:buClr>
            </a:pPr>
            <a:r>
              <a:rPr lang="en-GB" altLang="en-US" sz="2000" dirty="0">
                <a:cs typeface="Times New Roman" panose="02020603050405020304" pitchFamily="18" charset="0"/>
              </a:rPr>
              <a:t>      for n-p protons above about 300 MeV.</a:t>
            </a:r>
          </a:p>
          <a:p>
            <a:pPr marL="342900" indent="-342900">
              <a:buClr>
                <a:schemeClr val="accent5"/>
              </a:buClr>
              <a:buFont typeface="Wingdings" panose="05000000000000000000" pitchFamily="2" charset="2"/>
              <a:buChar char="Ø"/>
            </a:pPr>
            <a:endParaRPr lang="en-GB" altLang="en-US" sz="1000" dirty="0">
              <a:cs typeface="Times New Roman" panose="02020603050405020304" pitchFamily="18" charset="0"/>
            </a:endParaRPr>
          </a:p>
          <a:p>
            <a:pPr marL="342900" indent="-342900">
              <a:spcBef>
                <a:spcPct val="0"/>
              </a:spcBef>
              <a:buClr>
                <a:schemeClr val="accent5"/>
              </a:buClr>
              <a:buFont typeface="Wingdings" panose="05000000000000000000" pitchFamily="2" charset="2"/>
              <a:buChar char="Ø"/>
              <a:defRPr/>
            </a:pPr>
            <a:r>
              <a:rPr lang="en-US" altLang="en-US" sz="2000" baseline="30000" dirty="0">
                <a:cs typeface="Times New Roman" panose="02020603050405020304" pitchFamily="18" charset="0"/>
              </a:rPr>
              <a:t>235</a:t>
            </a:r>
            <a:r>
              <a:rPr lang="en-US" altLang="en-US" sz="2000" dirty="0">
                <a:cs typeface="Times New Roman" panose="02020603050405020304" pitchFamily="18" charset="0"/>
              </a:rPr>
              <a:t>U(</a:t>
            </a:r>
            <a:r>
              <a:rPr lang="en-US" altLang="en-US" sz="2000" dirty="0" err="1">
                <a:cs typeface="Times New Roman" panose="02020603050405020304" pitchFamily="18" charset="0"/>
              </a:rPr>
              <a:t>n,f</a:t>
            </a:r>
            <a:r>
              <a:rPr lang="en-US" altLang="en-US" sz="2000" dirty="0">
                <a:cs typeface="Times New Roman" panose="02020603050405020304" pitchFamily="18" charset="0"/>
              </a:rPr>
              <a:t>) and  </a:t>
            </a:r>
            <a:r>
              <a:rPr lang="en-US" altLang="en-US" sz="2000" baseline="30000" dirty="0">
                <a:cs typeface="Times New Roman" panose="02020603050405020304" pitchFamily="18" charset="0"/>
              </a:rPr>
              <a:t>238</a:t>
            </a:r>
            <a:r>
              <a:rPr lang="en-US" altLang="en-US" sz="2000" dirty="0">
                <a:cs typeface="Times New Roman" panose="02020603050405020304" pitchFamily="18" charset="0"/>
              </a:rPr>
              <a:t>U(</a:t>
            </a:r>
            <a:r>
              <a:rPr lang="en-US" altLang="en-US" sz="2000" dirty="0" err="1">
                <a:cs typeface="Times New Roman" panose="02020603050405020304" pitchFamily="18" charset="0"/>
              </a:rPr>
              <a:t>n,f</a:t>
            </a:r>
            <a:r>
              <a:rPr lang="en-US" altLang="en-US" sz="2000" dirty="0">
                <a:cs typeface="Times New Roman" panose="02020603050405020304" pitchFamily="18" charset="0"/>
              </a:rPr>
              <a:t>) cross sections measurements at CSNS</a:t>
            </a:r>
          </a:p>
          <a:p>
            <a:pPr marL="800100" lvl="1" indent="-342900">
              <a:spcBef>
                <a:spcPct val="0"/>
              </a:spcBef>
              <a:buClr>
                <a:schemeClr val="accent5"/>
              </a:buClr>
              <a:buFont typeface="Wingdings" panose="05000000000000000000" pitchFamily="2" charset="2"/>
              <a:buChar char="Ø"/>
              <a:defRPr/>
            </a:pPr>
            <a:r>
              <a:rPr lang="en-US" altLang="en-US" sz="2000" dirty="0">
                <a:cs typeface="Times New Roman" panose="02020603050405020304" pitchFamily="18" charset="0"/>
              </a:rPr>
              <a:t>Shown by </a:t>
            </a:r>
            <a:r>
              <a:rPr lang="en-US" altLang="en-US" sz="2000" b="1" dirty="0">
                <a:cs typeface="Times New Roman" panose="02020603050405020304" pitchFamily="18" charset="0"/>
              </a:rPr>
              <a:t>Chen</a:t>
            </a:r>
            <a:r>
              <a:rPr lang="en-US" altLang="en-US" sz="2000" dirty="0">
                <a:cs typeface="Times New Roman" panose="02020603050405020304" pitchFamily="18" charset="0"/>
              </a:rPr>
              <a:t>. at the ND2022 conference.</a:t>
            </a:r>
          </a:p>
          <a:p>
            <a:pPr marL="1485900" lvl="2" indent="-342900">
              <a:spcBef>
                <a:spcPct val="0"/>
              </a:spcBef>
              <a:buClr>
                <a:schemeClr val="accent5"/>
              </a:buClr>
              <a:buFont typeface="Wingdings" panose="05000000000000000000" pitchFamily="2" charset="2"/>
              <a:buChar char="Ø"/>
              <a:defRPr/>
            </a:pPr>
            <a:r>
              <a:rPr lang="en-US" altLang="en-US" sz="2000" dirty="0">
                <a:cs typeface="Times New Roman" panose="02020603050405020304" pitchFamily="18" charset="0"/>
              </a:rPr>
              <a:t>Relative to the hydrogen scattering standard</a:t>
            </a:r>
          </a:p>
          <a:p>
            <a:pPr marL="1485900" lvl="2" indent="-342900">
              <a:spcBef>
                <a:spcPct val="0"/>
              </a:spcBef>
              <a:buClr>
                <a:schemeClr val="accent5"/>
              </a:buClr>
              <a:buFont typeface="Wingdings" panose="05000000000000000000" pitchFamily="2" charset="2"/>
              <a:buChar char="Ø"/>
              <a:defRPr/>
            </a:pPr>
            <a:r>
              <a:rPr lang="en-US" altLang="en-US" sz="2000" dirty="0">
                <a:cs typeface="Times New Roman" panose="02020603050405020304" pitchFamily="18" charset="0"/>
              </a:rPr>
              <a:t>Further measurements will be absolute</a:t>
            </a:r>
          </a:p>
          <a:p>
            <a:pPr marL="342900" indent="-342900">
              <a:spcBef>
                <a:spcPct val="0"/>
              </a:spcBef>
              <a:buClr>
                <a:schemeClr val="accent5"/>
              </a:buClr>
              <a:buFont typeface="Wingdings" panose="05000000000000000000" pitchFamily="2" charset="2"/>
              <a:buChar char="Ø"/>
              <a:defRPr/>
            </a:pPr>
            <a:r>
              <a:rPr lang="en-US" altLang="en-US" sz="2000" dirty="0">
                <a:cs typeface="Times New Roman" panose="02020603050405020304" pitchFamily="18" charset="0"/>
              </a:rPr>
              <a:t> They extend from 10 to 66 MeV and agree reasonably well with the </a:t>
            </a:r>
          </a:p>
          <a:p>
            <a:pPr>
              <a:spcBef>
                <a:spcPct val="0"/>
              </a:spcBef>
              <a:buClr>
                <a:schemeClr val="accent5"/>
              </a:buClr>
              <a:defRPr/>
            </a:pPr>
            <a:r>
              <a:rPr lang="en-US" altLang="en-US" sz="2000" dirty="0">
                <a:cs typeface="Times New Roman" panose="02020603050405020304" pitchFamily="18" charset="0"/>
              </a:rPr>
              <a:t>      standard.  </a:t>
            </a:r>
          </a:p>
          <a:p>
            <a:pPr marL="342900" indent="-342900">
              <a:spcBef>
                <a:spcPct val="0"/>
              </a:spcBef>
              <a:buClr>
                <a:schemeClr val="accent5"/>
              </a:buClr>
              <a:buFont typeface="Wingdings" panose="05000000000000000000" pitchFamily="2" charset="2"/>
              <a:buChar char="Ø"/>
              <a:defRPr/>
            </a:pPr>
            <a:endParaRPr lang="en-US" altLang="en-US" sz="2000" dirty="0">
              <a:cs typeface="Times New Roman" panose="02020603050405020304" pitchFamily="18" charset="0"/>
            </a:endParaRPr>
          </a:p>
          <a:p>
            <a:pPr marL="342900" indent="-342900">
              <a:spcBef>
                <a:spcPct val="0"/>
              </a:spcBef>
              <a:buClr>
                <a:schemeClr val="accent5"/>
              </a:buClr>
              <a:buFont typeface="Wingdings" panose="05000000000000000000" pitchFamily="2" charset="2"/>
              <a:buChar char="Ø"/>
              <a:defRPr/>
            </a:pPr>
            <a:endParaRPr lang="en-US" altLang="en-US" sz="2000" dirty="0">
              <a:cs typeface="Times New Roman" panose="02020603050405020304" pitchFamily="18" charset="0"/>
            </a:endParaRPr>
          </a:p>
          <a:p>
            <a:pPr>
              <a:spcBef>
                <a:spcPct val="0"/>
              </a:spcBef>
              <a:buClr>
                <a:schemeClr val="accent5"/>
              </a:buClr>
              <a:buFontTx/>
              <a:buNone/>
              <a:defRPr/>
            </a:pPr>
            <a:r>
              <a:rPr lang="en-US" altLang="en-US" sz="2000" dirty="0">
                <a:cs typeface="Times New Roman" panose="02020603050405020304" pitchFamily="18" charset="0"/>
              </a:rPr>
              <a:t>     </a:t>
            </a:r>
            <a:endParaRPr lang="en-GB" altLang="en-US" sz="2000" dirty="0">
              <a:cs typeface="Times New Roman" panose="02020603050405020304" pitchFamily="18" charset="0"/>
            </a:endParaRPr>
          </a:p>
          <a:p>
            <a:pPr marL="285750" indent="-285750">
              <a:spcBef>
                <a:spcPct val="0"/>
              </a:spcBef>
              <a:buClr>
                <a:schemeClr val="accent5"/>
              </a:buClr>
              <a:buFont typeface="Wingdings" panose="05000000000000000000" pitchFamily="2" charset="2"/>
              <a:buChar char="Ø"/>
              <a:defRPr/>
            </a:pPr>
            <a:endParaRPr lang="en-US" altLang="en-US" sz="1000" dirty="0"/>
          </a:p>
          <a:p>
            <a:pPr marL="285750" indent="-285750">
              <a:spcBef>
                <a:spcPct val="0"/>
              </a:spcBef>
              <a:buClr>
                <a:schemeClr val="accent5"/>
              </a:buClr>
              <a:buFont typeface="Wingdings" panose="05000000000000000000" pitchFamily="2" charset="2"/>
              <a:buChar char="Ø"/>
              <a:defRPr/>
            </a:pPr>
            <a:endParaRPr lang="en-US" altLang="en-US" sz="2000" dirty="0"/>
          </a:p>
          <a:p>
            <a:pPr>
              <a:buClr>
                <a:schemeClr val="accent5"/>
              </a:buClr>
              <a:defRPr/>
            </a:pPr>
            <a:endParaRPr lang="en-GB" altLang="en-US" sz="2000" dirty="0">
              <a:cs typeface="Times New Roman" panose="02020603050405020304" pitchFamily="18" charset="0"/>
            </a:endParaRPr>
          </a:p>
          <a:p>
            <a:pPr marL="285750" indent="-285750">
              <a:buClr>
                <a:schemeClr val="accent5"/>
              </a:buClr>
              <a:buFont typeface="Wingdings" panose="05000000000000000000" pitchFamily="2" charset="2"/>
              <a:buChar char="Ø"/>
              <a:defRPr/>
            </a:pPr>
            <a:endParaRPr lang="en-US" altLang="en-US" sz="2000" baseline="30000" dirty="0"/>
          </a:p>
          <a:p>
            <a:pPr>
              <a:defRPr/>
            </a:pPr>
            <a:endParaRPr lang="en-US" altLang="en-US" sz="1800" dirty="0"/>
          </a:p>
          <a:p>
            <a:pPr>
              <a:defRPr/>
            </a:pPr>
            <a:endParaRPr lang="en-US" altLang="en-US" sz="1800" dirty="0"/>
          </a:p>
          <a:p>
            <a:pPr>
              <a:defRPr/>
            </a:pPr>
            <a:endParaRPr lang="en-GB" altLang="en-US" sz="1800" dirty="0"/>
          </a:p>
          <a:p>
            <a:pPr>
              <a:buClr>
                <a:schemeClr val="accent2"/>
              </a:buClr>
              <a:defRPr/>
            </a:pPr>
            <a:endParaRPr lang="en-US" altLang="en-US" sz="1000" dirty="0">
              <a:solidFill>
                <a:srgbClr val="000000"/>
              </a:solidFill>
            </a:endParaRPr>
          </a:p>
          <a:p>
            <a:pPr>
              <a:buClr>
                <a:schemeClr val="accent2"/>
              </a:buClr>
              <a:buFont typeface="Wingdings" panose="05000000000000000000" pitchFamily="2" charset="2"/>
              <a:buChar char="Ø"/>
              <a:defRPr/>
            </a:pPr>
            <a:endParaRPr lang="en-US" altLang="en-US" sz="800" dirty="0"/>
          </a:p>
        </p:txBody>
      </p:sp>
      <p:sp>
        <p:nvSpPr>
          <p:cNvPr id="3" name="Rectangle 2"/>
          <p:cNvSpPr>
            <a:spLocks noChangeArrowheads="1"/>
          </p:cNvSpPr>
          <p:nvPr/>
        </p:nvSpPr>
        <p:spPr bwMode="auto">
          <a:xfrm>
            <a:off x="3294889" y="332232"/>
            <a:ext cx="546290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dirty="0">
                <a:solidFill>
                  <a:srgbClr val="0070C0"/>
                </a:solidFill>
                <a:latin typeface="+mn-lt"/>
              </a:rPr>
              <a:t> Uranium </a:t>
            </a:r>
            <a:r>
              <a:rPr lang="en-US" altLang="en-US" sz="2200" b="1" dirty="0">
                <a:solidFill>
                  <a:srgbClr val="0070C0"/>
                </a:solidFill>
                <a:latin typeface="+mn-lt"/>
              </a:rPr>
              <a:t>Fission Cross Section Measurements</a:t>
            </a:r>
          </a:p>
        </p:txBody>
      </p:sp>
      <p:pic>
        <p:nvPicPr>
          <p:cNvPr id="4" name="Picture 3" descr="Diagram&#10;&#10;Description automatically generated">
            <a:extLst>
              <a:ext uri="{FF2B5EF4-FFF2-40B4-BE49-F238E27FC236}">
                <a16:creationId xmlns:a16="http://schemas.microsoft.com/office/drawing/2014/main" id="{5F0D27D8-32D4-3B87-9B0F-17D0F3598B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5080" y="3664959"/>
            <a:ext cx="2707901" cy="2930551"/>
          </a:xfrm>
          <a:prstGeom prst="rect">
            <a:avLst/>
          </a:prstGeom>
        </p:spPr>
      </p:pic>
    </p:spTree>
    <p:extLst>
      <p:ext uri="{BB962C8B-B14F-4D97-AF65-F5344CB8AC3E}">
        <p14:creationId xmlns:p14="http://schemas.microsoft.com/office/powerpoint/2010/main" val="1576302410"/>
      </p:ext>
    </p:extLst>
  </p:cSld>
  <p:clrMapOvr>
    <a:masterClrMapping/>
  </p:clrMapOvr>
  <p:transition spd="slow" advTm="87683"/>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C41575-EC71-B23D-12CF-42FF82AA64DA}"/>
              </a:ext>
            </a:extLst>
          </p:cNvPr>
          <p:cNvSpPr txBox="1"/>
          <p:nvPr/>
        </p:nvSpPr>
        <p:spPr>
          <a:xfrm>
            <a:off x="1155030" y="235284"/>
            <a:ext cx="10170695" cy="430887"/>
          </a:xfrm>
          <a:prstGeom prst="rect">
            <a:avLst/>
          </a:prstGeom>
          <a:noFill/>
        </p:spPr>
        <p:txBody>
          <a:bodyPr wrap="square" rtlCol="0">
            <a:spAutoFit/>
          </a:bodyPr>
          <a:lstStyle/>
          <a:p>
            <a:r>
              <a:rPr lang="en-US" sz="2200" baseline="30000" dirty="0"/>
              <a:t>235</a:t>
            </a:r>
            <a:r>
              <a:rPr lang="en-US" sz="2200" dirty="0"/>
              <a:t>U(</a:t>
            </a:r>
            <a:r>
              <a:rPr lang="en-US" sz="2200" dirty="0" err="1"/>
              <a:t>n,f</a:t>
            </a:r>
            <a:r>
              <a:rPr lang="en-US" sz="2200" dirty="0"/>
              <a:t>) Cross Section Measurements by </a:t>
            </a:r>
            <a:r>
              <a:rPr lang="en-US" sz="2200" dirty="0" err="1"/>
              <a:t>Pirovano</a:t>
            </a:r>
            <a:r>
              <a:rPr lang="en-US" sz="2200" dirty="0"/>
              <a:t> et al. (2018 LE) and (2018 HE)</a:t>
            </a:r>
          </a:p>
        </p:txBody>
      </p:sp>
      <p:pic>
        <p:nvPicPr>
          <p:cNvPr id="4" name="Picture 3" descr="Chart&#10;&#10;Description automatically generated">
            <a:extLst>
              <a:ext uri="{FF2B5EF4-FFF2-40B4-BE49-F238E27FC236}">
                <a16:creationId xmlns:a16="http://schemas.microsoft.com/office/drawing/2014/main" id="{860CD051-604A-41A4-902D-1716704BBA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672" y="666171"/>
            <a:ext cx="7707636" cy="6291947"/>
          </a:xfrm>
          <a:prstGeom prst="rect">
            <a:avLst/>
          </a:prstGeom>
        </p:spPr>
      </p:pic>
    </p:spTree>
    <p:extLst>
      <p:ext uri="{BB962C8B-B14F-4D97-AF65-F5344CB8AC3E}">
        <p14:creationId xmlns:p14="http://schemas.microsoft.com/office/powerpoint/2010/main" val="69666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C41575-EC71-B23D-12CF-42FF82AA64DA}"/>
              </a:ext>
            </a:extLst>
          </p:cNvPr>
          <p:cNvSpPr txBox="1"/>
          <p:nvPr/>
        </p:nvSpPr>
        <p:spPr>
          <a:xfrm>
            <a:off x="2138947" y="310147"/>
            <a:ext cx="8270200" cy="430887"/>
          </a:xfrm>
          <a:prstGeom prst="rect">
            <a:avLst/>
          </a:prstGeom>
          <a:noFill/>
        </p:spPr>
        <p:txBody>
          <a:bodyPr wrap="square" rtlCol="0">
            <a:spAutoFit/>
          </a:bodyPr>
          <a:lstStyle/>
          <a:p>
            <a:r>
              <a:rPr lang="en-US" sz="2200" baseline="30000" dirty="0"/>
              <a:t>235</a:t>
            </a:r>
            <a:r>
              <a:rPr lang="en-US" sz="2200" dirty="0"/>
              <a:t>U(</a:t>
            </a:r>
            <a:r>
              <a:rPr lang="en-US" sz="2200" dirty="0" err="1"/>
              <a:t>n,f</a:t>
            </a:r>
            <a:r>
              <a:rPr lang="en-US" sz="2200" dirty="0"/>
              <a:t>) High Energy Cross Section Measurements by Manna et al.</a:t>
            </a:r>
          </a:p>
        </p:txBody>
      </p:sp>
      <p:pic>
        <p:nvPicPr>
          <p:cNvPr id="3" name="Picture 2" descr="Chart&#10;&#10;Description automatically generated">
            <a:extLst>
              <a:ext uri="{FF2B5EF4-FFF2-40B4-BE49-F238E27FC236}">
                <a16:creationId xmlns:a16="http://schemas.microsoft.com/office/drawing/2014/main" id="{AE89E293-D3CC-21CC-C51F-B06A57D313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367" y="802106"/>
            <a:ext cx="7682589" cy="5974424"/>
          </a:xfrm>
          <a:prstGeom prst="rect">
            <a:avLst/>
          </a:prstGeom>
        </p:spPr>
      </p:pic>
    </p:spTree>
    <p:extLst>
      <p:ext uri="{BB962C8B-B14F-4D97-AF65-F5344CB8AC3E}">
        <p14:creationId xmlns:p14="http://schemas.microsoft.com/office/powerpoint/2010/main" val="3843546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D05C7671-DB4A-ACD0-F355-83352C4C77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7909" y="727242"/>
            <a:ext cx="8270200" cy="5876757"/>
          </a:xfrm>
          <a:prstGeom prst="rect">
            <a:avLst/>
          </a:prstGeom>
        </p:spPr>
      </p:pic>
      <p:sp>
        <p:nvSpPr>
          <p:cNvPr id="6" name="TextBox 5">
            <a:extLst>
              <a:ext uri="{FF2B5EF4-FFF2-40B4-BE49-F238E27FC236}">
                <a16:creationId xmlns:a16="http://schemas.microsoft.com/office/drawing/2014/main" id="{15C41575-EC71-B23D-12CF-42FF82AA64DA}"/>
              </a:ext>
            </a:extLst>
          </p:cNvPr>
          <p:cNvSpPr txBox="1"/>
          <p:nvPr/>
        </p:nvSpPr>
        <p:spPr>
          <a:xfrm>
            <a:off x="2138947" y="310147"/>
            <a:ext cx="8270200" cy="430887"/>
          </a:xfrm>
          <a:prstGeom prst="rect">
            <a:avLst/>
          </a:prstGeom>
          <a:noFill/>
        </p:spPr>
        <p:txBody>
          <a:bodyPr wrap="square" rtlCol="0">
            <a:spAutoFit/>
          </a:bodyPr>
          <a:lstStyle/>
          <a:p>
            <a:r>
              <a:rPr lang="en-US" sz="2200" baseline="30000" dirty="0"/>
              <a:t>235</a:t>
            </a:r>
            <a:r>
              <a:rPr lang="en-US" sz="2200" dirty="0"/>
              <a:t>U(</a:t>
            </a:r>
            <a:r>
              <a:rPr lang="en-US" sz="2200" dirty="0" err="1"/>
              <a:t>n,f</a:t>
            </a:r>
            <a:r>
              <a:rPr lang="en-US" sz="2200" dirty="0"/>
              <a:t>) Cross Section Measurements by Chen at CSNS Facility</a:t>
            </a:r>
          </a:p>
        </p:txBody>
      </p:sp>
    </p:spTree>
    <p:extLst>
      <p:ext uri="{BB962C8B-B14F-4D97-AF65-F5344CB8AC3E}">
        <p14:creationId xmlns:p14="http://schemas.microsoft.com/office/powerpoint/2010/main" val="447652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24670" y="202498"/>
            <a:ext cx="11918022" cy="7448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sz="3200" b="1" baseline="30000" dirty="0">
                <a:solidFill>
                  <a:schemeClr val="accent2"/>
                </a:solidFill>
              </a:rPr>
              <a:t>                                        </a:t>
            </a:r>
          </a:p>
          <a:p>
            <a:pPr>
              <a:defRPr/>
            </a:pPr>
            <a:endParaRPr lang="en-US" altLang="en-US" sz="3200" b="1" baseline="30000" dirty="0">
              <a:solidFill>
                <a:schemeClr val="accent2"/>
              </a:solidFill>
            </a:endParaRPr>
          </a:p>
          <a:p>
            <a:pPr marL="342900" indent="-342900">
              <a:spcBef>
                <a:spcPct val="0"/>
              </a:spcBef>
              <a:buClr>
                <a:schemeClr val="accent5"/>
              </a:buClr>
              <a:buFont typeface="Wingdings" panose="05000000000000000000" pitchFamily="2" charset="2"/>
              <a:buChar char="Ø"/>
              <a:defRPr/>
            </a:pPr>
            <a:endParaRPr lang="en-US" altLang="en-US" sz="2000" dirty="0">
              <a:cs typeface="Times New Roman" panose="02020603050405020304" pitchFamily="18" charset="0"/>
            </a:endParaRPr>
          </a:p>
          <a:p>
            <a:pPr marL="342900" indent="-342900">
              <a:spcBef>
                <a:spcPct val="0"/>
              </a:spcBef>
              <a:buClr>
                <a:schemeClr val="accent5"/>
              </a:buClr>
              <a:buFont typeface="Wingdings" panose="05000000000000000000" pitchFamily="2" charset="2"/>
              <a:buChar char="Ø"/>
              <a:defRPr/>
            </a:pPr>
            <a:r>
              <a:rPr lang="en-US" altLang="en-US" sz="2000" baseline="30000" dirty="0">
                <a:cs typeface="Times New Roman" panose="02020603050405020304" pitchFamily="18" charset="0"/>
              </a:rPr>
              <a:t>239</a:t>
            </a:r>
            <a:r>
              <a:rPr lang="en-US" altLang="en-US" sz="2000" dirty="0">
                <a:cs typeface="Times New Roman" panose="02020603050405020304" pitchFamily="18" charset="0"/>
              </a:rPr>
              <a:t>Pu(</a:t>
            </a:r>
            <a:r>
              <a:rPr lang="en-US" altLang="en-US" sz="2000" dirty="0" err="1">
                <a:cs typeface="Times New Roman" panose="02020603050405020304" pitchFamily="18" charset="0"/>
              </a:rPr>
              <a:t>n,f</a:t>
            </a:r>
            <a:r>
              <a:rPr lang="en-US" altLang="en-US" sz="2000" dirty="0">
                <a:cs typeface="Times New Roman" panose="02020603050405020304" pitchFamily="18" charset="0"/>
              </a:rPr>
              <a:t>)/</a:t>
            </a:r>
            <a:r>
              <a:rPr lang="en-US" altLang="en-US" sz="2000" baseline="30000" dirty="0">
                <a:cs typeface="Times New Roman" panose="02020603050405020304" pitchFamily="18" charset="0"/>
              </a:rPr>
              <a:t>235</a:t>
            </a:r>
            <a:r>
              <a:rPr lang="en-US" altLang="en-US" sz="2000" dirty="0">
                <a:cs typeface="Times New Roman" panose="02020603050405020304" pitchFamily="18" charset="0"/>
              </a:rPr>
              <a:t>U(</a:t>
            </a:r>
            <a:r>
              <a:rPr lang="en-US" altLang="en-US" sz="2000" dirty="0" err="1">
                <a:cs typeface="Times New Roman" panose="02020603050405020304" pitchFamily="18" charset="0"/>
              </a:rPr>
              <a:t>n,f</a:t>
            </a:r>
            <a:r>
              <a:rPr lang="en-US" altLang="en-US" sz="2000" dirty="0">
                <a:cs typeface="Times New Roman" panose="02020603050405020304" pitchFamily="18" charset="0"/>
              </a:rPr>
              <a:t>) cross section ratio measurements by Snyder </a:t>
            </a:r>
            <a:r>
              <a:rPr lang="en-US" altLang="en-US" sz="2000" i="1" dirty="0">
                <a:cs typeface="Times New Roman" panose="02020603050405020304" pitchFamily="18" charset="0"/>
              </a:rPr>
              <a:t>et al</a:t>
            </a:r>
            <a:r>
              <a:rPr lang="en-US" altLang="en-US" sz="2000" dirty="0">
                <a:cs typeface="Times New Roman" panose="02020603050405020304" pitchFamily="18" charset="0"/>
              </a:rPr>
              <a:t>. made at LANSCE by the NIFFTE collaboration have been published (L. Snyder, </a:t>
            </a:r>
            <a:r>
              <a:rPr lang="en-US" sz="2000" dirty="0"/>
              <a:t>Nuclear Data Sheets </a:t>
            </a:r>
            <a:r>
              <a:rPr lang="en-US" sz="2000" b="1" dirty="0"/>
              <a:t>178</a:t>
            </a:r>
            <a:r>
              <a:rPr lang="en-US" sz="2000" dirty="0"/>
              <a:t> 1 (2021) )</a:t>
            </a:r>
            <a:r>
              <a:rPr lang="en-US" altLang="en-US" sz="2000" dirty="0">
                <a:cs typeface="Times New Roman" panose="02020603050405020304" pitchFamily="18" charset="0"/>
              </a:rPr>
              <a:t>. T</a:t>
            </a:r>
            <a:r>
              <a:rPr lang="en-US" sz="2000" b="0" i="0" u="none" strike="noStrike" baseline="0" dirty="0">
                <a:cs typeface="Times New Roman" panose="02020603050405020304" pitchFamily="18" charset="0"/>
              </a:rPr>
              <a:t>hese data are higher than the standards evaluation by about 2%. They are recommended to be used as ratio shape data. They agree in shape with the standards evaluation. New measurements have been made with an improved sample. They were shown at the ND2022 conference by Snyder. The new data look identical to the former measurements. It’s normalization is still under investigation.</a:t>
            </a:r>
            <a:endParaRPr lang="en-US" altLang="en-US" sz="2000" b="1" dirty="0">
              <a:cs typeface="Times New Roman" panose="02020603050405020304" pitchFamily="18" charset="0"/>
            </a:endParaRPr>
          </a:p>
          <a:p>
            <a:pPr marL="342900" indent="-342900">
              <a:spcBef>
                <a:spcPct val="0"/>
              </a:spcBef>
              <a:buClr>
                <a:schemeClr val="accent5"/>
              </a:buClr>
              <a:buFont typeface="Wingdings" panose="05000000000000000000" pitchFamily="2" charset="2"/>
              <a:buChar char="Ø"/>
              <a:defRPr/>
            </a:pPr>
            <a:endParaRPr lang="en-US" altLang="en-US" sz="2000" dirty="0">
              <a:cs typeface="Times New Roman" panose="02020603050405020304" pitchFamily="18" charset="0"/>
            </a:endParaRPr>
          </a:p>
          <a:p>
            <a:pPr marL="285750" indent="-285750">
              <a:buClr>
                <a:schemeClr val="accent5"/>
              </a:buClr>
              <a:buFont typeface="Wingdings" panose="05000000000000000000" pitchFamily="2" charset="2"/>
              <a:buChar char="Ø"/>
            </a:pPr>
            <a:r>
              <a:rPr lang="en-US" sz="2000" dirty="0">
                <a:ea typeface="Calibri" panose="020F0502020204030204" pitchFamily="34" charset="0"/>
                <a:cs typeface="Times New Roman" panose="02020603050405020304" pitchFamily="18" charset="0"/>
              </a:rPr>
              <a:t>Also measurements have been made of the </a:t>
            </a:r>
            <a:r>
              <a:rPr lang="en-US" sz="2000" baseline="30000" dirty="0">
                <a:effectLst/>
                <a:ea typeface="Calibri" panose="020F0502020204030204" pitchFamily="34" charset="0"/>
                <a:cs typeface="Times New Roman" panose="02020603050405020304" pitchFamily="18" charset="0"/>
              </a:rPr>
              <a:t>239</a:t>
            </a:r>
            <a:r>
              <a:rPr lang="en-US" sz="2000" dirty="0">
                <a:effectLst/>
                <a:ea typeface="Calibri" panose="020F0502020204030204" pitchFamily="34" charset="0"/>
                <a:cs typeface="Times New Roman" panose="02020603050405020304" pitchFamily="18" charset="0"/>
              </a:rPr>
              <a:t>Pu(</a:t>
            </a:r>
            <a:r>
              <a:rPr lang="en-US" sz="2000" dirty="0" err="1">
                <a:effectLst/>
                <a:ea typeface="Calibri" panose="020F0502020204030204" pitchFamily="34" charset="0"/>
                <a:cs typeface="Times New Roman" panose="02020603050405020304" pitchFamily="18" charset="0"/>
              </a:rPr>
              <a:t>n,f</a:t>
            </a:r>
            <a:r>
              <a:rPr lang="en-US" sz="2000" dirty="0">
                <a:effectLst/>
                <a:ea typeface="Calibri" panose="020F0502020204030204" pitchFamily="34" charset="0"/>
                <a:cs typeface="Times New Roman" panose="02020603050405020304" pitchFamily="18" charset="0"/>
              </a:rPr>
              <a:t>)/</a:t>
            </a:r>
            <a:r>
              <a:rPr lang="en-US" sz="2000" baseline="30000" dirty="0">
                <a:effectLst/>
                <a:ea typeface="Calibri" panose="020F0502020204030204" pitchFamily="34" charset="0"/>
                <a:cs typeface="Times New Roman" panose="02020603050405020304" pitchFamily="18" charset="0"/>
              </a:rPr>
              <a:t>6</a:t>
            </a:r>
            <a:r>
              <a:rPr lang="en-US" sz="2000" dirty="0">
                <a:effectLst/>
                <a:ea typeface="Calibri" panose="020F0502020204030204" pitchFamily="34" charset="0"/>
                <a:cs typeface="Times New Roman" panose="02020603050405020304" pitchFamily="18" charset="0"/>
              </a:rPr>
              <a:t>Li(</a:t>
            </a:r>
            <a:r>
              <a:rPr lang="en-US" sz="2000" dirty="0" err="1">
                <a:effectLst/>
                <a:ea typeface="Calibri" panose="020F0502020204030204" pitchFamily="34" charset="0"/>
                <a:cs typeface="Times New Roman" panose="02020603050405020304" pitchFamily="18" charset="0"/>
              </a:rPr>
              <a:t>n,t</a:t>
            </a:r>
            <a:r>
              <a:rPr lang="en-US" sz="2000" dirty="0">
                <a:effectLst/>
                <a:ea typeface="Calibri" panose="020F0502020204030204" pitchFamily="34" charset="0"/>
                <a:cs typeface="Times New Roman" panose="02020603050405020304" pitchFamily="18" charset="0"/>
              </a:rPr>
              <a:t>) cross section ratio with the NIFFTE fission TPC.</a:t>
            </a:r>
          </a:p>
          <a:p>
            <a:pPr>
              <a:buClr>
                <a:schemeClr val="accent5"/>
              </a:buClr>
            </a:pPr>
            <a:r>
              <a:rPr lang="en-US" sz="2000" dirty="0">
                <a:effectLst/>
                <a:ea typeface="Calibri" panose="020F0502020204030204" pitchFamily="34" charset="0"/>
                <a:cs typeface="Times New Roman" panose="02020603050405020304" pitchFamily="18" charset="0"/>
              </a:rPr>
              <a:t>These data will impact </a:t>
            </a:r>
            <a:r>
              <a:rPr lang="en-US" sz="2000" dirty="0">
                <a:ea typeface="Calibri" panose="020F0502020204030204" pitchFamily="34" charset="0"/>
                <a:cs typeface="Times New Roman" panose="02020603050405020304" pitchFamily="18" charset="0"/>
              </a:rPr>
              <a:t>evaluations of both the </a:t>
            </a:r>
            <a:r>
              <a:rPr lang="en-US" sz="2000" baseline="30000" dirty="0">
                <a:effectLst/>
                <a:ea typeface="Calibri" panose="020F0502020204030204" pitchFamily="34" charset="0"/>
                <a:cs typeface="Times New Roman" panose="02020603050405020304" pitchFamily="18" charset="0"/>
              </a:rPr>
              <a:t>239</a:t>
            </a:r>
            <a:r>
              <a:rPr lang="en-US" sz="2000" dirty="0">
                <a:effectLst/>
                <a:ea typeface="Calibri" panose="020F0502020204030204" pitchFamily="34" charset="0"/>
                <a:cs typeface="Times New Roman" panose="02020603050405020304" pitchFamily="18" charset="0"/>
              </a:rPr>
              <a:t>Pu(</a:t>
            </a:r>
            <a:r>
              <a:rPr lang="en-US" sz="2000" dirty="0" err="1">
                <a:effectLst/>
                <a:ea typeface="Calibri" panose="020F0502020204030204" pitchFamily="34" charset="0"/>
                <a:cs typeface="Times New Roman" panose="02020603050405020304" pitchFamily="18" charset="0"/>
              </a:rPr>
              <a:t>n,f</a:t>
            </a:r>
            <a:r>
              <a:rPr lang="en-US" sz="2000" dirty="0">
                <a:effectLst/>
                <a:ea typeface="Calibri" panose="020F0502020204030204" pitchFamily="34" charset="0"/>
                <a:cs typeface="Times New Roman" panose="02020603050405020304" pitchFamily="18" charset="0"/>
              </a:rPr>
              <a:t>) and </a:t>
            </a:r>
            <a:r>
              <a:rPr lang="en-US" sz="2000" baseline="30000" dirty="0">
                <a:effectLst/>
                <a:ea typeface="Calibri" panose="020F0502020204030204" pitchFamily="34" charset="0"/>
                <a:cs typeface="Times New Roman" panose="02020603050405020304" pitchFamily="18" charset="0"/>
              </a:rPr>
              <a:t>6</a:t>
            </a:r>
            <a:r>
              <a:rPr lang="en-US" sz="2000" dirty="0">
                <a:effectLst/>
                <a:ea typeface="Calibri" panose="020F0502020204030204" pitchFamily="34" charset="0"/>
                <a:cs typeface="Times New Roman" panose="02020603050405020304" pitchFamily="18" charset="0"/>
              </a:rPr>
              <a:t>Li(</a:t>
            </a:r>
            <a:r>
              <a:rPr lang="en-US" sz="2000" dirty="0" err="1">
                <a:effectLst/>
                <a:ea typeface="Calibri" panose="020F0502020204030204" pitchFamily="34" charset="0"/>
                <a:cs typeface="Times New Roman" panose="02020603050405020304" pitchFamily="18" charset="0"/>
              </a:rPr>
              <a:t>n,t</a:t>
            </a:r>
            <a:r>
              <a:rPr lang="en-US" sz="2000" dirty="0">
                <a:effectLst/>
                <a:ea typeface="Calibri" panose="020F0502020204030204" pitchFamily="34" charset="0"/>
                <a:cs typeface="Times New Roman" panose="02020603050405020304" pitchFamily="18" charset="0"/>
              </a:rPr>
              <a:t>) cross sections. </a:t>
            </a:r>
            <a:r>
              <a:rPr lang="en-US" sz="2000" dirty="0">
                <a:solidFill>
                  <a:srgbClr val="000000"/>
                </a:solidFill>
                <a:effectLst/>
                <a:latin typeface="Times New Roman" panose="02020603050405020304" pitchFamily="18" charset="0"/>
                <a:ea typeface="Times New Roman" panose="02020603050405020304" pitchFamily="18" charset="0"/>
              </a:rPr>
              <a:t>At the lower energies these measurements may help define the normalization of the shape of the </a:t>
            </a:r>
            <a:r>
              <a:rPr lang="en-US" sz="2000" baseline="30000" dirty="0">
                <a:solidFill>
                  <a:srgbClr val="000000"/>
                </a:solidFill>
                <a:effectLst/>
                <a:latin typeface="Times New Roman" panose="02020603050405020304" pitchFamily="18" charset="0"/>
                <a:ea typeface="Times New Roman" panose="02020603050405020304" pitchFamily="18" charset="0"/>
              </a:rPr>
              <a:t>239</a:t>
            </a:r>
            <a:r>
              <a:rPr lang="en-US" sz="2000" dirty="0">
                <a:solidFill>
                  <a:srgbClr val="000000"/>
                </a:solidFill>
                <a:effectLst/>
                <a:latin typeface="Times New Roman" panose="02020603050405020304" pitchFamily="18" charset="0"/>
                <a:ea typeface="Times New Roman" panose="02020603050405020304" pitchFamily="18" charset="0"/>
              </a:rPr>
              <a:t>Pu(</a:t>
            </a:r>
            <a:r>
              <a:rPr lang="en-US" sz="2000" dirty="0" err="1">
                <a:solidFill>
                  <a:srgbClr val="000000"/>
                </a:solidFill>
                <a:effectLst/>
                <a:latin typeface="Times New Roman" panose="02020603050405020304" pitchFamily="18" charset="0"/>
                <a:ea typeface="Times New Roman" panose="02020603050405020304" pitchFamily="18" charset="0"/>
              </a:rPr>
              <a:t>n,f</a:t>
            </a:r>
            <a:r>
              <a:rPr lang="en-US" sz="2000" dirty="0">
                <a:solidFill>
                  <a:srgbClr val="000000"/>
                </a:solidFill>
                <a:effectLst/>
                <a:latin typeface="Times New Roman" panose="02020603050405020304" pitchFamily="18" charset="0"/>
                <a:ea typeface="Times New Roman" panose="02020603050405020304" pitchFamily="18" charset="0"/>
              </a:rPr>
              <a:t>) cross section and give in</a:t>
            </a:r>
            <a:r>
              <a:rPr lang="en-US" sz="2000" dirty="0">
                <a:effectLst/>
                <a:latin typeface="Times New Roman" panose="02020603050405020304" pitchFamily="18" charset="0"/>
                <a:ea typeface="Times New Roman" panose="02020603050405020304" pitchFamily="18" charset="0"/>
              </a:rPr>
              <a:t>formation about the </a:t>
            </a:r>
            <a:r>
              <a:rPr lang="en-US" sz="2000" baseline="30000" dirty="0">
                <a:solidFill>
                  <a:srgbClr val="000000"/>
                </a:solidFill>
                <a:effectLst/>
                <a:latin typeface="Times New Roman" panose="02020603050405020304" pitchFamily="18" charset="0"/>
                <a:ea typeface="Times New Roman" panose="02020603050405020304" pitchFamily="18" charset="0"/>
              </a:rPr>
              <a:t>239</a:t>
            </a:r>
            <a:r>
              <a:rPr lang="en-US" sz="2000" dirty="0">
                <a:solidFill>
                  <a:srgbClr val="000000"/>
                </a:solidFill>
                <a:effectLst/>
                <a:latin typeface="Times New Roman" panose="02020603050405020304" pitchFamily="18" charset="0"/>
                <a:ea typeface="Times New Roman" panose="02020603050405020304" pitchFamily="18" charset="0"/>
              </a:rPr>
              <a:t>Pu(</a:t>
            </a:r>
            <a:r>
              <a:rPr lang="en-US" sz="2000" dirty="0" err="1">
                <a:solidFill>
                  <a:srgbClr val="000000"/>
                </a:solidFill>
                <a:effectLst/>
                <a:latin typeface="Times New Roman" panose="02020603050405020304" pitchFamily="18" charset="0"/>
                <a:ea typeface="Times New Roman" panose="02020603050405020304" pitchFamily="18" charset="0"/>
              </a:rPr>
              <a:t>n,f</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baseline="30000" dirty="0">
                <a:solidFill>
                  <a:srgbClr val="000000"/>
                </a:solidFill>
                <a:effectLst/>
                <a:latin typeface="Times New Roman" panose="02020603050405020304" pitchFamily="18" charset="0"/>
                <a:ea typeface="Times New Roman" panose="02020603050405020304" pitchFamily="18" charset="0"/>
              </a:rPr>
              <a:t>235</a:t>
            </a:r>
            <a:r>
              <a:rPr lang="en-US" sz="2000" dirty="0">
                <a:solidFill>
                  <a:srgbClr val="000000"/>
                </a:solidFill>
                <a:effectLst/>
                <a:latin typeface="Times New Roman" panose="02020603050405020304" pitchFamily="18" charset="0"/>
                <a:ea typeface="Times New Roman" panose="02020603050405020304" pitchFamily="18" charset="0"/>
              </a:rPr>
              <a:t>U(</a:t>
            </a:r>
            <a:r>
              <a:rPr lang="en-US" sz="2000" dirty="0" err="1">
                <a:solidFill>
                  <a:srgbClr val="000000"/>
                </a:solidFill>
                <a:effectLst/>
                <a:latin typeface="Times New Roman" panose="02020603050405020304" pitchFamily="18" charset="0"/>
                <a:ea typeface="Times New Roman" panose="02020603050405020304" pitchFamily="18" charset="0"/>
              </a:rPr>
              <a:t>n,f</a:t>
            </a:r>
            <a:r>
              <a:rPr lang="en-US" sz="2000" dirty="0">
                <a:solidFill>
                  <a:srgbClr val="000000"/>
                </a:solidFill>
                <a:effectLst/>
                <a:latin typeface="Times New Roman" panose="02020603050405020304" pitchFamily="18" charset="0"/>
                <a:ea typeface="Times New Roman" panose="02020603050405020304" pitchFamily="18" charset="0"/>
              </a:rPr>
              <a:t>)  cross section ratio</a:t>
            </a:r>
            <a:r>
              <a:rPr lang="en-US" sz="2000" dirty="0">
                <a:effectLst/>
                <a:latin typeface="Times New Roman" panose="02020603050405020304" pitchFamily="18" charset="0"/>
                <a:ea typeface="Times New Roman" panose="02020603050405020304" pitchFamily="18" charset="0"/>
              </a:rPr>
              <a:t> 2% concern. These data are not finalized.</a:t>
            </a:r>
            <a:endParaRPr lang="en-US" sz="2000" dirty="0">
              <a:effectLst/>
              <a:ea typeface="Calibri" panose="020F0502020204030204" pitchFamily="34" charset="0"/>
              <a:cs typeface="Times New Roman" panose="02020603050405020304" pitchFamily="18" charset="0"/>
            </a:endParaRPr>
          </a:p>
          <a:p>
            <a:pPr marL="342900" indent="-342900">
              <a:spcBef>
                <a:spcPct val="0"/>
              </a:spcBef>
              <a:buClr>
                <a:schemeClr val="accent5"/>
              </a:buClr>
              <a:buFont typeface="Wingdings" panose="05000000000000000000" pitchFamily="2" charset="2"/>
              <a:buChar char="Ø"/>
              <a:defRPr/>
            </a:pPr>
            <a:endParaRPr lang="en-US" altLang="en-US" sz="2000" dirty="0">
              <a:cs typeface="Times New Roman" panose="02020603050405020304" pitchFamily="18" charset="0"/>
            </a:endParaRPr>
          </a:p>
          <a:p>
            <a:pPr marL="342900" indent="-342900">
              <a:spcBef>
                <a:spcPct val="0"/>
              </a:spcBef>
              <a:buClr>
                <a:schemeClr val="accent5"/>
              </a:buClr>
              <a:buFont typeface="Wingdings" panose="05000000000000000000" pitchFamily="2" charset="2"/>
              <a:buChar char="Ø"/>
              <a:defRPr/>
            </a:pPr>
            <a:endParaRPr lang="en-US" altLang="en-US" sz="2000" dirty="0">
              <a:cs typeface="Times New Roman" panose="02020603050405020304" pitchFamily="18" charset="0"/>
            </a:endParaRPr>
          </a:p>
          <a:p>
            <a:pPr>
              <a:spcBef>
                <a:spcPct val="0"/>
              </a:spcBef>
              <a:buClr>
                <a:schemeClr val="accent5"/>
              </a:buClr>
              <a:buFontTx/>
              <a:buNone/>
              <a:defRPr/>
            </a:pPr>
            <a:r>
              <a:rPr lang="en-US" altLang="en-US" sz="2000" dirty="0">
                <a:cs typeface="Times New Roman" panose="02020603050405020304" pitchFamily="18" charset="0"/>
              </a:rPr>
              <a:t>     </a:t>
            </a:r>
            <a:endParaRPr lang="en-GB" altLang="en-US" sz="2000" dirty="0">
              <a:cs typeface="Times New Roman" panose="02020603050405020304" pitchFamily="18" charset="0"/>
            </a:endParaRPr>
          </a:p>
          <a:p>
            <a:pPr marL="285750" indent="-285750">
              <a:spcBef>
                <a:spcPct val="0"/>
              </a:spcBef>
              <a:buClr>
                <a:schemeClr val="accent5"/>
              </a:buClr>
              <a:buFont typeface="Wingdings" panose="05000000000000000000" pitchFamily="2" charset="2"/>
              <a:buChar char="Ø"/>
              <a:defRPr/>
            </a:pPr>
            <a:endParaRPr lang="en-US" altLang="en-US" sz="1000" dirty="0"/>
          </a:p>
          <a:p>
            <a:pPr marL="285750" indent="-285750">
              <a:spcBef>
                <a:spcPct val="0"/>
              </a:spcBef>
              <a:buClr>
                <a:schemeClr val="accent5"/>
              </a:buClr>
              <a:buFont typeface="Wingdings" panose="05000000000000000000" pitchFamily="2" charset="2"/>
              <a:buChar char="Ø"/>
              <a:defRPr/>
            </a:pPr>
            <a:endParaRPr lang="en-US" altLang="en-US" sz="2000" dirty="0"/>
          </a:p>
          <a:p>
            <a:pPr>
              <a:buClr>
                <a:schemeClr val="accent5"/>
              </a:buClr>
              <a:defRPr/>
            </a:pPr>
            <a:endParaRPr lang="en-GB" altLang="en-US" sz="2000" dirty="0">
              <a:cs typeface="Times New Roman" panose="02020603050405020304" pitchFamily="18" charset="0"/>
            </a:endParaRPr>
          </a:p>
          <a:p>
            <a:pPr marL="285750" indent="-285750">
              <a:buClr>
                <a:schemeClr val="accent5"/>
              </a:buClr>
              <a:buFont typeface="Wingdings" panose="05000000000000000000" pitchFamily="2" charset="2"/>
              <a:buChar char="Ø"/>
              <a:defRPr/>
            </a:pPr>
            <a:endParaRPr lang="en-US" altLang="en-US" sz="2000" baseline="30000" dirty="0"/>
          </a:p>
          <a:p>
            <a:pPr>
              <a:defRPr/>
            </a:pPr>
            <a:endParaRPr lang="en-US" altLang="en-US" sz="1800" dirty="0"/>
          </a:p>
          <a:p>
            <a:pPr>
              <a:defRPr/>
            </a:pPr>
            <a:endParaRPr lang="en-US" altLang="en-US" sz="1800" dirty="0"/>
          </a:p>
          <a:p>
            <a:pPr>
              <a:defRPr/>
            </a:pPr>
            <a:endParaRPr lang="en-GB" altLang="en-US" sz="1800" dirty="0"/>
          </a:p>
          <a:p>
            <a:pPr>
              <a:buClr>
                <a:schemeClr val="accent2"/>
              </a:buClr>
              <a:defRPr/>
            </a:pPr>
            <a:endParaRPr lang="en-US" altLang="en-US" sz="1000" dirty="0">
              <a:solidFill>
                <a:srgbClr val="000000"/>
              </a:solidFill>
            </a:endParaRPr>
          </a:p>
          <a:p>
            <a:pPr>
              <a:buClr>
                <a:schemeClr val="accent2"/>
              </a:buClr>
              <a:buFont typeface="Wingdings" panose="05000000000000000000" pitchFamily="2" charset="2"/>
              <a:buChar char="Ø"/>
              <a:defRPr/>
            </a:pPr>
            <a:endParaRPr lang="en-US" altLang="en-US" sz="800" dirty="0"/>
          </a:p>
        </p:txBody>
      </p:sp>
      <p:sp>
        <p:nvSpPr>
          <p:cNvPr id="3" name="Rectangle 2"/>
          <p:cNvSpPr>
            <a:spLocks noChangeArrowheads="1"/>
          </p:cNvSpPr>
          <p:nvPr/>
        </p:nvSpPr>
        <p:spPr bwMode="auto">
          <a:xfrm>
            <a:off x="3294889" y="332232"/>
            <a:ext cx="659879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dirty="0">
                <a:solidFill>
                  <a:srgbClr val="0070C0"/>
                </a:solidFill>
                <a:latin typeface="+mn-lt"/>
              </a:rPr>
              <a:t> Plutonium </a:t>
            </a:r>
            <a:r>
              <a:rPr lang="en-US" altLang="en-US" sz="2200" b="1" dirty="0">
                <a:solidFill>
                  <a:srgbClr val="0070C0"/>
                </a:solidFill>
                <a:latin typeface="+mn-lt"/>
              </a:rPr>
              <a:t>Fission Cross Section Related Measurements </a:t>
            </a:r>
          </a:p>
        </p:txBody>
      </p:sp>
    </p:spTree>
    <p:extLst>
      <p:ext uri="{BB962C8B-B14F-4D97-AF65-F5344CB8AC3E}">
        <p14:creationId xmlns:p14="http://schemas.microsoft.com/office/powerpoint/2010/main" val="3669097403"/>
      </p:ext>
    </p:extLst>
  </p:cSld>
  <p:clrMapOvr>
    <a:masterClrMapping/>
  </p:clrMapOvr>
  <p:transition spd="slow" advTm="87683"/>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E0247BEF-C56D-42B2-9FF3-59B7B804E6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2270" y="535507"/>
            <a:ext cx="8328397" cy="6088011"/>
          </a:xfrm>
          <a:prstGeom prst="rect">
            <a:avLst/>
          </a:prstGeom>
        </p:spPr>
      </p:pic>
      <p:sp>
        <p:nvSpPr>
          <p:cNvPr id="6" name="TextBox 5">
            <a:extLst>
              <a:ext uri="{FF2B5EF4-FFF2-40B4-BE49-F238E27FC236}">
                <a16:creationId xmlns:a16="http://schemas.microsoft.com/office/drawing/2014/main" id="{4F38AC72-B502-42AC-90B3-A2B410BEF811}"/>
              </a:ext>
            </a:extLst>
          </p:cNvPr>
          <p:cNvSpPr txBox="1"/>
          <p:nvPr/>
        </p:nvSpPr>
        <p:spPr>
          <a:xfrm>
            <a:off x="-545431" y="34427"/>
            <a:ext cx="12951326" cy="400110"/>
          </a:xfrm>
          <a:prstGeom prst="rect">
            <a:avLst/>
          </a:prstGeom>
          <a:noFill/>
        </p:spPr>
        <p:txBody>
          <a:bodyPr wrap="square" rtlCol="0">
            <a:spAutoFit/>
          </a:bodyPr>
          <a:lstStyle/>
          <a:p>
            <a:pPr lvl="3">
              <a:buClr>
                <a:schemeClr val="accent5"/>
              </a:buClr>
            </a:pPr>
            <a:r>
              <a:rPr lang="en-US" altLang="en-US" sz="2000" b="1" dirty="0">
                <a:solidFill>
                  <a:srgbClr val="0070C0"/>
                </a:solidFill>
              </a:rPr>
              <a:t>Comparison of the </a:t>
            </a:r>
            <a:r>
              <a:rPr lang="en-US" altLang="en-US" sz="2000" b="1" i="1" dirty="0">
                <a:solidFill>
                  <a:srgbClr val="0070C0"/>
                </a:solidFill>
              </a:rPr>
              <a:t>Published</a:t>
            </a:r>
            <a:r>
              <a:rPr lang="en-US" altLang="en-US" sz="2000" b="1" dirty="0">
                <a:solidFill>
                  <a:srgbClr val="0070C0"/>
                </a:solidFill>
              </a:rPr>
              <a:t> NIFFTE</a:t>
            </a:r>
            <a:r>
              <a:rPr lang="en-US" altLang="en-US" sz="2000" b="1" baseline="30000" dirty="0">
                <a:solidFill>
                  <a:srgbClr val="0070C0"/>
                </a:solidFill>
              </a:rPr>
              <a:t> 239</a:t>
            </a:r>
            <a:r>
              <a:rPr lang="en-US" altLang="en-US" sz="2000" b="1" dirty="0">
                <a:solidFill>
                  <a:srgbClr val="0070C0"/>
                </a:solidFill>
              </a:rPr>
              <a:t>Pu(</a:t>
            </a:r>
            <a:r>
              <a:rPr lang="en-US" altLang="en-US" sz="2000" b="1" dirty="0" err="1">
                <a:solidFill>
                  <a:srgbClr val="0070C0"/>
                </a:solidFill>
              </a:rPr>
              <a:t>n,f</a:t>
            </a:r>
            <a:r>
              <a:rPr lang="en-US" altLang="en-US" sz="2000" b="1" dirty="0">
                <a:solidFill>
                  <a:srgbClr val="0070C0"/>
                </a:solidFill>
              </a:rPr>
              <a:t>)/</a:t>
            </a:r>
            <a:r>
              <a:rPr lang="en-US" altLang="en-US" sz="2000" b="1" baseline="30000" dirty="0">
                <a:solidFill>
                  <a:srgbClr val="0070C0"/>
                </a:solidFill>
              </a:rPr>
              <a:t> 235</a:t>
            </a:r>
            <a:r>
              <a:rPr lang="en-US" altLang="en-US" sz="2000" b="1" dirty="0">
                <a:solidFill>
                  <a:srgbClr val="0070C0"/>
                </a:solidFill>
              </a:rPr>
              <a:t>U(</a:t>
            </a:r>
            <a:r>
              <a:rPr lang="en-US" altLang="en-US" sz="2000" b="1" dirty="0" err="1">
                <a:solidFill>
                  <a:srgbClr val="0070C0"/>
                </a:solidFill>
              </a:rPr>
              <a:t>n,f</a:t>
            </a:r>
            <a:r>
              <a:rPr lang="en-US" altLang="en-US" sz="2000" b="1" dirty="0">
                <a:solidFill>
                  <a:srgbClr val="0070C0"/>
                </a:solidFill>
              </a:rPr>
              <a:t>) Cross Section Ratio with the Standards Evaluation</a:t>
            </a:r>
            <a:endParaRPr lang="en-US" altLang="en-US" sz="2000" dirty="0">
              <a:latin typeface="+mn-lt"/>
            </a:endParaRPr>
          </a:p>
        </p:txBody>
      </p:sp>
    </p:spTree>
    <p:extLst>
      <p:ext uri="{BB962C8B-B14F-4D97-AF65-F5344CB8AC3E}">
        <p14:creationId xmlns:p14="http://schemas.microsoft.com/office/powerpoint/2010/main" val="3944843876"/>
      </p:ext>
    </p:extLst>
  </p:cSld>
  <p:clrMapOvr>
    <a:masterClrMapping/>
  </p:clrMapOvr>
  <p:transition spd="slow" advTm="7200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43839" y="76200"/>
            <a:ext cx="11918022" cy="8217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sz="3200" b="1" baseline="30000" dirty="0">
                <a:solidFill>
                  <a:schemeClr val="accent2"/>
                </a:solidFill>
              </a:rPr>
              <a:t>                                        </a:t>
            </a:r>
          </a:p>
          <a:p>
            <a:pPr>
              <a:defRPr/>
            </a:pPr>
            <a:endParaRPr lang="en-US" altLang="en-US" sz="3200" b="1" baseline="30000" dirty="0">
              <a:solidFill>
                <a:schemeClr val="accent2"/>
              </a:solidFill>
            </a:endParaRPr>
          </a:p>
          <a:p>
            <a:pPr>
              <a:buClr>
                <a:schemeClr val="accent5"/>
              </a:buClr>
              <a:buFont typeface="Wingdings" panose="05000000000000000000" pitchFamily="2" charset="2"/>
              <a:buChar char="Ø"/>
              <a:defRPr/>
            </a:pPr>
            <a:r>
              <a:rPr lang="en-US" altLang="en-US" sz="2000" dirty="0"/>
              <a:t>Beginning with the standards for the ENDF/B-VI evaluation, very “clean” integral data were used.</a:t>
            </a:r>
          </a:p>
          <a:p>
            <a:pPr>
              <a:buClr>
                <a:schemeClr val="accent5"/>
              </a:buClr>
              <a:buFont typeface="Wingdings" panose="05000000000000000000" pitchFamily="2" charset="2"/>
              <a:buChar char="Ø"/>
              <a:defRPr/>
            </a:pPr>
            <a:endParaRPr lang="en-US" altLang="en-US" sz="2000" dirty="0"/>
          </a:p>
          <a:p>
            <a:pPr>
              <a:buClr>
                <a:schemeClr val="accent5"/>
              </a:buClr>
              <a:buFont typeface="Wingdings" panose="05000000000000000000" pitchFamily="2" charset="2"/>
              <a:buChar char="Ø"/>
              <a:defRPr/>
            </a:pPr>
            <a:r>
              <a:rPr lang="en-US" altLang="en-US" sz="2000" dirty="0"/>
              <a:t>The data used were measurements of the </a:t>
            </a:r>
            <a:r>
              <a:rPr lang="en-US" altLang="en-US" sz="2000" baseline="30000" dirty="0"/>
              <a:t>235</a:t>
            </a:r>
            <a:r>
              <a:rPr lang="en-US" altLang="en-US" sz="2000" dirty="0"/>
              <a:t>U(</a:t>
            </a:r>
            <a:r>
              <a:rPr lang="en-US" altLang="en-US" sz="2000" dirty="0" err="1"/>
              <a:t>n,f</a:t>
            </a:r>
            <a:r>
              <a:rPr lang="en-US" altLang="en-US" sz="2000" dirty="0"/>
              <a:t>) and </a:t>
            </a:r>
            <a:r>
              <a:rPr lang="en-US" altLang="en-US" sz="2000" baseline="30000" dirty="0"/>
              <a:t>239</a:t>
            </a:r>
            <a:r>
              <a:rPr lang="en-US" altLang="en-US" sz="2000" dirty="0"/>
              <a:t>Pu(</a:t>
            </a:r>
            <a:r>
              <a:rPr lang="en-US" altLang="en-US" sz="2000" dirty="0" err="1"/>
              <a:t>n,f</a:t>
            </a:r>
            <a:r>
              <a:rPr lang="en-US" altLang="en-US" sz="2000" dirty="0"/>
              <a:t>) cross sections in the </a:t>
            </a:r>
            <a:r>
              <a:rPr lang="en-US" altLang="en-US" sz="2000" baseline="30000" dirty="0"/>
              <a:t>252</a:t>
            </a:r>
            <a:r>
              <a:rPr lang="en-US" altLang="en-US" sz="2000" dirty="0"/>
              <a:t>Cf spontaneous fission (neutron spectrum (Spectrum Averaged Cross Sections, SACSs).</a:t>
            </a:r>
          </a:p>
          <a:p>
            <a:pPr>
              <a:buClr>
                <a:schemeClr val="accent5"/>
              </a:buClr>
              <a:buFont typeface="Wingdings" panose="05000000000000000000" pitchFamily="2" charset="2"/>
              <a:buChar char="Ø"/>
              <a:defRPr/>
            </a:pPr>
            <a:endParaRPr lang="en-US" altLang="en-US" sz="2000" dirty="0"/>
          </a:p>
          <a:p>
            <a:pPr>
              <a:buClr>
                <a:schemeClr val="accent5"/>
              </a:buClr>
              <a:buFont typeface="Wingdings" panose="05000000000000000000" pitchFamily="2" charset="2"/>
              <a:buChar char="Ø"/>
              <a:defRPr/>
            </a:pPr>
            <a:r>
              <a:rPr lang="en-US" altLang="en-US" sz="2000" dirty="0"/>
              <a:t>Since there is a relatively small change in the cross section for these nuclides over most of the energy range of the </a:t>
            </a:r>
            <a:r>
              <a:rPr lang="en-US" altLang="en-US" sz="2000" baseline="30000" dirty="0"/>
              <a:t>252</a:t>
            </a:r>
            <a:r>
              <a:rPr lang="en-US" altLang="en-US" sz="2000" dirty="0"/>
              <a:t>Cf spectrum, an accurate determination of the cross section is possible. The result is also only weakly dependent on the uncertainty in the spectrum shape. </a:t>
            </a:r>
            <a:r>
              <a:rPr lang="en-US" altLang="en-US" sz="2000" b="1" dirty="0"/>
              <a:t>These integral data basically help provide normalization for the standards evaluation. </a:t>
            </a:r>
          </a:p>
          <a:p>
            <a:pPr>
              <a:buClr>
                <a:schemeClr val="accent5"/>
              </a:buClr>
              <a:buFont typeface="Wingdings" panose="05000000000000000000" pitchFamily="2" charset="2"/>
              <a:buChar char="Ø"/>
              <a:defRPr/>
            </a:pPr>
            <a:endParaRPr lang="en-US" altLang="en-US" sz="2000" b="1" dirty="0"/>
          </a:p>
          <a:p>
            <a:pPr>
              <a:buClr>
                <a:schemeClr val="accent5"/>
              </a:buClr>
              <a:buFont typeface="Wingdings" panose="05000000000000000000" pitchFamily="2" charset="2"/>
              <a:buChar char="Ø"/>
              <a:defRPr/>
            </a:pPr>
            <a:r>
              <a:rPr lang="en-US" altLang="en-US" sz="2000" dirty="0"/>
              <a:t>An improvement in use of these SACS would be possible if ratios can be used.</a:t>
            </a:r>
          </a:p>
          <a:p>
            <a:pPr lvl="1">
              <a:buClr>
                <a:schemeClr val="accent5"/>
              </a:buClr>
              <a:buFont typeface="Wingdings" panose="05000000000000000000" pitchFamily="2" charset="2"/>
              <a:buChar char="Ø"/>
              <a:defRPr/>
            </a:pPr>
            <a:r>
              <a:rPr lang="en-US" altLang="en-US" sz="2000" dirty="0"/>
              <a:t>With ratios, the dependence on neutron fluence is </a:t>
            </a:r>
            <a:r>
              <a:rPr lang="en-US" altLang="en-US" sz="2000" b="1" dirty="0"/>
              <a:t>removed. </a:t>
            </a:r>
          </a:p>
          <a:p>
            <a:pPr lvl="1">
              <a:buClr>
                <a:schemeClr val="accent5"/>
              </a:buClr>
              <a:buFont typeface="Wingdings" panose="05000000000000000000" pitchFamily="2" charset="2"/>
              <a:buChar char="Ø"/>
              <a:defRPr/>
            </a:pPr>
            <a:r>
              <a:rPr lang="en-US" altLang="en-US" sz="2000" dirty="0"/>
              <a:t>GMAP unfortunately can not handle SACS ratios</a:t>
            </a:r>
          </a:p>
          <a:p>
            <a:pPr lvl="1">
              <a:buClr>
                <a:schemeClr val="accent5"/>
              </a:buClr>
              <a:buFont typeface="Wingdings" panose="05000000000000000000" pitchFamily="2" charset="2"/>
              <a:buChar char="Ø"/>
              <a:defRPr/>
            </a:pPr>
            <a:r>
              <a:rPr lang="en-US" altLang="en-US" sz="2000" dirty="0"/>
              <a:t>A new Python based code was written by </a:t>
            </a:r>
            <a:r>
              <a:rPr lang="en-US" sz="2000" dirty="0"/>
              <a:t>Schnabel (GMA-</a:t>
            </a:r>
            <a:r>
              <a:rPr lang="en-US" sz="2000" dirty="0" err="1"/>
              <a:t>py</a:t>
            </a:r>
            <a:r>
              <a:rPr lang="en-US" sz="2000" dirty="0"/>
              <a:t>) so these ratios are now being used.</a:t>
            </a:r>
          </a:p>
          <a:p>
            <a:pPr lvl="1">
              <a:buClr>
                <a:schemeClr val="accent5"/>
              </a:buClr>
              <a:defRPr/>
            </a:pPr>
            <a:endParaRPr lang="en-US" altLang="en-US" sz="2000" dirty="0"/>
          </a:p>
          <a:p>
            <a:pPr>
              <a:buClr>
                <a:schemeClr val="accent5"/>
              </a:buClr>
              <a:buFont typeface="Wingdings" panose="05000000000000000000" pitchFamily="2" charset="2"/>
              <a:buChar char="Ø"/>
              <a:defRPr/>
            </a:pPr>
            <a:endParaRPr lang="en-US" altLang="en-US" sz="2000" dirty="0"/>
          </a:p>
          <a:p>
            <a:pPr>
              <a:spcBef>
                <a:spcPct val="0"/>
              </a:spcBef>
              <a:buClr>
                <a:schemeClr val="accent5"/>
              </a:buClr>
              <a:defRPr/>
            </a:pPr>
            <a:endParaRPr lang="en-US" altLang="en-US" sz="1000" b="1" dirty="0"/>
          </a:p>
          <a:p>
            <a:pPr>
              <a:spcBef>
                <a:spcPct val="0"/>
              </a:spcBef>
              <a:buClr>
                <a:schemeClr val="accent5"/>
              </a:buClr>
              <a:defRPr/>
            </a:pPr>
            <a:endParaRPr lang="en-US" altLang="en-US" sz="1000" b="1" dirty="0"/>
          </a:p>
          <a:p>
            <a:pPr>
              <a:buClr>
                <a:schemeClr val="accent5"/>
              </a:buClr>
              <a:defRPr/>
            </a:pPr>
            <a:endParaRPr lang="en-US" altLang="en-US" sz="2000" dirty="0"/>
          </a:p>
          <a:p>
            <a:pPr>
              <a:buClr>
                <a:schemeClr val="accent5"/>
              </a:buClr>
              <a:defRPr/>
            </a:pPr>
            <a:endParaRPr lang="en-GB" altLang="en-US" sz="2000" dirty="0">
              <a:cs typeface="Times New Roman" panose="02020603050405020304" pitchFamily="18" charset="0"/>
            </a:endParaRPr>
          </a:p>
          <a:p>
            <a:pPr marL="285750" indent="-285750">
              <a:buClr>
                <a:schemeClr val="accent5"/>
              </a:buClr>
              <a:buFont typeface="Wingdings" panose="05000000000000000000" pitchFamily="2" charset="2"/>
              <a:buChar char="Ø"/>
              <a:defRPr/>
            </a:pPr>
            <a:endParaRPr lang="en-US" altLang="en-US" sz="2000" baseline="30000" dirty="0"/>
          </a:p>
          <a:p>
            <a:pPr>
              <a:defRPr/>
            </a:pPr>
            <a:endParaRPr lang="en-US" altLang="en-US" sz="1800" dirty="0"/>
          </a:p>
          <a:p>
            <a:pPr>
              <a:defRPr/>
            </a:pPr>
            <a:endParaRPr lang="en-US" altLang="en-US" sz="1800" dirty="0"/>
          </a:p>
          <a:p>
            <a:pPr>
              <a:defRPr/>
            </a:pPr>
            <a:endParaRPr lang="en-GB" altLang="en-US" sz="1800" dirty="0"/>
          </a:p>
          <a:p>
            <a:pPr>
              <a:buClr>
                <a:schemeClr val="accent2"/>
              </a:buClr>
              <a:defRPr/>
            </a:pPr>
            <a:endParaRPr lang="en-US" altLang="en-US" sz="1000" dirty="0">
              <a:solidFill>
                <a:srgbClr val="000000"/>
              </a:solidFill>
            </a:endParaRPr>
          </a:p>
          <a:p>
            <a:pPr>
              <a:buClr>
                <a:schemeClr val="accent2"/>
              </a:buClr>
              <a:buFont typeface="Wingdings" panose="05000000000000000000" pitchFamily="2" charset="2"/>
              <a:buChar char="Ø"/>
              <a:defRPr/>
            </a:pPr>
            <a:endParaRPr lang="en-US" altLang="en-US" sz="800" dirty="0"/>
          </a:p>
        </p:txBody>
      </p:sp>
      <p:sp>
        <p:nvSpPr>
          <p:cNvPr id="3" name="Rectangle 2"/>
          <p:cNvSpPr>
            <a:spLocks noChangeArrowheads="1"/>
          </p:cNvSpPr>
          <p:nvPr/>
        </p:nvSpPr>
        <p:spPr bwMode="auto">
          <a:xfrm>
            <a:off x="3294889" y="332232"/>
            <a:ext cx="308122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dirty="0">
                <a:solidFill>
                  <a:srgbClr val="0070C0"/>
                </a:solidFill>
                <a:latin typeface="+mn-lt"/>
              </a:rPr>
              <a:t>          </a:t>
            </a:r>
            <a:r>
              <a:rPr lang="en-US" altLang="en-US" sz="2200" b="1" dirty="0">
                <a:solidFill>
                  <a:srgbClr val="0070C0"/>
                </a:solidFill>
                <a:latin typeface="+mn-lt"/>
              </a:rPr>
              <a:t>Use of Integral Data</a:t>
            </a:r>
          </a:p>
        </p:txBody>
      </p:sp>
    </p:spTree>
    <p:extLst>
      <p:ext uri="{BB962C8B-B14F-4D97-AF65-F5344CB8AC3E}">
        <p14:creationId xmlns:p14="http://schemas.microsoft.com/office/powerpoint/2010/main" val="1554855672"/>
      </p:ext>
    </p:extLst>
  </p:cSld>
  <p:clrMapOvr>
    <a:masterClrMapping/>
  </p:clrMapOvr>
  <p:transition spd="slow" advTm="87683"/>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50E61D9-8C93-4CE8-BAEF-E2045D3A3D3A}"/>
              </a:ext>
            </a:extLst>
          </p:cNvPr>
          <p:cNvSpPr/>
          <p:nvPr/>
        </p:nvSpPr>
        <p:spPr>
          <a:xfrm>
            <a:off x="1828800" y="48126"/>
            <a:ext cx="8742947" cy="1369606"/>
          </a:xfrm>
          <a:prstGeom prst="rect">
            <a:avLst/>
          </a:prstGeom>
        </p:spPr>
        <p:txBody>
          <a:bodyPr wrap="square">
            <a:spAutoFit/>
          </a:bodyPr>
          <a:lstStyle/>
          <a:p>
            <a:pPr marL="457200" indent="-457200">
              <a:buFont typeface="Wingdings" panose="05000000000000000000" pitchFamily="2" charset="2"/>
              <a:buChar char="q"/>
            </a:pPr>
            <a:r>
              <a:rPr lang="en-US" sz="2400" dirty="0">
                <a:solidFill>
                  <a:srgbClr val="0000FF"/>
                </a:solidFill>
                <a:cs typeface="Times New Roman" pitchFamily="18" charset="0"/>
              </a:rPr>
              <a:t>7 data of </a:t>
            </a:r>
            <a:r>
              <a:rPr lang="en-US" sz="2400" baseline="30000" dirty="0">
                <a:solidFill>
                  <a:srgbClr val="0000FF"/>
                </a:solidFill>
                <a:cs typeface="Times New Roman" pitchFamily="18" charset="0"/>
              </a:rPr>
              <a:t>235</a:t>
            </a:r>
            <a:r>
              <a:rPr lang="en-US" sz="2400" dirty="0">
                <a:solidFill>
                  <a:srgbClr val="0000FF"/>
                </a:solidFill>
                <a:cs typeface="Times New Roman" pitchFamily="18" charset="0"/>
              </a:rPr>
              <a:t>U(</a:t>
            </a:r>
            <a:r>
              <a:rPr lang="en-US" sz="2400" dirty="0" err="1">
                <a:solidFill>
                  <a:srgbClr val="0000FF"/>
                </a:solidFill>
                <a:cs typeface="Times New Roman" pitchFamily="18" charset="0"/>
              </a:rPr>
              <a:t>n,f</a:t>
            </a:r>
            <a:r>
              <a:rPr lang="en-US" sz="2400" dirty="0">
                <a:solidFill>
                  <a:srgbClr val="0000FF"/>
                </a:solidFill>
                <a:cs typeface="Times New Roman" pitchFamily="18" charset="0"/>
              </a:rPr>
              <a:t>) &amp; </a:t>
            </a:r>
            <a:r>
              <a:rPr lang="en-US" sz="2400" baseline="30000" dirty="0">
                <a:solidFill>
                  <a:srgbClr val="0000FF"/>
                </a:solidFill>
                <a:cs typeface="Times New Roman" pitchFamily="18" charset="0"/>
              </a:rPr>
              <a:t>239</a:t>
            </a:r>
            <a:r>
              <a:rPr lang="en-US" sz="2400" dirty="0">
                <a:solidFill>
                  <a:srgbClr val="0000FF"/>
                </a:solidFill>
                <a:cs typeface="Times New Roman" pitchFamily="18" charset="0"/>
              </a:rPr>
              <a:t>Pu(</a:t>
            </a:r>
            <a:r>
              <a:rPr lang="en-US" sz="2400" dirty="0" err="1">
                <a:solidFill>
                  <a:srgbClr val="0000FF"/>
                </a:solidFill>
                <a:cs typeface="Times New Roman" pitchFamily="18" charset="0"/>
              </a:rPr>
              <a:t>n,f</a:t>
            </a:r>
            <a:r>
              <a:rPr lang="en-US" sz="2400" dirty="0">
                <a:solidFill>
                  <a:srgbClr val="0000FF"/>
                </a:solidFill>
                <a:cs typeface="Times New Roman" pitchFamily="18" charset="0"/>
              </a:rPr>
              <a:t>) SACS-Cf (no ratios !)</a:t>
            </a:r>
          </a:p>
          <a:p>
            <a:r>
              <a:rPr lang="en-US" sz="2400" dirty="0">
                <a:solidFill>
                  <a:srgbClr val="0000FF"/>
                </a:solidFill>
                <a:cs typeface="Times New Roman" pitchFamily="18" charset="0"/>
              </a:rPr>
              <a:t>                    in STD 2017 evaluation (GMA)</a:t>
            </a:r>
          </a:p>
          <a:p>
            <a:endParaRPr lang="en-US" sz="1100" dirty="0">
              <a:solidFill>
                <a:srgbClr val="0000FF"/>
              </a:solidFill>
              <a:cs typeface="Times New Roman" pitchFamily="18" charset="0"/>
            </a:endParaRPr>
          </a:p>
          <a:p>
            <a:pPr marL="457200" indent="-457200">
              <a:buFont typeface="Wingdings" panose="05000000000000000000" pitchFamily="2" charset="2"/>
              <a:buChar char="q"/>
            </a:pPr>
            <a:r>
              <a:rPr lang="en-US" sz="2400" dirty="0">
                <a:solidFill>
                  <a:srgbClr val="0000FF"/>
                </a:solidFill>
                <a:cs typeface="Times New Roman" pitchFamily="18" charset="0"/>
              </a:rPr>
              <a:t>Updated </a:t>
            </a:r>
            <a:r>
              <a:rPr lang="en-US" sz="2400" u="sng" dirty="0">
                <a:solidFill>
                  <a:srgbClr val="0000FF"/>
                </a:solidFill>
                <a:cs typeface="Times New Roman" pitchFamily="18" charset="0"/>
              </a:rPr>
              <a:t>GMA-</a:t>
            </a:r>
            <a:r>
              <a:rPr lang="en-US" sz="2400" u="sng" dirty="0" err="1">
                <a:solidFill>
                  <a:srgbClr val="0000FF"/>
                </a:solidFill>
                <a:cs typeface="Times New Roman" pitchFamily="18" charset="0"/>
              </a:rPr>
              <a:t>py</a:t>
            </a:r>
            <a:r>
              <a:rPr lang="en-US" sz="2400" u="sng" dirty="0">
                <a:solidFill>
                  <a:srgbClr val="0000FF"/>
                </a:solidFill>
                <a:cs typeface="Times New Roman" pitchFamily="18" charset="0"/>
              </a:rPr>
              <a:t> +</a:t>
            </a:r>
            <a:r>
              <a:rPr lang="en-US" sz="2400" dirty="0">
                <a:solidFill>
                  <a:srgbClr val="0000FF"/>
                </a:solidFill>
                <a:highlight>
                  <a:srgbClr val="FFFF00"/>
                </a:highlight>
                <a:cs typeface="Times New Roman" pitchFamily="18" charset="0"/>
              </a:rPr>
              <a:t>13 data incl. precise ratios</a:t>
            </a:r>
            <a:r>
              <a:rPr lang="en-US" sz="2400" dirty="0">
                <a:solidFill>
                  <a:srgbClr val="0000FF"/>
                </a:solidFill>
                <a:cs typeface="Times New Roman" pitchFamily="18" charset="0"/>
              </a:rPr>
              <a:t> -&gt; New Evaluation</a:t>
            </a:r>
          </a:p>
        </p:txBody>
      </p:sp>
      <p:pic>
        <p:nvPicPr>
          <p:cNvPr id="4" name="Picture 3">
            <a:extLst>
              <a:ext uri="{FF2B5EF4-FFF2-40B4-BE49-F238E27FC236}">
                <a16:creationId xmlns:a16="http://schemas.microsoft.com/office/drawing/2014/main" id="{2CC79342-302D-4D1C-8DB0-3F3349D63C56}"/>
              </a:ext>
            </a:extLst>
          </p:cNvPr>
          <p:cNvPicPr>
            <a:picLocks noChangeAspect="1"/>
          </p:cNvPicPr>
          <p:nvPr/>
        </p:nvPicPr>
        <p:blipFill>
          <a:blip r:embed="rId2"/>
          <a:stretch>
            <a:fillRect/>
          </a:stretch>
        </p:blipFill>
        <p:spPr>
          <a:xfrm>
            <a:off x="659801" y="1662211"/>
            <a:ext cx="11184620" cy="2088000"/>
          </a:xfrm>
          <a:prstGeom prst="rect">
            <a:avLst/>
          </a:prstGeom>
        </p:spPr>
      </p:pic>
      <p:pic>
        <p:nvPicPr>
          <p:cNvPr id="8" name="Picture 7">
            <a:extLst>
              <a:ext uri="{FF2B5EF4-FFF2-40B4-BE49-F238E27FC236}">
                <a16:creationId xmlns:a16="http://schemas.microsoft.com/office/drawing/2014/main" id="{A2B717C9-510D-4B64-B06D-C24D210B4040}"/>
              </a:ext>
            </a:extLst>
          </p:cNvPr>
          <p:cNvPicPr>
            <a:picLocks noChangeAspect="1"/>
          </p:cNvPicPr>
          <p:nvPr/>
        </p:nvPicPr>
        <p:blipFill rotWithShape="1">
          <a:blip r:embed="rId3"/>
          <a:srcRect b="7370"/>
          <a:stretch/>
        </p:blipFill>
        <p:spPr>
          <a:xfrm>
            <a:off x="786064" y="3919022"/>
            <a:ext cx="7843254" cy="2641075"/>
          </a:xfrm>
          <a:prstGeom prst="rect">
            <a:avLst/>
          </a:prstGeom>
        </p:spPr>
      </p:pic>
    </p:spTree>
    <p:extLst>
      <p:ext uri="{BB962C8B-B14F-4D97-AF65-F5344CB8AC3E}">
        <p14:creationId xmlns:p14="http://schemas.microsoft.com/office/powerpoint/2010/main" val="44739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5622925" y="3460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 name="TextBox 1"/>
          <p:cNvSpPr txBox="1"/>
          <p:nvPr/>
        </p:nvSpPr>
        <p:spPr>
          <a:xfrm>
            <a:off x="2514600" y="346075"/>
            <a:ext cx="6858000" cy="400110"/>
          </a:xfrm>
          <a:prstGeom prst="rect">
            <a:avLst/>
          </a:prstGeom>
          <a:noFill/>
        </p:spPr>
        <p:txBody>
          <a:bodyPr wrap="square" rtlCol="0">
            <a:spAutoFit/>
          </a:bodyPr>
          <a:lstStyle/>
          <a:p>
            <a:r>
              <a:rPr lang="en-US" sz="2000" b="1" dirty="0">
                <a:solidFill>
                  <a:schemeClr val="accent5"/>
                </a:solidFill>
                <a:cs typeface="Times New Roman" panose="02020603050405020304" pitchFamily="18" charset="0"/>
              </a:rPr>
              <a:t>             The Neutron Cross Section Standards</a:t>
            </a:r>
          </a:p>
        </p:txBody>
      </p:sp>
      <p:sp>
        <p:nvSpPr>
          <p:cNvPr id="3" name="TextBox 2"/>
          <p:cNvSpPr txBox="1"/>
          <p:nvPr/>
        </p:nvSpPr>
        <p:spPr>
          <a:xfrm>
            <a:off x="3429000" y="1041023"/>
            <a:ext cx="6629400" cy="5970865"/>
          </a:xfrm>
          <a:prstGeom prst="rect">
            <a:avLst/>
          </a:prstGeom>
          <a:noFill/>
        </p:spPr>
        <p:txBody>
          <a:bodyPr wrap="square" rtlCol="0">
            <a:spAutoFit/>
          </a:bodyPr>
          <a:lstStyle/>
          <a:p>
            <a:r>
              <a:rPr lang="en-US" sz="2000" dirty="0">
                <a:cs typeface="Times New Roman" panose="02020603050405020304" pitchFamily="18" charset="0"/>
              </a:rPr>
              <a:t>Reaction             Energy Range</a:t>
            </a:r>
          </a:p>
          <a:p>
            <a:r>
              <a:rPr lang="en-US" sz="1000" dirty="0">
                <a:cs typeface="Times New Roman" panose="02020603050405020304" pitchFamily="18" charset="0"/>
              </a:rPr>
              <a:t>_________________________________________________</a:t>
            </a:r>
          </a:p>
          <a:p>
            <a:endParaRPr lang="en-US" sz="1200" dirty="0">
              <a:cs typeface="Times New Roman" panose="02020603050405020304" pitchFamily="18" charset="0"/>
            </a:endParaRPr>
          </a:p>
          <a:p>
            <a:r>
              <a:rPr lang="en-US" sz="2000" dirty="0">
                <a:cs typeface="Times New Roman" panose="02020603050405020304" pitchFamily="18" charset="0"/>
              </a:rPr>
              <a:t>H(</a:t>
            </a:r>
            <a:r>
              <a:rPr lang="en-US" sz="2000" dirty="0" err="1">
                <a:cs typeface="Times New Roman" panose="02020603050405020304" pitchFamily="18" charset="0"/>
              </a:rPr>
              <a:t>n,n</a:t>
            </a:r>
            <a:r>
              <a:rPr lang="en-US" sz="2000" dirty="0">
                <a:cs typeface="Times New Roman" panose="02020603050405020304" pitchFamily="18" charset="0"/>
              </a:rPr>
              <a:t>)                1 </a:t>
            </a:r>
            <a:r>
              <a:rPr lang="en-US" sz="2000" dirty="0" err="1">
                <a:cs typeface="Times New Roman" panose="02020603050405020304" pitchFamily="18" charset="0"/>
              </a:rPr>
              <a:t>keV</a:t>
            </a:r>
            <a:r>
              <a:rPr lang="en-US" sz="2000" dirty="0">
                <a:cs typeface="Times New Roman" panose="02020603050405020304" pitchFamily="18" charset="0"/>
              </a:rPr>
              <a:t> to 20 MeV</a:t>
            </a:r>
          </a:p>
          <a:p>
            <a:endParaRPr lang="en-US" dirty="0">
              <a:cs typeface="Times New Roman" panose="02020603050405020304" pitchFamily="18" charset="0"/>
            </a:endParaRPr>
          </a:p>
          <a:p>
            <a:r>
              <a:rPr lang="en-US" sz="2000" baseline="30000" dirty="0">
                <a:cs typeface="Times New Roman" panose="02020603050405020304" pitchFamily="18" charset="0"/>
              </a:rPr>
              <a:t>3</a:t>
            </a:r>
            <a:r>
              <a:rPr lang="en-US" sz="2000" dirty="0">
                <a:cs typeface="Times New Roman" panose="02020603050405020304" pitchFamily="18" charset="0"/>
              </a:rPr>
              <a:t>He(</a:t>
            </a:r>
            <a:r>
              <a:rPr lang="en-US" sz="2000" dirty="0" err="1">
                <a:cs typeface="Times New Roman" panose="02020603050405020304" pitchFamily="18" charset="0"/>
              </a:rPr>
              <a:t>n,p</a:t>
            </a:r>
            <a:r>
              <a:rPr lang="en-US" sz="2000" dirty="0">
                <a:cs typeface="Times New Roman" panose="02020603050405020304" pitchFamily="18" charset="0"/>
              </a:rPr>
              <a:t>)             0.0253 eV to 50 </a:t>
            </a:r>
            <a:r>
              <a:rPr lang="en-US" sz="2000" dirty="0" err="1">
                <a:cs typeface="Times New Roman" panose="02020603050405020304" pitchFamily="18" charset="0"/>
              </a:rPr>
              <a:t>keV</a:t>
            </a:r>
            <a:endParaRPr lang="en-US" sz="2000" dirty="0">
              <a:cs typeface="Times New Roman" panose="02020603050405020304" pitchFamily="18" charset="0"/>
            </a:endParaRPr>
          </a:p>
          <a:p>
            <a:endParaRPr lang="en-US" dirty="0">
              <a:cs typeface="Times New Roman" panose="02020603050405020304" pitchFamily="18" charset="0"/>
            </a:endParaRPr>
          </a:p>
          <a:p>
            <a:r>
              <a:rPr lang="en-US" sz="2000" baseline="30000" dirty="0">
                <a:cs typeface="Times New Roman" panose="02020603050405020304" pitchFamily="18" charset="0"/>
              </a:rPr>
              <a:t>6</a:t>
            </a:r>
            <a:r>
              <a:rPr lang="en-US" sz="2000" dirty="0">
                <a:cs typeface="Times New Roman" panose="02020603050405020304" pitchFamily="18" charset="0"/>
              </a:rPr>
              <a:t>Li(</a:t>
            </a:r>
            <a:r>
              <a:rPr lang="en-US" sz="2000" dirty="0" err="1">
                <a:cs typeface="Times New Roman" panose="02020603050405020304" pitchFamily="18" charset="0"/>
              </a:rPr>
              <a:t>n,t</a:t>
            </a:r>
            <a:r>
              <a:rPr lang="en-US" sz="2000" dirty="0">
                <a:cs typeface="Times New Roman" panose="02020603050405020304" pitchFamily="18" charset="0"/>
              </a:rPr>
              <a:t>)               0.0253 eV to 1 MeV</a:t>
            </a:r>
          </a:p>
          <a:p>
            <a:endParaRPr lang="en-US" dirty="0">
              <a:cs typeface="Times New Roman" panose="02020603050405020304" pitchFamily="18" charset="0"/>
            </a:endParaRPr>
          </a:p>
          <a:p>
            <a:r>
              <a:rPr lang="en-US" sz="2000" baseline="30000" dirty="0">
                <a:cs typeface="Times New Roman" panose="02020603050405020304" pitchFamily="18" charset="0"/>
              </a:rPr>
              <a:t>10</a:t>
            </a:r>
            <a:r>
              <a:rPr lang="en-US" sz="2000" dirty="0">
                <a:cs typeface="Times New Roman" panose="02020603050405020304" pitchFamily="18" charset="0"/>
              </a:rPr>
              <a:t>B(</a:t>
            </a:r>
            <a:r>
              <a:rPr lang="en-US" sz="2000" dirty="0" err="1">
                <a:cs typeface="Times New Roman" panose="02020603050405020304" pitchFamily="18" charset="0"/>
              </a:rPr>
              <a:t>n,</a:t>
            </a:r>
            <a:r>
              <a:rPr lang="en-US" sz="2000" dirty="0" err="1">
                <a:latin typeface="Symbol" panose="05050102010706020507" pitchFamily="18" charset="2"/>
                <a:cs typeface="Times New Roman" panose="02020603050405020304" pitchFamily="18" charset="0"/>
              </a:rPr>
              <a:t>a</a:t>
            </a:r>
            <a:r>
              <a:rPr lang="en-US" sz="2000" dirty="0">
                <a:cs typeface="Times New Roman" panose="02020603050405020304" pitchFamily="18" charset="0"/>
              </a:rPr>
              <a:t>)           0.0253 eV to 1 MeV</a:t>
            </a:r>
          </a:p>
          <a:p>
            <a:endParaRPr lang="en-US" dirty="0">
              <a:cs typeface="Times New Roman" panose="02020603050405020304" pitchFamily="18" charset="0"/>
            </a:endParaRPr>
          </a:p>
          <a:p>
            <a:r>
              <a:rPr lang="en-US" sz="2000" baseline="30000" dirty="0">
                <a:cs typeface="Times New Roman" panose="02020603050405020304" pitchFamily="18" charset="0"/>
              </a:rPr>
              <a:t>10</a:t>
            </a:r>
            <a:r>
              <a:rPr lang="en-US" sz="2000" dirty="0">
                <a:cs typeface="Times New Roman" panose="02020603050405020304" pitchFamily="18" charset="0"/>
              </a:rPr>
              <a:t>B(n,</a:t>
            </a:r>
            <a:r>
              <a:rPr lang="en-US" sz="2000" dirty="0">
                <a:latin typeface="Symbol" panose="05050102010706020507" pitchFamily="18" charset="2"/>
                <a:cs typeface="Times New Roman" panose="02020603050405020304" pitchFamily="18" charset="0"/>
              </a:rPr>
              <a:t>a</a:t>
            </a:r>
            <a:r>
              <a:rPr lang="en-US" sz="2000" baseline="-25000" dirty="0">
                <a:cs typeface="Times New Roman" panose="02020603050405020304" pitchFamily="18" charset="0"/>
              </a:rPr>
              <a:t>1</a:t>
            </a:r>
            <a:r>
              <a:rPr lang="en-US" sz="2000" dirty="0">
                <a:latin typeface="Symbol" panose="05050102010706020507" pitchFamily="18" charset="2"/>
                <a:cs typeface="Times New Roman" panose="02020603050405020304" pitchFamily="18" charset="0"/>
              </a:rPr>
              <a:t>g</a:t>
            </a:r>
            <a:r>
              <a:rPr lang="en-US" sz="2000" dirty="0">
                <a:cs typeface="Times New Roman" panose="02020603050405020304" pitchFamily="18" charset="0"/>
              </a:rPr>
              <a:t>)          0.0253 eV to 1 MeV</a:t>
            </a:r>
          </a:p>
          <a:p>
            <a:endParaRPr lang="en-US" dirty="0">
              <a:cs typeface="Times New Roman" panose="02020603050405020304" pitchFamily="18" charset="0"/>
            </a:endParaRPr>
          </a:p>
          <a:p>
            <a:r>
              <a:rPr lang="en-US" sz="2000" dirty="0">
                <a:cs typeface="Times New Roman" panose="02020603050405020304" pitchFamily="18" charset="0"/>
              </a:rPr>
              <a:t>C(</a:t>
            </a:r>
            <a:r>
              <a:rPr lang="en-US" sz="2000" dirty="0" err="1">
                <a:cs typeface="Times New Roman" panose="02020603050405020304" pitchFamily="18" charset="0"/>
              </a:rPr>
              <a:t>n,n</a:t>
            </a:r>
            <a:r>
              <a:rPr lang="en-US" sz="2000" dirty="0">
                <a:cs typeface="Times New Roman" panose="02020603050405020304" pitchFamily="18" charset="0"/>
              </a:rPr>
              <a:t>)                10 eV to 1.8 MeV</a:t>
            </a:r>
          </a:p>
          <a:p>
            <a:endParaRPr lang="en-US" dirty="0">
              <a:cs typeface="Times New Roman" panose="02020603050405020304" pitchFamily="18" charset="0"/>
            </a:endParaRPr>
          </a:p>
          <a:p>
            <a:r>
              <a:rPr lang="en-US" sz="2000" dirty="0">
                <a:cs typeface="Times New Roman" panose="02020603050405020304" pitchFamily="18" charset="0"/>
              </a:rPr>
              <a:t>Au(</a:t>
            </a:r>
            <a:r>
              <a:rPr lang="en-US" sz="2000" dirty="0" err="1">
                <a:cs typeface="Times New Roman" panose="02020603050405020304" pitchFamily="18" charset="0"/>
              </a:rPr>
              <a:t>n,</a:t>
            </a:r>
            <a:r>
              <a:rPr lang="en-US" sz="2000" dirty="0" err="1">
                <a:latin typeface="Symbol" panose="05050102010706020507" pitchFamily="18" charset="2"/>
                <a:cs typeface="Times New Roman" panose="02020603050405020304" pitchFamily="18" charset="0"/>
              </a:rPr>
              <a:t>g</a:t>
            </a:r>
            <a:r>
              <a:rPr lang="en-US" sz="2000" dirty="0">
                <a:cs typeface="Times New Roman" panose="02020603050405020304" pitchFamily="18" charset="0"/>
              </a:rPr>
              <a:t>)                0.0253 eV,  0.2 to 2.5 MeV,  30 </a:t>
            </a:r>
            <a:r>
              <a:rPr lang="en-US" sz="2000" dirty="0" err="1">
                <a:cs typeface="Times New Roman" panose="02020603050405020304" pitchFamily="18" charset="0"/>
              </a:rPr>
              <a:t>keV</a:t>
            </a:r>
            <a:r>
              <a:rPr lang="en-US" sz="2000" dirty="0">
                <a:cs typeface="Times New Roman" panose="02020603050405020304" pitchFamily="18" charset="0"/>
              </a:rPr>
              <a:t> MACS</a:t>
            </a:r>
          </a:p>
          <a:p>
            <a:endParaRPr lang="en-US" dirty="0">
              <a:cs typeface="Times New Roman" panose="02020603050405020304" pitchFamily="18" charset="0"/>
            </a:endParaRPr>
          </a:p>
          <a:p>
            <a:r>
              <a:rPr lang="en-US" sz="2000" baseline="30000" dirty="0">
                <a:cs typeface="Times New Roman" panose="02020603050405020304" pitchFamily="18" charset="0"/>
              </a:rPr>
              <a:t>235</a:t>
            </a:r>
            <a:r>
              <a:rPr lang="en-US" sz="2000" dirty="0">
                <a:cs typeface="Times New Roman" panose="02020603050405020304" pitchFamily="18" charset="0"/>
              </a:rPr>
              <a:t>U(</a:t>
            </a:r>
            <a:r>
              <a:rPr lang="en-US" sz="2000" dirty="0" err="1">
                <a:cs typeface="Times New Roman" panose="02020603050405020304" pitchFamily="18" charset="0"/>
              </a:rPr>
              <a:t>n,f</a:t>
            </a:r>
            <a:r>
              <a:rPr lang="en-US" sz="2000" dirty="0">
                <a:cs typeface="Times New Roman" panose="02020603050405020304" pitchFamily="18" charset="0"/>
              </a:rPr>
              <a:t>)            0.0253 eV,  7.8-11 eV,  0.15 MeV to 200 MeV</a:t>
            </a:r>
          </a:p>
          <a:p>
            <a:endParaRPr lang="en-US" dirty="0">
              <a:cs typeface="Times New Roman" panose="02020603050405020304" pitchFamily="18" charset="0"/>
            </a:endParaRPr>
          </a:p>
          <a:p>
            <a:r>
              <a:rPr lang="en-US" sz="2000" baseline="30000" dirty="0">
                <a:cs typeface="Times New Roman" panose="02020603050405020304" pitchFamily="18" charset="0"/>
              </a:rPr>
              <a:t>238</a:t>
            </a:r>
            <a:r>
              <a:rPr lang="en-US" sz="2000" dirty="0">
                <a:cs typeface="Times New Roman" panose="02020603050405020304" pitchFamily="18" charset="0"/>
              </a:rPr>
              <a:t>U(</a:t>
            </a:r>
            <a:r>
              <a:rPr lang="en-US" sz="2000" dirty="0" err="1">
                <a:cs typeface="Times New Roman" panose="02020603050405020304" pitchFamily="18" charset="0"/>
              </a:rPr>
              <a:t>n,f</a:t>
            </a:r>
            <a:r>
              <a:rPr lang="en-US" sz="2000" dirty="0">
                <a:cs typeface="Times New Roman" panose="02020603050405020304" pitchFamily="18" charset="0"/>
              </a:rPr>
              <a:t>)            2 MeV to 200 MeV</a:t>
            </a:r>
          </a:p>
          <a:p>
            <a:endParaRPr lang="en-US" sz="800" dirty="0"/>
          </a:p>
        </p:txBody>
      </p:sp>
    </p:spTree>
    <p:extLst>
      <p:ext uri="{BB962C8B-B14F-4D97-AF65-F5344CB8AC3E}">
        <p14:creationId xmlns:p14="http://schemas.microsoft.com/office/powerpoint/2010/main" val="503399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230B88-CDDA-44A1-965D-44233A46890F}"/>
              </a:ext>
            </a:extLst>
          </p:cNvPr>
          <p:cNvPicPr>
            <a:picLocks noChangeAspect="1"/>
          </p:cNvPicPr>
          <p:nvPr/>
        </p:nvPicPr>
        <p:blipFill>
          <a:blip r:embed="rId2"/>
          <a:stretch>
            <a:fillRect/>
          </a:stretch>
        </p:blipFill>
        <p:spPr>
          <a:xfrm>
            <a:off x="1524000" y="678569"/>
            <a:ext cx="8230749" cy="5341231"/>
          </a:xfrm>
          <a:prstGeom prst="rect">
            <a:avLst/>
          </a:prstGeom>
        </p:spPr>
      </p:pic>
      <p:sp>
        <p:nvSpPr>
          <p:cNvPr id="4" name="TextBox 3">
            <a:extLst>
              <a:ext uri="{FF2B5EF4-FFF2-40B4-BE49-F238E27FC236}">
                <a16:creationId xmlns:a16="http://schemas.microsoft.com/office/drawing/2014/main" id="{BD35AE40-70C6-48D2-B7A0-BFE7C9013680}"/>
              </a:ext>
            </a:extLst>
          </p:cNvPr>
          <p:cNvSpPr txBox="1"/>
          <p:nvPr/>
        </p:nvSpPr>
        <p:spPr>
          <a:xfrm>
            <a:off x="2286000" y="1"/>
            <a:ext cx="8007320" cy="646331"/>
          </a:xfrm>
          <a:prstGeom prst="rect">
            <a:avLst/>
          </a:prstGeom>
          <a:noFill/>
        </p:spPr>
        <p:txBody>
          <a:bodyPr wrap="none" rtlCol="0">
            <a:spAutoFit/>
          </a:bodyPr>
          <a:lstStyle/>
          <a:p>
            <a:r>
              <a:rPr lang="en-GB" sz="3600" b="1" dirty="0">
                <a:solidFill>
                  <a:srgbClr val="0000FF"/>
                </a:solidFill>
                <a:latin typeface="Arial" panose="020B0604020202020204" pitchFamily="34" charset="0"/>
                <a:cs typeface="Arial" panose="020B0604020202020204" pitchFamily="34" charset="0"/>
              </a:rPr>
              <a:t>Pu9f/U5f: 2017 vs current – GMA-</a:t>
            </a:r>
            <a:r>
              <a:rPr lang="en-GB" sz="3600" b="1" dirty="0" err="1">
                <a:solidFill>
                  <a:srgbClr val="0000FF"/>
                </a:solidFill>
                <a:latin typeface="Arial" panose="020B0604020202020204" pitchFamily="34" charset="0"/>
                <a:cs typeface="Arial" panose="020B0604020202020204" pitchFamily="34" charset="0"/>
              </a:rPr>
              <a:t>py</a:t>
            </a:r>
            <a:endParaRPr lang="en-GB" sz="3600" b="1" dirty="0">
              <a:solidFill>
                <a:srgbClr val="0000FF"/>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CCC9B3D-5DB5-41FA-A717-0A4F4B7F1C66}"/>
              </a:ext>
            </a:extLst>
          </p:cNvPr>
          <p:cNvSpPr txBox="1"/>
          <p:nvPr/>
        </p:nvSpPr>
        <p:spPr>
          <a:xfrm>
            <a:off x="4953001" y="4177606"/>
            <a:ext cx="5694485" cy="1384995"/>
          </a:xfrm>
          <a:prstGeom prst="rect">
            <a:avLst/>
          </a:prstGeom>
          <a:noFill/>
        </p:spPr>
        <p:txBody>
          <a:bodyPr wrap="square" rtlCol="0">
            <a:spAutoFit/>
          </a:bodyPr>
          <a:lstStyle/>
          <a:p>
            <a:r>
              <a:rPr lang="en-US" sz="2800" dirty="0"/>
              <a:t>@ 1.5 MeV    </a:t>
            </a:r>
            <a:endParaRPr lang="en-US" sz="2800" u="sng" dirty="0"/>
          </a:p>
          <a:p>
            <a:r>
              <a:rPr lang="en-US" sz="2800" dirty="0"/>
              <a:t>      +0.2%  due to SACS</a:t>
            </a:r>
          </a:p>
          <a:p>
            <a:r>
              <a:rPr lang="en-US" sz="2800" dirty="0"/>
              <a:t> </a:t>
            </a:r>
            <a:r>
              <a:rPr lang="en-US" sz="2800" dirty="0">
                <a:solidFill>
                  <a:srgbClr val="FF0000"/>
                </a:solidFill>
              </a:rPr>
              <a:t>   +0.3% rel. to INDEN p57</a:t>
            </a:r>
            <a:endParaRPr lang="en-GB" sz="2800" dirty="0">
              <a:solidFill>
                <a:srgbClr val="FF0000"/>
              </a:solidFill>
            </a:endParaRPr>
          </a:p>
        </p:txBody>
      </p:sp>
    </p:spTree>
    <p:extLst>
      <p:ext uri="{BB962C8B-B14F-4D97-AF65-F5344CB8AC3E}">
        <p14:creationId xmlns:p14="http://schemas.microsoft.com/office/powerpoint/2010/main" val="1198213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17"/>
          <p:cNvSpPr>
            <a:spLocks noChangeArrowheads="1"/>
          </p:cNvSpPr>
          <p:nvPr/>
        </p:nvSpPr>
        <p:spPr bwMode="auto">
          <a:xfrm>
            <a:off x="2971801" y="-15262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 name="TextBox 2"/>
          <p:cNvSpPr txBox="1"/>
          <p:nvPr/>
        </p:nvSpPr>
        <p:spPr>
          <a:xfrm>
            <a:off x="86710" y="465083"/>
            <a:ext cx="11713779" cy="4154984"/>
          </a:xfrm>
          <a:prstGeom prst="rect">
            <a:avLst/>
          </a:prstGeom>
          <a:noFill/>
        </p:spPr>
        <p:txBody>
          <a:bodyPr wrap="square" rtlCol="0">
            <a:spAutoFit/>
          </a:bodyPr>
          <a:lstStyle/>
          <a:p>
            <a:r>
              <a:rPr lang="en-US" sz="2400" b="1" dirty="0">
                <a:solidFill>
                  <a:schemeClr val="accent5"/>
                </a:solidFill>
                <a:cs typeface="Times New Roman" panose="02020603050405020304" pitchFamily="18" charset="0"/>
              </a:rPr>
              <a:t>Summary-what is needed</a:t>
            </a:r>
          </a:p>
          <a:p>
            <a:endParaRPr lang="en-US" sz="2400" dirty="0"/>
          </a:p>
          <a:p>
            <a:pPr marL="285750" indent="-285750">
              <a:buClr>
                <a:schemeClr val="accent5"/>
              </a:buClr>
              <a:buFont typeface="Wingdings" panose="05000000000000000000" pitchFamily="2" charset="2"/>
              <a:buChar char="Ø"/>
            </a:pPr>
            <a:r>
              <a:rPr lang="en-US" dirty="0">
                <a:cs typeface="Times New Roman" panose="02020603050405020304" pitchFamily="18" charset="0"/>
              </a:rPr>
              <a:t>Improved experimental work is necessary for all the standards</a:t>
            </a:r>
          </a:p>
          <a:p>
            <a:pPr marL="742950" lvl="1" indent="-285750">
              <a:buClr>
                <a:schemeClr val="accent5"/>
              </a:buClr>
              <a:buFont typeface="Wingdings" panose="05000000000000000000" pitchFamily="2" charset="2"/>
              <a:buChar char="Ø"/>
            </a:pPr>
            <a:r>
              <a:rPr lang="en-US" dirty="0">
                <a:cs typeface="Times New Roman" panose="02020603050405020304" pitchFamily="18" charset="0"/>
              </a:rPr>
              <a:t>Especially the boron and lithium standards so the upper energy bound can be increased</a:t>
            </a:r>
          </a:p>
          <a:p>
            <a:pPr marL="1200150" lvl="2" indent="-285750">
              <a:buClr>
                <a:schemeClr val="accent5"/>
              </a:buClr>
              <a:buFont typeface="Wingdings" panose="05000000000000000000" pitchFamily="2" charset="2"/>
              <a:buChar char="Ø"/>
            </a:pPr>
            <a:r>
              <a:rPr lang="en-US" dirty="0">
                <a:cs typeface="Times New Roman" panose="02020603050405020304" pitchFamily="18" charset="0"/>
              </a:rPr>
              <a:t>Also for gold capture that has some of the largest uncertainties for the standards</a:t>
            </a:r>
          </a:p>
          <a:p>
            <a:pPr marL="285750" indent="-285750">
              <a:buClr>
                <a:schemeClr val="accent5"/>
              </a:buClr>
              <a:buFont typeface="Wingdings" panose="05000000000000000000" pitchFamily="2" charset="2"/>
              <a:buChar char="Ø"/>
            </a:pPr>
            <a:endParaRPr lang="en-US" dirty="0">
              <a:cs typeface="Times New Roman" panose="02020603050405020304" pitchFamily="18" charset="0"/>
            </a:endParaRPr>
          </a:p>
          <a:p>
            <a:pPr marL="285750" indent="-285750">
              <a:buClr>
                <a:schemeClr val="accent5"/>
              </a:buClr>
              <a:buFont typeface="Wingdings" panose="05000000000000000000" pitchFamily="2" charset="2"/>
              <a:buChar char="Ø"/>
            </a:pPr>
            <a:r>
              <a:rPr lang="en-US" dirty="0">
                <a:cs typeface="Times New Roman" panose="02020603050405020304" pitchFamily="18" charset="0"/>
              </a:rPr>
              <a:t>Extension of the hydrogen standard to about 150 MeV and possibly higher (work is underway by Hale and Paris)</a:t>
            </a:r>
          </a:p>
          <a:p>
            <a:pPr marL="742950" lvl="1" indent="-285750">
              <a:buClr>
                <a:schemeClr val="accent5"/>
              </a:buClr>
              <a:buFont typeface="Wingdings" panose="05000000000000000000" pitchFamily="2" charset="2"/>
              <a:buChar char="Ø"/>
            </a:pPr>
            <a:r>
              <a:rPr lang="en-US" dirty="0">
                <a:cs typeface="Times New Roman" panose="02020603050405020304" pitchFamily="18" charset="0"/>
              </a:rPr>
              <a:t>It is now 20 MeV but there are cross section ratio data to much higher energies</a:t>
            </a:r>
          </a:p>
          <a:p>
            <a:pPr marL="742950" lvl="1" indent="-285750">
              <a:buClr>
                <a:schemeClr val="accent5"/>
              </a:buClr>
              <a:buFont typeface="Wingdings" panose="05000000000000000000" pitchFamily="2" charset="2"/>
              <a:buChar char="Ø"/>
            </a:pPr>
            <a:r>
              <a:rPr lang="en-US" dirty="0">
                <a:cs typeface="Times New Roman" panose="02020603050405020304" pitchFamily="18" charset="0"/>
              </a:rPr>
              <a:t>Note that changes to a standard are not allowed for a given version but extensions are allowed</a:t>
            </a:r>
          </a:p>
          <a:p>
            <a:pPr marL="742950" lvl="1" indent="-285750">
              <a:buClr>
                <a:schemeClr val="accent5"/>
              </a:buClr>
              <a:buFont typeface="Wingdings" panose="05000000000000000000" pitchFamily="2" charset="2"/>
              <a:buChar char="Ø"/>
            </a:pPr>
            <a:endParaRPr lang="en-US" dirty="0">
              <a:cs typeface="Times New Roman" panose="02020603050405020304" pitchFamily="18" charset="0"/>
            </a:endParaRPr>
          </a:p>
          <a:p>
            <a:pPr marL="285750" indent="-285750">
              <a:buClr>
                <a:schemeClr val="accent5"/>
              </a:buClr>
              <a:buFont typeface="Wingdings" panose="05000000000000000000" pitchFamily="2" charset="2"/>
              <a:buChar char="Ø"/>
            </a:pPr>
            <a:r>
              <a:rPr lang="en-US" dirty="0">
                <a:cs typeface="Times New Roman" panose="02020603050405020304" pitchFamily="18" charset="0"/>
              </a:rPr>
              <a:t>Further work on unrecognized sources of uncertainty</a:t>
            </a:r>
          </a:p>
          <a:p>
            <a:pPr marL="742950" lvl="1" indent="-285750">
              <a:buClr>
                <a:schemeClr val="accent5"/>
              </a:buClr>
              <a:buFont typeface="Wingdings" panose="05000000000000000000" pitchFamily="2" charset="2"/>
              <a:buChar char="Ø"/>
            </a:pPr>
            <a:r>
              <a:rPr lang="en-US" dirty="0">
                <a:cs typeface="Times New Roman" panose="02020603050405020304" pitchFamily="18" charset="0"/>
              </a:rPr>
              <a:t>An understanding of the energy dependence of USU</a:t>
            </a:r>
          </a:p>
          <a:p>
            <a:pPr marL="742950" lvl="1" indent="-285750">
              <a:buClr>
                <a:schemeClr val="accent5"/>
              </a:buClr>
              <a:buFont typeface="Wingdings" panose="05000000000000000000" pitchFamily="2" charset="2"/>
              <a:buChar char="Ø"/>
            </a:pPr>
            <a:endParaRPr lang="en-US" dirty="0">
              <a:cs typeface="Times New Roman" panose="02020603050405020304" pitchFamily="18" charset="0"/>
            </a:endParaRPr>
          </a:p>
          <a:p>
            <a:pPr marL="285750" indent="-285750">
              <a:buClr>
                <a:schemeClr val="accent5"/>
              </a:buClr>
              <a:buFont typeface="Wingdings" panose="05000000000000000000" pitchFamily="2" charset="2"/>
              <a:buChar char="Ø"/>
            </a:pPr>
            <a:r>
              <a:rPr lang="en-US" dirty="0">
                <a:cs typeface="Times New Roman" panose="02020603050405020304" pitchFamily="18" charset="0"/>
              </a:rPr>
              <a:t>Consider improved evaluation techniques for the standard cross sections</a:t>
            </a:r>
          </a:p>
        </p:txBody>
      </p:sp>
    </p:spTree>
    <p:extLst>
      <p:ext uri="{BB962C8B-B14F-4D97-AF65-F5344CB8AC3E}">
        <p14:creationId xmlns:p14="http://schemas.microsoft.com/office/powerpoint/2010/main" val="620415391"/>
      </p:ext>
    </p:extLst>
  </p:cSld>
  <p:clrMapOvr>
    <a:masterClrMapping/>
  </p:clrMapOvr>
  <p:transition spd="slow" advTm="30596"/>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578744" y="158143"/>
            <a:ext cx="11487705" cy="485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dirty="0">
                <a:solidFill>
                  <a:schemeClr val="accent2"/>
                </a:solidFill>
              </a:rPr>
              <a:t>                  </a:t>
            </a:r>
            <a:endParaRPr lang="en-US" altLang="en-US" sz="2000" b="1" dirty="0">
              <a:solidFill>
                <a:srgbClr val="0070C0"/>
              </a:solidFill>
            </a:endParaRPr>
          </a:p>
          <a:p>
            <a:pPr lvl="1">
              <a:spcBef>
                <a:spcPct val="0"/>
              </a:spcBef>
              <a:buClr>
                <a:schemeClr val="accent2"/>
              </a:buClr>
              <a:buFontTx/>
              <a:buNone/>
            </a:pPr>
            <a:endParaRPr lang="en-US" altLang="en-US" sz="400" dirty="0"/>
          </a:p>
          <a:p>
            <a:pPr>
              <a:buNone/>
            </a:pPr>
            <a:r>
              <a:rPr lang="en-US" sz="2200" b="1" dirty="0">
                <a:solidFill>
                  <a:schemeClr val="accent5"/>
                </a:solidFill>
                <a:latin typeface="+mn-lt"/>
              </a:rPr>
              <a:t>Outline of Recent Work on the Neutron Standards </a:t>
            </a:r>
          </a:p>
          <a:p>
            <a:pPr>
              <a:buNone/>
            </a:pPr>
            <a:r>
              <a:rPr lang="en-US" sz="1000" b="1" dirty="0">
                <a:solidFill>
                  <a:schemeClr val="accent5"/>
                </a:solidFill>
                <a:latin typeface="+mn-lt"/>
              </a:rPr>
              <a:t> </a:t>
            </a:r>
            <a:endParaRPr lang="en-US" sz="1000" dirty="0">
              <a:solidFill>
                <a:schemeClr val="accent5"/>
              </a:solidFill>
              <a:latin typeface="+mn-lt"/>
            </a:endParaRPr>
          </a:p>
          <a:p>
            <a:pPr marL="285750" indent="-285750">
              <a:buClr>
                <a:schemeClr val="accent5"/>
              </a:buClr>
              <a:buFont typeface="Wingdings" panose="05000000000000000000" pitchFamily="2" charset="2"/>
              <a:buChar char="Ø"/>
            </a:pPr>
            <a:r>
              <a:rPr lang="en-US" sz="2000" dirty="0">
                <a:latin typeface="+mn-lt"/>
              </a:rPr>
              <a:t>Measurements of Neutron Cross Section Standards Proposed, Underway or Completed</a:t>
            </a:r>
          </a:p>
          <a:p>
            <a:pPr marL="1028700" lvl="1" indent="-285750">
              <a:buClr>
                <a:schemeClr val="accent5"/>
              </a:buClr>
              <a:buFont typeface="Wingdings" panose="05000000000000000000" pitchFamily="2" charset="2"/>
              <a:buChar char="Ø"/>
            </a:pPr>
            <a:r>
              <a:rPr lang="en-US" sz="2000" dirty="0">
                <a:latin typeface="+mn-lt"/>
              </a:rPr>
              <a:t>Including results presented at ND2022 and the Oct 2022 Standards meeting</a:t>
            </a:r>
          </a:p>
          <a:p>
            <a:pPr marL="285750" indent="-285750">
              <a:buClr>
                <a:schemeClr val="accent5"/>
              </a:buClr>
              <a:buFont typeface="Wingdings" panose="05000000000000000000" pitchFamily="2" charset="2"/>
              <a:buChar char="Ø"/>
            </a:pPr>
            <a:r>
              <a:rPr lang="en-US" sz="2000" dirty="0">
                <a:latin typeface="+mn-lt"/>
              </a:rPr>
              <a:t>Due to time limitations for this presentation mostly very recent work will be discussed. The following areas will not be shown:</a:t>
            </a:r>
          </a:p>
          <a:p>
            <a:pPr marL="1028700" lvl="1" indent="-285750">
              <a:buClr>
                <a:schemeClr val="accent5"/>
              </a:buClr>
              <a:buFont typeface="Wingdings" panose="05000000000000000000" pitchFamily="2" charset="2"/>
              <a:buChar char="Ø"/>
            </a:pPr>
            <a:r>
              <a:rPr lang="en-US" sz="2000" dirty="0">
                <a:latin typeface="+mn-lt"/>
              </a:rPr>
              <a:t>Prompt </a:t>
            </a:r>
            <a:r>
              <a:rPr lang="en-US" sz="2000" i="1" dirty="0">
                <a:latin typeface="+mn-lt"/>
              </a:rPr>
              <a:t>γ</a:t>
            </a:r>
            <a:r>
              <a:rPr lang="en-US" sz="2000" dirty="0">
                <a:latin typeface="+mn-lt"/>
              </a:rPr>
              <a:t>-ray production Reference cross section measurements</a:t>
            </a:r>
          </a:p>
          <a:p>
            <a:pPr marL="1428750" lvl="2" indent="-285750">
              <a:buClr>
                <a:schemeClr val="accent5"/>
              </a:buClr>
              <a:buFont typeface="Wingdings" panose="05000000000000000000" pitchFamily="2" charset="2"/>
              <a:buChar char="Ø"/>
            </a:pPr>
            <a:r>
              <a:rPr lang="en-US" sz="2000" baseline="30000" dirty="0">
                <a:latin typeface="+mn-lt"/>
              </a:rPr>
              <a:t>7</a:t>
            </a:r>
            <a:r>
              <a:rPr lang="en-US" sz="2000" dirty="0">
                <a:latin typeface="+mn-lt"/>
              </a:rPr>
              <a:t>Li(n, n’)</a:t>
            </a:r>
            <a:r>
              <a:rPr lang="en-US" sz="2000" i="1" dirty="0">
                <a:latin typeface="+mn-lt"/>
              </a:rPr>
              <a:t>γ</a:t>
            </a:r>
            <a:r>
              <a:rPr lang="en-US" sz="2000" dirty="0">
                <a:latin typeface="+mn-lt"/>
              </a:rPr>
              <a:t> and </a:t>
            </a:r>
            <a:r>
              <a:rPr lang="en-US" sz="2000" baseline="30000" dirty="0">
                <a:latin typeface="+mn-lt"/>
              </a:rPr>
              <a:t>48</a:t>
            </a:r>
            <a:r>
              <a:rPr lang="en-US" sz="2000" dirty="0">
                <a:latin typeface="+mn-lt"/>
              </a:rPr>
              <a:t>Ti(</a:t>
            </a:r>
            <a:r>
              <a:rPr lang="en-US" sz="2000" dirty="0" err="1">
                <a:latin typeface="+mn-lt"/>
              </a:rPr>
              <a:t>n,n</a:t>
            </a:r>
            <a:r>
              <a:rPr lang="en-US" sz="2000" dirty="0">
                <a:latin typeface="+mn-lt"/>
              </a:rPr>
              <a:t>’)</a:t>
            </a:r>
            <a:r>
              <a:rPr lang="en-US" sz="2000" i="1" dirty="0">
                <a:latin typeface="+mn-lt"/>
              </a:rPr>
              <a:t>γ</a:t>
            </a:r>
            <a:r>
              <a:rPr lang="en-US" sz="2000" dirty="0">
                <a:latin typeface="+mn-lt"/>
              </a:rPr>
              <a:t> Reference cross sections</a:t>
            </a:r>
          </a:p>
          <a:p>
            <a:pPr>
              <a:buClr>
                <a:schemeClr val="accent5"/>
              </a:buClr>
              <a:buNone/>
            </a:pPr>
            <a:r>
              <a:rPr lang="en-US" sz="2000" dirty="0">
                <a:latin typeface="+mn-lt"/>
              </a:rPr>
              <a:t> </a:t>
            </a:r>
            <a:endParaRPr lang="en-US" sz="2000" dirty="0"/>
          </a:p>
          <a:p>
            <a:pPr marL="285750" indent="-285750">
              <a:buClr>
                <a:schemeClr val="accent5"/>
              </a:buClr>
              <a:buFont typeface="Wingdings" panose="05000000000000000000" pitchFamily="2" charset="2"/>
              <a:buChar char="Ø"/>
            </a:pPr>
            <a:endParaRPr lang="en-US" sz="1800" dirty="0"/>
          </a:p>
          <a:p>
            <a:pPr marL="285750" indent="-285750">
              <a:buClr>
                <a:schemeClr val="accent5"/>
              </a:buClr>
              <a:buFont typeface="Wingdings" panose="05000000000000000000" pitchFamily="2" charset="2"/>
              <a:buChar char="Ø"/>
            </a:pPr>
            <a:endParaRPr lang="en-US" sz="1800" dirty="0"/>
          </a:p>
          <a:p>
            <a:endParaRPr lang="en-US" sz="1800" dirty="0"/>
          </a:p>
          <a:p>
            <a:pPr>
              <a:spcBef>
                <a:spcPct val="0"/>
              </a:spcBef>
              <a:buClr>
                <a:schemeClr val="accent2"/>
              </a:buClr>
              <a:buFont typeface="Wingdings" panose="05000000000000000000" pitchFamily="2" charset="2"/>
              <a:buNone/>
            </a:pPr>
            <a:endParaRPr lang="en-US" altLang="en-US" sz="1800" dirty="0"/>
          </a:p>
        </p:txBody>
      </p:sp>
    </p:spTree>
    <p:extLst>
      <p:ext uri="{BB962C8B-B14F-4D97-AF65-F5344CB8AC3E}">
        <p14:creationId xmlns:p14="http://schemas.microsoft.com/office/powerpoint/2010/main" val="2597403602"/>
      </p:ext>
    </p:extLst>
  </p:cSld>
  <p:clrMapOvr>
    <a:masterClrMapping/>
  </p:clrMapOvr>
  <mc:AlternateContent xmlns:mc="http://schemas.openxmlformats.org/markup-compatibility/2006" xmlns:p14="http://schemas.microsoft.com/office/powerpoint/2010/main">
    <mc:Choice Requires="p14">
      <p:transition spd="slow" p14:dur="2000" advTm="12796"/>
    </mc:Choice>
    <mc:Fallback xmlns="">
      <p:transition spd="slow" advTm="1279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74567" y="161954"/>
            <a:ext cx="11887200" cy="677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sz="1600" b="1" dirty="0"/>
          </a:p>
          <a:p>
            <a:r>
              <a:rPr lang="en-US" altLang="en-US" sz="2200" b="1" dirty="0">
                <a:solidFill>
                  <a:srgbClr val="0070C0"/>
                </a:solidFill>
              </a:rPr>
              <a:t>                                                H(</a:t>
            </a:r>
            <a:r>
              <a:rPr lang="en-US" altLang="en-US" sz="2200" b="1" dirty="0" err="1">
                <a:solidFill>
                  <a:srgbClr val="0070C0"/>
                </a:solidFill>
              </a:rPr>
              <a:t>n,n</a:t>
            </a:r>
            <a:r>
              <a:rPr lang="en-US" altLang="en-US" sz="2200" b="1" dirty="0">
                <a:solidFill>
                  <a:srgbClr val="0070C0"/>
                </a:solidFill>
              </a:rPr>
              <a:t>)H Angular Distribution </a:t>
            </a:r>
          </a:p>
          <a:p>
            <a:endParaRPr lang="en-US" sz="1800" dirty="0">
              <a:latin typeface="+mn-lt"/>
            </a:endParaRPr>
          </a:p>
          <a:p>
            <a:pPr marL="285750" indent="-285750">
              <a:buClr>
                <a:schemeClr val="accent5"/>
              </a:buClr>
              <a:buFont typeface="Wingdings" panose="05000000000000000000" pitchFamily="2" charset="2"/>
              <a:buChar char="Ø"/>
            </a:pPr>
            <a:r>
              <a:rPr lang="en-US" sz="2000" dirty="0">
                <a:cs typeface="Times New Roman" panose="02020603050405020304" pitchFamily="18" charset="0"/>
              </a:rPr>
              <a:t>A very important measurement was done by </a:t>
            </a:r>
            <a:r>
              <a:rPr lang="en-US" sz="2000" dirty="0"/>
              <a:t>Jiang </a:t>
            </a:r>
            <a:r>
              <a:rPr lang="en-US" sz="2000" i="1" dirty="0"/>
              <a:t>et al</a:t>
            </a:r>
            <a:r>
              <a:rPr lang="en-US" sz="2000" dirty="0"/>
              <a:t>. at the Chinese Spallation Neutron Source (CSNS)</a:t>
            </a:r>
          </a:p>
          <a:p>
            <a:pPr marL="742950" lvl="1" indent="-285750">
              <a:buClr>
                <a:schemeClr val="accent5"/>
              </a:buClr>
              <a:buFont typeface="Wingdings" panose="05000000000000000000" pitchFamily="2" charset="2"/>
              <a:buChar char="Ø"/>
            </a:pPr>
            <a:r>
              <a:rPr lang="en-US" sz="2000" dirty="0">
                <a:cs typeface="Times New Roman" panose="02020603050405020304" pitchFamily="18" charset="0"/>
              </a:rPr>
              <a:t>Differential cross section data were obtained at 10 angles from 10 to 55 degrees. The shape measurements extend from 6 MeV to 52 MeV with 23 energy points. The flight path was 57.99m. </a:t>
            </a:r>
          </a:p>
          <a:p>
            <a:pPr marL="1485900" lvl="2" indent="-342900">
              <a:buClr>
                <a:srgbClr val="0070C0"/>
              </a:buClr>
              <a:buFont typeface="Wingdings" panose="05000000000000000000" pitchFamily="2" charset="2"/>
              <a:buChar char="Ø"/>
            </a:pPr>
            <a:r>
              <a:rPr lang="en-US" sz="2000" b="0" i="0" u="none" strike="noStrike" baseline="0" dirty="0">
                <a:solidFill>
                  <a:srgbClr val="131413"/>
                </a:solidFill>
                <a:latin typeface="Times-Roman"/>
              </a:rPr>
              <a:t>The measurements generally agree well compared with existing measurements, evaluations and theoretical calculations </a:t>
            </a:r>
            <a:r>
              <a:rPr lang="en-US" sz="2000" b="0" i="0" u="none" strike="noStrike" baseline="0" dirty="0">
                <a:solidFill>
                  <a:srgbClr val="131413"/>
                </a:solidFill>
                <a:cs typeface="Times New Roman" panose="02020603050405020304" pitchFamily="18" charset="0"/>
              </a:rPr>
              <a:t>(H. Jiang </a:t>
            </a:r>
            <a:r>
              <a:rPr lang="en-US" sz="2000" b="0" i="1" u="none" strike="noStrike" baseline="0" dirty="0">
                <a:solidFill>
                  <a:srgbClr val="131413"/>
                </a:solidFill>
                <a:cs typeface="Times New Roman" panose="02020603050405020304" pitchFamily="18" charset="0"/>
              </a:rPr>
              <a:t>et al</a:t>
            </a:r>
            <a:r>
              <a:rPr lang="en-US" sz="2000" b="0" i="0" u="none" strike="noStrike" baseline="0" dirty="0">
                <a:solidFill>
                  <a:srgbClr val="131413"/>
                </a:solidFill>
                <a:cs typeface="Times New Roman" panose="02020603050405020304" pitchFamily="18" charset="0"/>
              </a:rPr>
              <a:t>., Eur. Phys. J. </a:t>
            </a:r>
            <a:r>
              <a:rPr lang="en-US" sz="2000" b="0" i="0" dirty="0">
                <a:solidFill>
                  <a:srgbClr val="555555"/>
                </a:solidFill>
                <a:effectLst/>
                <a:cs typeface="Times New Roman" panose="02020603050405020304" pitchFamily="18" charset="0"/>
              </a:rPr>
              <a:t>A </a:t>
            </a:r>
            <a:r>
              <a:rPr lang="en-US" sz="2000" b="1" i="0" dirty="0">
                <a:solidFill>
                  <a:srgbClr val="555555"/>
                </a:solidFill>
                <a:effectLst/>
                <a:cs typeface="Times New Roman" panose="02020603050405020304" pitchFamily="18" charset="0"/>
              </a:rPr>
              <a:t>57 </a:t>
            </a:r>
            <a:r>
              <a:rPr lang="en-US" sz="2000" i="0" dirty="0">
                <a:solidFill>
                  <a:srgbClr val="555555"/>
                </a:solidFill>
                <a:effectLst/>
                <a:cs typeface="Times New Roman" panose="02020603050405020304" pitchFamily="18" charset="0"/>
              </a:rPr>
              <a:t>6</a:t>
            </a:r>
            <a:r>
              <a:rPr lang="en-US" sz="2000" b="1" i="0" dirty="0">
                <a:solidFill>
                  <a:srgbClr val="555555"/>
                </a:solidFill>
                <a:effectLst/>
                <a:cs typeface="Times New Roman" panose="02020603050405020304" pitchFamily="18" charset="0"/>
              </a:rPr>
              <a:t> </a:t>
            </a:r>
            <a:r>
              <a:rPr lang="en-US" sz="2000" b="0" i="0" dirty="0">
                <a:solidFill>
                  <a:srgbClr val="555555"/>
                </a:solidFill>
                <a:effectLst/>
                <a:cs typeface="Times New Roman" panose="02020603050405020304" pitchFamily="18" charset="0"/>
              </a:rPr>
              <a:t>(2021))</a:t>
            </a:r>
          </a:p>
          <a:p>
            <a:pPr marL="1485900" lvl="2" indent="-342900">
              <a:buClr>
                <a:srgbClr val="0070C0"/>
              </a:buClr>
              <a:buFont typeface="Wingdings" panose="05000000000000000000" pitchFamily="2" charset="2"/>
              <a:buChar char="Ø"/>
            </a:pPr>
            <a:endParaRPr lang="en-US" sz="2000" b="0" i="0" strike="noStrike" baseline="0" dirty="0">
              <a:solidFill>
                <a:srgbClr val="131413"/>
              </a:solidFill>
              <a:cs typeface="Times New Roman" panose="02020603050405020304" pitchFamily="18" charset="0"/>
            </a:endParaRPr>
          </a:p>
          <a:p>
            <a:pPr>
              <a:buClr>
                <a:schemeClr val="accent5"/>
              </a:buClr>
            </a:pPr>
            <a:endParaRPr lang="en-US" sz="1200" dirty="0"/>
          </a:p>
          <a:p>
            <a:pPr marL="285750" indent="-285750">
              <a:buClr>
                <a:schemeClr val="accent5"/>
              </a:buClr>
              <a:buFont typeface="Wingdings" panose="05000000000000000000" pitchFamily="2" charset="2"/>
              <a:buChar char="Ø"/>
            </a:pPr>
            <a:r>
              <a:rPr lang="en-US" sz="2000" dirty="0"/>
              <a:t>The hydrogen standard is limited to 20 MeV at the present time. The Jiang et al. data combined with the database being developed by Paris and Hale at LANL will allow an evaluation with an extended energy range to be produced. Their objective is to extend the evaluation to about 350 MeV the threshold for neutral pi production.</a:t>
            </a:r>
          </a:p>
          <a:p>
            <a:pPr marL="285750" indent="-285750">
              <a:buClr>
                <a:schemeClr val="accent5"/>
              </a:buClr>
              <a:buFont typeface="Wingdings" panose="05000000000000000000" pitchFamily="2" charset="2"/>
              <a:buChar char="Ø"/>
            </a:pPr>
            <a:endParaRPr lang="en-US" sz="1200" b="1" dirty="0">
              <a:latin typeface="+mn-lt"/>
            </a:endParaRPr>
          </a:p>
          <a:p>
            <a:pPr marL="342900" indent="-342900">
              <a:buClr>
                <a:schemeClr val="accent5"/>
              </a:buClr>
              <a:buFont typeface="Wingdings" panose="05000000000000000000" pitchFamily="2" charset="2"/>
              <a:buChar char="Ø"/>
            </a:pPr>
            <a:r>
              <a:rPr lang="en-US" sz="2000" dirty="0">
                <a:latin typeface="+mn-lt"/>
              </a:rPr>
              <a:t>It has been decided to wait until the next evaluation of the standards before extending the hydrogen energy range.</a:t>
            </a:r>
          </a:p>
          <a:p>
            <a:pPr>
              <a:buClr>
                <a:schemeClr val="accent5"/>
              </a:buClr>
            </a:pPr>
            <a:endParaRPr lang="en-US" sz="2000" dirty="0">
              <a:latin typeface="+mn-lt"/>
            </a:endParaRPr>
          </a:p>
          <a:p>
            <a:pPr>
              <a:buClr>
                <a:schemeClr val="accent5"/>
              </a:buClr>
            </a:pPr>
            <a:endParaRPr lang="en-US" sz="2000" dirty="0">
              <a:latin typeface="+mn-lt"/>
            </a:endParaRPr>
          </a:p>
          <a:p>
            <a:pPr marL="285750" indent="-285750">
              <a:buClr>
                <a:schemeClr val="accent5"/>
              </a:buClr>
              <a:buFont typeface="Wingdings" panose="05000000000000000000" pitchFamily="2" charset="2"/>
              <a:buChar char="Ø"/>
            </a:pPr>
            <a:endParaRPr lang="en-US" sz="2000" dirty="0"/>
          </a:p>
          <a:p>
            <a:pPr marL="285750" indent="-285750">
              <a:buClr>
                <a:schemeClr val="accent5"/>
              </a:buClr>
              <a:buFont typeface="Wingdings" panose="05000000000000000000" pitchFamily="2" charset="2"/>
              <a:buChar char="Ø"/>
            </a:pPr>
            <a:endParaRPr lang="en-US" sz="2000" dirty="0"/>
          </a:p>
          <a:p>
            <a:endParaRPr lang="en-US" sz="2000" dirty="0"/>
          </a:p>
          <a:p>
            <a:pPr>
              <a:buClr>
                <a:schemeClr val="accent5"/>
              </a:buClr>
              <a:defRPr/>
            </a:pPr>
            <a:endParaRPr lang="en-US" altLang="en-US" sz="1800" dirty="0"/>
          </a:p>
        </p:txBody>
      </p:sp>
    </p:spTree>
    <p:extLst>
      <p:ext uri="{BB962C8B-B14F-4D97-AF65-F5344CB8AC3E}">
        <p14:creationId xmlns:p14="http://schemas.microsoft.com/office/powerpoint/2010/main" val="4186958782"/>
      </p:ext>
    </p:extLst>
  </p:cSld>
  <p:clrMapOvr>
    <a:masterClrMapping/>
  </p:clrMapOvr>
  <mc:AlternateContent xmlns:mc="http://schemas.openxmlformats.org/markup-compatibility/2006" xmlns:p14="http://schemas.microsoft.com/office/powerpoint/2010/main">
    <mc:Choice Requires="p14">
      <p:transition spd="slow" p14:dur="2000" advTm="93461"/>
    </mc:Choice>
    <mc:Fallback xmlns="">
      <p:transition spd="slow" advTm="9346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flipV="1">
            <a:off x="-835334" y="2410689"/>
            <a:ext cx="21606285" cy="60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5122" name="图片 13"/>
          <p:cNvPicPr>
            <a:picLocks noChangeAspect="1" noChangeArrowheads="1"/>
          </p:cNvPicPr>
          <p:nvPr/>
        </p:nvPicPr>
        <p:blipFill>
          <a:blip r:embed="rId2">
            <a:extLst>
              <a:ext uri="{28A0092B-C50C-407E-A947-70E740481C1C}">
                <a14:useLocalDpi xmlns:a14="http://schemas.microsoft.com/office/drawing/2010/main" val="0"/>
              </a:ext>
            </a:extLst>
          </a:blip>
          <a:srcRect l="7819" t="9874" r="11797" b="2873"/>
          <a:stretch>
            <a:fillRect/>
          </a:stretch>
        </p:blipFill>
        <p:spPr bwMode="auto">
          <a:xfrm>
            <a:off x="124176" y="1584416"/>
            <a:ext cx="6234040" cy="517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图片 20"/>
          <p:cNvPicPr>
            <a:picLocks noChangeAspect="1" noChangeArrowheads="1"/>
          </p:cNvPicPr>
          <p:nvPr/>
        </p:nvPicPr>
        <p:blipFill>
          <a:blip r:embed="rId3">
            <a:extLst>
              <a:ext uri="{28A0092B-C50C-407E-A947-70E740481C1C}">
                <a14:useLocalDpi xmlns:a14="http://schemas.microsoft.com/office/drawing/2010/main" val="0"/>
              </a:ext>
            </a:extLst>
          </a:blip>
          <a:srcRect l="7709" t="10497" r="11819" b="3087"/>
          <a:stretch>
            <a:fillRect/>
          </a:stretch>
        </p:blipFill>
        <p:spPr bwMode="auto">
          <a:xfrm>
            <a:off x="5872740" y="1629645"/>
            <a:ext cx="6195084" cy="508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ECDB469-93F2-B662-D9DA-E08F3B31BE9E}"/>
              </a:ext>
            </a:extLst>
          </p:cNvPr>
          <p:cNvSpPr txBox="1"/>
          <p:nvPr/>
        </p:nvSpPr>
        <p:spPr bwMode="hidden">
          <a:xfrm>
            <a:off x="10975404" y="2753321"/>
            <a:ext cx="832206" cy="369332"/>
          </a:xfrm>
          <a:prstGeom prst="rect">
            <a:avLst/>
          </a:prstGeom>
          <a:solidFill>
            <a:schemeClr val="bg1"/>
          </a:solidFill>
          <a:ln>
            <a:solidFill>
              <a:schemeClr val="bg1"/>
            </a:solidFill>
          </a:ln>
        </p:spPr>
        <p:txBody>
          <a:bodyPr wrap="square" rtlCol="0">
            <a:spAutoFit/>
          </a:bodyPr>
          <a:lstStyle/>
          <a:p>
            <a:endParaRPr lang="en-US" dirty="0"/>
          </a:p>
        </p:txBody>
      </p:sp>
      <p:sp>
        <p:nvSpPr>
          <p:cNvPr id="4" name="Rectangle 3">
            <a:extLst>
              <a:ext uri="{FF2B5EF4-FFF2-40B4-BE49-F238E27FC236}">
                <a16:creationId xmlns:a16="http://schemas.microsoft.com/office/drawing/2014/main" id="{379AF868-510F-12C3-28F0-8539EBA6B115}"/>
              </a:ext>
            </a:extLst>
          </p:cNvPr>
          <p:cNvSpPr/>
          <p:nvPr/>
        </p:nvSpPr>
        <p:spPr bwMode="white">
          <a:xfrm>
            <a:off x="10795239" y="1734417"/>
            <a:ext cx="540872" cy="43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6CC869E-D903-CB0D-EA0D-1554786ED2A3}"/>
              </a:ext>
            </a:extLst>
          </p:cNvPr>
          <p:cNvSpPr txBox="1"/>
          <p:nvPr/>
        </p:nvSpPr>
        <p:spPr>
          <a:xfrm>
            <a:off x="1720889" y="967912"/>
            <a:ext cx="10558019" cy="430887"/>
          </a:xfrm>
          <a:prstGeom prst="rect">
            <a:avLst/>
          </a:prstGeom>
          <a:noFill/>
        </p:spPr>
        <p:txBody>
          <a:bodyPr wrap="square" rtlCol="0">
            <a:spAutoFit/>
          </a:bodyPr>
          <a:lstStyle/>
          <a:p>
            <a:r>
              <a:rPr lang="en-US" sz="2200" dirty="0"/>
              <a:t>Hydrogen Scattering Angular Measurements by Jiang at CSNS Facility</a:t>
            </a:r>
          </a:p>
        </p:txBody>
      </p:sp>
    </p:spTree>
    <p:extLst>
      <p:ext uri="{BB962C8B-B14F-4D97-AF65-F5344CB8AC3E}">
        <p14:creationId xmlns:p14="http://schemas.microsoft.com/office/powerpoint/2010/main" val="4118526563"/>
      </p:ext>
    </p:extLst>
  </p:cSld>
  <p:clrMapOvr>
    <a:masterClrMapping/>
  </p:clrMapOvr>
  <mc:AlternateContent xmlns:mc="http://schemas.openxmlformats.org/markup-compatibility/2006" xmlns:p14="http://schemas.microsoft.com/office/powerpoint/2010/main">
    <mc:Choice Requires="p14">
      <p:transition spd="slow" p14:dur="2000" advTm="93461"/>
    </mc:Choice>
    <mc:Fallback xmlns="">
      <p:transition spd="slow" advTm="9346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988943" y="86139"/>
            <a:ext cx="10073309" cy="2759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sz="3200" b="1" baseline="30000" dirty="0">
                <a:solidFill>
                  <a:schemeClr val="accent2"/>
                </a:solidFill>
              </a:rPr>
              <a:t>                                         </a:t>
            </a:r>
            <a:r>
              <a:rPr lang="en-US" altLang="en-US" sz="2000" b="1" baseline="30000" dirty="0">
                <a:solidFill>
                  <a:srgbClr val="0070C0"/>
                </a:solidFill>
                <a:latin typeface="+mn-lt"/>
              </a:rPr>
              <a:t>6</a:t>
            </a:r>
            <a:r>
              <a:rPr lang="en-US" altLang="en-US" sz="2000" b="1" dirty="0">
                <a:solidFill>
                  <a:srgbClr val="0070C0"/>
                </a:solidFill>
                <a:latin typeface="+mn-lt"/>
              </a:rPr>
              <a:t>Li(</a:t>
            </a:r>
            <a:r>
              <a:rPr lang="en-US" altLang="en-US" sz="2000" b="1" dirty="0" err="1">
                <a:solidFill>
                  <a:srgbClr val="0070C0"/>
                </a:solidFill>
                <a:latin typeface="+mn-lt"/>
              </a:rPr>
              <a:t>n,t</a:t>
            </a:r>
            <a:r>
              <a:rPr lang="en-US" altLang="en-US" sz="2000" b="1" dirty="0">
                <a:solidFill>
                  <a:srgbClr val="0070C0"/>
                </a:solidFill>
                <a:latin typeface="+mn-lt"/>
              </a:rPr>
              <a:t>)  Measurements</a:t>
            </a:r>
            <a:endParaRPr lang="en-US" altLang="en-US" sz="3200" b="1" dirty="0">
              <a:solidFill>
                <a:srgbClr val="0070C0"/>
              </a:solidFill>
              <a:latin typeface="+mn-lt"/>
            </a:endParaRPr>
          </a:p>
          <a:p>
            <a:pPr marL="285750" indent="-285750">
              <a:buClr>
                <a:schemeClr val="accent5"/>
              </a:buClr>
              <a:buFont typeface="Wingdings" panose="05000000000000000000" pitchFamily="2" charset="2"/>
              <a:buChar char="Ø"/>
              <a:defRPr/>
            </a:pPr>
            <a:r>
              <a:rPr lang="en-US" sz="1800" dirty="0">
                <a:cs typeface="Times New Roman" panose="02020603050405020304" pitchFamily="18" charset="0"/>
              </a:rPr>
              <a:t>Measurements are being made by </a:t>
            </a:r>
            <a:r>
              <a:rPr lang="en-US" sz="1800" dirty="0" err="1">
                <a:cs typeface="Times New Roman" panose="02020603050405020304" pitchFamily="18" charset="0"/>
              </a:rPr>
              <a:t>Anastasiou</a:t>
            </a:r>
            <a:r>
              <a:rPr lang="en-US" sz="1800" dirty="0">
                <a:cs typeface="Times New Roman" panose="02020603050405020304" pitchFamily="18" charset="0"/>
              </a:rPr>
              <a:t> et al. of the </a:t>
            </a:r>
            <a:r>
              <a:rPr lang="en-US" sz="1800" baseline="30000" dirty="0">
                <a:effectLst/>
                <a:ea typeface="Calibri" panose="020F0502020204030204" pitchFamily="34" charset="0"/>
                <a:cs typeface="Times New Roman" panose="02020603050405020304" pitchFamily="18" charset="0"/>
              </a:rPr>
              <a:t>235</a:t>
            </a:r>
            <a:r>
              <a:rPr lang="en-US" sz="1800" dirty="0">
                <a:effectLst/>
                <a:ea typeface="Calibri" panose="020F0502020204030204" pitchFamily="34" charset="0"/>
                <a:cs typeface="Times New Roman" panose="02020603050405020304" pitchFamily="18" charset="0"/>
              </a:rPr>
              <a:t>U(</a:t>
            </a:r>
            <a:r>
              <a:rPr lang="en-US" sz="1800" dirty="0" err="1">
                <a:effectLst/>
                <a:ea typeface="Calibri" panose="020F0502020204030204" pitchFamily="34" charset="0"/>
                <a:cs typeface="Times New Roman" panose="02020603050405020304" pitchFamily="18" charset="0"/>
              </a:rPr>
              <a:t>n,f</a:t>
            </a:r>
            <a:r>
              <a:rPr lang="en-US" sz="1800" dirty="0">
                <a:effectLst/>
                <a:ea typeface="Calibri" panose="020F0502020204030204" pitchFamily="34" charset="0"/>
                <a:cs typeface="Times New Roman" panose="02020603050405020304" pitchFamily="18" charset="0"/>
              </a:rPr>
              <a:t>)/</a:t>
            </a:r>
            <a:r>
              <a:rPr lang="en-US" sz="1800" baseline="30000" dirty="0">
                <a:effectLst/>
                <a:ea typeface="Calibri" panose="020F0502020204030204" pitchFamily="34" charset="0"/>
                <a:cs typeface="Times New Roman" panose="02020603050405020304" pitchFamily="18" charset="0"/>
              </a:rPr>
              <a:t>6</a:t>
            </a:r>
            <a:r>
              <a:rPr lang="en-US" sz="1800" dirty="0">
                <a:effectLst/>
                <a:ea typeface="Calibri" panose="020F0502020204030204" pitchFamily="34" charset="0"/>
                <a:cs typeface="Times New Roman" panose="02020603050405020304" pitchFamily="18" charset="0"/>
              </a:rPr>
              <a:t>Li(</a:t>
            </a:r>
            <a:r>
              <a:rPr lang="en-US" sz="1800" dirty="0" err="1">
                <a:effectLst/>
                <a:ea typeface="Calibri" panose="020F0502020204030204" pitchFamily="34" charset="0"/>
                <a:cs typeface="Times New Roman" panose="02020603050405020304" pitchFamily="18" charset="0"/>
              </a:rPr>
              <a:t>n,t</a:t>
            </a:r>
            <a:r>
              <a:rPr lang="en-US" sz="1800" dirty="0">
                <a:effectLst/>
                <a:ea typeface="Calibri" panose="020F0502020204030204" pitchFamily="34" charset="0"/>
                <a:cs typeface="Times New Roman" panose="02020603050405020304" pitchFamily="18" charset="0"/>
              </a:rPr>
              <a:t>) cross section ratio with the NIFFTE fission TPC. </a:t>
            </a:r>
          </a:p>
          <a:p>
            <a:pPr marL="742950" lvl="1" indent="-285750">
              <a:buClr>
                <a:schemeClr val="accent5"/>
              </a:buClr>
              <a:buFont typeface="Wingdings" panose="05000000000000000000" pitchFamily="2" charset="2"/>
              <a:buChar char="Ø"/>
              <a:defRPr/>
            </a:pPr>
            <a:r>
              <a:rPr lang="en-US" sz="1800" dirty="0">
                <a:effectLst/>
                <a:ea typeface="Calibri" panose="020F0502020204030204" pitchFamily="34" charset="0"/>
                <a:cs typeface="Times New Roman" panose="02020603050405020304" pitchFamily="18" charset="0"/>
              </a:rPr>
              <a:t>The expected energy range is from about </a:t>
            </a:r>
            <a:r>
              <a:rPr lang="en-US" sz="1800" dirty="0"/>
              <a:t>0.1 MeV up to 3 MeV (possibly 4 MeV). </a:t>
            </a:r>
            <a:r>
              <a:rPr lang="en-US" sz="1800" dirty="0">
                <a:effectLst/>
                <a:ea typeface="Calibri" panose="020F0502020204030204" pitchFamily="34" charset="0"/>
                <a:cs typeface="Times New Roman" panose="02020603050405020304" pitchFamily="18" charset="0"/>
              </a:rPr>
              <a:t>The data will impact </a:t>
            </a:r>
            <a:r>
              <a:rPr lang="en-US" sz="1800" dirty="0">
                <a:ea typeface="Calibri" panose="020F0502020204030204" pitchFamily="34" charset="0"/>
                <a:cs typeface="Times New Roman" panose="02020603050405020304" pitchFamily="18" charset="0"/>
              </a:rPr>
              <a:t>evaluations of both the </a:t>
            </a:r>
            <a:r>
              <a:rPr lang="en-US" sz="1800" baseline="30000" dirty="0">
                <a:effectLst/>
                <a:ea typeface="Calibri" panose="020F0502020204030204" pitchFamily="34" charset="0"/>
                <a:cs typeface="Times New Roman" panose="02020603050405020304" pitchFamily="18" charset="0"/>
              </a:rPr>
              <a:t>235</a:t>
            </a:r>
            <a:r>
              <a:rPr lang="en-US" sz="1800" dirty="0">
                <a:effectLst/>
                <a:ea typeface="Calibri" panose="020F0502020204030204" pitchFamily="34" charset="0"/>
                <a:cs typeface="Times New Roman" panose="02020603050405020304" pitchFamily="18" charset="0"/>
              </a:rPr>
              <a:t>U(</a:t>
            </a:r>
            <a:r>
              <a:rPr lang="en-US" sz="1800" dirty="0" err="1">
                <a:effectLst/>
                <a:ea typeface="Calibri" panose="020F0502020204030204" pitchFamily="34" charset="0"/>
                <a:cs typeface="Times New Roman" panose="02020603050405020304" pitchFamily="18" charset="0"/>
              </a:rPr>
              <a:t>n,f</a:t>
            </a:r>
            <a:r>
              <a:rPr lang="en-US" sz="1800" dirty="0">
                <a:effectLst/>
                <a:ea typeface="Calibri" panose="020F0502020204030204" pitchFamily="34" charset="0"/>
                <a:cs typeface="Times New Roman" panose="02020603050405020304" pitchFamily="18" charset="0"/>
              </a:rPr>
              <a:t>) and </a:t>
            </a:r>
            <a:r>
              <a:rPr lang="en-US" sz="1800" baseline="30000" dirty="0">
                <a:effectLst/>
                <a:ea typeface="Calibri" panose="020F0502020204030204" pitchFamily="34" charset="0"/>
                <a:cs typeface="Times New Roman" panose="02020603050405020304" pitchFamily="18" charset="0"/>
              </a:rPr>
              <a:t>6</a:t>
            </a:r>
            <a:r>
              <a:rPr lang="en-US" sz="1800" dirty="0">
                <a:effectLst/>
                <a:ea typeface="Calibri" panose="020F0502020204030204" pitchFamily="34" charset="0"/>
                <a:cs typeface="Times New Roman" panose="02020603050405020304" pitchFamily="18" charset="0"/>
              </a:rPr>
              <a:t>Li(</a:t>
            </a:r>
            <a:r>
              <a:rPr lang="en-US" sz="1800" dirty="0" err="1">
                <a:effectLst/>
                <a:ea typeface="Calibri" panose="020F0502020204030204" pitchFamily="34" charset="0"/>
                <a:cs typeface="Times New Roman" panose="02020603050405020304" pitchFamily="18" charset="0"/>
              </a:rPr>
              <a:t>n,t</a:t>
            </a:r>
            <a:r>
              <a:rPr lang="en-US" sz="1800" dirty="0">
                <a:effectLst/>
                <a:ea typeface="Calibri" panose="020F0502020204030204" pitchFamily="34" charset="0"/>
                <a:cs typeface="Times New Roman" panose="02020603050405020304" pitchFamily="18" charset="0"/>
              </a:rPr>
              <a:t>) cross sections. </a:t>
            </a:r>
          </a:p>
          <a:p>
            <a:pPr marL="742950" lvl="1" indent="-285750">
              <a:buClr>
                <a:schemeClr val="accent5"/>
              </a:buClr>
              <a:buFont typeface="Wingdings" panose="05000000000000000000" pitchFamily="2" charset="2"/>
              <a:buChar char="Ø"/>
              <a:defRPr/>
            </a:pPr>
            <a:r>
              <a:rPr lang="en-US" sz="1800" dirty="0">
                <a:effectLst/>
                <a:ea typeface="Calibri" panose="020F0502020204030204" pitchFamily="34" charset="0"/>
                <a:cs typeface="Times New Roman" panose="02020603050405020304" pitchFamily="18" charset="0"/>
              </a:rPr>
              <a:t>Some results of this work were given </a:t>
            </a:r>
            <a:r>
              <a:rPr lang="en-US" sz="1800" dirty="0">
                <a:cs typeface="Times New Roman" panose="02020603050405020304" pitchFamily="18" charset="0"/>
              </a:rPr>
              <a:t>by </a:t>
            </a:r>
            <a:r>
              <a:rPr lang="en-US" sz="1800" dirty="0" err="1">
                <a:cs typeface="Times New Roman" panose="02020603050405020304" pitchFamily="18" charset="0"/>
              </a:rPr>
              <a:t>Anastasiou</a:t>
            </a:r>
            <a:r>
              <a:rPr lang="en-US" sz="1800" dirty="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rPr>
              <a:t>at the ND2022 conference and the 2022 standards meeting .</a:t>
            </a:r>
          </a:p>
          <a:p>
            <a:pPr marL="1428750" lvl="2" indent="-285750">
              <a:buClr>
                <a:schemeClr val="accent5"/>
              </a:buClr>
              <a:buFont typeface="Wingdings" panose="05000000000000000000" pitchFamily="2" charset="2"/>
              <a:buChar char="Ø"/>
              <a:defRPr/>
            </a:pPr>
            <a:r>
              <a:rPr lang="en-US" sz="1800" dirty="0">
                <a:effectLst/>
                <a:latin typeface="Times New Roman" panose="02020603050405020304" pitchFamily="18" charset="0"/>
                <a:ea typeface="Times New Roman" panose="02020603050405020304" pitchFamily="18" charset="0"/>
              </a:rPr>
              <a:t>Preliminary results were given that agree well with the standards evaluation and suggest a rise in the ratio above 1 MeV.</a:t>
            </a:r>
            <a:endParaRPr lang="en-US" altLang="en-US" sz="1000" dirty="0">
              <a:latin typeface="+mn-lt"/>
            </a:endParaRPr>
          </a:p>
          <a:p>
            <a:pPr>
              <a:buClr>
                <a:schemeClr val="accent5"/>
              </a:buClr>
              <a:buFont typeface="Wingdings" panose="05000000000000000000" pitchFamily="2" charset="2"/>
              <a:buChar char="Ø"/>
              <a:defRPr/>
            </a:pPr>
            <a:endParaRPr lang="en-US" altLang="en-US" sz="800" dirty="0"/>
          </a:p>
        </p:txBody>
      </p:sp>
    </p:spTree>
    <p:extLst>
      <p:ext uri="{BB962C8B-B14F-4D97-AF65-F5344CB8AC3E}">
        <p14:creationId xmlns:p14="http://schemas.microsoft.com/office/powerpoint/2010/main" val="2432784033"/>
      </p:ext>
    </p:extLst>
  </p:cSld>
  <p:clrMapOvr>
    <a:masterClrMapping/>
  </p:clrMapOvr>
  <p:transition spd="slow" advTm="7229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C41575-EC71-B23D-12CF-42FF82AA64DA}"/>
              </a:ext>
            </a:extLst>
          </p:cNvPr>
          <p:cNvSpPr txBox="1"/>
          <p:nvPr/>
        </p:nvSpPr>
        <p:spPr>
          <a:xfrm>
            <a:off x="2138946" y="310147"/>
            <a:ext cx="8545095" cy="430887"/>
          </a:xfrm>
          <a:prstGeom prst="rect">
            <a:avLst/>
          </a:prstGeom>
          <a:noFill/>
        </p:spPr>
        <p:txBody>
          <a:bodyPr wrap="square" rtlCol="0">
            <a:spAutoFit/>
          </a:bodyPr>
          <a:lstStyle/>
          <a:p>
            <a:r>
              <a:rPr lang="en-US" sz="2200" baseline="30000" dirty="0"/>
              <a:t>235</a:t>
            </a:r>
            <a:r>
              <a:rPr lang="en-US" sz="2200" dirty="0"/>
              <a:t>U(</a:t>
            </a:r>
            <a:r>
              <a:rPr lang="en-US" sz="2200" dirty="0" err="1"/>
              <a:t>n,f</a:t>
            </a:r>
            <a:r>
              <a:rPr lang="en-US" sz="2200" dirty="0"/>
              <a:t>)/6Li(</a:t>
            </a:r>
            <a:r>
              <a:rPr lang="en-US" sz="2200" dirty="0" err="1"/>
              <a:t>n,t</a:t>
            </a:r>
            <a:r>
              <a:rPr lang="en-US" sz="2200" dirty="0"/>
              <a:t>)  Cross Section Ratio Measurements by </a:t>
            </a:r>
            <a:r>
              <a:rPr lang="en-US" sz="2200" dirty="0" err="1"/>
              <a:t>Anastasiou</a:t>
            </a:r>
            <a:r>
              <a:rPr lang="en-US" sz="2200" dirty="0"/>
              <a:t> et al.</a:t>
            </a:r>
          </a:p>
        </p:txBody>
      </p:sp>
      <p:pic>
        <p:nvPicPr>
          <p:cNvPr id="4" name="Picture 3" descr="Chart, line chart&#10;&#10;Description automatically generated">
            <a:extLst>
              <a:ext uri="{FF2B5EF4-FFF2-40B4-BE49-F238E27FC236}">
                <a16:creationId xmlns:a16="http://schemas.microsoft.com/office/drawing/2014/main" id="{E0125662-37BD-6C35-F13C-4263330916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158" y="876834"/>
            <a:ext cx="7705558" cy="5922176"/>
          </a:xfrm>
          <a:prstGeom prst="rect">
            <a:avLst/>
          </a:prstGeom>
        </p:spPr>
      </p:pic>
    </p:spTree>
    <p:extLst>
      <p:ext uri="{BB962C8B-B14F-4D97-AF65-F5344CB8AC3E}">
        <p14:creationId xmlns:p14="http://schemas.microsoft.com/office/powerpoint/2010/main" val="2967580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10152" y="323908"/>
            <a:ext cx="11771696"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aseline="30000" dirty="0">
                <a:solidFill>
                  <a:schemeClr val="accent6"/>
                </a:solidFill>
              </a:rPr>
              <a:t>                                                                 </a:t>
            </a:r>
            <a:r>
              <a:rPr lang="en-US" altLang="en-US" sz="2200" b="1" baseline="30000" dirty="0">
                <a:solidFill>
                  <a:schemeClr val="accent5"/>
                </a:solidFill>
              </a:rPr>
              <a:t>6</a:t>
            </a:r>
            <a:r>
              <a:rPr lang="en-US" altLang="en-US" sz="2200" b="1" dirty="0">
                <a:solidFill>
                  <a:schemeClr val="accent5"/>
                </a:solidFill>
              </a:rPr>
              <a:t>Li(</a:t>
            </a:r>
            <a:r>
              <a:rPr lang="en-US" altLang="en-US" sz="2200" b="1" dirty="0" err="1">
                <a:solidFill>
                  <a:schemeClr val="accent5"/>
                </a:solidFill>
              </a:rPr>
              <a:t>n,t</a:t>
            </a:r>
            <a:r>
              <a:rPr lang="en-US" altLang="en-US" sz="2200" b="1" dirty="0">
                <a:solidFill>
                  <a:schemeClr val="accent5"/>
                </a:solidFill>
              </a:rPr>
              <a:t>) and </a:t>
            </a:r>
            <a:r>
              <a:rPr lang="en-US" altLang="en-US" sz="2200" b="1" baseline="30000" dirty="0">
                <a:solidFill>
                  <a:schemeClr val="accent5"/>
                </a:solidFill>
              </a:rPr>
              <a:t>10</a:t>
            </a:r>
            <a:r>
              <a:rPr lang="en-US" altLang="en-US" sz="2200" b="1" dirty="0">
                <a:solidFill>
                  <a:schemeClr val="accent5"/>
                </a:solidFill>
              </a:rPr>
              <a:t>B(</a:t>
            </a:r>
            <a:r>
              <a:rPr lang="en-US" altLang="en-US" sz="2200" b="1" dirty="0" err="1">
                <a:solidFill>
                  <a:schemeClr val="accent5"/>
                </a:solidFill>
              </a:rPr>
              <a:t>n,</a:t>
            </a:r>
            <a:r>
              <a:rPr lang="en-US" altLang="en-US" sz="2200" b="1" dirty="0" err="1">
                <a:solidFill>
                  <a:schemeClr val="accent5"/>
                </a:solidFill>
                <a:latin typeface="Symbol" panose="05050102010706020507" pitchFamily="18" charset="2"/>
              </a:rPr>
              <a:t>a</a:t>
            </a:r>
            <a:r>
              <a:rPr lang="en-US" altLang="en-US" sz="2200" b="1" dirty="0">
                <a:solidFill>
                  <a:schemeClr val="accent5"/>
                </a:solidFill>
              </a:rPr>
              <a:t>) and </a:t>
            </a:r>
            <a:r>
              <a:rPr lang="en-US" altLang="en-US" sz="2200" b="1" baseline="30000" dirty="0">
                <a:solidFill>
                  <a:schemeClr val="accent5"/>
                </a:solidFill>
              </a:rPr>
              <a:t>10</a:t>
            </a:r>
            <a:r>
              <a:rPr lang="en-US" altLang="en-US" sz="2200" b="1" dirty="0">
                <a:solidFill>
                  <a:schemeClr val="accent5"/>
                </a:solidFill>
              </a:rPr>
              <a:t>B(n,</a:t>
            </a:r>
            <a:r>
              <a:rPr lang="en-US" altLang="en-US" sz="2200" b="1" dirty="0">
                <a:solidFill>
                  <a:schemeClr val="accent5"/>
                </a:solidFill>
                <a:latin typeface="Symbol" panose="05050102010706020507" pitchFamily="18" charset="2"/>
              </a:rPr>
              <a:t>a</a:t>
            </a:r>
            <a:r>
              <a:rPr lang="en-US" altLang="en-US" sz="2200" b="1" baseline="-25000" dirty="0">
                <a:solidFill>
                  <a:schemeClr val="accent5"/>
                </a:solidFill>
                <a:latin typeface="Symbol" panose="05050102010706020507" pitchFamily="18" charset="2"/>
              </a:rPr>
              <a:t>1</a:t>
            </a:r>
            <a:r>
              <a:rPr lang="en-US" altLang="en-US" sz="2200" b="1" dirty="0">
                <a:solidFill>
                  <a:schemeClr val="accent5"/>
                </a:solidFill>
              </a:rPr>
              <a:t>) Measurements at CSNS</a:t>
            </a:r>
          </a:p>
          <a:p>
            <a:endParaRPr lang="en-US" altLang="en-US" sz="2200" b="1" dirty="0">
              <a:solidFill>
                <a:schemeClr val="accent5"/>
              </a:solidFill>
            </a:endParaRPr>
          </a:p>
          <a:p>
            <a:pPr marL="342900" indent="-342900">
              <a:buClr>
                <a:srgbClr val="0070C0"/>
              </a:buClr>
              <a:buFont typeface="Wingdings" panose="05000000000000000000" pitchFamily="2" charset="2"/>
              <a:buChar char="Ø"/>
            </a:pPr>
            <a:r>
              <a:rPr lang="en-US" altLang="en-US" sz="1800" dirty="0">
                <a:cs typeface="Times New Roman" panose="02020603050405020304" pitchFamily="18" charset="0"/>
              </a:rPr>
              <a:t>Extensive measurements of the </a:t>
            </a:r>
            <a:r>
              <a:rPr lang="en-US" altLang="en-US" sz="1800" baseline="30000" dirty="0">
                <a:cs typeface="Times New Roman" panose="02020603050405020304" pitchFamily="18" charset="0"/>
              </a:rPr>
              <a:t> 6</a:t>
            </a:r>
            <a:r>
              <a:rPr lang="en-US" altLang="en-US" sz="1800" dirty="0">
                <a:cs typeface="Times New Roman" panose="02020603050405020304" pitchFamily="18" charset="0"/>
              </a:rPr>
              <a:t>Li(</a:t>
            </a:r>
            <a:r>
              <a:rPr lang="en-US" altLang="en-US" sz="1800" dirty="0" err="1">
                <a:cs typeface="Times New Roman" panose="02020603050405020304" pitchFamily="18" charset="0"/>
              </a:rPr>
              <a:t>n,t</a:t>
            </a:r>
            <a:r>
              <a:rPr lang="en-US" altLang="en-US" sz="1800" dirty="0">
                <a:cs typeface="Times New Roman" panose="02020603050405020304" pitchFamily="18" charset="0"/>
              </a:rPr>
              <a:t>) angular distribution by Bai et al. for energies from 1 eV to 3 MeV</a:t>
            </a:r>
          </a:p>
          <a:p>
            <a:pPr marL="285750" indent="-285750">
              <a:buClr>
                <a:schemeClr val="accent5"/>
              </a:buClr>
              <a:buFont typeface="Wingdings" panose="05000000000000000000" pitchFamily="2" charset="2"/>
              <a:buChar char="Ø"/>
            </a:pPr>
            <a:r>
              <a:rPr lang="en-US" sz="1800" dirty="0">
                <a:ea typeface="Calibri" panose="020F0502020204030204" pitchFamily="34" charset="0"/>
                <a:cs typeface="Times New Roman" panose="02020603050405020304" pitchFamily="18" charset="0"/>
              </a:rPr>
              <a:t>Angular distribution data were also obtained by Jiang et al. for the boron standards from 1 eV to 2.5 MeV</a:t>
            </a:r>
          </a:p>
          <a:p>
            <a:pPr marL="742950" lvl="1" indent="-285750">
              <a:buClr>
                <a:schemeClr val="accent5"/>
              </a:buClr>
              <a:buFont typeface="Wingdings" panose="05000000000000000000" pitchFamily="2" charset="2"/>
              <a:buChar char="Ø"/>
            </a:pPr>
            <a:r>
              <a:rPr lang="en-US" sz="1800" dirty="0">
                <a:effectLst/>
                <a:ea typeface="Calibri" panose="020F0502020204030204" pitchFamily="34" charset="0"/>
                <a:cs typeface="Times New Roman" panose="02020603050405020304" pitchFamily="18" charset="0"/>
              </a:rPr>
              <a:t>For both of these experiments there are some concerns due to the use of the </a:t>
            </a:r>
            <a:r>
              <a:rPr lang="en-US" sz="1800" baseline="30000" dirty="0">
                <a:effectLst/>
                <a:ea typeface="DengXian" panose="02010600030101010101" pitchFamily="2" charset="-122"/>
                <a:cs typeface="Times New Roman" panose="02020603050405020304" pitchFamily="18" charset="0"/>
              </a:rPr>
              <a:t>235</a:t>
            </a:r>
            <a:r>
              <a:rPr lang="en-US" sz="1800" dirty="0">
                <a:effectLst/>
                <a:ea typeface="DengXian" panose="02010600030101010101" pitchFamily="2" charset="-122"/>
                <a:cs typeface="Times New Roman" panose="02020603050405020304" pitchFamily="18" charset="0"/>
              </a:rPr>
              <a:t>U(</a:t>
            </a:r>
            <a:r>
              <a:rPr lang="en-US" sz="1800" i="1" dirty="0">
                <a:effectLst/>
                <a:ea typeface="DengXian" panose="02010600030101010101" pitchFamily="2" charset="-122"/>
                <a:cs typeface="Times New Roman" panose="02020603050405020304" pitchFamily="18" charset="0"/>
              </a:rPr>
              <a:t>n</a:t>
            </a:r>
            <a:r>
              <a:rPr lang="en-US" sz="1800" dirty="0">
                <a:effectLst/>
                <a:ea typeface="DengXian" panose="02010600030101010101" pitchFamily="2" charset="-122"/>
                <a:cs typeface="Times New Roman" panose="02020603050405020304" pitchFamily="18" charset="0"/>
              </a:rPr>
              <a:t>, </a:t>
            </a:r>
            <a:r>
              <a:rPr lang="en-US" sz="1800" i="1" dirty="0">
                <a:effectLst/>
                <a:ea typeface="DengXian" panose="02010600030101010101" pitchFamily="2" charset="-122"/>
                <a:cs typeface="Times New Roman" panose="02020603050405020304" pitchFamily="18" charset="0"/>
              </a:rPr>
              <a:t>f</a:t>
            </a:r>
            <a:r>
              <a:rPr lang="en-US" sz="1800" dirty="0">
                <a:effectLst/>
                <a:ea typeface="DengXian" panose="02010600030101010101" pitchFamily="2" charset="-122"/>
                <a:cs typeface="Times New Roman" panose="02020603050405020304" pitchFamily="18" charset="0"/>
              </a:rPr>
              <a:t>) cross section for fluence determination where it is not a standard.</a:t>
            </a:r>
          </a:p>
          <a:p>
            <a:pPr marL="742950" lvl="1" indent="-285750">
              <a:buClr>
                <a:schemeClr val="accent5"/>
              </a:buClr>
              <a:buFont typeface="Wingdings" panose="05000000000000000000" pitchFamily="2" charset="2"/>
              <a:buChar char="Ø"/>
            </a:pPr>
            <a:r>
              <a:rPr lang="en-US" sz="1800" dirty="0">
                <a:ea typeface="DengXian" panose="02010600030101010101" pitchFamily="2" charset="-122"/>
                <a:cs typeface="Times New Roman" panose="02020603050405020304" pitchFamily="18" charset="0"/>
              </a:rPr>
              <a:t>Since the </a:t>
            </a:r>
            <a:r>
              <a:rPr lang="en-US" sz="1800" dirty="0">
                <a:effectLst/>
                <a:latin typeface="Times New Roman" panose="02020603050405020304" pitchFamily="18" charset="0"/>
                <a:ea typeface="DengXian" panose="02010600030101010101" pitchFamily="2" charset="-122"/>
              </a:rPr>
              <a:t>experimental conditions for the</a:t>
            </a:r>
            <a:r>
              <a:rPr lang="en-US" sz="1800" baseline="30000" dirty="0">
                <a:effectLst/>
                <a:latin typeface="Times New Roman" panose="02020603050405020304" pitchFamily="18" charset="0"/>
                <a:ea typeface="DengXian" panose="02010600030101010101" pitchFamily="2" charset="-122"/>
              </a:rPr>
              <a:t> </a:t>
            </a:r>
            <a:r>
              <a:rPr lang="en-US" sz="1800" dirty="0">
                <a:effectLst/>
                <a:latin typeface="Times New Roman" panose="02020603050405020304" pitchFamily="18" charset="0"/>
                <a:ea typeface="DengXian" panose="02010600030101010101" pitchFamily="2" charset="-122"/>
              </a:rPr>
              <a:t>two measurements were the same, the fluence concern was eliminated by re-processed the experimental data and obtaining </a:t>
            </a:r>
            <a:r>
              <a:rPr lang="en-US" sz="1800" dirty="0">
                <a:effectLst/>
                <a:latin typeface="Times New Roman" panose="02020603050405020304" pitchFamily="18" charset="0"/>
                <a:ea typeface="SimSun" panose="02010600030101010101" pitchFamily="2" charset="-122"/>
              </a:rPr>
              <a:t>ratios of the measurements.</a:t>
            </a:r>
            <a:endParaRPr lang="en-US" sz="1800" dirty="0">
              <a:effectLst/>
              <a:ea typeface="Calibri" panose="020F0502020204030204" pitchFamily="34" charset="0"/>
              <a:cs typeface="Times New Roman" panose="02020603050405020304" pitchFamily="18" charset="0"/>
            </a:endParaRPr>
          </a:p>
          <a:p>
            <a:pPr marL="285750" indent="-285750">
              <a:buClr>
                <a:schemeClr val="accent5"/>
              </a:buClr>
              <a:buFont typeface="Wingdings" panose="05000000000000000000" pitchFamily="2" charset="2"/>
              <a:buChar char="Ø"/>
            </a:pPr>
            <a:endParaRPr lang="en-US" sz="1800" dirty="0">
              <a:latin typeface="+mn-lt"/>
            </a:endParaRPr>
          </a:p>
          <a:p>
            <a:pPr>
              <a:buClr>
                <a:schemeClr val="accent5"/>
              </a:buClr>
            </a:pPr>
            <a:endParaRPr lang="en-US" sz="2000" dirty="0">
              <a:cs typeface="Times New Roman" panose="02020603050405020304" pitchFamily="18" charset="0"/>
            </a:endParaRPr>
          </a:p>
        </p:txBody>
      </p:sp>
      <p:sp>
        <p:nvSpPr>
          <p:cNvPr id="3" name="Rectangle 2">
            <a:extLst>
              <a:ext uri="{FF2B5EF4-FFF2-40B4-BE49-F238E27FC236}">
                <a16:creationId xmlns:a16="http://schemas.microsoft.com/office/drawing/2014/main" id="{92AFBA96-D71A-6E52-B916-0DC84B2E9B6E}"/>
              </a:ext>
            </a:extLst>
          </p:cNvPr>
          <p:cNvSpPr>
            <a:spLocks noChangeArrowheads="1"/>
          </p:cNvSpPr>
          <p:nvPr/>
        </p:nvSpPr>
        <p:spPr bwMode="auto">
          <a:xfrm>
            <a:off x="3553239" y="334011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E187A791-C957-AC54-4369-742FCFB65DAF}"/>
              </a:ext>
            </a:extLst>
          </p:cNvPr>
          <p:cNvGraphicFramePr>
            <a:graphicFrameLocks noChangeAspect="1"/>
          </p:cNvGraphicFramePr>
          <p:nvPr>
            <p:extLst>
              <p:ext uri="{D42A27DB-BD31-4B8C-83A1-F6EECF244321}">
                <p14:modId xmlns:p14="http://schemas.microsoft.com/office/powerpoint/2010/main" val="3766050460"/>
              </p:ext>
            </p:extLst>
          </p:nvPr>
        </p:nvGraphicFramePr>
        <p:xfrm>
          <a:off x="3886200" y="2668655"/>
          <a:ext cx="4525980" cy="3442449"/>
        </p:xfrm>
        <a:graphic>
          <a:graphicData uri="http://schemas.openxmlformats.org/presentationml/2006/ole">
            <mc:AlternateContent xmlns:mc="http://schemas.openxmlformats.org/markup-compatibility/2006">
              <mc:Choice xmlns:v="urn:schemas-microsoft-com:vml" Requires="v">
                <p:oleObj r:id="rId2" imgW="3915177" imgH="2987899" progId="Origin95.Graph">
                  <p:embed/>
                </p:oleObj>
              </mc:Choice>
              <mc:Fallback>
                <p:oleObj r:id="rId2" imgW="3915177" imgH="2987899" progId="Origin95.Graph">
                  <p:embed/>
                  <p:pic>
                    <p:nvPicPr>
                      <p:cNvPr id="4" name="Object 3">
                        <a:extLst>
                          <a:ext uri="{FF2B5EF4-FFF2-40B4-BE49-F238E27FC236}">
                            <a16:creationId xmlns:a16="http://schemas.microsoft.com/office/drawing/2014/main" id="{E187A791-C957-AC54-4369-742FCFB65D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668655"/>
                        <a:ext cx="4525980" cy="3442449"/>
                      </a:xfrm>
                      <a:prstGeom prst="rect">
                        <a:avLst/>
                      </a:prstGeom>
                      <a:noFill/>
                    </p:spPr>
                  </p:pic>
                </p:oleObj>
              </mc:Fallback>
            </mc:AlternateContent>
          </a:graphicData>
        </a:graphic>
      </p:graphicFrame>
      <p:sp>
        <p:nvSpPr>
          <p:cNvPr id="5" name="TextBox 4">
            <a:extLst>
              <a:ext uri="{FF2B5EF4-FFF2-40B4-BE49-F238E27FC236}">
                <a16:creationId xmlns:a16="http://schemas.microsoft.com/office/drawing/2014/main" id="{BFB47632-A28F-735D-4F6A-90C94F647150}"/>
              </a:ext>
            </a:extLst>
          </p:cNvPr>
          <p:cNvSpPr txBox="1"/>
          <p:nvPr/>
        </p:nvSpPr>
        <p:spPr>
          <a:xfrm>
            <a:off x="496957" y="6177170"/>
            <a:ext cx="11111947" cy="646331"/>
          </a:xfrm>
          <a:prstGeom prst="rect">
            <a:avLst/>
          </a:prstGeom>
          <a:noFill/>
        </p:spPr>
        <p:txBody>
          <a:bodyPr wrap="square" rtlCol="0">
            <a:spAutoFit/>
          </a:bodyPr>
          <a:lstStyle/>
          <a:p>
            <a:pPr marL="0" marR="0" algn="just">
              <a:spcBef>
                <a:spcPts val="0"/>
              </a:spcBef>
              <a:spcAft>
                <a:spcPts val="0"/>
              </a:spcAft>
            </a:pPr>
            <a:r>
              <a:rPr lang="en-US" sz="1800" kern="100" dirty="0">
                <a:effectLst/>
                <a:latin typeface="Times New Roman" panose="02020603050405020304" pitchFamily="18" charset="0"/>
                <a:ea typeface="SimSun" panose="02010600030101010101" pitchFamily="2" charset="-122"/>
                <a:cs typeface="Arial" panose="020B0604020202020204" pitchFamily="34" charset="0"/>
              </a:rPr>
              <a:t>The ratios of the</a:t>
            </a:r>
            <a:r>
              <a:rPr lang="en-US" sz="1800" kern="100" dirty="0">
                <a:effectLst/>
                <a:latin typeface="Calibri" panose="020F0502020204030204" pitchFamily="34" charset="0"/>
                <a:ea typeface="SimSun" panose="02010600030101010101" pitchFamily="2" charset="-122"/>
                <a:cs typeface="Arial" panose="020B0604020202020204" pitchFamily="34" charset="0"/>
              </a:rPr>
              <a:t> </a:t>
            </a:r>
            <a:r>
              <a:rPr lang="en-US" sz="1800" kern="100" dirty="0">
                <a:effectLst/>
                <a:latin typeface="Times New Roman" panose="02020603050405020304" pitchFamily="18" charset="0"/>
                <a:ea typeface="SimSun" panose="02010600030101010101" pitchFamily="2" charset="-122"/>
                <a:cs typeface="Arial" panose="020B0604020202020204" pitchFamily="34" charset="0"/>
              </a:rPr>
              <a:t>angle-integrated</a:t>
            </a:r>
            <a:r>
              <a:rPr lang="en-US" sz="1800" kern="0" dirty="0">
                <a:effectLst/>
                <a:latin typeface="Times New Roman" panose="02020603050405020304" pitchFamily="18" charset="0"/>
                <a:ea typeface="SimSun" panose="02010600030101010101" pitchFamily="2" charset="-122"/>
                <a:cs typeface="Arial" panose="020B0604020202020204" pitchFamily="34" charset="0"/>
              </a:rPr>
              <a:t> cross sections for the </a:t>
            </a:r>
            <a:r>
              <a:rPr lang="en-US" sz="1800" kern="0" baseline="30000" dirty="0">
                <a:effectLst/>
                <a:latin typeface="Times New Roman" panose="02020603050405020304" pitchFamily="18" charset="0"/>
                <a:ea typeface="SimSun" panose="02010600030101010101" pitchFamily="2" charset="-122"/>
                <a:cs typeface="Arial" panose="020B0604020202020204" pitchFamily="34" charset="0"/>
              </a:rPr>
              <a:t>10</a:t>
            </a:r>
            <a:r>
              <a:rPr lang="en-US" sz="1800" kern="0" dirty="0">
                <a:effectLst/>
                <a:latin typeface="Times New Roman" panose="02020603050405020304" pitchFamily="18" charset="0"/>
                <a:ea typeface="SimSun" panose="02010600030101010101" pitchFamily="2" charset="-122"/>
                <a:cs typeface="Arial" panose="020B0604020202020204" pitchFamily="34" charset="0"/>
              </a:rPr>
              <a:t>B(</a:t>
            </a:r>
            <a:r>
              <a:rPr lang="en-US" sz="1800" i="1" kern="0" dirty="0">
                <a:effectLst/>
                <a:latin typeface="Times New Roman" panose="02020603050405020304" pitchFamily="18" charset="0"/>
                <a:ea typeface="SimSun" panose="02010600030101010101" pitchFamily="2" charset="-122"/>
                <a:cs typeface="Arial" panose="020B0604020202020204" pitchFamily="34" charset="0"/>
              </a:rPr>
              <a:t>n</a:t>
            </a:r>
            <a:r>
              <a:rPr lang="en-US" sz="1800" kern="0" dirty="0">
                <a:effectLst/>
                <a:latin typeface="Times New Roman" panose="02020603050405020304" pitchFamily="18" charset="0"/>
                <a:ea typeface="SimSun" panose="02010600030101010101" pitchFamily="2" charset="-122"/>
                <a:cs typeface="Arial" panose="020B0604020202020204" pitchFamily="34" charset="0"/>
              </a:rPr>
              <a:t>,</a:t>
            </a:r>
            <a:r>
              <a:rPr lang="en-US" sz="1800" i="1" kern="0" dirty="0">
                <a:effectLst/>
                <a:latin typeface="Times New Roman" panose="02020603050405020304" pitchFamily="18" charset="0"/>
                <a:ea typeface="SimSun" panose="02010600030101010101" pitchFamily="2" charset="-122"/>
                <a:cs typeface="Arial" panose="020B0604020202020204" pitchFamily="34" charset="0"/>
              </a:rPr>
              <a:t> α</a:t>
            </a:r>
            <a:r>
              <a:rPr lang="en-US" sz="1800" kern="0" dirty="0">
                <a:effectLst/>
                <a:latin typeface="Times New Roman" panose="02020603050405020304" pitchFamily="18" charset="0"/>
                <a:ea typeface="SimSun" panose="02010600030101010101" pitchFamily="2" charset="-122"/>
                <a:cs typeface="Arial" panose="020B0604020202020204" pitchFamily="34" charset="0"/>
              </a:rPr>
              <a:t>)</a:t>
            </a:r>
            <a:r>
              <a:rPr lang="en-US" sz="1800" kern="0" baseline="30000" dirty="0">
                <a:effectLst/>
                <a:latin typeface="Times New Roman" panose="02020603050405020304" pitchFamily="18" charset="0"/>
                <a:ea typeface="SimSun" panose="02010600030101010101" pitchFamily="2" charset="-122"/>
                <a:cs typeface="Arial" panose="020B0604020202020204" pitchFamily="34" charset="0"/>
              </a:rPr>
              <a:t>7</a:t>
            </a:r>
            <a:r>
              <a:rPr lang="en-US" sz="1800" kern="0" dirty="0">
                <a:effectLst/>
                <a:latin typeface="Times New Roman" panose="02020603050405020304" pitchFamily="18" charset="0"/>
                <a:ea typeface="SimSun" panose="02010600030101010101" pitchFamily="2" charset="-122"/>
                <a:cs typeface="Arial" panose="020B0604020202020204" pitchFamily="34" charset="0"/>
              </a:rPr>
              <a:t>Li divided by the </a:t>
            </a:r>
            <a:r>
              <a:rPr lang="en-US" sz="1800" kern="0" baseline="30000" dirty="0">
                <a:effectLst/>
                <a:latin typeface="Times New Roman" panose="02020603050405020304" pitchFamily="18" charset="0"/>
                <a:ea typeface="SimSun" panose="02010600030101010101" pitchFamily="2" charset="-122"/>
                <a:cs typeface="Arial" panose="020B0604020202020204" pitchFamily="34" charset="0"/>
              </a:rPr>
              <a:t>6</a:t>
            </a:r>
            <a:r>
              <a:rPr lang="en-US" sz="1800" kern="0" dirty="0">
                <a:effectLst/>
                <a:latin typeface="Times New Roman" panose="02020603050405020304" pitchFamily="18" charset="0"/>
                <a:ea typeface="SimSun" panose="02010600030101010101" pitchFamily="2" charset="-122"/>
                <a:cs typeface="Arial" panose="020B0604020202020204" pitchFamily="34" charset="0"/>
              </a:rPr>
              <a:t>Li(</a:t>
            </a:r>
            <a:r>
              <a:rPr lang="en-US" sz="1800" i="1" kern="0" dirty="0">
                <a:effectLst/>
                <a:latin typeface="Times New Roman" panose="02020603050405020304" pitchFamily="18" charset="0"/>
                <a:ea typeface="SimSun" panose="02010600030101010101" pitchFamily="2" charset="-122"/>
                <a:cs typeface="Arial" panose="020B0604020202020204" pitchFamily="34" charset="0"/>
              </a:rPr>
              <a:t>n</a:t>
            </a:r>
            <a:r>
              <a:rPr lang="en-US" sz="1800" kern="0" dirty="0">
                <a:effectLst/>
                <a:latin typeface="Times New Roman" panose="02020603050405020304" pitchFamily="18" charset="0"/>
                <a:ea typeface="SimSun" panose="02010600030101010101" pitchFamily="2" charset="-122"/>
                <a:cs typeface="Arial" panose="020B0604020202020204" pitchFamily="34" charset="0"/>
              </a:rPr>
              <a:t>, </a:t>
            </a:r>
            <a:r>
              <a:rPr lang="en-US" sz="1800" i="1" kern="0" dirty="0">
                <a:effectLst/>
                <a:latin typeface="Times New Roman" panose="02020603050405020304" pitchFamily="18" charset="0"/>
                <a:ea typeface="SimSun" panose="02010600030101010101" pitchFamily="2" charset="-122"/>
                <a:cs typeface="Arial" panose="020B0604020202020204" pitchFamily="34" charset="0"/>
              </a:rPr>
              <a:t>t</a:t>
            </a:r>
            <a:r>
              <a:rPr lang="en-US" sz="1800" kern="0" dirty="0">
                <a:effectLst/>
                <a:latin typeface="Times New Roman" panose="02020603050405020304" pitchFamily="18" charset="0"/>
                <a:ea typeface="SimSun" panose="02010600030101010101" pitchFamily="2" charset="-122"/>
                <a:cs typeface="Arial" panose="020B0604020202020204" pitchFamily="34" charset="0"/>
              </a:rPr>
              <a:t>)</a:t>
            </a:r>
            <a:r>
              <a:rPr lang="en-US" sz="1800" kern="0" baseline="30000" dirty="0">
                <a:effectLst/>
                <a:latin typeface="Times New Roman" panose="02020603050405020304" pitchFamily="18" charset="0"/>
                <a:ea typeface="SimSun" panose="02010600030101010101" pitchFamily="2" charset="-122"/>
                <a:cs typeface="Arial" panose="020B0604020202020204" pitchFamily="34" charset="0"/>
              </a:rPr>
              <a:t>4</a:t>
            </a:r>
            <a:r>
              <a:rPr lang="en-US" sz="1800" kern="0" dirty="0">
                <a:effectLst/>
                <a:latin typeface="Times New Roman" panose="02020603050405020304" pitchFamily="18" charset="0"/>
                <a:ea typeface="SimSun" panose="02010600030101010101" pitchFamily="2" charset="-122"/>
                <a:cs typeface="Arial" panose="020B0604020202020204" pitchFamily="34" charset="0"/>
              </a:rPr>
              <a:t>He reactions </a:t>
            </a:r>
            <a:r>
              <a:rPr lang="en-US" sz="1800" i="1" kern="0" dirty="0">
                <a:effectLst/>
                <a:latin typeface="Times New Roman" panose="02020603050405020304" pitchFamily="18" charset="0"/>
                <a:ea typeface="SimSun" panose="02010600030101010101" pitchFamily="2" charset="-122"/>
                <a:cs typeface="Arial" panose="020B0604020202020204" pitchFamily="34" charset="0"/>
              </a:rPr>
              <a:t>vs</a:t>
            </a:r>
            <a:r>
              <a:rPr lang="en-US" sz="1800" kern="0" dirty="0">
                <a:effectLst/>
                <a:latin typeface="Times New Roman" panose="02020603050405020304" pitchFamily="18" charset="0"/>
                <a:ea typeface="SimSun" panose="02010600030101010101" pitchFamily="2" charset="-122"/>
                <a:cs typeface="Arial" panose="020B0604020202020204" pitchFamily="34" charset="0"/>
              </a:rPr>
              <a:t> energy</a:t>
            </a:r>
            <a:endParaRPr lang="en-US" sz="1800" kern="100" dirty="0">
              <a:effectLst/>
              <a:latin typeface="Calibri" panose="020F0502020204030204" pitchFamily="34" charset="0"/>
              <a:ea typeface="SimSun" panose="02010600030101010101" pitchFamily="2" charset="-122"/>
              <a:cs typeface="Arial" panose="020B0604020202020204" pitchFamily="34" charset="0"/>
            </a:endParaRPr>
          </a:p>
          <a:p>
            <a:pPr marL="0" marR="0" algn="l">
              <a:spcBef>
                <a:spcPts val="0"/>
              </a:spcBef>
              <a:spcAft>
                <a:spcPts val="0"/>
              </a:spcAft>
            </a:pPr>
            <a:r>
              <a:rPr lang="en-US" sz="1800" kern="100" dirty="0">
                <a:effectLst/>
                <a:latin typeface="Times New Roman" panose="02020603050405020304" pitchFamily="18" charset="0"/>
                <a:ea typeface="SimSun" panose="02010600030101010101" pitchFamily="2" charset="-122"/>
                <a:cs typeface="Arial" panose="020B0604020202020204" pitchFamily="34" charset="0"/>
              </a:rPr>
              <a:t> </a:t>
            </a:r>
            <a:endParaRPr lang="en-US" sz="1800" kern="100" dirty="0">
              <a:effectLst/>
              <a:latin typeface="Calibri" panose="020F0502020204030204" pitchFamily="34" charset="0"/>
              <a:ea typeface="SimSun" panose="02010600030101010101" pitchFamily="2" charset="-122"/>
              <a:cs typeface="Arial" panose="020B0604020202020204" pitchFamily="34" charset="0"/>
            </a:endParaRPr>
          </a:p>
        </p:txBody>
      </p:sp>
      <p:sp>
        <p:nvSpPr>
          <p:cNvPr id="6" name="TextBox 5">
            <a:extLst>
              <a:ext uri="{FF2B5EF4-FFF2-40B4-BE49-F238E27FC236}">
                <a16:creationId xmlns:a16="http://schemas.microsoft.com/office/drawing/2014/main" id="{332DC76E-7BA9-2DF0-2CB4-D4EA69195C81}"/>
              </a:ext>
            </a:extLst>
          </p:cNvPr>
          <p:cNvSpPr txBox="1"/>
          <p:nvPr/>
        </p:nvSpPr>
        <p:spPr>
          <a:xfrm>
            <a:off x="621196" y="2752489"/>
            <a:ext cx="2932043" cy="313932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integrated data shown here will be used in a  Python based analysis (based on the GMA analysis formerly used.) The angular distribution shape data for the two experiments will be used in an R-matrix analysis. These data will be used with earlier measurements to obtain final results</a:t>
            </a:r>
          </a:p>
        </p:txBody>
      </p:sp>
      <p:sp>
        <p:nvSpPr>
          <p:cNvPr id="7" name="TextBox 6">
            <a:extLst>
              <a:ext uri="{FF2B5EF4-FFF2-40B4-BE49-F238E27FC236}">
                <a16:creationId xmlns:a16="http://schemas.microsoft.com/office/drawing/2014/main" id="{69F3C664-8317-CF76-81FE-6B6F1E409E8E}"/>
              </a:ext>
            </a:extLst>
          </p:cNvPr>
          <p:cNvSpPr txBox="1"/>
          <p:nvPr/>
        </p:nvSpPr>
        <p:spPr>
          <a:xfrm>
            <a:off x="8647043" y="2745939"/>
            <a:ext cx="2653748" cy="341632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a:t>
            </a:r>
            <a:r>
              <a:rPr lang="en-US" baseline="30000" dirty="0">
                <a:latin typeface="Times New Roman" panose="02020603050405020304" pitchFamily="18" charset="0"/>
                <a:cs typeface="Times New Roman" panose="02020603050405020304" pitchFamily="18" charset="0"/>
              </a:rPr>
              <a:t>6</a:t>
            </a:r>
            <a:r>
              <a:rPr lang="en-US" dirty="0">
                <a:latin typeface="Times New Roman" panose="02020603050405020304" pitchFamily="18" charset="0"/>
                <a:cs typeface="Times New Roman" panose="02020603050405020304" pitchFamily="18" charset="0"/>
              </a:rPr>
              <a:t>Li angular distribution data can be seen in</a:t>
            </a:r>
          </a:p>
          <a:p>
            <a:r>
              <a:rPr lang="en-US" sz="1800" b="0" i="0" u="none" strike="noStrike" baseline="0" dirty="0" err="1">
                <a:latin typeface="Times New Roman" panose="02020603050405020304" pitchFamily="18" charset="0"/>
                <a:cs typeface="Times New Roman" panose="02020603050405020304" pitchFamily="18" charset="0"/>
              </a:rPr>
              <a:t>Huaiyong</a:t>
            </a:r>
            <a:r>
              <a:rPr lang="en-US" sz="1800" b="0" i="0" u="none" strike="noStrike" baseline="0" dirty="0">
                <a:latin typeface="Times New Roman" panose="02020603050405020304" pitchFamily="18" charset="0"/>
                <a:cs typeface="Times New Roman" panose="02020603050405020304" pitchFamily="18" charset="0"/>
              </a:rPr>
              <a:t> Bai, </a:t>
            </a:r>
            <a:r>
              <a:rPr lang="en-US" sz="1800" b="0" i="1" u="none" strike="noStrike" baseline="0" dirty="0">
                <a:latin typeface="Times New Roman" panose="02020603050405020304" pitchFamily="18" charset="0"/>
                <a:cs typeface="Times New Roman" panose="02020603050405020304" pitchFamily="18" charset="0"/>
              </a:rPr>
              <a:t>et al </a:t>
            </a:r>
            <a:r>
              <a:rPr lang="en-US" sz="1800" b="0" i="0" u="none" strike="noStrike" baseline="0" dirty="0">
                <a:latin typeface="Times New Roman" panose="02020603050405020304" pitchFamily="18" charset="0"/>
                <a:cs typeface="Times New Roman" panose="02020603050405020304" pitchFamily="18" charset="0"/>
              </a:rPr>
              <a:t>Chinese Phys. C </a:t>
            </a:r>
            <a:r>
              <a:rPr lang="en-US" sz="1800" b="1" i="0" u="none" strike="noStrike" baseline="0" dirty="0">
                <a:latin typeface="Times New Roman" panose="02020603050405020304" pitchFamily="18" charset="0"/>
                <a:cs typeface="Times New Roman" panose="02020603050405020304" pitchFamily="18" charset="0"/>
              </a:rPr>
              <a:t>44</a:t>
            </a:r>
            <a:r>
              <a:rPr lang="en-US" sz="1800" b="0" i="0" u="none" strike="noStrike" baseline="0" dirty="0">
                <a:latin typeface="Times New Roman" panose="02020603050405020304" pitchFamily="18" charset="0"/>
                <a:cs typeface="Times New Roman" panose="02020603050405020304" pitchFamily="18" charset="0"/>
              </a:rPr>
              <a:t>,  2020 014003.</a:t>
            </a:r>
          </a:p>
          <a:p>
            <a:r>
              <a:rPr lang="en-US" dirty="0">
                <a:latin typeface="Times New Roman" panose="02020603050405020304" pitchFamily="18" charset="0"/>
                <a:cs typeface="Times New Roman" panose="02020603050405020304" pitchFamily="18" charset="0"/>
              </a:rPr>
              <a:t>The </a:t>
            </a:r>
            <a:r>
              <a:rPr lang="en-US" baseline="30000" dirty="0">
                <a:latin typeface="Times New Roman" panose="02020603050405020304" pitchFamily="18" charset="0"/>
                <a:cs typeface="Times New Roman" panose="02020603050405020304" pitchFamily="18" charset="0"/>
              </a:rPr>
              <a:t>10</a:t>
            </a:r>
            <a:r>
              <a:rPr lang="en-US" dirty="0">
                <a:latin typeface="Times New Roman" panose="02020603050405020304" pitchFamily="18" charset="0"/>
                <a:cs typeface="Times New Roman" panose="02020603050405020304" pitchFamily="18" charset="0"/>
              </a:rPr>
              <a:t>B angular distribution data can be seen in </a:t>
            </a:r>
          </a:p>
          <a:p>
            <a:r>
              <a:rPr lang="en-US" dirty="0">
                <a:latin typeface="Times New Roman" panose="02020603050405020304" pitchFamily="18" charset="0"/>
                <a:cs typeface="Times New Roman" panose="02020603050405020304" pitchFamily="18" charset="0"/>
              </a:rPr>
              <a:t> The </a:t>
            </a:r>
            <a:r>
              <a:rPr lang="fr-FR" sz="1800" b="0" i="0" u="none" strike="noStrike" baseline="0" dirty="0" err="1">
                <a:latin typeface="Times New Roman" panose="02020603050405020304" pitchFamily="18" charset="0"/>
                <a:cs typeface="Times New Roman" panose="02020603050405020304" pitchFamily="18" charset="0"/>
              </a:rPr>
              <a:t>Haoyu</a:t>
            </a:r>
            <a:r>
              <a:rPr lang="fr-FR" sz="1800" b="0" i="0" u="none" strike="noStrike" baseline="0" dirty="0">
                <a:latin typeface="Times New Roman" panose="02020603050405020304" pitchFamily="18" charset="0"/>
                <a:cs typeface="Times New Roman" panose="02020603050405020304" pitchFamily="18" charset="0"/>
              </a:rPr>
              <a:t> Jiang </a:t>
            </a:r>
            <a:r>
              <a:rPr lang="fr-FR" sz="1800" b="0" i="1" u="none" strike="noStrike" baseline="0" dirty="0">
                <a:latin typeface="Times New Roman" panose="02020603050405020304" pitchFamily="18" charset="0"/>
                <a:cs typeface="Times New Roman" panose="02020603050405020304" pitchFamily="18" charset="0"/>
              </a:rPr>
              <a:t>et al </a:t>
            </a:r>
            <a:r>
              <a:rPr lang="fr-FR" sz="1800" b="0" i="1" u="none" strike="noStrike" baseline="0" dirty="0" err="1">
                <a:latin typeface="Times New Roman" panose="02020603050405020304" pitchFamily="18" charset="0"/>
                <a:cs typeface="Times New Roman" panose="02020603050405020304" pitchFamily="18" charset="0"/>
              </a:rPr>
              <a:t>Chinese</a:t>
            </a:r>
            <a:r>
              <a:rPr lang="fr-FR" sz="1800" b="0" i="1" u="none" strike="noStrike" baseline="0" dirty="0">
                <a:latin typeface="Times New Roman" panose="02020603050405020304" pitchFamily="18" charset="0"/>
                <a:cs typeface="Times New Roman" panose="02020603050405020304" pitchFamily="18" charset="0"/>
              </a:rPr>
              <a:t> Phys. C </a:t>
            </a:r>
            <a:r>
              <a:rPr lang="fr-FR" sz="1800" b="1" i="0" u="none" strike="noStrike" baseline="0" dirty="0">
                <a:latin typeface="Times New Roman" panose="02020603050405020304" pitchFamily="18" charset="0"/>
                <a:cs typeface="Times New Roman" panose="02020603050405020304" pitchFamily="18" charset="0"/>
              </a:rPr>
              <a:t>43, </a:t>
            </a:r>
            <a:r>
              <a:rPr lang="fr-FR" sz="1800" i="0" u="none" strike="noStrike" baseline="0" dirty="0">
                <a:latin typeface="Times New Roman" panose="02020603050405020304" pitchFamily="18" charset="0"/>
                <a:cs typeface="Times New Roman" panose="02020603050405020304" pitchFamily="18" charset="0"/>
              </a:rPr>
              <a:t>2019 </a:t>
            </a:r>
            <a:r>
              <a:rPr lang="fr-FR" sz="1800" b="0" i="0" u="none" strike="noStrike" baseline="0" dirty="0">
                <a:latin typeface="Times New Roman" panose="02020603050405020304" pitchFamily="18" charset="0"/>
                <a:cs typeface="Times New Roman" panose="02020603050405020304" pitchFamily="18" charset="0"/>
              </a:rPr>
              <a:t>124002.</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3350880"/>
      </p:ext>
    </p:extLst>
  </p:cSld>
  <p:clrMapOvr>
    <a:masterClrMapping/>
  </p:clrMapOvr>
  <mc:AlternateContent xmlns:mc="http://schemas.openxmlformats.org/markup-compatibility/2006" xmlns:p14="http://schemas.microsoft.com/office/powerpoint/2010/main">
    <mc:Choice Requires="p14">
      <p:transition spd="slow" p14:dur="2000" advTm="93461"/>
    </mc:Choice>
    <mc:Fallback xmlns="">
      <p:transition spd="slow" advTm="9346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305675" y="572785"/>
            <a:ext cx="10512237" cy="4351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defRPr/>
            </a:pPr>
            <a:r>
              <a:rPr lang="en-US" altLang="en-US" sz="2000" dirty="0">
                <a:solidFill>
                  <a:schemeClr val="accent6"/>
                </a:solidFill>
                <a:latin typeface="+mn-lt"/>
              </a:rPr>
              <a:t>          </a:t>
            </a:r>
            <a:r>
              <a:rPr lang="en-US" altLang="en-US" sz="2000" b="1" dirty="0">
                <a:solidFill>
                  <a:schemeClr val="accent5"/>
                </a:solidFill>
                <a:latin typeface="+mn-lt"/>
              </a:rPr>
              <a:t>Measurements Directly Related to the </a:t>
            </a:r>
            <a:r>
              <a:rPr lang="en-US" altLang="en-US" sz="2000" b="1" baseline="30000" dirty="0">
                <a:solidFill>
                  <a:schemeClr val="accent5"/>
                </a:solidFill>
                <a:latin typeface="+mn-lt"/>
              </a:rPr>
              <a:t>10</a:t>
            </a:r>
            <a:r>
              <a:rPr lang="en-US" altLang="en-US" sz="2000" b="1" dirty="0">
                <a:solidFill>
                  <a:schemeClr val="accent5"/>
                </a:solidFill>
                <a:latin typeface="+mn-lt"/>
              </a:rPr>
              <a:t>B(</a:t>
            </a:r>
            <a:r>
              <a:rPr lang="en-US" altLang="en-US" sz="2000" b="1" dirty="0" err="1">
                <a:solidFill>
                  <a:schemeClr val="accent5"/>
                </a:solidFill>
                <a:latin typeface="+mn-lt"/>
              </a:rPr>
              <a:t>n,</a:t>
            </a:r>
            <a:r>
              <a:rPr lang="en-US" altLang="en-US" sz="2000" b="1" dirty="0" err="1">
                <a:solidFill>
                  <a:schemeClr val="accent5"/>
                </a:solidFill>
                <a:latin typeface="Symbol" panose="05050102010706020507" pitchFamily="18" charset="2"/>
              </a:rPr>
              <a:t>a</a:t>
            </a:r>
            <a:r>
              <a:rPr lang="en-US" altLang="en-US" sz="2000" b="1" dirty="0">
                <a:solidFill>
                  <a:schemeClr val="accent5"/>
                </a:solidFill>
                <a:latin typeface="+mn-lt"/>
              </a:rPr>
              <a:t>) </a:t>
            </a:r>
            <a:r>
              <a:rPr lang="en-US" altLang="en-US" sz="2000" b="1" dirty="0" err="1">
                <a:solidFill>
                  <a:schemeClr val="accent5"/>
                </a:solidFill>
                <a:latin typeface="+mn-lt"/>
              </a:rPr>
              <a:t>Standardand</a:t>
            </a:r>
            <a:r>
              <a:rPr lang="en-US" altLang="en-US" sz="2000" b="1" dirty="0">
                <a:solidFill>
                  <a:schemeClr val="accent5"/>
                </a:solidFill>
                <a:latin typeface="+mn-lt"/>
              </a:rPr>
              <a:t> </a:t>
            </a:r>
            <a:r>
              <a:rPr lang="en-US" altLang="en-US" sz="2000" b="1" baseline="30000" dirty="0">
                <a:solidFill>
                  <a:schemeClr val="accent5"/>
                </a:solidFill>
                <a:latin typeface="+mn-lt"/>
              </a:rPr>
              <a:t>10</a:t>
            </a:r>
            <a:r>
              <a:rPr lang="en-US" altLang="en-US" sz="2000" b="1" dirty="0">
                <a:solidFill>
                  <a:schemeClr val="accent5"/>
                </a:solidFill>
                <a:latin typeface="+mn-lt"/>
              </a:rPr>
              <a:t>B(n,</a:t>
            </a:r>
            <a:r>
              <a:rPr lang="en-US" altLang="en-US" sz="2000" b="1" dirty="0">
                <a:solidFill>
                  <a:schemeClr val="accent5"/>
                </a:solidFill>
                <a:latin typeface="Symbol" panose="05050102010706020507" pitchFamily="18" charset="2"/>
              </a:rPr>
              <a:t>a</a:t>
            </a:r>
            <a:r>
              <a:rPr lang="en-US" altLang="en-US" sz="2000" b="1" baseline="-25000" dirty="0">
                <a:solidFill>
                  <a:schemeClr val="accent5"/>
                </a:solidFill>
                <a:latin typeface="+mn-lt"/>
              </a:rPr>
              <a:t>1</a:t>
            </a:r>
            <a:r>
              <a:rPr lang="en-US" altLang="en-US" sz="2000" b="1" dirty="0">
                <a:solidFill>
                  <a:schemeClr val="accent5"/>
                </a:solidFill>
                <a:latin typeface="Symbol" panose="05050102010706020507" pitchFamily="18" charset="2"/>
              </a:rPr>
              <a:t>g</a:t>
            </a:r>
            <a:r>
              <a:rPr lang="en-US" altLang="en-US" sz="2000" b="1" dirty="0">
                <a:solidFill>
                  <a:schemeClr val="accent5"/>
                </a:solidFill>
                <a:latin typeface="+mn-lt"/>
              </a:rPr>
              <a:t>) Measurements</a:t>
            </a:r>
          </a:p>
          <a:p>
            <a:pPr>
              <a:spcBef>
                <a:spcPct val="0"/>
              </a:spcBef>
              <a:buFontTx/>
              <a:buNone/>
              <a:defRPr/>
            </a:pPr>
            <a:endParaRPr lang="en-US" altLang="en-US" sz="1200" dirty="0">
              <a:latin typeface="+mn-lt"/>
            </a:endParaRPr>
          </a:p>
          <a:p>
            <a:pPr marL="285750" indent="-285750">
              <a:buClr>
                <a:srgbClr val="0070C0"/>
              </a:buClr>
              <a:buFont typeface="Wingdings" panose="05000000000000000000" pitchFamily="2" charset="2"/>
              <a:buChar char="Ø"/>
            </a:pPr>
            <a:r>
              <a:rPr lang="en-US" sz="1800" dirty="0">
                <a:latin typeface="+mn-lt"/>
              </a:rPr>
              <a:t>Massey </a:t>
            </a:r>
            <a:r>
              <a:rPr lang="en-US" sz="1800" i="1" dirty="0">
                <a:latin typeface="+mn-lt"/>
              </a:rPr>
              <a:t>et al. </a:t>
            </a:r>
            <a:r>
              <a:rPr lang="en-US" sz="1800" dirty="0">
                <a:latin typeface="+mn-lt"/>
              </a:rPr>
              <a:t>have measured </a:t>
            </a:r>
            <a:r>
              <a:rPr lang="en-US" sz="1800" baseline="30000" dirty="0">
                <a:latin typeface="+mn-lt"/>
              </a:rPr>
              <a:t>10</a:t>
            </a:r>
            <a:r>
              <a:rPr lang="en-US" sz="1800" dirty="0">
                <a:latin typeface="+mn-lt"/>
              </a:rPr>
              <a:t>B(</a:t>
            </a:r>
            <a:r>
              <a:rPr lang="en-US" sz="1800" dirty="0" err="1">
                <a:latin typeface="+mn-lt"/>
              </a:rPr>
              <a:t>n,Z</a:t>
            </a:r>
            <a:r>
              <a:rPr lang="en-US" sz="1800" dirty="0">
                <a:latin typeface="+mn-lt"/>
              </a:rPr>
              <a:t>) reactions for neutron energies from 2 to 20 MeV.</a:t>
            </a:r>
          </a:p>
          <a:p>
            <a:pPr lvl="1">
              <a:buClr>
                <a:srgbClr val="0070C0"/>
              </a:buClr>
              <a:buFont typeface="Wingdings" panose="05000000000000000000" pitchFamily="2" charset="2"/>
              <a:buChar char="Ø"/>
            </a:pPr>
            <a:r>
              <a:rPr lang="en-US" sz="1800" dirty="0">
                <a:latin typeface="+mn-lt"/>
              </a:rPr>
              <a:t> The work was done at the LANSCE WNR facility (</a:t>
            </a:r>
            <a:r>
              <a:rPr lang="en-US" sz="1800" b="0" i="0" u="none" strike="noStrike" baseline="0" dirty="0">
                <a:latin typeface="Times-Roman"/>
              </a:rPr>
              <a:t>Phys. Rev. C </a:t>
            </a:r>
            <a:r>
              <a:rPr lang="en-US" sz="1800" b="1" i="0" u="none" strike="noStrike" baseline="0" dirty="0">
                <a:latin typeface="Times-Bold"/>
              </a:rPr>
              <a:t>105</a:t>
            </a:r>
            <a:r>
              <a:rPr lang="en-US" sz="1800" b="0" i="0" u="none" strike="noStrike" baseline="0" dirty="0">
                <a:latin typeface="Times-Roman"/>
              </a:rPr>
              <a:t>, 054612 (2022))</a:t>
            </a:r>
            <a:endParaRPr lang="en-US" sz="1800" dirty="0">
              <a:latin typeface="+mn-lt"/>
            </a:endParaRPr>
          </a:p>
          <a:p>
            <a:pPr lvl="1" indent="0">
              <a:buClr>
                <a:srgbClr val="0070C0"/>
              </a:buClr>
              <a:buNone/>
            </a:pPr>
            <a:endParaRPr lang="en-US" sz="1800" dirty="0">
              <a:latin typeface="+mn-lt"/>
            </a:endParaRPr>
          </a:p>
          <a:p>
            <a:pPr marL="285750" indent="-285750">
              <a:spcBef>
                <a:spcPct val="0"/>
              </a:spcBef>
              <a:buClr>
                <a:srgbClr val="0070C0"/>
              </a:buClr>
              <a:buFont typeface="Wingdings" panose="05000000000000000000" pitchFamily="2" charset="2"/>
              <a:buChar char="Ø"/>
              <a:defRPr/>
            </a:pPr>
            <a:r>
              <a:rPr lang="en-US" sz="1800" dirty="0">
                <a:cs typeface="Times New Roman" panose="02020603050405020304" pitchFamily="18" charset="0"/>
              </a:rPr>
              <a:t>More work by Massey </a:t>
            </a:r>
            <a:r>
              <a:rPr lang="en-US" sz="1800" i="1" dirty="0">
                <a:cs typeface="Times New Roman" panose="02020603050405020304" pitchFamily="18" charset="0"/>
              </a:rPr>
              <a:t>et al.</a:t>
            </a:r>
          </a:p>
          <a:p>
            <a:pPr marL="1028700" lvl="1">
              <a:spcBef>
                <a:spcPct val="0"/>
              </a:spcBef>
              <a:buClr>
                <a:srgbClr val="0070C0"/>
              </a:buClr>
              <a:buFont typeface="Wingdings" panose="05000000000000000000" pitchFamily="2" charset="2"/>
              <a:buChar char="Ø"/>
              <a:defRPr/>
            </a:pPr>
            <a:r>
              <a:rPr lang="en-US" sz="1800" dirty="0">
                <a:cs typeface="Times New Roman" panose="02020603050405020304" pitchFamily="18" charset="0"/>
              </a:rPr>
              <a:t>Several measurements of the </a:t>
            </a:r>
            <a:r>
              <a:rPr lang="en-US" sz="1800" baseline="30000" dirty="0"/>
              <a:t>10</a:t>
            </a:r>
            <a:r>
              <a:rPr lang="en-US" sz="1800" dirty="0"/>
              <a:t>Be(</a:t>
            </a:r>
            <a:r>
              <a:rPr lang="en-US" sz="1800" dirty="0" err="1"/>
              <a:t>p,n</a:t>
            </a:r>
            <a:r>
              <a:rPr lang="en-US" sz="1800" dirty="0"/>
              <a:t>)</a:t>
            </a:r>
            <a:r>
              <a:rPr lang="en-US" sz="1800" baseline="30000" dirty="0"/>
              <a:t>10</a:t>
            </a:r>
            <a:r>
              <a:rPr lang="en-US" sz="1800" dirty="0"/>
              <a:t>B reaction b</a:t>
            </a:r>
            <a:r>
              <a:rPr lang="en-US" sz="1800" dirty="0">
                <a:cs typeface="Times New Roman" panose="02020603050405020304" pitchFamily="18" charset="0"/>
              </a:rPr>
              <a:t>y Massey and </a:t>
            </a:r>
            <a:r>
              <a:rPr lang="en-US" sz="1800" dirty="0"/>
              <a:t>Jones-</a:t>
            </a:r>
            <a:r>
              <a:rPr lang="en-US" sz="1800" dirty="0" err="1"/>
              <a:t>Aberty</a:t>
            </a:r>
            <a:r>
              <a:rPr lang="en-US" sz="1800" dirty="0"/>
              <a:t> at Ohio University. </a:t>
            </a:r>
          </a:p>
          <a:p>
            <a:pPr marL="1028700" lvl="1">
              <a:spcBef>
                <a:spcPct val="0"/>
              </a:spcBef>
              <a:buClr>
                <a:srgbClr val="0070C0"/>
              </a:buClr>
              <a:buFont typeface="Wingdings" panose="05000000000000000000" pitchFamily="2" charset="2"/>
              <a:buChar char="Ø"/>
              <a:defRPr/>
            </a:pPr>
            <a:r>
              <a:rPr lang="en-US" sz="1800" dirty="0"/>
              <a:t>They include two angular distributions at 2.5 and 3.5 MeV. </a:t>
            </a:r>
          </a:p>
          <a:p>
            <a:pPr>
              <a:spcBef>
                <a:spcPct val="0"/>
              </a:spcBef>
              <a:buFontTx/>
              <a:buNone/>
              <a:defRPr/>
            </a:pPr>
            <a:endParaRPr lang="en-US" altLang="en-US" sz="1800" dirty="0"/>
          </a:p>
          <a:p>
            <a:pPr marL="285750" indent="-285750">
              <a:spcBef>
                <a:spcPct val="0"/>
              </a:spcBef>
              <a:buClr>
                <a:srgbClr val="0070C0"/>
              </a:buClr>
              <a:buFont typeface="Wingdings" panose="05000000000000000000" pitchFamily="2" charset="2"/>
              <a:buChar char="Ø"/>
              <a:defRPr/>
            </a:pPr>
            <a:r>
              <a:rPr lang="en-US" sz="1800" dirty="0">
                <a:latin typeface="+mn-lt"/>
              </a:rPr>
              <a:t>All of these data can be used in R-matrix fits to improve the </a:t>
            </a:r>
            <a:r>
              <a:rPr lang="en-US" altLang="en-US" sz="1800" baseline="30000" dirty="0"/>
              <a:t>10</a:t>
            </a:r>
            <a:r>
              <a:rPr lang="en-US" altLang="en-US" sz="1800" dirty="0"/>
              <a:t>B(n,</a:t>
            </a:r>
            <a:r>
              <a:rPr lang="el-GR" altLang="en-US" sz="1800" dirty="0"/>
              <a:t>α</a:t>
            </a:r>
            <a:r>
              <a:rPr lang="en-US" altLang="en-US" sz="1800" dirty="0"/>
              <a:t>) </a:t>
            </a:r>
            <a:r>
              <a:rPr lang="en-US" sz="1800" dirty="0">
                <a:latin typeface="+mn-lt"/>
              </a:rPr>
              <a:t>standards</a:t>
            </a:r>
          </a:p>
          <a:p>
            <a:pPr>
              <a:spcBef>
                <a:spcPct val="0"/>
              </a:spcBef>
              <a:buFontTx/>
              <a:buNone/>
              <a:defRPr/>
            </a:pPr>
            <a:endParaRPr lang="en-US" altLang="en-US" sz="1800" dirty="0"/>
          </a:p>
          <a:p>
            <a:pPr>
              <a:spcBef>
                <a:spcPct val="0"/>
              </a:spcBef>
              <a:buFontTx/>
              <a:buNone/>
              <a:defRPr/>
            </a:pPr>
            <a:r>
              <a:rPr lang="en-US" altLang="en-US" sz="1800" dirty="0"/>
              <a:t> </a:t>
            </a:r>
          </a:p>
          <a:p>
            <a:pPr>
              <a:spcBef>
                <a:spcPct val="0"/>
              </a:spcBef>
              <a:buFontTx/>
              <a:buNone/>
              <a:defRPr/>
            </a:pPr>
            <a:endParaRPr lang="en-US" altLang="en-US" sz="1800" dirty="0"/>
          </a:p>
          <a:p>
            <a:pPr>
              <a:spcBef>
                <a:spcPct val="0"/>
              </a:spcBef>
              <a:buFontTx/>
              <a:buNone/>
              <a:defRPr/>
            </a:pPr>
            <a:endParaRPr lang="en-US" altLang="en-US" sz="1800" dirty="0"/>
          </a:p>
          <a:p>
            <a:pPr>
              <a:spcBef>
                <a:spcPct val="0"/>
              </a:spcBef>
              <a:buFontTx/>
              <a:buNone/>
              <a:defRPr/>
            </a:pPr>
            <a:endParaRPr lang="en-US" altLang="en-US" sz="1800" dirty="0">
              <a:solidFill>
                <a:schemeClr val="accent2"/>
              </a:solidFill>
            </a:endParaRPr>
          </a:p>
        </p:txBody>
      </p:sp>
    </p:spTree>
    <p:extLst>
      <p:ext uri="{BB962C8B-B14F-4D97-AF65-F5344CB8AC3E}">
        <p14:creationId xmlns:p14="http://schemas.microsoft.com/office/powerpoint/2010/main" val="24050306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37788</TotalTime>
  <Words>2134</Words>
  <Application>Microsoft Office PowerPoint</Application>
  <PresentationFormat>Widescreen</PresentationFormat>
  <Paragraphs>203</Paragraphs>
  <Slides>21</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1" baseType="lpstr">
      <vt:lpstr>Arial</vt:lpstr>
      <vt:lpstr>Calibri</vt:lpstr>
      <vt:lpstr>Calibri Light</vt:lpstr>
      <vt:lpstr>Symbol</vt:lpstr>
      <vt:lpstr>Times New Roman</vt:lpstr>
      <vt:lpstr>Times-Bold</vt:lpstr>
      <vt:lpstr>Times-Roman</vt:lpstr>
      <vt:lpstr>Wingdings</vt:lpstr>
      <vt:lpstr>Office Theme</vt:lpstr>
      <vt:lpstr>Origin95.Graph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Allan Carlson</dc:creator>
  <cp:lastModifiedBy>Allan Carlson</cp:lastModifiedBy>
  <cp:revision>115</cp:revision>
  <cp:lastPrinted>2022-10-31T22:53:41Z</cp:lastPrinted>
  <dcterms:created xsi:type="dcterms:W3CDTF">2019-04-26T00:26:23Z</dcterms:created>
  <dcterms:modified xsi:type="dcterms:W3CDTF">2022-11-02T10:44:19Z</dcterms:modified>
</cp:coreProperties>
</file>