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328" r:id="rId3"/>
    <p:sldId id="392" r:id="rId4"/>
    <p:sldId id="390" r:id="rId5"/>
    <p:sldId id="391" r:id="rId6"/>
    <p:sldId id="372" r:id="rId7"/>
    <p:sldId id="386" r:id="rId8"/>
    <p:sldId id="297" r:id="rId9"/>
    <p:sldId id="381" r:id="rId10"/>
    <p:sldId id="3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200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rispritychenko/Desktop/NSR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/>
              <a:t>NSR Contents Additions (FY)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All References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Sorted!$A$2:$A$42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xVal>
          <c:yVal>
            <c:numRef>
              <c:f>Sorted!$B$2:$B$42</c:f>
              <c:numCache>
                <c:formatCode>General</c:formatCode>
                <c:ptCount val="41"/>
                <c:pt idx="0">
                  <c:v>80294</c:v>
                </c:pt>
                <c:pt idx="1">
                  <c:v>3835</c:v>
                </c:pt>
                <c:pt idx="2">
                  <c:v>4228</c:v>
                </c:pt>
                <c:pt idx="3">
                  <c:v>3823</c:v>
                </c:pt>
                <c:pt idx="4">
                  <c:v>3942</c:v>
                </c:pt>
                <c:pt idx="5">
                  <c:v>3708</c:v>
                </c:pt>
                <c:pt idx="6">
                  <c:v>3664</c:v>
                </c:pt>
                <c:pt idx="7">
                  <c:v>3673</c:v>
                </c:pt>
                <c:pt idx="8">
                  <c:v>3609</c:v>
                </c:pt>
                <c:pt idx="9">
                  <c:v>3643</c:v>
                </c:pt>
                <c:pt idx="10">
                  <c:v>3678</c:v>
                </c:pt>
                <c:pt idx="11">
                  <c:v>3545</c:v>
                </c:pt>
                <c:pt idx="12">
                  <c:v>3302</c:v>
                </c:pt>
                <c:pt idx="13">
                  <c:v>3714</c:v>
                </c:pt>
                <c:pt idx="14">
                  <c:v>3220</c:v>
                </c:pt>
                <c:pt idx="15">
                  <c:v>3902</c:v>
                </c:pt>
                <c:pt idx="16">
                  <c:v>4571</c:v>
                </c:pt>
                <c:pt idx="17">
                  <c:v>4562</c:v>
                </c:pt>
                <c:pt idx="18">
                  <c:v>5755</c:v>
                </c:pt>
                <c:pt idx="19">
                  <c:v>4881</c:v>
                </c:pt>
                <c:pt idx="20">
                  <c:v>4507</c:v>
                </c:pt>
                <c:pt idx="21">
                  <c:v>4639</c:v>
                </c:pt>
                <c:pt idx="22">
                  <c:v>4512</c:v>
                </c:pt>
                <c:pt idx="23">
                  <c:v>3673</c:v>
                </c:pt>
                <c:pt idx="24">
                  <c:v>4899</c:v>
                </c:pt>
                <c:pt idx="25">
                  <c:v>4756</c:v>
                </c:pt>
                <c:pt idx="26">
                  <c:v>3993</c:v>
                </c:pt>
                <c:pt idx="27">
                  <c:v>4396</c:v>
                </c:pt>
                <c:pt idx="28">
                  <c:v>3324</c:v>
                </c:pt>
                <c:pt idx="29">
                  <c:v>2713</c:v>
                </c:pt>
                <c:pt idx="30">
                  <c:v>3818</c:v>
                </c:pt>
                <c:pt idx="31">
                  <c:v>3802</c:v>
                </c:pt>
                <c:pt idx="32">
                  <c:v>3804</c:v>
                </c:pt>
                <c:pt idx="33">
                  <c:v>3428</c:v>
                </c:pt>
                <c:pt idx="34">
                  <c:v>3130</c:v>
                </c:pt>
                <c:pt idx="35">
                  <c:v>4206</c:v>
                </c:pt>
                <c:pt idx="36">
                  <c:v>3263</c:v>
                </c:pt>
                <c:pt idx="37">
                  <c:v>3276</c:v>
                </c:pt>
                <c:pt idx="38">
                  <c:v>3705</c:v>
                </c:pt>
                <c:pt idx="39">
                  <c:v>3337</c:v>
                </c:pt>
                <c:pt idx="40">
                  <c:v>3102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780-684A-B279-A12F1DE577A1}"/>
            </c:ext>
          </c:extLst>
        </c:ser>
        <c:ser>
          <c:idx val="1"/>
          <c:order val="1"/>
          <c:tx>
            <c:v>Keyworded References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Sorted!$A$2:$A$42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xVal>
          <c:yVal>
            <c:numRef>
              <c:f>Sorted!$C$2:$C$42</c:f>
              <c:numCache>
                <c:formatCode>General</c:formatCode>
                <c:ptCount val="41"/>
                <c:pt idx="0">
                  <c:v>70356</c:v>
                </c:pt>
                <c:pt idx="1">
                  <c:v>3819</c:v>
                </c:pt>
                <c:pt idx="2">
                  <c:v>4153</c:v>
                </c:pt>
                <c:pt idx="3">
                  <c:v>3767</c:v>
                </c:pt>
                <c:pt idx="4">
                  <c:v>3901</c:v>
                </c:pt>
                <c:pt idx="5">
                  <c:v>3683</c:v>
                </c:pt>
                <c:pt idx="6">
                  <c:v>3628</c:v>
                </c:pt>
                <c:pt idx="7">
                  <c:v>3664</c:v>
                </c:pt>
                <c:pt idx="8">
                  <c:v>3599</c:v>
                </c:pt>
                <c:pt idx="9">
                  <c:v>3617</c:v>
                </c:pt>
                <c:pt idx="10">
                  <c:v>3640</c:v>
                </c:pt>
                <c:pt idx="11">
                  <c:v>3508</c:v>
                </c:pt>
                <c:pt idx="12">
                  <c:v>3231</c:v>
                </c:pt>
                <c:pt idx="13">
                  <c:v>3643</c:v>
                </c:pt>
                <c:pt idx="14">
                  <c:v>2977</c:v>
                </c:pt>
                <c:pt idx="15">
                  <c:v>3074</c:v>
                </c:pt>
                <c:pt idx="16">
                  <c:v>3715</c:v>
                </c:pt>
                <c:pt idx="17">
                  <c:v>3481</c:v>
                </c:pt>
                <c:pt idx="18">
                  <c:v>4292</c:v>
                </c:pt>
                <c:pt idx="19">
                  <c:v>3512</c:v>
                </c:pt>
                <c:pt idx="20">
                  <c:v>3098</c:v>
                </c:pt>
                <c:pt idx="21">
                  <c:v>3471</c:v>
                </c:pt>
                <c:pt idx="22">
                  <c:v>3276</c:v>
                </c:pt>
                <c:pt idx="23">
                  <c:v>2801</c:v>
                </c:pt>
                <c:pt idx="24">
                  <c:v>3460</c:v>
                </c:pt>
                <c:pt idx="25">
                  <c:v>3383</c:v>
                </c:pt>
                <c:pt idx="26">
                  <c:v>3040</c:v>
                </c:pt>
                <c:pt idx="27">
                  <c:v>2870</c:v>
                </c:pt>
                <c:pt idx="28">
                  <c:v>1812</c:v>
                </c:pt>
                <c:pt idx="29">
                  <c:v>1588</c:v>
                </c:pt>
                <c:pt idx="30">
                  <c:v>2331</c:v>
                </c:pt>
                <c:pt idx="31">
                  <c:v>2214</c:v>
                </c:pt>
                <c:pt idx="32">
                  <c:v>2391</c:v>
                </c:pt>
                <c:pt idx="33">
                  <c:v>1969</c:v>
                </c:pt>
                <c:pt idx="34">
                  <c:v>2052</c:v>
                </c:pt>
                <c:pt idx="35">
                  <c:v>3180</c:v>
                </c:pt>
                <c:pt idx="36">
                  <c:v>2084</c:v>
                </c:pt>
                <c:pt idx="37">
                  <c:v>1994</c:v>
                </c:pt>
                <c:pt idx="38">
                  <c:v>2326</c:v>
                </c:pt>
                <c:pt idx="39">
                  <c:v>1942</c:v>
                </c:pt>
                <c:pt idx="40">
                  <c:v>1985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780-684A-B279-A12F1DE57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204831"/>
        <c:axId val="742137679"/>
      </c:scatterChart>
      <c:valAx>
        <c:axId val="767204831"/>
        <c:scaling>
          <c:orientation val="minMax"/>
          <c:max val="2020"/>
          <c:min val="19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137679"/>
        <c:crosses val="autoZero"/>
        <c:crossBetween val="midCat"/>
      </c:valAx>
      <c:valAx>
        <c:axId val="742137679"/>
        <c:scaling>
          <c:logBase val="10"/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2048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565650" cy="1947460"/>
          </a:xfrm>
        </p:spPr>
        <p:txBody>
          <a:bodyPr/>
          <a:lstStyle/>
          <a:p>
            <a:r>
              <a:rPr lang="en-US" dirty="0"/>
              <a:t>EXFOR and NSR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057944"/>
            <a:ext cx="10565650" cy="2668327"/>
          </a:xfrm>
        </p:spPr>
        <p:txBody>
          <a:bodyPr/>
          <a:lstStyle/>
          <a:p>
            <a:r>
              <a:rPr lang="en-US" dirty="0"/>
              <a:t>B. Pritychenko</a:t>
            </a:r>
            <a:r>
              <a:rPr lang="en-US" baseline="30000" dirty="0"/>
              <a:t>1</a:t>
            </a:r>
            <a:r>
              <a:rPr lang="en-US" dirty="0"/>
              <a:t>, </a:t>
            </a:r>
          </a:p>
          <a:p>
            <a:r>
              <a:rPr lang="en-US" sz="1600" i="1" dirty="0"/>
              <a:t>1 National Nuclear Data Center, Brookhaven National Laboratory, Upton, NY 11973-5000, USA</a:t>
            </a:r>
          </a:p>
          <a:p>
            <a:endParaRPr lang="en-US" sz="1600" i="1" dirty="0"/>
          </a:p>
          <a:p>
            <a:endParaRPr lang="en-US" sz="16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0303-DF2E-154A-B49C-94BD2A54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2FB9A-28EC-654A-AAA8-14F8940B4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825625"/>
            <a:ext cx="6444225" cy="39291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NNDC EXFOR compilation efforts are complex and well-organized: B. </a:t>
            </a:r>
            <a:r>
              <a:rPr lang="en-US" sz="1800" dirty="0" err="1"/>
              <a:t>Pritychenko</a:t>
            </a:r>
            <a:r>
              <a:rPr lang="en-US" sz="1800" dirty="0"/>
              <a:t> (BNL), O. </a:t>
            </a:r>
            <a:r>
              <a:rPr lang="en-US" sz="1800" dirty="0" err="1"/>
              <a:t>Schwerer</a:t>
            </a:r>
            <a:r>
              <a:rPr lang="en-US" sz="1800" dirty="0"/>
              <a:t>, S. </a:t>
            </a:r>
            <a:r>
              <a:rPr lang="en-US" sz="1800" dirty="0" err="1"/>
              <a:t>Hlavac</a:t>
            </a:r>
            <a:r>
              <a:rPr lang="en-US" sz="1800" dirty="0"/>
              <a:t>, O. </a:t>
            </a:r>
            <a:r>
              <a:rPr lang="en-US" sz="1800" dirty="0" err="1"/>
              <a:t>Gritzay</a:t>
            </a:r>
            <a:r>
              <a:rPr lang="en-US" sz="1800" dirty="0"/>
              <a:t> (Under  contract with BNL), V. </a:t>
            </a:r>
            <a:r>
              <a:rPr lang="en-US" sz="1800" dirty="0" err="1"/>
              <a:t>Zerkin</a:t>
            </a:r>
            <a:r>
              <a:rPr lang="en-US" sz="1800" dirty="0"/>
              <a:t> (IAEA).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NNDC NSR compilation efforts are complex and well-organized: B. </a:t>
            </a:r>
            <a:r>
              <a:rPr lang="en-US" sz="1800" dirty="0" err="1"/>
              <a:t>Pritychenko</a:t>
            </a:r>
            <a:r>
              <a:rPr lang="en-US" sz="1800" dirty="0"/>
              <a:t>, J. </a:t>
            </a:r>
            <a:r>
              <a:rPr lang="en-US" sz="1800" dirty="0" err="1"/>
              <a:t>Totans</a:t>
            </a:r>
            <a:r>
              <a:rPr lang="en-US" sz="1800" dirty="0"/>
              <a:t> (BNL),    B. Singh,     D. </a:t>
            </a:r>
            <a:r>
              <a:rPr lang="en-US" sz="1800" dirty="0" err="1"/>
              <a:t>Symochko</a:t>
            </a:r>
            <a:r>
              <a:rPr lang="en-US" sz="1800" dirty="0"/>
              <a:t> (Contractors), V. </a:t>
            </a:r>
            <a:r>
              <a:rPr lang="en-US" sz="1800" dirty="0" err="1"/>
              <a:t>Zerkin</a:t>
            </a:r>
            <a:r>
              <a:rPr lang="en-US" sz="1800" dirty="0"/>
              <a:t> (IAEA).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PDF database effort of V. </a:t>
            </a:r>
            <a:r>
              <a:rPr lang="en-US" sz="1800" dirty="0" err="1"/>
              <a:t>Zerkin</a:t>
            </a:r>
            <a:r>
              <a:rPr lang="en-US" sz="1800" dirty="0"/>
              <a:t> (IAEA), B. </a:t>
            </a:r>
            <a:r>
              <a:rPr lang="en-US" sz="1800" dirty="0" err="1"/>
              <a:t>Pritychenko</a:t>
            </a:r>
            <a:r>
              <a:rPr lang="en-US" sz="1800" dirty="0"/>
              <a:t>,    J. </a:t>
            </a:r>
            <a:r>
              <a:rPr lang="en-US" sz="1800" dirty="0" err="1"/>
              <a:t>Totans</a:t>
            </a:r>
            <a:r>
              <a:rPr lang="en-US" sz="1800" dirty="0"/>
              <a:t> (BNL), L. </a:t>
            </a:r>
            <a:r>
              <a:rPr lang="en-US" sz="1800" dirty="0" err="1"/>
              <a:t>Vrapcenjak</a:t>
            </a:r>
            <a:r>
              <a:rPr lang="en-US" sz="1800" dirty="0"/>
              <a:t> (IAEA),  A. </a:t>
            </a:r>
            <a:r>
              <a:rPr lang="en-US" sz="1800" dirty="0" err="1"/>
              <a:t>Rodionov</a:t>
            </a:r>
            <a:r>
              <a:rPr lang="en-US" sz="1800" dirty="0"/>
              <a:t>,     G.I. </a:t>
            </a:r>
            <a:r>
              <a:rPr lang="en-US" sz="1800" dirty="0" err="1"/>
              <a:t>Shulyak</a:t>
            </a:r>
            <a:r>
              <a:rPr lang="en-US" sz="1800" dirty="0"/>
              <a:t> (PNPI, </a:t>
            </a:r>
            <a:r>
              <a:rPr lang="en-US" sz="1800" dirty="0" err="1"/>
              <a:t>Gatchina</a:t>
            </a:r>
            <a:r>
              <a:rPr lang="en-US" sz="18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EXFOR-NSR PDF effort was reported to NSAC.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75</a:t>
            </a:r>
            <a:r>
              <a:rPr lang="en-US" sz="1800" baseline="30000" dirty="0"/>
              <a:t>th</a:t>
            </a:r>
            <a:r>
              <a:rPr lang="en-US" sz="1800" dirty="0"/>
              <a:t> anniversary of nuclear reaction data compilations in 2021-2022.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022D2-6203-EF4D-97DD-0BD9C613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232" y="1828800"/>
            <a:ext cx="5039768" cy="3200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F5BCFC-3EEF-9444-BC40-39F4C9F67928}"/>
              </a:ext>
            </a:extLst>
          </p:cNvPr>
          <p:cNvGrpSpPr/>
          <p:nvPr/>
        </p:nvGrpSpPr>
        <p:grpSpPr>
          <a:xfrm>
            <a:off x="7680473" y="2835275"/>
            <a:ext cx="3703899" cy="3657600"/>
            <a:chOff x="7929853" y="2897486"/>
            <a:chExt cx="3703899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952B66-17E0-EC4D-8EA7-0BA1071B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9853" y="2897486"/>
              <a:ext cx="3703899" cy="36576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F0634E-2B7D-7F41-AC9C-B7D117B0D607}"/>
                </a:ext>
              </a:extLst>
            </p:cNvPr>
            <p:cNvSpPr txBox="1"/>
            <p:nvPr/>
          </p:nvSpPr>
          <p:spPr>
            <a:xfrm>
              <a:off x="8321013" y="5470047"/>
              <a:ext cx="1338470" cy="10601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303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78496"/>
            <a:ext cx="5314536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Outline of Nuclear Reaction Data Compilations in USA &amp; Worldwide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60627-88E4-8040-9974-76F34B8D1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1933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6215" y="1404059"/>
            <a:ext cx="6535783" cy="3375920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Experimental neutron reaction data compilations have been pioneered at the Metallurgical Laboratory, University of Chicago and Los Alamos National Laboratory in 1945-1947.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1947 - Publicly available compilations.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Donald J. Hughes (1915-1960) was behind the BNL-170 (1952); it is a precursor of BNL-325 (Atlas of Neutron Resonances).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SCISRS (Sigma Center Information and Retrieval System) at BNL (1964) was a precursor of EXFOR.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Other data centers were created in Paris, France (NEA-Databank),  Vienna, Austria (NDS-IAEA), and  </a:t>
            </a:r>
            <a:r>
              <a:rPr lang="en-US" sz="1800" dirty="0" err="1"/>
              <a:t>Obninsk</a:t>
            </a:r>
            <a:r>
              <a:rPr lang="en-US" sz="1800" dirty="0"/>
              <a:t>, USSR (IPPE) in 1963-1964.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Around 1970 four neutron data centers agreed on the data interchange format (EXFOR). The four centers could store data locally in its formats.  The Nuclear Data </a:t>
            </a:r>
            <a:r>
              <a:rPr lang="en-US" sz="1800" dirty="0" err="1"/>
              <a:t>Centres</a:t>
            </a:r>
            <a:r>
              <a:rPr lang="en-US" sz="1800" dirty="0"/>
              <a:t> Reaction (NRDC) network was founded in 1979 under the auspices of the IAEA.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086BD-C9DD-3747-907A-850E6E8A32C8}"/>
              </a:ext>
            </a:extLst>
          </p:cNvPr>
          <p:cNvSpPr txBox="1"/>
          <p:nvPr/>
        </p:nvSpPr>
        <p:spPr>
          <a:xfrm>
            <a:off x="241343" y="3092019"/>
            <a:ext cx="11459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ighlight>
                  <a:srgbClr val="008000"/>
                </a:highlight>
              </a:rPr>
              <a:t>75 Years of Experimental Nuclear Reaction Data Compilations</a:t>
            </a:r>
          </a:p>
        </p:txBody>
      </p:sp>
    </p:spTree>
    <p:extLst>
      <p:ext uri="{BB962C8B-B14F-4D97-AF65-F5344CB8AC3E}">
        <p14:creationId xmlns:p14="http://schemas.microsoft.com/office/powerpoint/2010/main" val="171697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C70D-17B7-CF48-9BA6-59600613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DB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AADF-B44A-774B-B8EB-3D05D5E33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5245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File (database)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Entries (experiments)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</a:t>
            </a:r>
            <a:r>
              <a:rPr lang="en-US" sz="1800" dirty="0" err="1"/>
              <a:t>SubEntries</a:t>
            </a:r>
            <a:r>
              <a:rPr lang="en-US" sz="1800" dirty="0"/>
              <a:t> (data sets)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NRDC Referred Compilations.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97CFB-8FD7-674A-BFFF-F4EAE3BBC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0B057-B21B-7B4F-9684-73808F621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620386"/>
            <a:ext cx="3705474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97E15-04D4-DA45-8357-6C45DD0E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26" y="1643217"/>
            <a:ext cx="3034975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A0A9D3-3C7A-964E-A44E-E9A14719B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215" y="1643217"/>
            <a:ext cx="2966190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83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28B9-1B21-F343-B86E-DF892484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Area #1 FY 2022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5F2B4-ADA0-2048-8213-398B34C01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049000" cy="43633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New compilations: 158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Updated compilations: 210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Finished compilation of missing Los Alamos reports.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Actively worked on missing </a:t>
            </a:r>
            <a:r>
              <a:rPr lang="en-US" sz="2600" dirty="0">
                <a:latin typeface="Symbol" pitchFamily="2" charset="2"/>
              </a:rPr>
              <a:t>a</a:t>
            </a:r>
            <a:r>
              <a:rPr lang="en-US" sz="2600" dirty="0"/>
              <a:t>-induced reactions.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Preliminary NRDC transmissions: 29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Final NRDC transmissions: 31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EXFOR DB Updates: 41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0A51B-1206-CF47-9113-E67E1E4BD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0587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B5F8-8050-324D-B7E2-6EC02952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IAEA EXFOR compilation control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AB481-45FC-7046-8B69-315EE9A22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B2943-F940-2045-A747-D2E6BC9E4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825625"/>
            <a:ext cx="8683995" cy="164592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5E95C-0994-D643-ADEC-398E6682A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2395" y="3784130"/>
            <a:ext cx="8686800" cy="23816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8D9E3-F241-3C4C-A9B1-66EE07DE1439}"/>
              </a:ext>
            </a:extLst>
          </p:cNvPr>
          <p:cNvSpPr txBox="1">
            <a:spLocks/>
          </p:cNvSpPr>
          <p:nvPr/>
        </p:nvSpPr>
        <p:spPr>
          <a:xfrm>
            <a:off x="477081" y="1825625"/>
            <a:ext cx="3028120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compilation control system is one of the tools used for this co-ordination.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Top panel: New entries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Bottom panel: New and Updated entries, number of data points and transmissions.</a:t>
            </a:r>
          </a:p>
        </p:txBody>
      </p:sp>
    </p:spTree>
    <p:extLst>
      <p:ext uri="{BB962C8B-B14F-4D97-AF65-F5344CB8AC3E}">
        <p14:creationId xmlns:p14="http://schemas.microsoft.com/office/powerpoint/2010/main" val="3417995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8279-552E-8946-8343-7C46E451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Nuclear Science References (NSR)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9CB4-E513-7346-B8C3-4E20A3E76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1" y="1825624"/>
            <a:ext cx="6067632" cy="430893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Katherine Way (formerly at Met Lab, Chicago) recognized the importance of keywords and convinced several journals to include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Oak Ridge NSR entry consisted of authors, journal and simple nuclear structure keywords; title was often missing.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References were stored at the ORNL library.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In 1980 NSR operation was transferred from Oak Ridge to Brookhaven.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In subsequent years the database was integrated with XUNDL/ENSDF and EXFOR.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However, evaluators worldwide were still spending plenty of time for references location because not everyone had access to good library resources.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079AB-B53C-874C-BD60-829DDF88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255" y="1497304"/>
            <a:ext cx="2438400" cy="351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2467B-3C8D-5240-8E31-4DB8AD411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20" y="2959965"/>
            <a:ext cx="2830392" cy="27432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53A77A-6FD5-5946-8FAC-EBE82E4DF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044" y="5015204"/>
            <a:ext cx="5432952" cy="164592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EA10E-0B24-AB46-A0BE-2B702948A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948" y="5360696"/>
            <a:ext cx="5365214" cy="1371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644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BFFE-07A5-5948-826E-32966A24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NSR FY 2022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D80E9-263D-1B41-BADD-2B878E931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715960" cy="4385604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Total number of new compilations: 3,284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Total number of keyworded compilations: 2,391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Lack of conferences: Proceedings of Nuclear Data 1992 were added among others.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NSR Dictionaries:</a:t>
            </a:r>
          </a:p>
          <a:p>
            <a:pPr marL="800100" lvl="1" indent="-342900"/>
            <a:r>
              <a:rPr lang="en-US" sz="2000" dirty="0"/>
              <a:t>2,371 new authors</a:t>
            </a:r>
          </a:p>
          <a:p>
            <a:pPr marL="800100" lvl="1" indent="-342900"/>
            <a:r>
              <a:rPr lang="en-US" sz="2000" dirty="0"/>
              <a:t>14 new journals</a:t>
            </a:r>
          </a:p>
          <a:p>
            <a:pPr marL="800100" lvl="1" indent="-342900"/>
            <a:r>
              <a:rPr lang="en-US" sz="2000" dirty="0"/>
              <a:t>123 new decays</a:t>
            </a:r>
          </a:p>
          <a:p>
            <a:pPr marL="800100" lvl="1" indent="-342900"/>
            <a:r>
              <a:rPr lang="en-US" sz="2000" dirty="0"/>
              <a:t>123 new reactions</a:t>
            </a:r>
          </a:p>
          <a:p>
            <a:pPr marL="800100" lvl="1" indent="-342900"/>
            <a:r>
              <a:rPr lang="en-US" sz="2000" dirty="0"/>
              <a:t>573 new nuclides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NSR DB updates: 169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NSR Web: 1,035,004 retrievals in FY2022 ???       301,455 from October 2021 to June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Brookhaven Lab ITD scanning is responsible for high number of retrievals in July-August 2022.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13712-25EA-5C41-9657-29664434B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AFEB3D-B788-9F44-81DC-F9059403F705}"/>
              </a:ext>
            </a:extLst>
          </p:cNvPr>
          <p:cNvGraphicFramePr>
            <a:graphicFrameLocks/>
          </p:cNvGraphicFramePr>
          <p:nvPr/>
        </p:nvGraphicFramePr>
        <p:xfrm>
          <a:off x="8408019" y="1720967"/>
          <a:ext cx="3460593" cy="3114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264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3EFF-8E8A-364B-A64B-FA37C8C4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NNDC ``Paper”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E6A8-1A0E-1A44-81A8-998E6901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1" y="1825625"/>
            <a:ext cx="5618919" cy="4667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NNDC collects unique references, we  acquired  Oak Ridge library, Los Alamos, McMaster U. and many other collections.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NNDC implemented new scanner, </a:t>
            </a:r>
            <a:r>
              <a:rPr lang="en-US" sz="1800" dirty="0" err="1"/>
              <a:t>mirofiche</a:t>
            </a:r>
            <a:r>
              <a:rPr lang="en-US" sz="1800" dirty="0"/>
              <a:t> reader, ... Joann </a:t>
            </a:r>
            <a:r>
              <a:rPr lang="en-US" sz="1800" dirty="0" err="1"/>
              <a:t>Totans</a:t>
            </a:r>
            <a:r>
              <a:rPr lang="en-US" sz="1800" dirty="0"/>
              <a:t> is leading this effort.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Traditional ``paper” library became a bottleneck due to large volume of requests, and change was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Around 2005 Viktor </a:t>
            </a:r>
            <a:r>
              <a:rPr lang="en-US" sz="1800" dirty="0" err="1"/>
              <a:t>Zerkin</a:t>
            </a:r>
            <a:r>
              <a:rPr lang="en-US" sz="1800" dirty="0"/>
              <a:t> (Nuclear Data Section, IAEA) suggested to extend EXFOR database with published articles (PDF files).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He started to store PDFs in the EXFOR relational database.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Complete, Documented </a:t>
            </a:r>
            <a:r>
              <a:rPr lang="en-US" sz="1800"/>
              <a:t>Data Sets.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03852-48B7-DA4E-8209-3292812CE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90542" y="2319926"/>
            <a:ext cx="4064000" cy="228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A208A-5C70-E742-BE4E-1661AB684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14252" y="2579690"/>
            <a:ext cx="4064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C56E5-732E-5A46-8A25-D57418F3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22540" y="3683000"/>
            <a:ext cx="4064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4DF7A-6929-514B-B694-AB13F83EA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421" y="1825625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8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B3BE1-F16B-634C-8B32-380A4E47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365127"/>
            <a:ext cx="11105321" cy="1325563"/>
          </a:xfrm>
        </p:spPr>
        <p:txBody>
          <a:bodyPr/>
          <a:lstStyle/>
          <a:p>
            <a:pPr algn="ctr"/>
            <a:r>
              <a:rPr lang="en-US" dirty="0"/>
              <a:t> Portable Document File (PDF)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1717C-1B78-554F-858A-706556E51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1" y="1825625"/>
            <a:ext cx="5618920" cy="39291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Regular updates of EXFOR and NSR databases extended to PDF files.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Private collections for existing entries.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Authorized Web access only due to major publishers restrictions.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Continuing PDF scanning effort at NNDC.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Future contributions from LBNL and other labs are more than welcome.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database description was published in Journal of Instrumentation (2022).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F9321A-14A7-8741-A87C-AB09BD3D320C}"/>
              </a:ext>
            </a:extLst>
          </p:cNvPr>
          <p:cNvGrpSpPr/>
          <p:nvPr/>
        </p:nvGrpSpPr>
        <p:grpSpPr>
          <a:xfrm>
            <a:off x="6421465" y="1825625"/>
            <a:ext cx="5160936" cy="3657600"/>
            <a:chOff x="666596" y="3232125"/>
            <a:chExt cx="5160936" cy="3657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795DE0-13CB-B043-B348-0F137DCEE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596" y="3232125"/>
              <a:ext cx="5160936" cy="3657600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026D18-5301-FF40-90A4-3798CD0C535C}"/>
                </a:ext>
              </a:extLst>
            </p:cNvPr>
            <p:cNvSpPr txBox="1"/>
            <p:nvPr/>
          </p:nvSpPr>
          <p:spPr>
            <a:xfrm>
              <a:off x="2750119" y="5823769"/>
              <a:ext cx="2694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NDS-IAEA: Viktor </a:t>
              </a:r>
              <a:r>
                <a:rPr lang="en-US" dirty="0" err="1">
                  <a:solidFill>
                    <a:srgbClr val="FF0000"/>
                  </a:solidFill>
                </a:rPr>
                <a:t>Zerkin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857BA28-98D0-F744-AE0A-7938005D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641" y="2957801"/>
            <a:ext cx="4944359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67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291</TotalTime>
  <Words>809</Words>
  <Application>Microsoft Macintosh PowerPoint</Application>
  <PresentationFormat>Widescreen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Symbol</vt:lpstr>
      <vt:lpstr>BNL</vt:lpstr>
      <vt:lpstr>EXFOR and NSR Update</vt:lpstr>
      <vt:lpstr>Outline of Nuclear Reaction Data Compilations in USA &amp; Worldwide</vt:lpstr>
      <vt:lpstr>EXFOR DB Structure</vt:lpstr>
      <vt:lpstr>Area #1 FY 2022 Statistics</vt:lpstr>
      <vt:lpstr>The IAEA EXFOR compilation control system</vt:lpstr>
      <vt:lpstr>Nuclear Science References (NSR)</vt:lpstr>
      <vt:lpstr>NSR FY 2022 Statistics</vt:lpstr>
      <vt:lpstr>NNDC ``Paper” Library</vt:lpstr>
      <vt:lpstr> Portable Document File (PDF) Database</vt:lpstr>
      <vt:lpstr>Takeaways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Pritychenko, Boris</dc:creator>
  <cp:keywords/>
  <dc:description/>
  <cp:lastModifiedBy>Pritychenko, Boris</cp:lastModifiedBy>
  <cp:revision>174</cp:revision>
  <dcterms:created xsi:type="dcterms:W3CDTF">2021-07-08T12:55:38Z</dcterms:created>
  <dcterms:modified xsi:type="dcterms:W3CDTF">2022-11-06T11:50:39Z</dcterms:modified>
  <cp:category/>
</cp:coreProperties>
</file>