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7" r:id="rId4"/>
    <p:sldId id="288" r:id="rId5"/>
    <p:sldId id="289" r:id="rId6"/>
    <p:sldId id="281" r:id="rId7"/>
    <p:sldId id="290" r:id="rId8"/>
    <p:sldId id="297" r:id="rId9"/>
    <p:sldId id="299" r:id="rId10"/>
    <p:sldId id="292" r:id="rId11"/>
    <p:sldId id="293" r:id="rId12"/>
    <p:sldId id="295" r:id="rId13"/>
    <p:sldId id="294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3366FF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660"/>
  </p:normalViewPr>
  <p:slideViewPr>
    <p:cSldViewPr>
      <p:cViewPr varScale="1">
        <p:scale>
          <a:sx n="123" d="100"/>
          <a:sy n="123" d="100"/>
        </p:scale>
        <p:origin x="234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dc.bnl.gov/nsr/fastsrch_act2.jsp?aname=D.Abriola" TargetMode="External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ndc.bnl.gov/nsr/fastsrch_act2.jsp?aname=B.Singh" TargetMode="External"/><Relationship Id="rId5" Type="http://schemas.openxmlformats.org/officeDocument/2006/relationships/hyperlink" Target="http://www.nndc.bnl.gov/nsr/fastsrch_act2.jsp?aname=J.Chen" TargetMode="External"/><Relationship Id="rId4" Type="http://schemas.openxmlformats.org/officeDocument/2006/relationships/hyperlink" Target="http://www.nndc.bnl.gov/nsr/fastsrch_act2.jsp?aname=J.Camer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ndc.bnl.gov/nsr/fastsrch_act2.jsp?aname=N.Ni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736" y="304801"/>
            <a:ext cx="10360501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Texas A&amp;M University</a:t>
            </a:r>
            <a:br>
              <a:rPr lang="en-US" altLang="ro-RO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Cyclotron Institute</a:t>
            </a:r>
            <a:endParaRPr lang="en-US" altLang="ro-RO" sz="4000" b="1" i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1676400"/>
            <a:ext cx="11477810" cy="3962400"/>
          </a:xfrm>
        </p:spPr>
        <p:txBody>
          <a:bodyPr>
            <a:normAutofit/>
          </a:bodyPr>
          <a:lstStyle/>
          <a:p>
            <a:endParaRPr lang="en-US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TAMU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USNDP</a:t>
            </a:r>
            <a:r>
              <a:rPr lang="en-US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REPORT 2022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dirty="0">
                <a:solidFill>
                  <a:srgbClr val="3E82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endParaRPr lang="en-US" b="1" i="1" dirty="0">
              <a:solidFill>
                <a:srgbClr val="3E8241"/>
              </a:solidFill>
              <a:latin typeface="Perpetua" panose="02020502060401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Currency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Responsibility: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140, 141, 147, 148, 153, 155, 157, 158, 160, 154, 162</a:t>
            </a:r>
          </a:p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 (Mar-2022)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(May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(Aug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 (Oct-2019)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(Nov 2018)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(Feb 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(Dec 2015)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(to be printed to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NDS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 (Oct 2013)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FY2021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162 (Mar 2007 – after review with evaluator Aug 30, 2011)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154 (May 2008 – submitted to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NNDC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Aug. 22, 2022) 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111500"/>
            <a:ext cx="11807924" cy="1143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Standing@Texas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A&amp;M University CI</a:t>
            </a:r>
            <a:endParaRPr lang="en-US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923212" y="5306060"/>
            <a:ext cx="4190999" cy="1247140"/>
            <a:chOff x="7328197" y="5306060"/>
            <a:chExt cx="4878072" cy="1247140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7328197" y="5306060"/>
              <a:ext cx="4878072" cy="713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r>
                <a:rPr lang="en-US" sz="9600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3200" b="1" i="1" kern="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HELP NNDC </a:t>
              </a:r>
              <a:endParaRPr lang="en-US" sz="3200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700154" y="5306060"/>
              <a:ext cx="3275945" cy="124714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47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A-Chain Evaluation 2022-2023</a:t>
            </a:r>
            <a:b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@Texas A&amp;M University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579384" cy="548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FULL MASS CHAIN EVALUATION ASSIGNED FOR </a:t>
            </a:r>
            <a:r>
              <a:rPr lang="en-US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FY2023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A148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(Oct 2013)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Backlog: </a:t>
            </a: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A162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A154</a:t>
            </a:r>
            <a:endParaRPr lang="en-US" sz="1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A-chain evaluations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XUNDL (limited)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OBS.: 162, 154 (Now in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TAMU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RESPONSIBILITY)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changes </a:t>
            </a:r>
          </a:p>
          <a:p>
            <a:pPr lvl="1"/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foreseeable </a:t>
            </a:r>
          </a:p>
          <a:p>
            <a:pPr lvl="1"/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 highly desirable for developing TAMU Center</a:t>
            </a:r>
          </a:p>
          <a:p>
            <a:pPr lvl="1"/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Pending on future financing/perspectives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6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06" y="314325"/>
            <a:ext cx="6575239" cy="2092326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Center:</a:t>
            </a:r>
            <a:br>
              <a:rPr lang="en-US" alt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Data Evaluation Station at Cyclotron Radioactive Ion Beam Facility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to assist experiments and </a:t>
            </a:r>
            <a:b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pre-evaluate data</a:t>
            </a:r>
          </a:p>
        </p:txBody>
      </p:sp>
      <p:pic>
        <p:nvPicPr>
          <p:cNvPr id="2052" name="Picture 4" descr="cyclotron-logo-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543" y="68385"/>
            <a:ext cx="1523603" cy="72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8" y="2406653"/>
            <a:ext cx="5711924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CIS2011 sources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87" y="733791"/>
            <a:ext cx="4864421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33534" y="2024185"/>
            <a:ext cx="27034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i="1" dirty="0">
                <a:solidFill>
                  <a:srgbClr val="00B050"/>
                </a:solidFill>
              </a:rPr>
              <a:t>Focus on the Light-Ion Guide (LIG), the Heavy Ion Guide (HIG) and the Charge-Breeding Electron-Cyclotron-Resonance ion source (CB-ECRIS). </a:t>
            </a:r>
          </a:p>
        </p:txBody>
      </p:sp>
      <p:sp>
        <p:nvSpPr>
          <p:cNvPr id="3" name="Oval 2"/>
          <p:cNvSpPr/>
          <p:nvPr/>
        </p:nvSpPr>
        <p:spPr>
          <a:xfrm>
            <a:off x="2859686" y="2680679"/>
            <a:ext cx="3328488" cy="3313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50681" y="687753"/>
            <a:ext cx="5938145" cy="6010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71409" y="2809017"/>
            <a:ext cx="2015844" cy="2044339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innerShdw blurRad="114300">
              <a:prstClr val="black">
                <a:alpha val="9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61" y="3890348"/>
            <a:ext cx="2844059" cy="286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35944" y="542881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474298" y="5227571"/>
            <a:ext cx="1260228" cy="9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589580" y="5428813"/>
            <a:ext cx="8659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TAMUTRAP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473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7" y="123825"/>
            <a:ext cx="10969943" cy="11430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NSDD Evaluation Center</a:t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Strategic Priorities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1390651"/>
            <a:ext cx="10969943" cy="517207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Continuing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ENSDF Mass Chain Evaluation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First Strategic Priority according to the Mission Statement. 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	All other priorities will be strictly subordinated to this purpose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Produce experimental nuclear data to aid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Precision Internal Conversion Coefficients Measurements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 at 	Cyclotron Institute, Texas A&amp;M University to give USDNP the best 	approach for ENSDF ICC-calculated values (concluding cases 	pending on conditions)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Precision </a:t>
            </a: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</a:t>
            </a:r>
            <a:r>
              <a:rPr lang="el-GR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γ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Spectroscopy for </a:t>
            </a:r>
            <a:r>
              <a:rPr lang="en-US" sz="2100" b="1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T</a:t>
            </a:r>
            <a:r>
              <a:rPr lang="en-US" sz="2100" b="1" baseline="-25000" dirty="0" err="1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1</a:t>
            </a:r>
            <a:r>
              <a:rPr lang="en-US" sz="2100" b="1" baseline="-25000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/2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and BR for Standard Model</a:t>
            </a: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Experimental studies of Medical Isotopes 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Invers kinematics methodology,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 Cyclotron Institute, Texas A&amp;M 	University 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Reevaluation of data procedures for basic science and data evaluation</a:t>
            </a:r>
            <a:endParaRPr lang="en-US" sz="21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Level scheme re-concept based on Repeatability,</a:t>
            </a:r>
            <a:r>
              <a:rPr lang="en-US" sz="2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a newly revealed 	experimental data evidence</a:t>
            </a:r>
          </a:p>
        </p:txBody>
      </p:sp>
    </p:spTree>
    <p:extLst>
      <p:ext uri="{BB962C8B-B14F-4D97-AF65-F5344CB8AC3E}">
        <p14:creationId xmlns:p14="http://schemas.microsoft.com/office/powerpoint/2010/main" val="47656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Nuclear Structure and Decay Data 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8768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Scope: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 and accomplish mass-chain nuclear structure data evaluation at Texas A&amp;M University - Cyclotron Institute as regular activity and foresee future developments.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gaps in data through targeted experiments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2005-2017: under contract with BNL/NNDC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  <a:p>
            <a:pPr algn="just"/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2018-2022: NSDD Data Center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FY2018: 67%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-2022: 100% FTE Mass Chain Evaluation</a:t>
            </a:r>
          </a:p>
          <a:p>
            <a:pPr lvl="1" algn="just">
              <a:buFontTx/>
              <a:buChar char="-"/>
            </a:pP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Nica (PI, evaluator), J.C. Hardy (scientific adviser)</a:t>
            </a:r>
          </a:p>
        </p:txBody>
      </p:sp>
    </p:spTree>
    <p:extLst>
      <p:ext uri="{BB962C8B-B14F-4D97-AF65-F5344CB8AC3E}">
        <p14:creationId xmlns:p14="http://schemas.microsoft.com/office/powerpoint/2010/main" val="32009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Direct Contribution to </a:t>
            </a:r>
            <a:r>
              <a:rPr lang="en-US" sz="31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</a:t>
            </a:r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Data Evaluation 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Contribution to </a:t>
            </a:r>
            <a:r>
              <a:rPr lang="en-US" sz="31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USNDP</a:t>
            </a:r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ICC Measurements </a:t>
            </a:r>
            <a:r>
              <a:rPr lang="en-US" sz="31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BrIcc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adopted the “Frozen Orbitals” calculations </a:t>
            </a:r>
          </a:p>
          <a:p>
            <a:pPr lvl="1" algn="just"/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Ir, </a:t>
            </a:r>
            <a:r>
              <a:rPr lang="en-US" sz="24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</a:p>
          <a:p>
            <a:pPr lvl="1" algn="just"/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publications</a:t>
            </a: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Contribution to Precision Nuclear Data Production: 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Measurements (Standard Model, CKM matrix)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i="1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Branching Ratios, Efficiency calibration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publications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Medical Radioisotopes</a:t>
            </a:r>
          </a:p>
          <a:p>
            <a:pPr lvl="1" algn="just"/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Cu,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</a:p>
          <a:p>
            <a:pPr lvl="1" algn="just"/>
            <a:r>
              <a:rPr lang="en-US" sz="2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publications</a:t>
            </a:r>
            <a:endParaRPr lang="en-US" sz="20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2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609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nuclei,  21 A-chains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533400"/>
            <a:ext cx="11477810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en-US" sz="3600" b="1" dirty="0">
                <a:solidFill>
                  <a:srgbClr val="00B050"/>
                </a:solidFill>
              </a:rPr>
              <a:t> </a:t>
            </a:r>
            <a:r>
              <a:rPr lang="en-US" sz="3600" b="1" dirty="0" err="1">
                <a:solidFill>
                  <a:srgbClr val="3E8241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252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106, 813 (2005)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8 nuclei: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Bk,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Cf,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Es,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Fm,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Md,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No, </a:t>
            </a:r>
            <a:r>
              <a:rPr lang="en-US" sz="3600" b="1" baseline="30000" dirty="0">
                <a:solidFill>
                  <a:srgbClr val="00B050"/>
                </a:solidFill>
              </a:rPr>
              <a:t>252</a:t>
            </a:r>
            <a:r>
              <a:rPr lang="en-US" sz="3600" b="1" dirty="0">
                <a:solidFill>
                  <a:srgbClr val="00B050"/>
                </a:solidFill>
              </a:rPr>
              <a:t>Lr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108, 1287 (2007)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3. </a:t>
            </a:r>
            <a:r>
              <a:rPr lang="en-US" sz="3600" b="1" dirty="0" err="1">
                <a:solidFill>
                  <a:srgbClr val="00B050"/>
                </a:solidFill>
                <a:hlinkClick r:id="rId3"/>
              </a:rPr>
              <a:t>D.Abriola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i="1" dirty="0">
                <a:solidFill>
                  <a:srgbClr val="00B050"/>
                </a:solidFill>
              </a:rPr>
              <a:t>et al</a:t>
            </a:r>
            <a:r>
              <a:rPr lang="en-US" sz="3600" b="1" dirty="0">
                <a:solidFill>
                  <a:srgbClr val="00B050"/>
                </a:solidFill>
              </a:rPr>
              <a:t>.,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84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2815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 nucleus:  </a:t>
            </a:r>
            <a:r>
              <a:rPr lang="en-US" sz="3600" b="1" baseline="30000" dirty="0">
                <a:solidFill>
                  <a:srgbClr val="00B050"/>
                </a:solidFill>
              </a:rPr>
              <a:t>84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110, 749 (2009)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97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111, 525 (2010)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14 nuclei:</a:t>
            </a:r>
            <a:r>
              <a:rPr lang="en-US" sz="3600" b="1" baseline="30000" dirty="0">
                <a:solidFill>
                  <a:srgbClr val="00B050"/>
                </a:solidFill>
              </a:rPr>
              <a:t> 97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Y,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Zr,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Nb,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Mo,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Tc,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Ru,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Rh,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Pd,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Ag, </a:t>
            </a:r>
            <a:r>
              <a:rPr lang="en-US" sz="3600" b="1" baseline="30000" dirty="0">
                <a:solidFill>
                  <a:srgbClr val="00B050"/>
                </a:solidFill>
              </a:rPr>
              <a:t>97</a:t>
            </a:r>
            <a:r>
              <a:rPr lang="en-US" sz="3600" b="1" dirty="0">
                <a:solidFill>
                  <a:srgbClr val="00B050"/>
                </a:solidFill>
              </a:rPr>
              <a:t>Cd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6.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5"/>
              </a:rPr>
              <a:t>J.Chen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365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37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4"/>
              </a:rPr>
              <a:t>J.Cameron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36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10 nuclei: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36</a:t>
            </a:r>
            <a:r>
              <a:rPr lang="en-US" sz="3600" b="1" dirty="0">
                <a:solidFill>
                  <a:srgbClr val="00B050"/>
                </a:solidFill>
              </a:rPr>
              <a:t>Ca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34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1563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11 nuclei: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Ne,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Na,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Mg,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Si,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P,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S,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Cl,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Ar,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K, </a:t>
            </a:r>
            <a:r>
              <a:rPr lang="en-US" sz="3600" b="1" baseline="30000" dirty="0">
                <a:solidFill>
                  <a:srgbClr val="00B050"/>
                </a:solidFill>
              </a:rPr>
              <a:t>34</a:t>
            </a:r>
            <a:r>
              <a:rPr lang="en-US" sz="3600" b="1" dirty="0">
                <a:solidFill>
                  <a:srgbClr val="00B050"/>
                </a:solidFill>
              </a:rPr>
              <a:t>Ca 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9.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77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113, 1115 (2012)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12 nuclei: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Ni,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Cu,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Zn,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Ga,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Ge,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As,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Se,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Br,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Kr,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Rb,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Sr, </a:t>
            </a:r>
            <a:r>
              <a:rPr lang="en-US" sz="3600" b="1" baseline="30000" dirty="0">
                <a:solidFill>
                  <a:srgbClr val="00B050"/>
                </a:solidFill>
              </a:rPr>
              <a:t>77</a:t>
            </a:r>
            <a:r>
              <a:rPr lang="en-US" sz="3600" b="1" dirty="0">
                <a:solidFill>
                  <a:srgbClr val="00B050"/>
                </a:solidFill>
              </a:rPr>
              <a:t>Y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10.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117,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148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11.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122, 1 (2014)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141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12.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157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132, 1 (2016)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157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13.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158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141, 1 (2017)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15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Ta, </a:t>
            </a:r>
            <a:r>
              <a:rPr lang="en-US" sz="3600" b="1" baseline="30000" dirty="0">
                <a:solidFill>
                  <a:srgbClr val="00B050"/>
                </a:solidFill>
              </a:rPr>
              <a:t>158</a:t>
            </a:r>
            <a:r>
              <a:rPr lang="en-US" sz="3600" b="1" dirty="0">
                <a:solidFill>
                  <a:srgbClr val="00B050"/>
                </a:solidFill>
              </a:rPr>
              <a:t>W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14.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140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154, 1 (2018)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I,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140</a:t>
            </a:r>
            <a:r>
              <a:rPr lang="en-US" sz="3600" b="1" dirty="0">
                <a:solidFill>
                  <a:srgbClr val="00B050"/>
                </a:solidFill>
              </a:rPr>
              <a:t>Ho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15.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=155,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155, 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160, 1 (2019)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Pr,</a:t>
            </a:r>
            <a:r>
              <a:rPr lang="en-US" sz="3600" b="1" baseline="30000" dirty="0">
                <a:solidFill>
                  <a:srgbClr val="00B050"/>
                </a:solidFill>
              </a:rPr>
              <a:t>  155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Hf, </a:t>
            </a:r>
            <a:r>
              <a:rPr lang="en-US" sz="3600" b="1" baseline="30000" dirty="0">
                <a:solidFill>
                  <a:srgbClr val="00B050"/>
                </a:solidFill>
              </a:rPr>
              <a:t> 155</a:t>
            </a:r>
            <a:r>
              <a:rPr lang="en-US" sz="3600" b="1" dirty="0">
                <a:solidFill>
                  <a:srgbClr val="00B050"/>
                </a:solidFill>
              </a:rPr>
              <a:t>Ta</a:t>
            </a: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17.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=153,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153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170, 1 (2020)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Pr, 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Nd,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Pm,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Tm,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Yb, </a:t>
            </a:r>
            <a:r>
              <a:rPr lang="en-US" sz="3600" b="1" baseline="30000" dirty="0">
                <a:solidFill>
                  <a:srgbClr val="00B050"/>
                </a:solidFill>
              </a:rPr>
              <a:t>153</a:t>
            </a:r>
            <a:r>
              <a:rPr lang="en-US" sz="3600" b="1" dirty="0">
                <a:solidFill>
                  <a:srgbClr val="00B050"/>
                </a:solidFill>
              </a:rPr>
              <a:t>Lu,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153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16.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, A =160,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160,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17 nuclei: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Nd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Pm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Sm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Gd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Dy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Ho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Er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Tm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Yb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Lu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Hf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Ta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W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baseline="30000" dirty="0" err="1">
                <a:solidFill>
                  <a:srgbClr val="00B050"/>
                </a:solidFill>
              </a:rPr>
              <a:t>160</a:t>
            </a:r>
            <a:r>
              <a:rPr lang="en-US" sz="3600" b="1" dirty="0" err="1">
                <a:solidFill>
                  <a:srgbClr val="00B050"/>
                </a:solidFill>
              </a:rPr>
              <a:t>Re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18. </a:t>
            </a:r>
            <a:r>
              <a:rPr lang="en-US" sz="36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3600" b="1" dirty="0">
                <a:solidFill>
                  <a:srgbClr val="00B050"/>
                </a:solidFill>
              </a:rPr>
              <a:t> , </a:t>
            </a:r>
            <a:r>
              <a:rPr lang="en-US" sz="3600" b="1" dirty="0" err="1">
                <a:solidFill>
                  <a:srgbClr val="00B050"/>
                </a:solidFill>
                <a:hlinkClick r:id="rId6"/>
              </a:rPr>
              <a:t>B.Singh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i="1" dirty="0">
                <a:solidFill>
                  <a:srgbClr val="00B050"/>
                </a:solidFill>
              </a:rPr>
              <a:t>Nuclear Data Sheets for A = 147,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Nucl.Data</a:t>
            </a:r>
            <a:r>
              <a:rPr lang="en-US" sz="3600" b="1" dirty="0">
                <a:solidFill>
                  <a:srgbClr val="00B05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	16 nuclei:</a:t>
            </a:r>
            <a:r>
              <a:rPr lang="en-US" sz="3600" b="1" baseline="30000" dirty="0">
                <a:solidFill>
                  <a:srgbClr val="00B050"/>
                </a:solidFill>
              </a:rPr>
              <a:t> 147</a:t>
            </a:r>
            <a:r>
              <a:rPr lang="en-US" sz="3600" b="1" dirty="0">
                <a:solidFill>
                  <a:srgbClr val="00B050"/>
                </a:solidFill>
              </a:rPr>
              <a:t>Xe,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Cs,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Ba,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La,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Ce,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Pr,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Nd, (</a:t>
            </a:r>
            <a:r>
              <a:rPr lang="en-US" sz="3600" b="1" i="1" baseline="30000" dirty="0">
                <a:solidFill>
                  <a:srgbClr val="00B050"/>
                </a:solidFill>
              </a:rPr>
              <a:t>147</a:t>
            </a:r>
            <a:r>
              <a:rPr lang="en-US" sz="3600" b="1" i="1" dirty="0">
                <a:solidFill>
                  <a:srgbClr val="00B050"/>
                </a:solidFill>
              </a:rPr>
              <a:t>Pm </a:t>
            </a:r>
            <a:r>
              <a:rPr lang="en-US" sz="3600" b="1" i="1" dirty="0" err="1">
                <a:solidFill>
                  <a:srgbClr val="00B050"/>
                </a:solidFill>
              </a:rPr>
              <a:t>Balraj</a:t>
            </a:r>
            <a:r>
              <a:rPr lang="en-US" sz="3600" b="1" i="1" dirty="0">
                <a:solidFill>
                  <a:srgbClr val="00B050"/>
                </a:solidFill>
              </a:rPr>
              <a:t> Singh</a:t>
            </a:r>
            <a:r>
              <a:rPr lang="en-US" sz="3600" b="1" dirty="0">
                <a:solidFill>
                  <a:srgbClr val="00B050"/>
                </a:solidFill>
              </a:rPr>
              <a:t>),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Sm,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Eu,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Gd,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Tb,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Dy,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Ho,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Er, </a:t>
            </a:r>
            <a:r>
              <a:rPr lang="en-US" sz="3600" b="1" baseline="30000" dirty="0">
                <a:solidFill>
                  <a:srgbClr val="00B050"/>
                </a:solidFill>
              </a:rPr>
              <a:t>147</a:t>
            </a:r>
            <a:r>
              <a:rPr lang="en-US" sz="3600" b="1" dirty="0">
                <a:solidFill>
                  <a:srgbClr val="00B050"/>
                </a:solidFill>
              </a:rPr>
              <a:t>Tm</a:t>
            </a:r>
          </a:p>
          <a:p>
            <a:endParaRPr lang="en-US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6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0"/>
            <a:ext cx="10969943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Evaluation: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nuclei,  21 A-chains</a:t>
            </a:r>
            <a:b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140, 141, 147, 148, 153, 155, 157, 158, 160, 154, 162</a:t>
            </a:r>
            <a:endParaRPr lang="en-US" sz="2200" b="1" i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762000"/>
            <a:ext cx="11477810" cy="6096000"/>
          </a:xfrm>
        </p:spPr>
        <p:txBody>
          <a:bodyPr>
            <a:normAutofit/>
          </a:bodyPr>
          <a:lstStyle/>
          <a:p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b="1" dirty="0">
                <a:solidFill>
                  <a:srgbClr val="00B050"/>
                </a:solidFill>
              </a:rPr>
              <a:t>19. </a:t>
            </a:r>
            <a:r>
              <a:rPr lang="en-US" sz="900" b="1" dirty="0" err="1">
                <a:solidFill>
                  <a:srgbClr val="00B050"/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141</a:t>
            </a:r>
            <a:r>
              <a:rPr lang="en-US" sz="900" b="1" dirty="0">
                <a:solidFill>
                  <a:srgbClr val="00B050"/>
                </a:solidFill>
              </a:rPr>
              <a:t> – </a:t>
            </a:r>
            <a:r>
              <a:rPr lang="en-US" sz="900" b="1" i="1" dirty="0">
                <a:solidFill>
                  <a:srgbClr val="00B0F0"/>
                </a:solidFill>
              </a:rPr>
              <a:t>to be sent to </a:t>
            </a:r>
            <a:r>
              <a:rPr lang="en-US" sz="900" b="1" i="1" dirty="0" err="1">
                <a:solidFill>
                  <a:srgbClr val="00B0F0"/>
                </a:solidFill>
              </a:rPr>
              <a:t>Nucl.Data</a:t>
            </a:r>
            <a:r>
              <a:rPr lang="en-US" sz="900" b="1" i="1" dirty="0">
                <a:solidFill>
                  <a:srgbClr val="00B0F0"/>
                </a:solidFill>
              </a:rPr>
              <a:t> Sheets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 :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Sb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Te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I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Xe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Cs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Ba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La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Ce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Nd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Pm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Eu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Tb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Dy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141</a:t>
            </a:r>
            <a:r>
              <a:rPr lang="en-US" sz="900" b="1" dirty="0" err="1">
                <a:solidFill>
                  <a:srgbClr val="00B050"/>
                </a:solidFill>
              </a:rPr>
              <a:t>Ho</a:t>
            </a:r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20.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162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after review with evaluator Aug 30, 2022 (FY21)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Nd,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Pm,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Sm,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Gd,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Dy,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Ho,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Er,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Tm,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Yb,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Lu,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Hf,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Ta,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W,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Re, </a:t>
            </a:r>
            <a:r>
              <a:rPr lang="en-US" sz="900" b="1" baseline="30000" dirty="0">
                <a:solidFill>
                  <a:srgbClr val="00B050"/>
                </a:solidFill>
              </a:rPr>
              <a:t>162</a:t>
            </a:r>
            <a:r>
              <a:rPr lang="en-US" sz="900" b="1" dirty="0">
                <a:solidFill>
                  <a:srgbClr val="00B050"/>
                </a:solidFill>
              </a:rPr>
              <a:t>Os, 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21.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154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after review with reviewer Aug, 2022 (</a:t>
            </a:r>
            <a:r>
              <a:rPr lang="en-US" sz="900" b="1" i="1" dirty="0" err="1">
                <a:solidFill>
                  <a:srgbClr val="00B0F0"/>
                </a:solidFill>
              </a:rPr>
              <a:t>FY22</a:t>
            </a:r>
            <a:r>
              <a:rPr lang="en-US" sz="900" b="1" i="1" dirty="0">
                <a:solidFill>
                  <a:srgbClr val="00B0F0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  <a:latin typeface="+mj-lt"/>
              </a:rPr>
              <a:t>17 nuclei: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Ba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La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Ce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Pr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Nd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155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Pm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Sm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Eu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Gd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Tb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Dy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Ho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Er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Tm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Yb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Lu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en-US" sz="900" b="1" baseline="30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baseline="30000" dirty="0" err="1">
                <a:solidFill>
                  <a:srgbClr val="00B050"/>
                </a:solidFill>
                <a:latin typeface="+mj-lt"/>
              </a:rPr>
              <a:t>154</a:t>
            </a:r>
            <a:r>
              <a:rPr lang="en-US" sz="900" b="1" dirty="0" err="1">
                <a:solidFill>
                  <a:srgbClr val="00B050"/>
                </a:solidFill>
                <a:latin typeface="+mj-lt"/>
              </a:rPr>
              <a:t>Hf</a:t>
            </a:r>
            <a:r>
              <a:rPr lang="en-US" sz="9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</a:p>
          <a:p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22. </a:t>
            </a:r>
            <a:r>
              <a:rPr lang="en-US" sz="900" b="1" dirty="0" err="1">
                <a:solidFill>
                  <a:schemeClr val="accent5">
                    <a:lumMod val="75000"/>
                  </a:schemeClr>
                </a:solidFill>
                <a:hlinkClick r:id="rId2"/>
              </a:rPr>
              <a:t>N.Nica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900" b="1" i="1" dirty="0">
                <a:solidFill>
                  <a:srgbClr val="00B050"/>
                </a:solidFill>
              </a:rPr>
              <a:t>Nuclear Data Sheets for A = 148</a:t>
            </a:r>
            <a:r>
              <a:rPr lang="en-US" sz="900" b="1" dirty="0">
                <a:solidFill>
                  <a:srgbClr val="00B050"/>
                </a:solidFill>
              </a:rPr>
              <a:t> </a:t>
            </a:r>
            <a:r>
              <a:rPr lang="en-US" sz="900" b="1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en-US" sz="900" b="1" i="1" dirty="0">
                <a:solidFill>
                  <a:srgbClr val="00B0F0"/>
                </a:solidFill>
              </a:rPr>
              <a:t>In progress (</a:t>
            </a:r>
            <a:r>
              <a:rPr lang="en-US" sz="900" b="1" i="1" dirty="0" err="1">
                <a:solidFill>
                  <a:srgbClr val="00B0F0"/>
                </a:solidFill>
              </a:rPr>
              <a:t>FY23</a:t>
            </a:r>
            <a:r>
              <a:rPr lang="en-US" sz="900" b="1" i="1" dirty="0">
                <a:solidFill>
                  <a:srgbClr val="00B0F0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n-US" sz="900" b="1" dirty="0">
                <a:solidFill>
                  <a:srgbClr val="00B050"/>
                </a:solidFill>
              </a:rPr>
              <a:t>17 nuclei: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Xe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Cs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Ba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La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Ce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Pr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Nd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Pm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Sm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Eu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Gd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Tb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Dy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Ho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Er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Tm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  <a:r>
              <a:rPr lang="en-US" sz="900" b="1" baseline="30000" dirty="0" err="1">
                <a:solidFill>
                  <a:srgbClr val="00B050"/>
                </a:solidFill>
              </a:rPr>
              <a:t>148</a:t>
            </a:r>
            <a:r>
              <a:rPr lang="en-US" sz="900" b="1" dirty="0" err="1">
                <a:solidFill>
                  <a:srgbClr val="00B050"/>
                </a:solidFill>
              </a:rPr>
              <a:t>Yb</a:t>
            </a:r>
            <a:r>
              <a:rPr lang="en-US" sz="900" b="1" dirty="0">
                <a:solidFill>
                  <a:srgbClr val="00B050"/>
                </a:solidFill>
              </a:rPr>
              <a:t>, </a:t>
            </a:r>
          </a:p>
          <a:p>
            <a:pPr marL="914400" lvl="2" indent="0">
              <a:buNone/>
            </a:pPr>
            <a:endParaRPr lang="en-US" sz="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504" y="2321924"/>
            <a:ext cx="7115729" cy="453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5813" y="3124200"/>
            <a:ext cx="2924045" cy="102488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79858" y="3700584"/>
            <a:ext cx="1513022" cy="1524000"/>
          </a:xfrm>
          <a:prstGeom prst="ellipse">
            <a:avLst/>
          </a:prstGeom>
          <a:solidFill>
            <a:srgbClr val="00B0F0">
              <a:alpha val="13000"/>
            </a:srgb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441520" y="4013004"/>
            <a:ext cx="4529692" cy="116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=&gt; SIZE IS very large!</a:t>
            </a:r>
          </a:p>
          <a:p>
            <a:pPr algn="l"/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=&gt;VERY COMPLX</a:t>
            </a:r>
          </a:p>
          <a:p>
            <a:pPr algn="l"/>
            <a:r>
              <a:rPr lang="en-US" sz="32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=&gt;1 A-chain/FY</a:t>
            </a:r>
            <a:endParaRPr lang="en-US" sz="32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DD4DE-DA84-C81A-E341-87B5B4E773AC}"/>
              </a:ext>
            </a:extLst>
          </p:cNvPr>
          <p:cNvSpPr txBox="1"/>
          <p:nvPr/>
        </p:nvSpPr>
        <p:spPr>
          <a:xfrm>
            <a:off x="3555502" y="6019800"/>
            <a:ext cx="64770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140, 141, 147, 148, 153, 155, 157, 158, 160, </a:t>
            </a:r>
            <a:r>
              <a:rPr lang="en-US" sz="2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154, 162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-76200"/>
            <a:ext cx="10969943" cy="914400"/>
          </a:xfrm>
        </p:spPr>
        <p:txBody>
          <a:bodyPr>
            <a:normAutofit fontScale="90000"/>
          </a:bodyPr>
          <a:lstStyle/>
          <a:p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</a:t>
            </a:r>
            <a:r>
              <a:rPr lang="en-US" sz="27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NSDD</a:t>
            </a:r>
            <a:r>
              <a:rPr lang="en-US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Center </a:t>
            </a:r>
            <a:br>
              <a:rPr lang="en-US" sz="27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 AND STATUS </a:t>
            </a:r>
            <a:r>
              <a:rPr lang="en-US" sz="27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" y="685800"/>
            <a:ext cx="12188825" cy="5943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1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7200" b="1" i="1" u="sng" dirty="0">
                <a:solidFill>
                  <a:srgbClr val="3E82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OBJECTIVES for </a:t>
            </a:r>
            <a:r>
              <a:rPr lang="en-US" sz="7200" b="1" i="1" u="sng" dirty="0" err="1">
                <a:solidFill>
                  <a:srgbClr val="3E82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r>
              <a:rPr lang="en-US" sz="7200" b="1" i="1" u="sng" dirty="0">
                <a:solidFill>
                  <a:srgbClr val="3E82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large full mass chain evaluation</a:t>
            </a:r>
          </a:p>
          <a:p>
            <a:pPr marL="457200" lvl="1" indent="0">
              <a:buNone/>
            </a:pPr>
            <a:endParaRPr lang="en-US" sz="20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mass chain for review</a:t>
            </a: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7200" b="1" i="1" u="sng" dirty="0">
                <a:solidFill>
                  <a:srgbClr val="3E82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ACCOMPLISHMENTS: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Mass Chain Evaluation (submitted to </a:t>
            </a:r>
            <a:r>
              <a:rPr lang="en-US" sz="7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NNDC</a:t>
            </a: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en-US" sz="7200" b="1" u="sng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N.Nica</a:t>
            </a:r>
            <a:r>
              <a:rPr lang="en-US" sz="7200" b="1" u="sng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154 </a:t>
            </a:r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Aug, 2022, under review, </a:t>
            </a:r>
            <a:r>
              <a:rPr lang="en-US" sz="7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endParaRPr lang="en-US" sz="72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nuclei: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Yb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(submitted to </a:t>
            </a:r>
            <a:r>
              <a:rPr lang="en-US" sz="7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NNDC</a:t>
            </a: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31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Review of full mass chain evaluation, </a:t>
            </a:r>
            <a:r>
              <a:rPr lang="en-US" sz="7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FY2022</a:t>
            </a:r>
            <a:endParaRPr lang="en-US" sz="7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nuclei: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7200" b="1" i="1" u="sng" dirty="0">
                <a:solidFill>
                  <a:srgbClr val="3E82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POST-REVIEW and PUBLICATION: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en-US" sz="7200" b="1" u="sng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N.Nica</a:t>
            </a:r>
            <a:r>
              <a:rPr lang="en-US" sz="7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141, 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published: </a:t>
            </a:r>
            <a:r>
              <a:rPr lang="en-US" sz="72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Nucl.Data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Sheets for A = 141, </a:t>
            </a:r>
            <a:r>
              <a:rPr lang="en-US" sz="72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Nucl.Data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Sheets Jan 2023, </a:t>
            </a:r>
            <a:r>
              <a:rPr lang="en-US" sz="7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FY2020</a:t>
            </a:r>
            <a:endParaRPr lang="en-US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17 nuclei: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	  </a:t>
            </a:r>
          </a:p>
          <a:p>
            <a:pPr marL="0" indent="0">
              <a:buNone/>
            </a:pP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18. </a:t>
            </a:r>
            <a:r>
              <a:rPr lang="en-US" sz="7200" b="1" u="sng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N.Nica</a:t>
            </a:r>
            <a:r>
              <a:rPr lang="en-US" sz="72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B.Singh</a:t>
            </a:r>
            <a:r>
              <a:rPr lang="en-US" sz="72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147, 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Data Sheets for A = 147,</a:t>
            </a:r>
            <a:r>
              <a:rPr lang="en-US" sz="7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Nucl.Data</a:t>
            </a:r>
            <a:r>
              <a:rPr lang="en-US" sz="7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Sheets 181, 1 (2022)</a:t>
            </a:r>
            <a:r>
              <a:rPr lang="en-US" sz="7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FY2019</a:t>
            </a:r>
            <a:endParaRPr lang="en-US" sz="7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nuclei: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7200" b="1" i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sz="7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Balraj Singh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	                 		</a:t>
            </a:r>
            <a:r>
              <a:rPr lang="en-US" sz="7200" b="1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b="1" baseline="30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147</a:t>
            </a:r>
            <a:r>
              <a:rPr lang="en-US" sz="7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5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4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</a:t>
            </a:r>
            <a:b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 evaluations: Statistics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36726"/>
              </p:ext>
            </p:extLst>
          </p:nvPr>
        </p:nvGraphicFramePr>
        <p:xfrm>
          <a:off x="812589" y="1295400"/>
          <a:ext cx="9549021" cy="4683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17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A=160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A=147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rgbClr val="FFC000"/>
                          </a:solidFill>
                          <a:effectLst/>
                        </a:rPr>
                        <a:t>(-BS)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C000"/>
                          </a:solidFill>
                          <a:effectLst/>
                        </a:rPr>
                        <a:t>A=141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FFC00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chemeClr val="bg1"/>
                          </a:solidFill>
                          <a:effectLst/>
                        </a:rPr>
                        <a:t>A=1</a:t>
                      </a: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</a:rPr>
                        <a:t>62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Evaluation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A=154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</a:t>
                      </a: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92D050"/>
                          </a:solidFill>
                          <a:effectLst/>
                        </a:rPr>
                        <a:t>A=14</a:t>
                      </a:r>
                      <a:r>
                        <a:rPr lang="en-US" sz="1900" dirty="0">
                          <a:solidFill>
                            <a:srgbClr val="92D050"/>
                          </a:solidFill>
                          <a:effectLst/>
                        </a:rPr>
                        <a:t>8</a:t>
                      </a:r>
                      <a:endParaRPr lang="en-US" sz="900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solidFill>
                            <a:srgbClr val="92D050"/>
                          </a:solidFill>
                          <a:effectLst/>
                        </a:rPr>
                        <a:t>Evaluation</a:t>
                      </a:r>
                      <a:endParaRPr lang="en-US" sz="900" dirty="0">
                        <a:solidFill>
                          <a:srgbClr val="92D05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245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900" dirty="0">
                          <a:solidFill>
                            <a:srgbClr val="FFFF00"/>
                          </a:solidFill>
                          <a:effectLst/>
                        </a:rPr>
                        <a:t>A=</a:t>
                      </a:r>
                      <a:r>
                        <a:rPr lang="en-US" sz="1900" dirty="0">
                          <a:solidFill>
                            <a:srgbClr val="FFFF00"/>
                          </a:solidFill>
                          <a:effectLst/>
                        </a:rPr>
                        <a:t>31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Review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Levels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1080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256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1219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827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Adopted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Gammas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503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1861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1704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604</a:t>
                      </a: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1937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477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1805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nuclides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datasets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r>
                        <a:rPr lang="en-US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ro-RO" sz="1400" dirty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o-RO" sz="1400" dirty="0" err="1">
                          <a:solidFill>
                            <a:schemeClr val="tx1"/>
                          </a:solidFill>
                          <a:effectLst/>
                        </a:rPr>
                        <a:t>lines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22831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20510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16812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19364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4769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17932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2777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18358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431" marR="78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368EFBC-CCC2-52BD-527D-E96C7358A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03936"/>
              </p:ext>
            </p:extLst>
          </p:nvPr>
        </p:nvGraphicFramePr>
        <p:xfrm>
          <a:off x="812588" y="6019800"/>
          <a:ext cx="954901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002">
                  <a:extLst>
                    <a:ext uri="{9D8B030D-6E8A-4147-A177-3AD203B41FA5}">
                      <a16:colId xmlns:a16="http://schemas.microsoft.com/office/drawing/2014/main" val="1848895626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1873251115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466795826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1305428933"/>
                    </a:ext>
                  </a:extLst>
                </a:gridCol>
                <a:gridCol w="1190216">
                  <a:extLst>
                    <a:ext uri="{9D8B030D-6E8A-4147-A177-3AD203B41FA5}">
                      <a16:colId xmlns:a16="http://schemas.microsoft.com/office/drawing/2014/main" val="241717254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70435789"/>
                    </a:ext>
                  </a:extLst>
                </a:gridCol>
                <a:gridCol w="925990">
                  <a:extLst>
                    <a:ext uri="{9D8B030D-6E8A-4147-A177-3AD203B41FA5}">
                      <a16:colId xmlns:a16="http://schemas.microsoft.com/office/drawing/2014/main" val="1331940012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742539900"/>
                    </a:ext>
                  </a:extLst>
                </a:gridCol>
                <a:gridCol w="1061002">
                  <a:extLst>
                    <a:ext uri="{9D8B030D-6E8A-4147-A177-3AD203B41FA5}">
                      <a16:colId xmlns:a16="http://schemas.microsoft.com/office/drawing/2014/main" val="241082462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NG/NL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extLst>
                  <a:ext uri="{0D108BD9-81ED-4DB2-BD59-A6C34878D82A}">
                    <a16:rowId xmlns:a16="http://schemas.microsoft.com/office/drawing/2014/main" val="391352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14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chains: Review, Updates &amp; Editorial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15777" y="161186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1-Jun-2005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30-Sept-2017 (15-Aug-2018)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A160_upd.arv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457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+89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1-May-2021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3y8m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4827" y="1206078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A160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FY2017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3077" y="5158318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A154_old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1-May-2008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A154_new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630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+45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22-Aug-2022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A154_upd.arv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189" y="4807004"/>
            <a:ext cx="2772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A154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FY2022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A0E7CA-02D1-5F18-194F-1690905FD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15" y="2993841"/>
            <a:ext cx="115793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Chain 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A147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en-US" b="1" i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FY2019</a:t>
            </a:r>
            <a:endParaRPr lang="en-US" altLang="en-US" sz="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6B3A7DB0-E298-006F-6D2A-51FF54649004}"/>
              </a:ext>
            </a:extLst>
          </p:cNvPr>
          <p:cNvGraphicFramePr>
            <a:graphicFrameLocks/>
          </p:cNvGraphicFramePr>
          <p:nvPr/>
        </p:nvGraphicFramePr>
        <p:xfrm>
          <a:off x="703077" y="3342581"/>
          <a:ext cx="10969944" cy="1097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database file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Publications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Increment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CUT Date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14-Nov-2008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A147_new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9-Sept-2019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A147_upd.arv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563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+114</a:t>
                      </a:r>
                      <a:endParaRPr 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9-Mar-2022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2y5m</a:t>
                      </a:r>
                      <a:endParaRPr lang="en-US" sz="11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56" marR="894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57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10969943" cy="11430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- Cyclotron Institute NSDD Center, 2022</a:t>
            </a:r>
            <a:b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&amp; Presentations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143000"/>
            <a:ext cx="11582399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sz="1600" b="1" dirty="0" err="1">
                <a:solidFill>
                  <a:srgbClr val="0070C0"/>
                </a:solidFill>
              </a:rPr>
              <a:t>2022NI03</a:t>
            </a:r>
            <a:r>
              <a:rPr lang="en-US" sz="1600" b="1" dirty="0">
                <a:solidFill>
                  <a:srgbClr val="0070C0"/>
                </a:solidFill>
              </a:rPr>
              <a:t>      </a:t>
            </a:r>
            <a:r>
              <a:rPr lang="en-US" sz="1600" b="1" dirty="0" err="1">
                <a:solidFill>
                  <a:srgbClr val="0070C0"/>
                </a:solidFill>
              </a:rPr>
              <a:t>Nucl.Data</a:t>
            </a:r>
            <a:r>
              <a:rPr lang="en-US" sz="1600" b="1" dirty="0">
                <a:solidFill>
                  <a:srgbClr val="0070C0"/>
                </a:solidFill>
              </a:rPr>
              <a:t> Sheets 181, 1 (2022)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	</a:t>
            </a:r>
            <a:r>
              <a:rPr lang="en-US" sz="1600" b="1" dirty="0" err="1">
                <a:solidFill>
                  <a:srgbClr val="0070C0"/>
                </a:solidFill>
              </a:rPr>
              <a:t>N.Nica</a:t>
            </a:r>
            <a:r>
              <a:rPr lang="en-US" sz="1600" b="1" dirty="0">
                <a:solidFill>
                  <a:srgbClr val="0070C0"/>
                </a:solidFill>
              </a:rPr>
              <a:t>., </a:t>
            </a:r>
            <a:r>
              <a:rPr lang="en-US" sz="1600" b="1" dirty="0" err="1">
                <a:solidFill>
                  <a:srgbClr val="0070C0"/>
                </a:solidFill>
              </a:rPr>
              <a:t>B.Singh</a:t>
            </a:r>
            <a:endParaRPr lang="en-US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	</a:t>
            </a:r>
            <a:r>
              <a:rPr lang="en-US" sz="1600" i="1" dirty="0">
                <a:solidFill>
                  <a:srgbClr val="0070C0"/>
                </a:solidFill>
              </a:rPr>
              <a:t>Nuclear Data Sheets for A=147</a:t>
            </a:r>
          </a:p>
          <a:p>
            <a:r>
              <a:rPr lang="en-US" sz="1600" b="1" dirty="0" err="1">
                <a:solidFill>
                  <a:srgbClr val="0070C0"/>
                </a:solidFill>
              </a:rPr>
              <a:t>2021NI07</a:t>
            </a:r>
            <a:r>
              <a:rPr lang="en-US" sz="1600" b="1" dirty="0">
                <a:solidFill>
                  <a:srgbClr val="0070C0"/>
                </a:solidFill>
              </a:rPr>
              <a:t>      </a:t>
            </a:r>
            <a:r>
              <a:rPr lang="en-US" sz="1600" b="1" dirty="0" err="1">
                <a:solidFill>
                  <a:srgbClr val="0070C0"/>
                </a:solidFill>
              </a:rPr>
              <a:t>Nucl.Data</a:t>
            </a:r>
            <a:r>
              <a:rPr lang="en-US" sz="1600" b="1" dirty="0">
                <a:solidFill>
                  <a:srgbClr val="0070C0"/>
                </a:solidFill>
              </a:rPr>
              <a:t> Sheets 176, 1 (2021)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	</a:t>
            </a:r>
            <a:r>
              <a:rPr lang="en-US" sz="1600" b="1" dirty="0" err="1">
                <a:solidFill>
                  <a:srgbClr val="0070C0"/>
                </a:solidFill>
              </a:rPr>
              <a:t>N.Nica</a:t>
            </a:r>
            <a:endParaRPr lang="en-US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	</a:t>
            </a:r>
            <a:r>
              <a:rPr lang="en-US" sz="1600" i="1" dirty="0">
                <a:solidFill>
                  <a:srgbClr val="0070C0"/>
                </a:solidFill>
              </a:rPr>
              <a:t>Nuclear Data Sheets for A=160</a:t>
            </a:r>
          </a:p>
          <a:p>
            <a:pPr marL="0" indent="0">
              <a:buNone/>
            </a:pPr>
            <a:endParaRPr lang="en-US" sz="800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endParaRPr lang="en-US" sz="2600" i="1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N. Nica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i="1" dirty="0">
                <a:solidFill>
                  <a:srgbClr val="0070C0"/>
                </a:solidFill>
              </a:rPr>
              <a:t>"</a:t>
            </a:r>
            <a:r>
              <a:rPr lang="en-US" sz="1600" i="1" dirty="0" err="1">
                <a:solidFill>
                  <a:srgbClr val="0070C0"/>
                </a:solidFill>
              </a:rPr>
              <a:t>TAMU</a:t>
            </a:r>
            <a:r>
              <a:rPr lang="en-US" sz="1600" i="1" dirty="0">
                <a:solidFill>
                  <a:srgbClr val="0070C0"/>
                </a:solidFill>
              </a:rPr>
              <a:t> </a:t>
            </a:r>
            <a:r>
              <a:rPr lang="en-US" sz="1600" i="1" dirty="0" err="1">
                <a:solidFill>
                  <a:srgbClr val="0070C0"/>
                </a:solidFill>
              </a:rPr>
              <a:t>NSDD</a:t>
            </a:r>
            <a:r>
              <a:rPr lang="en-US" sz="1600" i="1" dirty="0">
                <a:solidFill>
                  <a:srgbClr val="0070C0"/>
                </a:solidFill>
              </a:rPr>
              <a:t> CENTER Report 2021“,</a:t>
            </a:r>
            <a:r>
              <a:rPr lang="en-US" sz="1600" dirty="0">
                <a:solidFill>
                  <a:srgbClr val="0070C0"/>
                </a:solidFill>
              </a:rPr>
              <a:t> Nuclear Data Week 2021 (</a:t>
            </a:r>
            <a:r>
              <a:rPr lang="en-US" sz="1600" dirty="0" err="1">
                <a:solidFill>
                  <a:srgbClr val="0070C0"/>
                </a:solidFill>
              </a:rPr>
              <a:t>CSEWG-USNDP-NDAG</a:t>
            </a:r>
            <a:r>
              <a:rPr lang="en-US" sz="1600" dirty="0">
                <a:solidFill>
                  <a:srgbClr val="0070C0"/>
                </a:solidFill>
              </a:rPr>
              <a:t>), Brookhaven National Laboratory, National Nuclear Data Center (</a:t>
            </a:r>
            <a:r>
              <a:rPr lang="en-US" sz="1600" dirty="0" err="1">
                <a:solidFill>
                  <a:srgbClr val="0070C0"/>
                </a:solidFill>
              </a:rPr>
              <a:t>NNDC</a:t>
            </a:r>
            <a:r>
              <a:rPr lang="en-US" sz="1600" dirty="0">
                <a:solidFill>
                  <a:srgbClr val="0070C0"/>
                </a:solidFill>
              </a:rPr>
              <a:t>), Nov. 2021, Upton, NY, USA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N. Nica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i="1" dirty="0">
                <a:solidFill>
                  <a:srgbClr val="0070C0"/>
                </a:solidFill>
              </a:rPr>
              <a:t>"Medical Radioisotopes Production Studies: </a:t>
            </a:r>
            <a:r>
              <a:rPr lang="en-US" sz="1600" i="1" baseline="30000" dirty="0" err="1">
                <a:solidFill>
                  <a:srgbClr val="0070C0"/>
                </a:solidFill>
              </a:rPr>
              <a:t>67</a:t>
            </a:r>
            <a:r>
              <a:rPr lang="en-US" sz="1600" i="1" dirty="0" err="1">
                <a:solidFill>
                  <a:srgbClr val="0070C0"/>
                </a:solidFill>
              </a:rPr>
              <a:t>Cu</a:t>
            </a:r>
            <a:r>
              <a:rPr lang="en-US" sz="1600" i="1" dirty="0">
                <a:solidFill>
                  <a:srgbClr val="0070C0"/>
                </a:solidFill>
              </a:rPr>
              <a:t> Case“, </a:t>
            </a:r>
            <a:r>
              <a:rPr lang="en-US" sz="1600" dirty="0">
                <a:solidFill>
                  <a:srgbClr val="0070C0"/>
                </a:solidFill>
              </a:rPr>
              <a:t>Nuclear Data Week(s) 2021 (</a:t>
            </a:r>
            <a:r>
              <a:rPr lang="en-US" sz="1600" dirty="0" err="1">
                <a:solidFill>
                  <a:srgbClr val="0070C0"/>
                </a:solidFill>
              </a:rPr>
              <a:t>CSEWG-USNDP-NDAG</a:t>
            </a:r>
            <a:r>
              <a:rPr lang="en-US" sz="1600" dirty="0">
                <a:solidFill>
                  <a:srgbClr val="0070C0"/>
                </a:solidFill>
              </a:rPr>
              <a:t>), Brookhaven National Institute, National Nuclear Data Center (</a:t>
            </a:r>
            <a:r>
              <a:rPr lang="en-US" sz="1600" dirty="0" err="1">
                <a:solidFill>
                  <a:srgbClr val="0070C0"/>
                </a:solidFill>
              </a:rPr>
              <a:t>NNDC</a:t>
            </a:r>
            <a:r>
              <a:rPr lang="en-US" sz="1600" dirty="0">
                <a:solidFill>
                  <a:srgbClr val="0070C0"/>
                </a:solidFill>
              </a:rPr>
              <a:t>), Nov. 2021, Upton, NY, USA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N. Nica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i="1" dirty="0">
                <a:solidFill>
                  <a:srgbClr val="0070C0"/>
                </a:solidFill>
              </a:rPr>
              <a:t>"</a:t>
            </a: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Radioisotopes Production Studies: </a:t>
            </a:r>
            <a:r>
              <a:rPr lang="en-US" sz="1600" i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1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</a:t>
            </a:r>
            <a:r>
              <a:rPr lang="en-US" sz="1600" i="1" dirty="0">
                <a:solidFill>
                  <a:srgbClr val="0070C0"/>
                </a:solidFill>
              </a:rPr>
              <a:t>“, </a:t>
            </a:r>
            <a:r>
              <a:rPr lang="en-US" sz="1600" dirty="0">
                <a:solidFill>
                  <a:srgbClr val="0070C0"/>
                </a:solidFill>
              </a:rPr>
              <a:t>Technical Meeting of the </a:t>
            </a:r>
            <a:r>
              <a:rPr lang="en-US" sz="1600" dirty="0" err="1">
                <a:solidFill>
                  <a:srgbClr val="0070C0"/>
                </a:solidFill>
              </a:rPr>
              <a:t>NSDD</a:t>
            </a:r>
            <a:r>
              <a:rPr lang="en-US" sz="1600" dirty="0">
                <a:solidFill>
                  <a:srgbClr val="0070C0"/>
                </a:solidFill>
              </a:rPr>
              <a:t> network (virtual), Apr 2022, Nuclear Data Services, IAEA Vienna , Vienna, Austria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N. Nica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i="1" dirty="0">
                <a:solidFill>
                  <a:srgbClr val="0070C0"/>
                </a:solidFill>
              </a:rPr>
              <a:t>"</a:t>
            </a: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Miscellanea of an </a:t>
            </a:r>
            <a:r>
              <a:rPr lang="en-US" sz="1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ENSDF</a:t>
            </a:r>
            <a:r>
              <a:rPr lang="en-US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evaluator (evaluation issues)</a:t>
            </a:r>
            <a:r>
              <a:rPr lang="en-US" sz="1600" i="1" dirty="0">
                <a:solidFill>
                  <a:srgbClr val="0070C0"/>
                </a:solidFill>
              </a:rPr>
              <a:t>“, </a:t>
            </a:r>
            <a:r>
              <a:rPr lang="en-US" sz="1600" dirty="0">
                <a:solidFill>
                  <a:srgbClr val="0070C0"/>
                </a:solidFill>
              </a:rPr>
              <a:t>Technical Meeting of the </a:t>
            </a:r>
            <a:r>
              <a:rPr lang="en-US" sz="1600" dirty="0" err="1">
                <a:solidFill>
                  <a:srgbClr val="0070C0"/>
                </a:solidFill>
              </a:rPr>
              <a:t>NSDD</a:t>
            </a:r>
            <a:r>
              <a:rPr lang="en-US" sz="1600" dirty="0">
                <a:solidFill>
                  <a:srgbClr val="0070C0"/>
                </a:solidFill>
              </a:rPr>
              <a:t> network (virtual), Apr 2022, Nuclear Data Services, IAEA Vienna , Vienna, Austria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i="1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9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72224</TotalTime>
  <Words>2791</Words>
  <Application>Microsoft Office PowerPoint</Application>
  <PresentationFormat>Custom</PresentationFormat>
  <Paragraphs>398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Arial Black</vt:lpstr>
      <vt:lpstr>Calibri</vt:lpstr>
      <vt:lpstr>Perpetua</vt:lpstr>
      <vt:lpstr>Times New Roman</vt:lpstr>
      <vt:lpstr>Wingdings</vt:lpstr>
      <vt:lpstr>Office Theme</vt:lpstr>
      <vt:lpstr>Texas A&amp;M University Cyclotron Institute</vt:lpstr>
      <vt:lpstr>  Evaluation of Nuclear Structure and Decay Data  OVERVIEW </vt:lpstr>
      <vt:lpstr>Texas A&amp;M - Cyclotron Institute NSDD Center Contributions</vt:lpstr>
      <vt:lpstr>Mass Chain Evaluation: &gt;300 nuclei,  21 A-chains</vt:lpstr>
      <vt:lpstr>Mass Chain Evaluation: &gt; 300 nuclei,  21 A-chains 140, 141, 147, 148, 153, 155, 157, 158, 160, 154, 162</vt:lpstr>
      <vt:lpstr> Texas A&amp;M - Cyclotron Institute NSDD Center  RESULTS AND STATUS FY2022 </vt:lpstr>
      <vt:lpstr>Texas A&amp;M - Cyclotron Institute NSDD Center Mass chain evaluations: Statistics</vt:lpstr>
      <vt:lpstr>Mass chains: Review, Updates &amp; Editorial</vt:lpstr>
      <vt:lpstr>Texas A&amp;M - Cyclotron Institute NSDD Center, 2022 Publications &amp; Presentations</vt:lpstr>
      <vt:lpstr>A-Chain Evaluation Currency @Texas A&amp;M University</vt:lpstr>
      <vt:lpstr>A-Chain Evaluation 2022-2023 @Texas A&amp;M University</vt:lpstr>
      <vt:lpstr>Texas A&amp;M Evaluation Center: Data Evaluation Station at Cyclotron Radioactive Ion Beam Facility  to assist experiments and  pre-evaluate data</vt:lpstr>
      <vt:lpstr>Texas A&amp;M NSDD Evaluation Center Strategic Priorities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Nica, Ninel</cp:lastModifiedBy>
  <cp:revision>327</cp:revision>
  <dcterms:created xsi:type="dcterms:W3CDTF">2016-10-14T17:48:17Z</dcterms:created>
  <dcterms:modified xsi:type="dcterms:W3CDTF">2022-11-07T22:39:26Z</dcterms:modified>
</cp:coreProperties>
</file>