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6"/>
    <p:restoredTop sz="96405"/>
  </p:normalViewPr>
  <p:slideViewPr>
    <p:cSldViewPr snapToGrid="0" snapToObjects="1">
      <p:cViewPr varScale="1">
        <p:scale>
          <a:sx n="121" d="100"/>
          <a:sy n="121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F3FA-9C9D-AC44-AF28-FAD9B463F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AC6C1-405E-FC45-818B-EE4B161DE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5AEB7-85DB-C04F-9E4E-FA4706D0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F4CA2-0065-9546-90DB-B2CBF5C4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09E40-5960-8B49-90B9-4539E7FA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3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EEE1F-890F-5A44-8095-80DF99FA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B6653-B9E2-AF40-9FCE-60674F7C7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09727-8D88-9F4F-A706-CCBE05C2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02EFE-6FB5-2645-AC14-A53B1969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6EAF1-8CBA-D44F-8B5D-71B4851B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3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BBD46-A512-1547-A32E-3FBD6B92E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9D5E2-2D9F-AE48-8943-426E1AEEC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9A60E-43C9-3445-BAC0-EA95C3D3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355D8-7781-B346-A16F-0894DC3B2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6A101-65C4-CA44-904A-233D82D4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2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C0B4-72A5-F243-B682-430AEF45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7287C-A59C-4744-873B-C05E1BF98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CFBB8-FA61-9845-AE9C-3AF0BFEF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8238B-E2C4-D44E-891D-FDBB32C6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FE1DF-45E3-3945-84E7-7C69F19C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8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CF96-F817-F148-9EEC-AC432474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8166D-F7D6-8C4E-85EF-C20768F57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58293-7E86-2143-8579-B2290FF0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5B318-E4CC-5D40-BB77-967F66C2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4EEC0-6359-E145-B0B9-544B956D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3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A184-B687-1F42-982F-62DD9247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4766-96FE-9641-B328-091A0033E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804B0-1E4B-BB47-A0E1-0114097A4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E5C46-40E8-5D4A-AD45-C7D2D601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8A651-A968-D54D-B275-2DB47C58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534DC-F400-0746-B215-7D2B4C9B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A154-FA16-E54A-859A-335E455C2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5583B-5733-9A4E-B3F5-5F9A21F42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C0C47-DA84-8649-B105-95F73FFF0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C2FAE8-E150-2A42-99C2-D2CAF65340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17E9C2-D3B3-BB45-8A3E-0C0198D6E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B9CDB-6323-A54C-98EB-00B8280D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73DE5C-4794-A846-B4C7-DA5DFA51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C571F-AB09-CA4C-B999-57D7E296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4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623C8-DC8E-9146-BEFD-27E86813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2446D-FFD1-EE43-855C-D92B7039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70922-B86E-A74D-AE8E-DF09C0D6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42F0D-3E47-AC4F-B1EF-1B744424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0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D082E3-1137-FD43-AD59-9818E6DF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450E5-A8E6-184A-8D21-A09008DE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DBE17-E76F-9C45-A549-3BA29970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36AC4-31C4-D54C-B15F-9B2E4EA47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E0FE5-974B-C247-A0A7-5523A6F27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5E831-11E0-1D42-A911-5B6A928D2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C58AD-F87B-A348-AA1A-F58DD2F1E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5B843-F851-4944-AB9E-1DD0A009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4FC05-67FF-354D-9B89-3569EBA7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0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3F516-CCEE-DE4E-849E-3ED96672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64B7B-303D-9F42-99D2-ABC70990D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915C9-CB8A-0B49-8DF1-27A13102E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1DFC-1BFB-9340-95A9-AE47C052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F39DF-82F9-9149-8010-AC7355FE2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F8ED3-F521-B345-BBFB-DAAE8D44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6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B0DD46-C3EB-6043-9418-F26B4063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521D2-A749-3745-AB53-557927B43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1BF00-790A-BB4D-B096-2690C035A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04D0-08B9-8C42-8DFB-EF4C0B9B558E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2903B-F808-F44E-8163-80EC8BE1C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20DC5-EDFF-9740-A7C3-74A5996A2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1FA58-1DCD-8346-BF11-52B9DAA40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1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29C744-9DB4-D84B-9E1E-207A621B7D66}"/>
              </a:ext>
            </a:extLst>
          </p:cNvPr>
          <p:cNvSpPr txBox="1"/>
          <p:nvPr/>
        </p:nvSpPr>
        <p:spPr>
          <a:xfrm>
            <a:off x="359924" y="321012"/>
            <a:ext cx="5936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Far Backward Region design: ECCE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DA4958-306F-9F4E-8536-1A9EE1D830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8405" y="1160238"/>
            <a:ext cx="7498080" cy="556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7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29C744-9DB4-D84B-9E1E-207A621B7D66}"/>
              </a:ext>
            </a:extLst>
          </p:cNvPr>
          <p:cNvSpPr txBox="1"/>
          <p:nvPr/>
        </p:nvSpPr>
        <p:spPr>
          <a:xfrm>
            <a:off x="359924" y="321012"/>
            <a:ext cx="5936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Far Backward Region design: ECCE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DA4958-306F-9F4E-8536-1A9EE1D830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88405" y="1160238"/>
            <a:ext cx="7498080" cy="556872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7DE8949-197C-1843-AFF5-42273EE9D011}"/>
              </a:ext>
            </a:extLst>
          </p:cNvPr>
          <p:cNvSpPr/>
          <p:nvPr/>
        </p:nvSpPr>
        <p:spPr>
          <a:xfrm>
            <a:off x="3675602" y="4283524"/>
            <a:ext cx="642025" cy="166343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5D2790A-ED62-A947-8D4F-374E57639E1D}"/>
              </a:ext>
            </a:extLst>
          </p:cNvPr>
          <p:cNvSpPr/>
          <p:nvPr/>
        </p:nvSpPr>
        <p:spPr>
          <a:xfrm>
            <a:off x="4445987" y="4034332"/>
            <a:ext cx="642025" cy="166343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DCFCC3-5B19-3F46-B345-299DDBF8DF94}"/>
              </a:ext>
            </a:extLst>
          </p:cNvPr>
          <p:cNvSpPr/>
          <p:nvPr/>
        </p:nvSpPr>
        <p:spPr>
          <a:xfrm>
            <a:off x="2974428" y="2823668"/>
            <a:ext cx="2123312" cy="12050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29C744-9DB4-D84B-9E1E-207A621B7D66}"/>
              </a:ext>
            </a:extLst>
          </p:cNvPr>
          <p:cNvSpPr txBox="1"/>
          <p:nvPr/>
        </p:nvSpPr>
        <p:spPr>
          <a:xfrm>
            <a:off x="359924" y="321012"/>
            <a:ext cx="5936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Far Backward Region design: ECCE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D1148D71-CD99-F946-8D7C-D86DE84CB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18" y="1249837"/>
            <a:ext cx="10207563" cy="5287151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6D3E81D-430A-C441-8B8E-4FFB371F7788}"/>
              </a:ext>
            </a:extLst>
          </p:cNvPr>
          <p:cNvSpPr/>
          <p:nvPr/>
        </p:nvSpPr>
        <p:spPr>
          <a:xfrm>
            <a:off x="2519464" y="1887166"/>
            <a:ext cx="642025" cy="166343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0EB428-370E-9B4E-A037-79D038CFEE6F}"/>
              </a:ext>
            </a:extLst>
          </p:cNvPr>
          <p:cNvSpPr/>
          <p:nvPr/>
        </p:nvSpPr>
        <p:spPr>
          <a:xfrm>
            <a:off x="3090153" y="1887166"/>
            <a:ext cx="642025" cy="166343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C7A0E0F-A7EA-4C48-B5FA-E79A785865D4}"/>
              </a:ext>
            </a:extLst>
          </p:cNvPr>
          <p:cNvSpPr/>
          <p:nvPr/>
        </p:nvSpPr>
        <p:spPr>
          <a:xfrm>
            <a:off x="2438400" y="3550596"/>
            <a:ext cx="1303506" cy="52720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EC11C-AF55-BC45-A906-7EBA21579193}"/>
              </a:ext>
            </a:extLst>
          </p:cNvPr>
          <p:cNvSpPr txBox="1"/>
          <p:nvPr/>
        </p:nvSpPr>
        <p:spPr>
          <a:xfrm>
            <a:off x="194554" y="272375"/>
            <a:ext cx="2712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Low-Q</a:t>
            </a:r>
            <a:r>
              <a:rPr lang="en-US" sz="2800" baseline="30000" dirty="0">
                <a:latin typeface="Comic Sans MS" panose="030F0902030302020204" pitchFamily="66" charset="0"/>
              </a:rPr>
              <a:t>2</a:t>
            </a:r>
            <a:r>
              <a:rPr lang="en-US" sz="2800" dirty="0">
                <a:latin typeface="Comic Sans MS" panose="030F0902030302020204" pitchFamily="66" charset="0"/>
              </a:rPr>
              <a:t> tagger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C42C9-4B0A-1241-A6D7-D799ACAE8C42}"/>
              </a:ext>
            </a:extLst>
          </p:cNvPr>
          <p:cNvSpPr txBox="1"/>
          <p:nvPr/>
        </p:nvSpPr>
        <p:spPr>
          <a:xfrm>
            <a:off x="276339" y="1079770"/>
            <a:ext cx="2549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station: 24 and 37 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EBEE98-B01D-6D49-B5D1-CF300112E869}"/>
              </a:ext>
            </a:extLst>
          </p:cNvPr>
          <p:cNvSpPr/>
          <p:nvPr/>
        </p:nvSpPr>
        <p:spPr>
          <a:xfrm>
            <a:off x="1959608" y="2312815"/>
            <a:ext cx="116732" cy="3015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6E244-87E3-A34F-8B53-0A449B524AF4}"/>
              </a:ext>
            </a:extLst>
          </p:cNvPr>
          <p:cNvSpPr/>
          <p:nvPr/>
        </p:nvSpPr>
        <p:spPr>
          <a:xfrm>
            <a:off x="2374655" y="2312814"/>
            <a:ext cx="116732" cy="3015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9A73D7-290A-884C-8E12-E5509CE0199F}"/>
              </a:ext>
            </a:extLst>
          </p:cNvPr>
          <p:cNvSpPr/>
          <p:nvPr/>
        </p:nvSpPr>
        <p:spPr>
          <a:xfrm>
            <a:off x="2825370" y="2312815"/>
            <a:ext cx="1731523" cy="30155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8C24BA-D4B3-BE45-9C79-AE71050B25D0}"/>
              </a:ext>
            </a:extLst>
          </p:cNvPr>
          <p:cNvSpPr txBox="1"/>
          <p:nvPr/>
        </p:nvSpPr>
        <p:spPr>
          <a:xfrm>
            <a:off x="2130535" y="1737245"/>
            <a:ext cx="225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Low-Q</a:t>
            </a:r>
            <a:r>
              <a:rPr lang="en-US" baseline="30000" dirty="0"/>
              <a:t>2</a:t>
            </a:r>
            <a:r>
              <a:rPr lang="en-US" dirty="0"/>
              <a:t> tagger station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E1DFC6-0162-9343-8EA5-91FDA3A76690}"/>
              </a:ext>
            </a:extLst>
          </p:cNvPr>
          <p:cNvCxnSpPr/>
          <p:nvPr/>
        </p:nvCxnSpPr>
        <p:spPr>
          <a:xfrm>
            <a:off x="2825370" y="5328389"/>
            <a:ext cx="0" cy="81845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6AB319-2DA8-1F40-8E5D-56945FA14FC4}"/>
              </a:ext>
            </a:extLst>
          </p:cNvPr>
          <p:cNvCxnSpPr/>
          <p:nvPr/>
        </p:nvCxnSpPr>
        <p:spPr>
          <a:xfrm>
            <a:off x="4556893" y="5328389"/>
            <a:ext cx="0" cy="81845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301602-457D-5543-9355-3F32D6A0510D}"/>
              </a:ext>
            </a:extLst>
          </p:cNvPr>
          <p:cNvCxnSpPr/>
          <p:nvPr/>
        </p:nvCxnSpPr>
        <p:spPr>
          <a:xfrm>
            <a:off x="2929465" y="5737616"/>
            <a:ext cx="152923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0CC92DB-A057-3343-B4D4-7E2F67C0B091}"/>
              </a:ext>
            </a:extLst>
          </p:cNvPr>
          <p:cNvSpPr txBox="1"/>
          <p:nvPr/>
        </p:nvSpPr>
        <p:spPr>
          <a:xfrm>
            <a:off x="3188160" y="5963964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cm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2D5C85-F189-BC40-90AE-5C11B811AC08}"/>
              </a:ext>
            </a:extLst>
          </p:cNvPr>
          <p:cNvSpPr txBox="1"/>
          <p:nvPr/>
        </p:nvSpPr>
        <p:spPr>
          <a:xfrm>
            <a:off x="6353444" y="2106577"/>
            <a:ext cx="2777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Detection Area:</a:t>
            </a:r>
          </a:p>
          <a:p>
            <a:r>
              <a:rPr lang="en-US" sz="2000" dirty="0"/>
              <a:t>Tagger 1: 40.5 x 40.5 cm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Tagger 2: 30 x 21 cm</a:t>
            </a:r>
            <a:r>
              <a:rPr lang="en-US" sz="2000" baseline="30000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57072C-6A23-024F-BA0C-D761E9B08374}"/>
              </a:ext>
            </a:extLst>
          </p:cNvPr>
          <p:cNvSpPr txBox="1"/>
          <p:nvPr/>
        </p:nvSpPr>
        <p:spPr>
          <a:xfrm>
            <a:off x="6353444" y="3366429"/>
            <a:ext cx="403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Calorimeter crystals: 2x2 cm</a:t>
            </a:r>
            <a:r>
              <a:rPr lang="en-US" baseline="30000" dirty="0"/>
              <a:t>2</a:t>
            </a:r>
            <a:r>
              <a:rPr lang="en-US" dirty="0"/>
              <a:t> 20 cm long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7C2BDE-A229-EF4A-B9E6-11EA1E446677}"/>
              </a:ext>
            </a:extLst>
          </p:cNvPr>
          <p:cNvSpPr txBox="1"/>
          <p:nvPr/>
        </p:nvSpPr>
        <p:spPr>
          <a:xfrm>
            <a:off x="4844696" y="5899053"/>
            <a:ext cx="20469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URWPalladioL"/>
              </a:rPr>
              <a:t>PbWO</a:t>
            </a:r>
            <a:r>
              <a:rPr lang="en-US" sz="1400" dirty="0">
                <a:effectLst/>
                <a:latin typeface="URWPalladioL"/>
              </a:rPr>
              <a:t>4 </a:t>
            </a:r>
            <a:r>
              <a:rPr lang="en-US" sz="1800" dirty="0">
                <a:effectLst/>
                <a:latin typeface="URWPalladioL"/>
              </a:rPr>
              <a:t>calorimeter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B31D54-A279-1F40-BCAD-ACABB169C269}"/>
              </a:ext>
            </a:extLst>
          </p:cNvPr>
          <p:cNvSpPr txBox="1"/>
          <p:nvPr/>
        </p:nvSpPr>
        <p:spPr>
          <a:xfrm>
            <a:off x="1148217" y="5945220"/>
            <a:ext cx="15730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AC-LGAD </a:t>
            </a:r>
          </a:p>
          <a:p>
            <a:r>
              <a:rPr lang="en-US" dirty="0"/>
              <a:t>tracking Layers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1B76B16-B0E8-B649-BF90-0F8A2CD786B1}"/>
              </a:ext>
            </a:extLst>
          </p:cNvPr>
          <p:cNvCxnSpPr>
            <a:stCxn id="23" idx="0"/>
          </p:cNvCxnSpPr>
          <p:nvPr/>
        </p:nvCxnSpPr>
        <p:spPr>
          <a:xfrm flipV="1">
            <a:off x="1934747" y="5311431"/>
            <a:ext cx="58446" cy="63378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06B5BDC-8EFE-934F-A431-E5956C1898D9}"/>
              </a:ext>
            </a:extLst>
          </p:cNvPr>
          <p:cNvCxnSpPr>
            <a:stCxn id="23" idx="0"/>
          </p:cNvCxnSpPr>
          <p:nvPr/>
        </p:nvCxnSpPr>
        <p:spPr>
          <a:xfrm flipV="1">
            <a:off x="1934747" y="5311431"/>
            <a:ext cx="471020" cy="63378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2119B0F-344A-4C41-BC68-6EC511D6AB3A}"/>
              </a:ext>
            </a:extLst>
          </p:cNvPr>
          <p:cNvCxnSpPr>
            <a:stCxn id="22" idx="0"/>
          </p:cNvCxnSpPr>
          <p:nvPr/>
        </p:nvCxnSpPr>
        <p:spPr>
          <a:xfrm flipH="1" flipV="1">
            <a:off x="4556893" y="5005137"/>
            <a:ext cx="1311296" cy="8939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61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C3B6CC4-64C5-7746-86F6-0CFDCA54B4C5}"/>
              </a:ext>
            </a:extLst>
          </p:cNvPr>
          <p:cNvSpPr txBox="1"/>
          <p:nvPr/>
        </p:nvSpPr>
        <p:spPr>
          <a:xfrm>
            <a:off x="346510" y="111757"/>
            <a:ext cx="3781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902030302020204" pitchFamily="66" charset="0"/>
              </a:rPr>
              <a:t>The luminosity detectors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70A09-3417-2645-869B-0CB7CFCCD728}"/>
              </a:ext>
            </a:extLst>
          </p:cNvPr>
          <p:cNvGrpSpPr/>
          <p:nvPr/>
        </p:nvGrpSpPr>
        <p:grpSpPr>
          <a:xfrm rot="18926478">
            <a:off x="3393217" y="1421346"/>
            <a:ext cx="1617048" cy="889016"/>
            <a:chOff x="1959608" y="3946357"/>
            <a:chExt cx="2304385" cy="13820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4584BD-1759-A148-B473-646F359D83EF}"/>
                </a:ext>
              </a:extLst>
            </p:cNvPr>
            <p:cNvSpPr/>
            <p:nvPr/>
          </p:nvSpPr>
          <p:spPr>
            <a:xfrm>
              <a:off x="1959608" y="3946358"/>
              <a:ext cx="96986" cy="1382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B8CCC3-837E-154F-BE76-8BD758425DA1}"/>
                </a:ext>
              </a:extLst>
            </p:cNvPr>
            <p:cNvSpPr/>
            <p:nvPr/>
          </p:nvSpPr>
          <p:spPr>
            <a:xfrm>
              <a:off x="2374655" y="3946357"/>
              <a:ext cx="96986" cy="1382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6E5679-DE48-6143-8527-60103B8F8A96}"/>
                </a:ext>
              </a:extLst>
            </p:cNvPr>
            <p:cNvSpPr/>
            <p:nvPr/>
          </p:nvSpPr>
          <p:spPr>
            <a:xfrm>
              <a:off x="2825371" y="3946358"/>
              <a:ext cx="1438622" cy="1382032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25BCC7-39DF-B549-9BCF-3D8AF5ADD512}"/>
              </a:ext>
            </a:extLst>
          </p:cNvPr>
          <p:cNvGrpSpPr/>
          <p:nvPr/>
        </p:nvGrpSpPr>
        <p:grpSpPr>
          <a:xfrm rot="2269510">
            <a:off x="2999299" y="5454794"/>
            <a:ext cx="1617048" cy="889016"/>
            <a:chOff x="1959608" y="3946357"/>
            <a:chExt cx="2304385" cy="138203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F5280E2-AA08-F54C-8C79-0D04A1997317}"/>
                </a:ext>
              </a:extLst>
            </p:cNvPr>
            <p:cNvSpPr/>
            <p:nvPr/>
          </p:nvSpPr>
          <p:spPr>
            <a:xfrm>
              <a:off x="1959608" y="3946358"/>
              <a:ext cx="96986" cy="1382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8452307-40FC-0F45-890E-41B28340EC08}"/>
                </a:ext>
              </a:extLst>
            </p:cNvPr>
            <p:cNvSpPr/>
            <p:nvPr/>
          </p:nvSpPr>
          <p:spPr>
            <a:xfrm>
              <a:off x="2374655" y="3946357"/>
              <a:ext cx="96986" cy="1382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DD477A3-BBB7-1649-A45F-DC2FE2DE3522}"/>
                </a:ext>
              </a:extLst>
            </p:cNvPr>
            <p:cNvSpPr/>
            <p:nvPr/>
          </p:nvSpPr>
          <p:spPr>
            <a:xfrm>
              <a:off x="2825371" y="3946358"/>
              <a:ext cx="1438622" cy="1382032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7F74D80-7E38-2544-BBF2-F63753F021E8}"/>
              </a:ext>
            </a:extLst>
          </p:cNvPr>
          <p:cNvSpPr/>
          <p:nvPr/>
        </p:nvSpPr>
        <p:spPr>
          <a:xfrm>
            <a:off x="4584966" y="3582619"/>
            <a:ext cx="1009519" cy="88901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B0C673-5DD7-C848-B179-087E1DEC7756}"/>
              </a:ext>
            </a:extLst>
          </p:cNvPr>
          <p:cNvSpPr/>
          <p:nvPr/>
        </p:nvSpPr>
        <p:spPr>
          <a:xfrm>
            <a:off x="771758" y="3582619"/>
            <a:ext cx="1009519" cy="88901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2D3FBC-8322-4E49-868E-5C5DA2AC8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7" t="36522" r="6779" b="36280"/>
          <a:stretch/>
        </p:blipFill>
        <p:spPr bwMode="auto">
          <a:xfrm>
            <a:off x="32308" y="3771962"/>
            <a:ext cx="3797492" cy="54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rc 26">
            <a:extLst>
              <a:ext uri="{FF2B5EF4-FFF2-40B4-BE49-F238E27FC236}">
                <a16:creationId xmlns:a16="http://schemas.microsoft.com/office/drawing/2014/main" id="{66C2C7AD-CF8A-A143-BCB7-1BC417CB3E17}"/>
              </a:ext>
            </a:extLst>
          </p:cNvPr>
          <p:cNvSpPr/>
          <p:nvPr/>
        </p:nvSpPr>
        <p:spPr>
          <a:xfrm rot="4646074">
            <a:off x="213624" y="1910423"/>
            <a:ext cx="2125787" cy="2184935"/>
          </a:xfrm>
          <a:prstGeom prst="arc">
            <a:avLst>
              <a:gd name="adj1" fmla="val 19944865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4F9381-413F-7545-B356-C8354E29B56D}"/>
              </a:ext>
            </a:extLst>
          </p:cNvPr>
          <p:cNvCxnSpPr/>
          <p:nvPr/>
        </p:nvCxnSpPr>
        <p:spPr>
          <a:xfrm flipV="1">
            <a:off x="1931054" y="2411716"/>
            <a:ext cx="1608824" cy="144340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784AE0C-503A-9346-AF36-1470F524581A}"/>
              </a:ext>
            </a:extLst>
          </p:cNvPr>
          <p:cNvGrpSpPr/>
          <p:nvPr/>
        </p:nvGrpSpPr>
        <p:grpSpPr>
          <a:xfrm flipV="1">
            <a:off x="128657" y="4045121"/>
            <a:ext cx="3366159" cy="2125787"/>
            <a:chOff x="2445205" y="1090362"/>
            <a:chExt cx="3366159" cy="2125787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7CA0B9E-DC4A-A049-AEFE-0583C833DE1F}"/>
                </a:ext>
              </a:extLst>
            </p:cNvPr>
            <p:cNvCxnSpPr/>
            <p:nvPr/>
          </p:nvCxnSpPr>
          <p:spPr>
            <a:xfrm flipV="1">
              <a:off x="4202540" y="1544114"/>
              <a:ext cx="1608824" cy="14434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3678A433-22FE-4B40-853A-231032335E90}"/>
                </a:ext>
              </a:extLst>
            </p:cNvPr>
            <p:cNvSpPr/>
            <p:nvPr/>
          </p:nvSpPr>
          <p:spPr>
            <a:xfrm rot="4646074">
              <a:off x="2474779" y="1060788"/>
              <a:ext cx="2125787" cy="2184935"/>
            </a:xfrm>
            <a:prstGeom prst="arc">
              <a:avLst>
                <a:gd name="adj1" fmla="val 19944865"/>
                <a:gd name="adj2" fmla="val 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60B298D-2F3C-934B-BEB3-6E763B07C002}"/>
              </a:ext>
            </a:extLst>
          </p:cNvPr>
          <p:cNvSpPr txBox="1"/>
          <p:nvPr/>
        </p:nvSpPr>
        <p:spPr>
          <a:xfrm>
            <a:off x="6400800" y="1266119"/>
            <a:ext cx="4697696" cy="1861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u="sng" dirty="0"/>
              <a:t>Tracking layers: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Two AC-LGAD tracking layers for each section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8x16 cm</a:t>
            </a:r>
            <a:r>
              <a:rPr lang="en-US" baseline="30000" dirty="0"/>
              <a:t>2</a:t>
            </a:r>
            <a:r>
              <a:rPr lang="en-US" dirty="0"/>
              <a:t> detection area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6A578CC-5248-7142-A724-5A7337CCEB3C}"/>
              </a:ext>
            </a:extLst>
          </p:cNvPr>
          <p:cNvSpPr txBox="1"/>
          <p:nvPr/>
        </p:nvSpPr>
        <p:spPr>
          <a:xfrm>
            <a:off x="6349651" y="3301751"/>
            <a:ext cx="5345438" cy="2415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u="sng" dirty="0"/>
              <a:t>Calorimeters: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2x2x20 cm</a:t>
            </a:r>
            <a:r>
              <a:rPr lang="en-US" baseline="30000" dirty="0"/>
              <a:t>3</a:t>
            </a:r>
            <a:r>
              <a:rPr lang="en-US" dirty="0"/>
              <a:t> crystal with 8x16 cm</a:t>
            </a:r>
            <a:r>
              <a:rPr lang="en-US" baseline="30000" dirty="0"/>
              <a:t>2</a:t>
            </a:r>
            <a:r>
              <a:rPr lang="en-US" dirty="0"/>
              <a:t> for UP and DOWN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2x2x20 cm</a:t>
            </a:r>
            <a:r>
              <a:rPr lang="en-US" baseline="30000" dirty="0"/>
              <a:t>3</a:t>
            </a:r>
            <a:r>
              <a:rPr lang="en-US" dirty="0"/>
              <a:t> PbWO4 , 16x16 cm</a:t>
            </a:r>
            <a:r>
              <a:rPr lang="en-US" baseline="30000" dirty="0"/>
              <a:t>2</a:t>
            </a:r>
            <a:r>
              <a:rPr lang="en-US" dirty="0"/>
              <a:t> active area for </a:t>
            </a:r>
          </a:p>
          <a:p>
            <a:pPr>
              <a:lnSpc>
                <a:spcPct val="200000"/>
              </a:lnSpc>
            </a:pPr>
            <a:r>
              <a:rPr lang="en-US" dirty="0"/>
              <a:t>     photon calorimeter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AC6C9E9-7258-5E4A-BA7A-8A081CB8ED03}"/>
              </a:ext>
            </a:extLst>
          </p:cNvPr>
          <p:cNvSpPr txBox="1"/>
          <p:nvPr/>
        </p:nvSpPr>
        <p:spPr>
          <a:xfrm>
            <a:off x="3596997" y="944712"/>
            <a:ext cx="4507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UP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77E98F-4AA2-3E42-A37F-99CEC97DB3E4}"/>
              </a:ext>
            </a:extLst>
          </p:cNvPr>
          <p:cNvSpPr txBox="1"/>
          <p:nvPr/>
        </p:nvSpPr>
        <p:spPr>
          <a:xfrm>
            <a:off x="4481069" y="5411578"/>
            <a:ext cx="7352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Down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C06A0A-A085-2A42-9CCA-D4D2D6963420}"/>
              </a:ext>
            </a:extLst>
          </p:cNvPr>
          <p:cNvSpPr txBox="1"/>
          <p:nvPr/>
        </p:nvSpPr>
        <p:spPr>
          <a:xfrm>
            <a:off x="848927" y="3133420"/>
            <a:ext cx="79220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Dipole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27394C-F949-9443-A7C7-3A646281A6A9}"/>
              </a:ext>
            </a:extLst>
          </p:cNvPr>
          <p:cNvSpPr txBox="1"/>
          <p:nvPr/>
        </p:nvSpPr>
        <p:spPr>
          <a:xfrm>
            <a:off x="4494297" y="2969156"/>
            <a:ext cx="12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Central </a:t>
            </a:r>
          </a:p>
          <a:p>
            <a:r>
              <a:rPr lang="en-US" dirty="0"/>
              <a:t>Calorimeter</a:t>
            </a:r>
          </a:p>
        </p:txBody>
      </p:sp>
    </p:spTree>
    <p:extLst>
      <p:ext uri="{BB962C8B-B14F-4D97-AF65-F5344CB8AC3E}">
        <p14:creationId xmlns:p14="http://schemas.microsoft.com/office/powerpoint/2010/main" val="146851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108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URWPalladioL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Korover</dc:creator>
  <cp:lastModifiedBy>Igor Korover</cp:lastModifiedBy>
  <cp:revision>3</cp:revision>
  <dcterms:created xsi:type="dcterms:W3CDTF">2022-04-27T13:53:06Z</dcterms:created>
  <dcterms:modified xsi:type="dcterms:W3CDTF">2022-04-27T16:36:53Z</dcterms:modified>
</cp:coreProperties>
</file>