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17"/>
  </p:notesMasterIdLst>
  <p:handoutMasterIdLst>
    <p:handoutMasterId r:id="rId18"/>
  </p:handoutMasterIdLst>
  <p:sldIdLst>
    <p:sldId id="2022" r:id="rId6"/>
    <p:sldId id="2020" r:id="rId7"/>
    <p:sldId id="2011" r:id="rId8"/>
    <p:sldId id="2016" r:id="rId9"/>
    <p:sldId id="2012" r:id="rId10"/>
    <p:sldId id="2014" r:id="rId11"/>
    <p:sldId id="2018" r:id="rId12"/>
    <p:sldId id="2015" r:id="rId13"/>
    <p:sldId id="2019" r:id="rId14"/>
    <p:sldId id="2023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9F5"/>
    <a:srgbClr val="0C969C"/>
    <a:srgbClr val="DF1E36"/>
    <a:srgbClr val="E01D35"/>
    <a:srgbClr val="FBB8BD"/>
    <a:srgbClr val="285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D2EF8-2642-4900-B252-476CD7F512A6}" v="197" dt="2022-04-26T02:22:27.323"/>
    <p1510:client id="{FC9F229B-6DD0-46CF-9BBC-EC44FBB408C5}" v="19" dt="2022-04-27T01:21:12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86" autoAdjust="0"/>
    <p:restoredTop sz="95545" autoAdjust="0"/>
  </p:normalViewPr>
  <p:slideViewPr>
    <p:cSldViewPr snapToGrid="0" snapToObjects="1">
      <p:cViewPr>
        <p:scale>
          <a:sx n="98" d="100"/>
          <a:sy n="98" d="100"/>
        </p:scale>
        <p:origin x="3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043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840447-616D-4F71-A466-4ED9660EA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0661A-A012-48F5-BADB-7A8D7BEFDA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F51-3741-4082-B30A-A7F7E59839C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126F6-319A-4B50-A0B6-5DD39C1BD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A16DC-13A3-40CD-9E9C-A6EAFD4DB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6F66B-5476-4D92-81BA-12450E16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5574C-6F45-6042-97A7-9BBE6C2E37B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E2D8-0EC0-B547-9723-D0646909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7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C969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8588515-AEE3-4C49-9533-8BA0070C6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84" y="4497654"/>
            <a:ext cx="1599513" cy="213599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446252-964B-4C7F-9B61-70A055195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5" y="261937"/>
            <a:ext cx="441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E1F7-A833-48E1-9321-A1C491209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9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6858001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DF91D0D-FAB9-4D51-85ED-51971587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heinhard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heinhard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new_uic_mark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3" y="6165660"/>
            <a:ext cx="530352" cy="530352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34402C-0DD8-43E3-927D-FD4253EAE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5" y="261937"/>
            <a:ext cx="441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E1F7-A833-48E1-9321-A1C491209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5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4378" y="1828799"/>
            <a:ext cx="4622450" cy="4351338"/>
          </a:xfrm>
        </p:spPr>
        <p:txBody>
          <a:bodyPr/>
          <a:lstStyle>
            <a:lvl1pPr>
              <a:defRPr>
                <a:latin typeface="Theinhardt"/>
              </a:defRPr>
            </a:lvl1pPr>
            <a:lvl2pPr>
              <a:defRPr>
                <a:latin typeface="Theinhardt"/>
              </a:defRPr>
            </a:lvl2pPr>
            <a:lvl3pPr>
              <a:defRPr>
                <a:latin typeface="Theinhardt"/>
              </a:defRPr>
            </a:lvl3pPr>
            <a:lvl4pPr>
              <a:defRPr>
                <a:latin typeface="Theinhardt"/>
              </a:defRPr>
            </a:lvl4pPr>
            <a:lvl5pPr>
              <a:defRPr>
                <a:latin typeface="Theinhard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1689" y="1828799"/>
            <a:ext cx="4622450" cy="4348163"/>
          </a:xfrm>
        </p:spPr>
        <p:txBody>
          <a:bodyPr/>
          <a:lstStyle>
            <a:lvl1pPr>
              <a:defRPr>
                <a:latin typeface="Theinhardt"/>
              </a:defRPr>
            </a:lvl1pPr>
            <a:lvl2pPr>
              <a:defRPr>
                <a:latin typeface="Theinhardt"/>
              </a:defRPr>
            </a:lvl2pPr>
            <a:lvl3pPr>
              <a:defRPr>
                <a:latin typeface="Theinhardt"/>
              </a:defRPr>
            </a:lvl3pPr>
            <a:lvl4pPr>
              <a:defRPr>
                <a:latin typeface="Theinhardt"/>
              </a:defRPr>
            </a:lvl4pPr>
            <a:lvl5pPr>
              <a:defRPr>
                <a:latin typeface="Theinhard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205D1D-A32F-49D5-908D-1DAB38C9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einhard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588B4F7-6DC5-4CA5-8812-4A4CD0431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5" y="261937"/>
            <a:ext cx="441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E1F7-A833-48E1-9321-A1C491209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1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205D1D-A32F-49D5-908D-1DAB38C9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einhard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588B4F7-6DC5-4CA5-8812-4A4CD0431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5" y="261937"/>
            <a:ext cx="441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E1F7-A833-48E1-9321-A1C491209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A5A76698-899E-4713-B6CE-436176ABE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7E126C8-F629-45BE-8233-3A92B2313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5" y="309562"/>
            <a:ext cx="441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E1F7-A833-48E1-9321-A1C491209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0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C969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8588515-AEE3-4C49-9533-8BA0070C6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84" y="4497654"/>
            <a:ext cx="1599513" cy="213599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446252-964B-4C7F-9B61-70A055195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5" y="261937"/>
            <a:ext cx="441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E1F7-A833-48E1-9321-A1C491209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4378" y="365125"/>
            <a:ext cx="9509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4378" y="1825625"/>
            <a:ext cx="90394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EC56B2E-A6B5-4337-8F19-A8BB239227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/>
        </p:blipFill>
        <p:spPr bwMode="auto">
          <a:xfrm>
            <a:off x="11082242" y="5769360"/>
            <a:ext cx="807586" cy="8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C15CDA4-3ADF-40F4-9BB3-17C7B47ED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5" y="261937"/>
            <a:ext cx="441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E1F7-A833-48E1-9321-A1C491209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2" r:id="rId3"/>
    <p:sldLayoutId id="2147483658" r:id="rId4"/>
    <p:sldLayoutId id="2147483655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C969C"/>
          </a:solidFill>
          <a:latin typeface="Theinhardt"/>
          <a:ea typeface="Theinhardt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heinhardt"/>
          <a:ea typeface="Theinhardt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heinhardt"/>
          <a:ea typeface="Theinhardt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heinhardt"/>
          <a:ea typeface="Theinhardt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/>
          <a:ea typeface="Theinhardt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/>
          <a:ea typeface="Theinhardt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4378" y="365125"/>
            <a:ext cx="9509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4378" y="1825625"/>
            <a:ext cx="90394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EC56B2E-A6B5-4337-8F19-A8BB239227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1082242" y="5769360"/>
            <a:ext cx="807586" cy="8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34059C14-637C-4852-B8EA-9C5203D33D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2290" y="6244408"/>
            <a:ext cx="1165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00" dirty="0">
                <a:solidFill>
                  <a:schemeClr val="tx1"/>
                </a:solidFill>
                <a:latin typeface="Theinhardt Bold" panose="020B0804020202020204" pitchFamily="34" charset="0"/>
              </a:rPr>
              <a:t>APS April Meeting </a:t>
            </a:r>
          </a:p>
          <a:p>
            <a:pPr algn="ctr">
              <a:buFontTx/>
              <a:buNone/>
            </a:pPr>
            <a:r>
              <a:rPr lang="en-US" sz="1000" dirty="0">
                <a:solidFill>
                  <a:schemeClr val="tx1"/>
                </a:solidFill>
                <a:latin typeface="Theinhardt Bold" panose="020B0804020202020204" pitchFamily="34" charset="0"/>
              </a:rPr>
              <a:t>April 9</a:t>
            </a:r>
            <a:r>
              <a:rPr lang="en-US" sz="1000" baseline="30000" dirty="0">
                <a:solidFill>
                  <a:schemeClr val="tx1"/>
                </a:solidFill>
                <a:latin typeface="Theinhardt Bold" panose="020B0804020202020204" pitchFamily="34" charset="0"/>
              </a:rPr>
              <a:t>th</a:t>
            </a:r>
            <a:r>
              <a:rPr lang="en-US" sz="1000" dirty="0">
                <a:solidFill>
                  <a:schemeClr val="tx1"/>
                </a:solidFill>
                <a:latin typeface="Theinhardt Bold" panose="020B0804020202020204" pitchFamily="34" charset="0"/>
              </a:rPr>
              <a:t>, 2022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C15CDA4-3ADF-40F4-9BB3-17C7B47ED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5" y="261937"/>
            <a:ext cx="441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E1F7-A833-48E1-9321-A1C491209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C969C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7E4A8B-7D7C-4D3C-94D6-41AAAC8CC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8" r="24508"/>
          <a:stretch/>
        </p:blipFill>
        <p:spPr>
          <a:xfrm rot="10800000">
            <a:off x="0" y="9"/>
            <a:ext cx="621607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2DADB-445A-4D3A-B3C2-AAEB06B04CB5}"/>
              </a:ext>
            </a:extLst>
          </p:cNvPr>
          <p:cNvSpPr txBox="1"/>
          <p:nvPr/>
        </p:nvSpPr>
        <p:spPr>
          <a:xfrm>
            <a:off x="3306675" y="-850767"/>
            <a:ext cx="8907781" cy="2999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Theinhardt Bold" panose="020B0804020202020204" pitchFamily="34" charset="0"/>
                <a:ea typeface="+mj-ea"/>
                <a:cs typeface="+mj-cs"/>
              </a:rPr>
              <a:t>Lambda reconstruction for EIC detector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7076FA0C-04EF-44D1-9A83-47A6E4C6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2054354"/>
            <a:ext cx="6353884" cy="2311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Theinhardt"/>
              </a:rPr>
              <a:t>Enea Prifti (UIC)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bg1"/>
                </a:solidFill>
                <a:latin typeface="Theinhardt"/>
              </a:rPr>
              <a:t>with Dr. Olga Evdokimov 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bg1"/>
                </a:solidFill>
                <a:latin typeface="Theinhardt"/>
              </a:rPr>
              <a:t>and Dr. Anselm </a:t>
            </a:r>
            <a:r>
              <a:rPr lang="en-US" sz="3600" b="1" dirty="0" err="1">
                <a:solidFill>
                  <a:schemeClr val="bg1"/>
                </a:solidFill>
                <a:latin typeface="Theinhardt"/>
              </a:rPr>
              <a:t>Vossen</a:t>
            </a:r>
            <a:endParaRPr lang="en-US" sz="3600" b="1" dirty="0">
              <a:solidFill>
                <a:schemeClr val="bg1"/>
              </a:solidFill>
              <a:latin typeface="Theinhardt"/>
            </a:endParaRP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Theinhardt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95018-ADDE-430E-88CB-FB4C57B9F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63E1F7-A833-48E1-9321-A1C491209E8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45DA67B-F985-4665-9814-F30868F0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53" y="1083751"/>
            <a:ext cx="5555469" cy="41758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417633-C59C-4876-A645-607FFA9C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78" y="48976"/>
            <a:ext cx="9509760" cy="1325563"/>
          </a:xfrm>
        </p:spPr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Reco</a:t>
            </a:r>
            <a:r>
              <a:rPr lang="en-US" dirty="0"/>
              <a:t> vs Matching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3B4F9-16F3-4771-A53D-20E1C94043F1}"/>
              </a:ext>
            </a:extLst>
          </p:cNvPr>
          <p:cNvSpPr txBox="1"/>
          <p:nvPr/>
        </p:nvSpPr>
        <p:spPr>
          <a:xfrm>
            <a:off x="2399359" y="5562233"/>
            <a:ext cx="8652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Similar </a:t>
            </a:r>
            <a:r>
              <a:rPr lang="en-US" dirty="0" err="1">
                <a:latin typeface="Theinhardt"/>
              </a:rPr>
              <a:t>reco</a:t>
            </a:r>
            <a:r>
              <a:rPr lang="en-US" dirty="0">
                <a:latin typeface="Theinhardt"/>
              </a:rPr>
              <a:t> tracks efficiency and gen matched tracks efficiency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Better agreement is expected with improvements in invariant mass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heinhardt"/>
            </a:endParaRPr>
          </a:p>
        </p:txBody>
      </p:sp>
    </p:spTree>
    <p:extLst>
      <p:ext uri="{BB962C8B-B14F-4D97-AF65-F5344CB8AC3E}">
        <p14:creationId xmlns:p14="http://schemas.microsoft.com/office/powerpoint/2010/main" val="302702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" y="262827"/>
            <a:ext cx="12192000" cy="335819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9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electron ion collider">
            <a:extLst>
              <a:ext uri="{FF2B5EF4-FFF2-40B4-BE49-F238E27FC236}">
                <a16:creationId xmlns:a16="http://schemas.microsoft.com/office/drawing/2014/main" id="{6C47DAC0-4714-4FF1-96A3-8259CEAA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073" y="730250"/>
            <a:ext cx="4573754" cy="5524145"/>
          </a:xfrm>
          <a:prstGeom prst="roundRect">
            <a:avLst>
              <a:gd name="adj" fmla="val 4452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AA83A-A0A0-4761-8360-CF6D01FB6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5198" y="1342416"/>
            <a:ext cx="5150794" cy="3372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Lambda reconstruction efficiency study:</a:t>
            </a:r>
          </a:p>
          <a:p>
            <a:r>
              <a:rPr lang="en-US" dirty="0"/>
              <a:t>ep Pythia simulation 18x275</a:t>
            </a:r>
          </a:p>
          <a:p>
            <a:r>
              <a:rPr lang="en-US" dirty="0"/>
              <a:t>Event filter applied to keep only events with lambda</a:t>
            </a:r>
          </a:p>
          <a:p>
            <a:r>
              <a:rPr lang="en-US" dirty="0"/>
              <a:t>Full detector simulation</a:t>
            </a:r>
          </a:p>
          <a:p>
            <a:r>
              <a:rPr lang="en-US" dirty="0"/>
              <a:t>Only primary vertex included/ no explicit secondary vertex reconstruction</a:t>
            </a:r>
          </a:p>
          <a:p>
            <a:r>
              <a:rPr lang="en-US" dirty="0"/>
              <a:t>Two efficiency evaluation methods used:</a:t>
            </a:r>
          </a:p>
          <a:p>
            <a:pPr lvl="1">
              <a:buFontTx/>
              <a:buChar char="-"/>
            </a:pPr>
            <a:r>
              <a:rPr lang="en-US" dirty="0"/>
              <a:t>Factorize secondary track reconstruction efficiency </a:t>
            </a:r>
          </a:p>
          <a:p>
            <a:pPr lvl="1">
              <a:buFontTx/>
              <a:buChar char="-"/>
            </a:pPr>
            <a:r>
              <a:rPr lang="en-US" dirty="0"/>
              <a:t>Lamba decay reconstruction (invariant mass)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CDFC87-50E3-4FBD-B72B-A8C67F4C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914" y="217641"/>
            <a:ext cx="9509760" cy="1325563"/>
          </a:xfrm>
        </p:spPr>
        <p:txBody>
          <a:bodyPr/>
          <a:lstStyle/>
          <a:p>
            <a:r>
              <a:rPr lang="en-US" dirty="0"/>
              <a:t>Data Samples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FA3D5-1061-4E9C-A9A2-5B98EE0E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63E1F7-A833-48E1-9321-A1C491209E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5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22D978-749A-49B5-94A9-609A7374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78" y="-59279"/>
            <a:ext cx="9509760" cy="1325563"/>
          </a:xfrm>
        </p:spPr>
        <p:txBody>
          <a:bodyPr/>
          <a:lstStyle/>
          <a:p>
            <a:r>
              <a:rPr lang="en-US" dirty="0"/>
              <a:t>Track Matching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ACDFE-F93C-490C-A12B-ABC500A0A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63E1F7-A833-48E1-9321-A1C491209E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08B51-5570-41B0-85E0-4F4720F9B3E4}"/>
              </a:ext>
            </a:extLst>
          </p:cNvPr>
          <p:cNvSpPr txBox="1"/>
          <p:nvPr/>
        </p:nvSpPr>
        <p:spPr>
          <a:xfrm>
            <a:off x="8010461" y="4607710"/>
            <a:ext cx="2989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einhardt"/>
              </a:rPr>
              <a:t>Protons phi: 0.997743</a:t>
            </a:r>
          </a:p>
          <a:p>
            <a:r>
              <a:rPr lang="en-US" dirty="0" err="1">
                <a:latin typeface="Theinhardt"/>
              </a:rPr>
              <a:t>Pions</a:t>
            </a:r>
            <a:r>
              <a:rPr lang="en-US" dirty="0">
                <a:latin typeface="Theinhardt"/>
              </a:rPr>
              <a:t> phi: 0.961413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DCA15-66E0-4182-983F-BCA2CB9C0D80}"/>
              </a:ext>
            </a:extLst>
          </p:cNvPr>
          <p:cNvSpPr txBox="1"/>
          <p:nvPr/>
        </p:nvSpPr>
        <p:spPr>
          <a:xfrm>
            <a:off x="3678341" y="4607710"/>
            <a:ext cx="3354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einhardt"/>
              </a:rPr>
              <a:t>Protons theta: 0.96452</a:t>
            </a:r>
          </a:p>
          <a:p>
            <a:r>
              <a:rPr lang="en-US" dirty="0" err="1">
                <a:latin typeface="Theinhardt"/>
              </a:rPr>
              <a:t>Pions</a:t>
            </a:r>
            <a:r>
              <a:rPr lang="en-US" dirty="0">
                <a:latin typeface="Theinhardt"/>
              </a:rPr>
              <a:t> theta: 0.964603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400A1-02DB-419A-86BD-F4D661455954}"/>
              </a:ext>
            </a:extLst>
          </p:cNvPr>
          <p:cNvSpPr txBox="1"/>
          <p:nvPr/>
        </p:nvSpPr>
        <p:spPr>
          <a:xfrm>
            <a:off x="2314378" y="5655362"/>
            <a:ext cx="868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heinhardt"/>
              </a:rPr>
              <a:t>Reco</a:t>
            </a:r>
            <a:r>
              <a:rPr lang="en-US" dirty="0">
                <a:latin typeface="Theinhardt"/>
              </a:rPr>
              <a:t> Signal – tracks with closest gen track difference of  |∆</a:t>
            </a:r>
            <a:r>
              <a:rPr lang="el-GR" dirty="0">
                <a:latin typeface="Theinhardt"/>
              </a:rPr>
              <a:t>θ</a:t>
            </a:r>
            <a:r>
              <a:rPr lang="en-US" dirty="0">
                <a:latin typeface="Theinhardt"/>
              </a:rPr>
              <a:t>| &lt; 0.01 and |</a:t>
            </a:r>
            <a:r>
              <a:rPr lang="el-GR" dirty="0">
                <a:latin typeface="Theinhardt"/>
              </a:rPr>
              <a:t>∆Φ</a:t>
            </a:r>
            <a:r>
              <a:rPr lang="en-US" dirty="0">
                <a:latin typeface="Theinhardt"/>
              </a:rPr>
              <a:t>| &lt; 0.1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CB1673-6B1B-43AD-9AB7-A05416E6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972" y="948278"/>
            <a:ext cx="9384484" cy="37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D111-2D1E-4FC8-857C-2B18B64C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78" y="-80748"/>
            <a:ext cx="950976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Secondary track reconstruction efficiency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1E0031-2AF1-4612-B872-ED4AAB8EA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63E1F7-A833-48E1-9321-A1C491209E8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83B8B-1EDA-4C87-A2F5-E0593DBFB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9974" y="988301"/>
            <a:ext cx="6765621" cy="5083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1B5671-C5F4-48B6-B5D4-EB65FEA4A016}"/>
              </a:ext>
            </a:extLst>
          </p:cNvPr>
          <p:cNvSpPr txBox="1"/>
          <p:nvPr/>
        </p:nvSpPr>
        <p:spPr>
          <a:xfrm>
            <a:off x="2404224" y="5978338"/>
            <a:ext cx="1160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Efficiency of Lambda daughters’ vs all pions (and protons) efficiencies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03289-D9C7-46B2-AA13-BF6B38912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459" y="1505733"/>
            <a:ext cx="2280160" cy="10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8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27D653-8890-471A-86E4-A3E13FC6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89" y="-121258"/>
            <a:ext cx="9509760" cy="1325563"/>
          </a:xfrm>
        </p:spPr>
        <p:txBody>
          <a:bodyPr/>
          <a:lstStyle/>
          <a:p>
            <a:r>
              <a:rPr lang="en-US" dirty="0"/>
              <a:t>Invariant mass reconstruction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E22FE-F06C-4151-AE03-689AA65A2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63E1F7-A833-48E1-9321-A1C491209E8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0CF55-D711-46C6-8025-6833343F6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193" y="894067"/>
            <a:ext cx="7438232" cy="4278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D40C5B-3B8E-4430-9C63-B3317E80A855}"/>
              </a:ext>
            </a:extLst>
          </p:cNvPr>
          <p:cNvSpPr txBox="1"/>
          <p:nvPr/>
        </p:nvSpPr>
        <p:spPr>
          <a:xfrm>
            <a:off x="2495145" y="5267529"/>
            <a:ext cx="9403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Raw Signal – pairs of protons and </a:t>
            </a:r>
            <a:r>
              <a:rPr lang="en-US" dirty="0" err="1">
                <a:latin typeface="Theinhardt"/>
              </a:rPr>
              <a:t>pions</a:t>
            </a:r>
            <a:r>
              <a:rPr lang="en-US" dirty="0">
                <a:latin typeface="Theinhardt"/>
              </a:rPr>
              <a:t> with opposite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Background – pairs with protons and </a:t>
            </a:r>
            <a:r>
              <a:rPr lang="en-US" dirty="0" err="1">
                <a:latin typeface="Theinhardt"/>
              </a:rPr>
              <a:t>pions</a:t>
            </a:r>
            <a:r>
              <a:rPr lang="en-US" dirty="0">
                <a:latin typeface="Theinhardt"/>
              </a:rPr>
              <a:t> of the same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The background is scaled using the ratio in a region away from the lambda mass peak</a:t>
            </a:r>
          </a:p>
        </p:txBody>
      </p:sp>
    </p:spTree>
    <p:extLst>
      <p:ext uri="{BB962C8B-B14F-4D97-AF65-F5344CB8AC3E}">
        <p14:creationId xmlns:p14="http://schemas.microsoft.com/office/powerpoint/2010/main" val="227941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DA9B-BA63-4130-9BE2-E63D6A51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78" y="-35720"/>
            <a:ext cx="9509760" cy="1325563"/>
          </a:xfrm>
        </p:spPr>
        <p:txBody>
          <a:bodyPr/>
          <a:lstStyle/>
          <a:p>
            <a:r>
              <a:rPr lang="en-US" dirty="0"/>
              <a:t>Lambda reconstruction efficiency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175ED-134C-4E66-B3EE-6E2BD2621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63E1F7-A833-48E1-9321-A1C491209E8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BC413-0C9B-441E-8831-7DA4FA6CE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143" y="1021404"/>
            <a:ext cx="8372060" cy="4815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7A7D0-B3B8-4855-8150-B9550679C8F5}"/>
              </a:ext>
            </a:extLst>
          </p:cNvPr>
          <p:cNvSpPr txBox="1"/>
          <p:nvPr/>
        </p:nvSpPr>
        <p:spPr>
          <a:xfrm>
            <a:off x="2451450" y="5353856"/>
            <a:ext cx="1160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Reconstruction for different kinematic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The background is scaled using the same factor used in the mass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Difference of two distributions yields reconstructed lambda spectrum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8BD3C8A-A45C-4F6B-8191-4C3560F55679}"/>
              </a:ext>
            </a:extLst>
          </p:cNvPr>
          <p:cNvSpPr/>
          <p:nvPr/>
        </p:nvSpPr>
        <p:spPr>
          <a:xfrm>
            <a:off x="6622026" y="2939845"/>
            <a:ext cx="6341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8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5F55-750E-417E-B971-B881602C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78" y="48976"/>
            <a:ext cx="9509760" cy="1325563"/>
          </a:xfrm>
        </p:spPr>
        <p:txBody>
          <a:bodyPr/>
          <a:lstStyle/>
          <a:p>
            <a:r>
              <a:rPr lang="en-US" dirty="0"/>
              <a:t>Extracted Efficiencies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FC3BA-6300-4FE9-B935-5CA631411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63E1F7-A833-48E1-9321-A1C491209E8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DC89C-C255-4AF1-AB18-83C279C8C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35369" y="1110653"/>
            <a:ext cx="6168518" cy="4636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705CA-3883-4AC3-80A5-01C8CE6AC91B}"/>
              </a:ext>
            </a:extLst>
          </p:cNvPr>
          <p:cNvSpPr txBox="1"/>
          <p:nvPr/>
        </p:nvSpPr>
        <p:spPr>
          <a:xfrm>
            <a:off x="2399359" y="5832469"/>
            <a:ext cx="1160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Efficiency – Ratio of reconstructed Lambda p spectra over generated Lambda p spectra</a:t>
            </a:r>
          </a:p>
        </p:txBody>
      </p:sp>
    </p:spTree>
    <p:extLst>
      <p:ext uri="{BB962C8B-B14F-4D97-AF65-F5344CB8AC3E}">
        <p14:creationId xmlns:p14="http://schemas.microsoft.com/office/powerpoint/2010/main" val="333107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5F55-750E-417E-B971-B881602C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78" y="48976"/>
            <a:ext cx="9509760" cy="1325563"/>
          </a:xfrm>
        </p:spPr>
        <p:txBody>
          <a:bodyPr/>
          <a:lstStyle/>
          <a:p>
            <a:r>
              <a:rPr lang="en-US" dirty="0"/>
              <a:t>Extracted Efficiencies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FC3BA-6300-4FE9-B935-5CA631411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63E1F7-A833-48E1-9321-A1C491209E8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DC89C-C255-4AF1-AB18-83C279C8C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35369" y="1110653"/>
            <a:ext cx="6168518" cy="4636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705CA-3883-4AC3-80A5-01C8CE6AC91B}"/>
              </a:ext>
            </a:extLst>
          </p:cNvPr>
          <p:cNvSpPr txBox="1"/>
          <p:nvPr/>
        </p:nvSpPr>
        <p:spPr>
          <a:xfrm>
            <a:off x="2399359" y="5832469"/>
            <a:ext cx="1160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Efficiency – Ratio of reconstructed Lambda p spectra over generated Lambda p spectra</a:t>
            </a:r>
          </a:p>
        </p:txBody>
      </p:sp>
    </p:spTree>
    <p:extLst>
      <p:ext uri="{BB962C8B-B14F-4D97-AF65-F5344CB8AC3E}">
        <p14:creationId xmlns:p14="http://schemas.microsoft.com/office/powerpoint/2010/main" val="358564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5F55-750E-417E-B971-B881602C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78" y="48976"/>
            <a:ext cx="9509760" cy="1325563"/>
          </a:xfrm>
        </p:spPr>
        <p:txBody>
          <a:bodyPr/>
          <a:lstStyle/>
          <a:p>
            <a:r>
              <a:rPr lang="en-US" dirty="0"/>
              <a:t>Extracted Efficiencies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FC3BA-6300-4FE9-B935-5CA631411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63E1F7-A833-48E1-9321-A1C491209E8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DC89C-C255-4AF1-AB18-83C279C8C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35369" y="1110653"/>
            <a:ext cx="6168518" cy="4636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705CA-3883-4AC3-80A5-01C8CE6AC91B}"/>
              </a:ext>
            </a:extLst>
          </p:cNvPr>
          <p:cNvSpPr txBox="1"/>
          <p:nvPr/>
        </p:nvSpPr>
        <p:spPr>
          <a:xfrm>
            <a:off x="2399359" y="5832469"/>
            <a:ext cx="1160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heinhardt"/>
              </a:rPr>
              <a:t>Efficiency – Ratio of reconstructed Lambda p spectra over generated Lambda p spectra</a:t>
            </a:r>
          </a:p>
        </p:txBody>
      </p:sp>
    </p:spTree>
    <p:extLst>
      <p:ext uri="{BB962C8B-B14F-4D97-AF65-F5344CB8AC3E}">
        <p14:creationId xmlns:p14="http://schemas.microsoft.com/office/powerpoint/2010/main" val="27947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F205AC45D7C40AE1F46208CC59296" ma:contentTypeVersion="7" ma:contentTypeDescription="Create a new document." ma:contentTypeScope="" ma:versionID="b5936ca0da0036622b4d308322aae8a5">
  <xsd:schema xmlns:xsd="http://www.w3.org/2001/XMLSchema" xmlns:xs="http://www.w3.org/2001/XMLSchema" xmlns:p="http://schemas.microsoft.com/office/2006/metadata/properties" xmlns:ns3="6001fc3f-0bbe-443b-a0e0-b2aa879bf687" xmlns:ns4="fde50703-80e5-4ac4-8f8e-226e9df7e8f3" targetNamespace="http://schemas.microsoft.com/office/2006/metadata/properties" ma:root="true" ma:fieldsID="34b20b6fcbd8f49576082c9dba028bc1" ns3:_="" ns4:_="">
    <xsd:import namespace="6001fc3f-0bbe-443b-a0e0-b2aa879bf687"/>
    <xsd:import namespace="fde50703-80e5-4ac4-8f8e-226e9df7e8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1fc3f-0bbe-443b-a0e0-b2aa879bf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50703-80e5-4ac4-8f8e-226e9df7e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A5662A-6ACF-449B-9816-151FBD5ABAA0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fde50703-80e5-4ac4-8f8e-226e9df7e8f3"/>
    <ds:schemaRef ds:uri="http://schemas.openxmlformats.org/package/2006/metadata/core-properties"/>
    <ds:schemaRef ds:uri="http://schemas.microsoft.com/office/infopath/2007/PartnerControls"/>
    <ds:schemaRef ds:uri="6001fc3f-0bbe-443b-a0e0-b2aa879bf687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9965B12-A032-4006-AC74-85FACE8188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E3B00C-404A-4EC4-A268-8E13895EE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1fc3f-0bbe-443b-a0e0-b2aa879bf687"/>
    <ds:schemaRef ds:uri="fde50703-80e5-4ac4-8f8e-226e9df7e8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15291</TotalTime>
  <Words>280</Words>
  <Application>Microsoft Office PowerPoint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Theinhardt</vt:lpstr>
      <vt:lpstr>Theinhardt Bold</vt:lpstr>
      <vt:lpstr>Office Theme</vt:lpstr>
      <vt:lpstr>Office Theme</vt:lpstr>
      <vt:lpstr>PowerPoint Presentation</vt:lpstr>
      <vt:lpstr>Data Samples</vt:lpstr>
      <vt:lpstr>Track Matching</vt:lpstr>
      <vt:lpstr>Secondary track reconstruction efficiency </vt:lpstr>
      <vt:lpstr>Invariant mass reconstruction</vt:lpstr>
      <vt:lpstr>Lambda reconstruction efficiency</vt:lpstr>
      <vt:lpstr>Extracted Efficiencies</vt:lpstr>
      <vt:lpstr>Extracted Efficiencies</vt:lpstr>
      <vt:lpstr>Extracted Efficiencies</vt:lpstr>
      <vt:lpstr>Full Reco vs Matching 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Ruhlman, Rebecca</dc:creator>
  <cp:lastModifiedBy>Prifti, Enea</cp:lastModifiedBy>
  <cp:revision>208</cp:revision>
  <dcterms:created xsi:type="dcterms:W3CDTF">2017-11-13T20:08:01Z</dcterms:created>
  <dcterms:modified xsi:type="dcterms:W3CDTF">2022-04-27T14:36:03Z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0x0101006C9F205AC45D7C40AE1F46208CC59296</vt:lpwstr>
  </property>
</Properties>
</file>