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60" r:id="rId4"/>
    <p:sldId id="265" r:id="rId5"/>
    <p:sldId id="259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27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808" y="168"/>
      </p:cViewPr>
      <p:guideLst>
        <p:guide orient="horz" pos="2160"/>
        <p:guide pos="3840"/>
        <p:guide orient="horz" pos="27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833261-1878-4E42-B290-F49773F54900}" type="datetimeFigureOut">
              <a:rPr lang="en-US" smtClean="0"/>
              <a:t>4/27/22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2D8358-E6DB-49BA-8214-3822E5B37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791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3CD31-37FC-2C34-A5E7-3A0D4CAA47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CDEB12-F3AF-BC3E-1960-00C9D13A20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C9FBD2-4749-331B-EA28-149073282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E65DA-30D8-4F80-BA94-8FA4EF416C55}" type="datetime1">
              <a:rPr lang="en-US" smtClean="0"/>
              <a:t>4/27/22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552CE-7BA6-8ADE-48B1-92C5E1376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E6304C-392D-E750-2A45-1FA992CC4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EE085-BB95-3E43-925B-D7EF1EE2F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011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7E2F4-ACF2-05DB-C050-478ED8ADC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F3C7D1-1E56-45D5-EEE2-C580389131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5BBAFB-2292-6420-D415-821D31612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0121B-2E1A-4649-BD49-9397530A2986}" type="datetime1">
              <a:rPr lang="en-US" smtClean="0"/>
              <a:t>4/27/22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E69574-4321-5C9D-766E-57BEFFC32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CE5263-8C9A-C5D5-B328-869ADEBC3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EE085-BB95-3E43-925B-D7EF1EE2F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088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E7E2BD-7654-87EA-8755-ABC0D430EB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EFB6B-B462-6238-396F-E3AC4B33AA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E1358E-A220-FE3B-D10B-9CDE16116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295F-8E1A-4D4E-BFE5-924F24F184DD}" type="datetime1">
              <a:rPr lang="en-US" smtClean="0"/>
              <a:t>4/27/22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B28556-E3F2-695F-39F6-A644DBF3E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36B341-A092-901F-C14C-47E65FC67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EE085-BB95-3E43-925B-D7EF1EE2F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810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5CD29-74E1-FB10-0088-07932B5DA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EDD1C0-FF96-F8E5-04C2-2734D53ABD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B064E1-CBED-55F0-8C06-E28C9DD63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8CBE3-3D95-4F9D-88D2-1FBA1FB10BAC}" type="datetime1">
              <a:rPr lang="en-US" smtClean="0"/>
              <a:t>4/27/22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3D1DAD-309E-E0AD-EB64-DE0CAE72A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F721B1-3C27-BCFA-A85A-78F537659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EE085-BB95-3E43-925B-D7EF1EE2F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302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4B194-079B-66DE-18E8-B4295920A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617366-532E-38FE-4DBE-C64E2AF5FF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64EF7A-2BD2-DBDD-0C51-A68EF085D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EDE7E-DAAF-4A52-99A9-4697573CCB69}" type="datetime1">
              <a:rPr lang="en-US" smtClean="0"/>
              <a:t>4/27/22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BB9B84-C493-BFEE-1145-7E68CD437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71D7E7-0761-4CC9-C57D-9AB39F69A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EE085-BB95-3E43-925B-D7EF1EE2F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263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B5647-D8B7-0E1A-6291-129E6134A6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B7F327-E304-D65E-25CE-56FC1D2EBB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0CBD75-C311-AF25-2212-60385D1F0D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F5140-32CC-03C1-A02F-59CDA2AB8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8191C-BEE6-4879-9147-C4F2A2FE3CCD}" type="datetime1">
              <a:rPr lang="en-US" smtClean="0"/>
              <a:t>4/27/22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B27460-C081-4272-1B10-A4AE52B26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C37F3D-2930-B1A5-4DEA-614D2DD97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EE085-BB95-3E43-925B-D7EF1EE2F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785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DD832-75DD-98D5-D143-5A47DDAF8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0B776E-2A3D-3421-52F4-FFCDF7DC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AC8A2B-B25D-128F-575B-47819EAF70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855F59-AC41-57F8-F9D5-D95B3C0B3A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F4FA01-5CC5-DF1A-4F67-2A1299E886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94F774-938C-2456-1F97-AD7550763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4880B-39BC-4CBD-906B-74938255A1D6}" type="datetime1">
              <a:rPr lang="en-US" smtClean="0"/>
              <a:t>4/27/22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E3EFDF-6E22-73A9-F592-0F90885AD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39A862-D0D1-98BF-6103-672EB552A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EE085-BB95-3E43-925B-D7EF1EE2F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501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53E47-D092-114C-EC19-052C7851B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484E7F-91DE-1F83-740B-DE4218D4D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88445-12C3-484C-885C-180784DD99DC}" type="datetime1">
              <a:rPr lang="en-US" smtClean="0"/>
              <a:t>4/27/22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A6C5FE-CB4F-7EC4-5912-89B4ACFB5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07EE5E-695C-A567-42E3-A59B07E30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EE085-BB95-3E43-925B-D7EF1EE2F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36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F3F8A3-0B34-25AF-C5D1-3872482C4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2EEA-308B-4F35-B4F5-7E47A404F496}" type="datetime1">
              <a:rPr lang="en-US" smtClean="0"/>
              <a:t>4/27/22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EAA5F3-87EF-FC5A-E15D-F276F6D6D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783681-B15A-FB8B-21B6-8265AFABB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EE085-BB95-3E43-925B-D7EF1EE2F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741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5B996-3E58-65AB-417C-3A49F4060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E1CD30-101C-70D9-AD2B-54B14DA377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BE978A-3D7D-27F5-443A-DA2F3AD3A8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ECA6E6-48C8-F155-5DB8-1BA51AC48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D4668-DB02-4DEF-A24A-1CEC4197DA63}" type="datetime1">
              <a:rPr lang="en-US" smtClean="0"/>
              <a:t>4/27/22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E8C1B4-410D-F2EA-F2C7-A7D7BF805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FDC9B-9DBD-CCA2-A400-279490853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EE085-BB95-3E43-925B-D7EF1EE2F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618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405A8-935C-0F2E-075A-7CA431755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5FFA04-837B-449B-9128-DB0F494209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6859DC-221C-D05F-85C4-FA03A2CA49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EFC280-3946-8B24-DACE-5F21DEF14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BD8FE-0259-4175-B956-CC1F886CEA5E}" type="datetime1">
              <a:rPr lang="en-US" smtClean="0"/>
              <a:t>4/27/22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371D29-8575-E717-E5FA-5BBE4AAFF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3F9A26-6E0A-9AE5-4A03-8C4474EC4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EE085-BB95-3E43-925B-D7EF1EE2F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937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AC2A22-471E-1FE7-C981-15006351E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BA0B42-777F-B32E-2018-7FB1C67342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957FAA-B332-F5B0-560B-E20142C876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993F4-0169-421E-BAF4-781ABEF92CC1}" type="datetime1">
              <a:rPr lang="en-US" smtClean="0"/>
              <a:t>4/27/22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3B309F-86A7-70E8-C2C3-348DF6B56F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705D15-0D35-E338-C958-EACF017253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EE085-BB95-3E43-925B-D7EF1EE2FB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031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first@ustc.edu.cn" TargetMode="External"/><Relationship Id="rId3" Type="http://schemas.openxmlformats.org/officeDocument/2006/relationships/hyperlink" Target="https://indico.bnl.gov/category/420/" TargetMode="External"/><Relationship Id="rId7" Type="http://schemas.openxmlformats.org/officeDocument/2006/relationships/hyperlink" Target="mailto:cpwong@lanl.gov" TargetMode="External"/><Relationship Id="rId2" Type="http://schemas.openxmlformats.org/officeDocument/2006/relationships/hyperlink" Target="https://lists.bnl.gov/mailman/listinfo/eic-projdet-jethf-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bpage@bnl.gov" TargetMode="External"/><Relationship Id="rId5" Type="http://schemas.openxmlformats.org/officeDocument/2006/relationships/hyperlink" Target="mailto:miguel.arratia@ucr.edu" TargetMode="External"/><Relationship Id="rId4" Type="http://schemas.openxmlformats.org/officeDocument/2006/relationships/hyperlink" Target="https://wiki.bnl.gov/eic-project-detector/index.php/JetsH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urldefense.com/v3/__https:/docs.google.com/spreadsheets/d/1H41osREt_7TQQDZ4yxH4ngTFkiSZECvvNaBW6OLEWZs/edit?usp=sharing__;!!P4SdNyxKAPE!FoxogCvWtf3m3K8oABdwUPVe5P6Hyg7StzKksHjwdd6uoG7EAKMfs-hWg60MuXQoVqj-KnSM3V24B1c$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8BB66-F412-47DA-FC0A-FC771905CB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Joint Jet &amp; HF Kickoff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BB69CA-A40D-55A2-852C-AFC30C1051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01734"/>
            <a:ext cx="9144000" cy="1655762"/>
          </a:xfrm>
        </p:spPr>
        <p:txBody>
          <a:bodyPr/>
          <a:lstStyle/>
          <a:p>
            <a:r>
              <a:rPr lang="en-US" dirty="0"/>
              <a:t>Miguel, Brian, Ping, &amp; </a:t>
            </a:r>
            <a:r>
              <a:rPr lang="en-US" dirty="0" err="1"/>
              <a:t>Wangmei</a:t>
            </a:r>
            <a:endParaRPr lang="en-US" dirty="0"/>
          </a:p>
          <a:p>
            <a:r>
              <a:rPr lang="en-US" dirty="0"/>
              <a:t>04/28/2022</a:t>
            </a:r>
          </a:p>
        </p:txBody>
      </p:sp>
    </p:spTree>
    <p:extLst>
      <p:ext uri="{BB962C8B-B14F-4D97-AF65-F5344CB8AC3E}">
        <p14:creationId xmlns:p14="http://schemas.microsoft.com/office/powerpoint/2010/main" val="2032621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25D2B59-F24F-4F30-BBD7-2E7FF8673B55}"/>
              </a:ext>
            </a:extLst>
          </p:cNvPr>
          <p:cNvSpPr txBox="1"/>
          <p:nvPr/>
        </p:nvSpPr>
        <p:spPr>
          <a:xfrm>
            <a:off x="626533" y="372533"/>
            <a:ext cx="911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Introduction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636108C-42C0-4E0D-B1DC-FFE345938E3A}"/>
              </a:ext>
            </a:extLst>
          </p:cNvPr>
          <p:cNvSpPr txBox="1"/>
          <p:nvPr/>
        </p:nvSpPr>
        <p:spPr>
          <a:xfrm>
            <a:off x="626533" y="1165413"/>
            <a:ext cx="10955867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Some administrative details …</a:t>
            </a:r>
          </a:p>
          <a:p>
            <a:endParaRPr lang="en-US" sz="2000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Mailing List: eic-projdet-jethf-l@lists.bnl.gov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To subscribe, go to </a:t>
            </a:r>
            <a:r>
              <a:rPr lang="en-US" dirty="0">
                <a:hlinkClick r:id="rId2"/>
              </a:rPr>
              <a:t>https://lists.bnl.gov/mailman/listinfo/eic-projdet-jethf-l</a:t>
            </a:r>
            <a:endParaRPr lang="en-US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Fill out form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Meeting Indico Pages: </a:t>
            </a:r>
            <a:r>
              <a:rPr lang="en-US" dirty="0">
                <a:hlinkClick r:id="rId3"/>
              </a:rPr>
              <a:t>https://indico.bnl.gov/category/420/</a:t>
            </a:r>
            <a:endParaRPr lang="en-US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Zoom link found on meeting page – note that Zoom connection may change for future meetings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Do we want to consider alternate times for future meetings? Frequency?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Wiki Page: </a:t>
            </a:r>
            <a:r>
              <a:rPr lang="en-US" dirty="0">
                <a:hlinkClick r:id="rId4"/>
              </a:rPr>
              <a:t>https://wiki.bnl.gov/eic-project-detector/index.php/JetsHF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Slack/</a:t>
            </a:r>
            <a:r>
              <a:rPr lang="en-US" dirty="0" err="1"/>
              <a:t>Mattermost</a:t>
            </a:r>
            <a:r>
              <a:rPr lang="en-US" dirty="0"/>
              <a:t> Chat: TBD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Conveners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Miguel Arratia – </a:t>
            </a:r>
            <a:r>
              <a:rPr lang="en-US" dirty="0">
                <a:hlinkClick r:id="rId5"/>
              </a:rPr>
              <a:t>miguel.arratia@ucr.edu</a:t>
            </a:r>
            <a:endParaRPr lang="en-US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Brian Page – </a:t>
            </a:r>
            <a:r>
              <a:rPr lang="en-US" dirty="0">
                <a:hlinkClick r:id="rId6"/>
              </a:rPr>
              <a:t>bpage@bnl.gov</a:t>
            </a:r>
            <a:endParaRPr lang="en-US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Cheuk-Ping Wong – </a:t>
            </a:r>
            <a:r>
              <a:rPr lang="en-US" dirty="0">
                <a:hlinkClick r:id="rId7"/>
              </a:rPr>
              <a:t>cpwong@lanl.gov</a:t>
            </a:r>
            <a:endParaRPr lang="en-US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Wangmei Zha – </a:t>
            </a:r>
            <a:r>
              <a:rPr lang="en-US" dirty="0">
                <a:hlinkClick r:id="rId8"/>
              </a:rPr>
              <a:t>first@ustc.edu.cn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67787B-FEDC-499D-841D-1048BB96E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EE085-BB95-3E43-925B-D7EF1EE2FB4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149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3DD924B-009C-4FC6-A7FC-3F9CA0F4B918}"/>
              </a:ext>
            </a:extLst>
          </p:cNvPr>
          <p:cNvSpPr txBox="1"/>
          <p:nvPr/>
        </p:nvSpPr>
        <p:spPr>
          <a:xfrm>
            <a:off x="626533" y="372533"/>
            <a:ext cx="911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Workforce Interests – Physics &amp; Detectors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95AF0F-E915-4DFD-8FA5-C6871B9C2FE2}"/>
              </a:ext>
            </a:extLst>
          </p:cNvPr>
          <p:cNvSpPr txBox="1"/>
          <p:nvPr/>
        </p:nvSpPr>
        <p:spPr>
          <a:xfrm>
            <a:off x="626533" y="1210235"/>
            <a:ext cx="10955867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pitchFamily="2" charset="2"/>
              <a:buChar char="q"/>
            </a:pPr>
            <a:r>
              <a:rPr lang="en-US" sz="2000" dirty="0"/>
              <a:t>It will be useful to compile and document the physics and detector subsystem interests of group members</a:t>
            </a:r>
          </a:p>
          <a:p>
            <a:pPr marL="342900" indent="-342900">
              <a:spcAft>
                <a:spcPts val="600"/>
              </a:spcAft>
              <a:buFont typeface="Wingdings" pitchFamily="2" charset="2"/>
              <a:buChar char="q"/>
            </a:pPr>
            <a:endParaRPr lang="en-US" sz="2000" dirty="0"/>
          </a:p>
          <a:p>
            <a:pPr marL="342900" indent="-342900">
              <a:spcAft>
                <a:spcPts val="600"/>
              </a:spcAft>
              <a:buFont typeface="Wingdings" pitchFamily="2" charset="2"/>
              <a:buChar char="q"/>
            </a:pPr>
            <a:r>
              <a:rPr lang="en-US" sz="2000" dirty="0"/>
              <a:t>To that end, we request that everyone fill out the following Google spreadsheet</a:t>
            </a:r>
          </a:p>
          <a:p>
            <a:pPr marL="800100" lvl="1" indent="-342900"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>
                <a:hlinkClick r:id="rId2"/>
              </a:rPr>
              <a:t>https://docs.google.com/spreadsheets/d/1H41osREt_7TQQDZ4yxH4ngTFkiSZECvvNaBW6OLEWZs/edit?usp=sharing</a:t>
            </a:r>
            <a:endParaRPr lang="en-US" sz="2000" dirty="0"/>
          </a:p>
          <a:p>
            <a:pPr>
              <a:spcAft>
                <a:spcPts val="600"/>
              </a:spcAft>
            </a:pPr>
            <a:endParaRPr lang="en-US" sz="20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286356-1B3D-4C0A-9278-8C2B9DB96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EE085-BB95-3E43-925B-D7EF1EE2FB4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850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3DD924B-009C-4FC6-A7FC-3F9CA0F4B918}"/>
              </a:ext>
            </a:extLst>
          </p:cNvPr>
          <p:cNvSpPr txBox="1"/>
          <p:nvPr/>
        </p:nvSpPr>
        <p:spPr>
          <a:xfrm>
            <a:off x="626533" y="372533"/>
            <a:ext cx="911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Reviewing Previous Work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3D27C84-6104-4C13-9A0E-CCBBD16DD6EA}"/>
              </a:ext>
            </a:extLst>
          </p:cNvPr>
          <p:cNvSpPr txBox="1"/>
          <p:nvPr/>
        </p:nvSpPr>
        <p:spPr>
          <a:xfrm>
            <a:off x="626533" y="1210235"/>
            <a:ext cx="10727267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dirty="0"/>
              <a:t>All collaboration groups made a lot of progress during the generation of proposals – want to preserve that knowledge/experience and build off of it as much as possible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sz="2000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dirty="0"/>
              <a:t>Will have dedicated presentations on past work in future WG meetings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sz="2000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dirty="0"/>
              <a:t>Should also identify areas of disagreement between and if need be, work to understand the cause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sz="2000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dirty="0"/>
              <a:t>This has already begun in a limited way for the ECCE and ATHENA jet energy resolutions in the negative eta region – details will be presented in a future meeting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2A9821-6126-40D3-95F1-E40FB9683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EE085-BB95-3E43-925B-D7EF1EE2FB4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620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3DD924B-009C-4FC6-A7FC-3F9CA0F4B918}"/>
              </a:ext>
            </a:extLst>
          </p:cNvPr>
          <p:cNvSpPr txBox="1"/>
          <p:nvPr/>
        </p:nvSpPr>
        <p:spPr>
          <a:xfrm>
            <a:off x="626533" y="372533"/>
            <a:ext cx="911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Charge to Physics Working Groups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0C53CFD-8DC9-48D3-97C7-284B3980E7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718" y="1126923"/>
            <a:ext cx="10544564" cy="540408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D4A48A0-7C7A-43A1-84EB-408E0DFFDA21}"/>
              </a:ext>
            </a:extLst>
          </p:cNvPr>
          <p:cNvSpPr/>
          <p:nvPr/>
        </p:nvSpPr>
        <p:spPr>
          <a:xfrm>
            <a:off x="8552329" y="1963271"/>
            <a:ext cx="1882589" cy="277905"/>
          </a:xfrm>
          <a:prstGeom prst="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733AF0-D049-4825-89AF-3E523165D31D}"/>
              </a:ext>
            </a:extLst>
          </p:cNvPr>
          <p:cNvSpPr/>
          <p:nvPr/>
        </p:nvSpPr>
        <p:spPr>
          <a:xfrm>
            <a:off x="1694333" y="2294962"/>
            <a:ext cx="4464420" cy="277905"/>
          </a:xfrm>
          <a:prstGeom prst="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C34AAE8-5F92-4F98-8861-87F28F6A5199}"/>
              </a:ext>
            </a:extLst>
          </p:cNvPr>
          <p:cNvSpPr/>
          <p:nvPr/>
        </p:nvSpPr>
        <p:spPr>
          <a:xfrm>
            <a:off x="2841816" y="3646778"/>
            <a:ext cx="7593101" cy="277905"/>
          </a:xfrm>
          <a:prstGeom prst="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E1D39A9-BA1D-441C-8CDB-0B9B563E8825}"/>
              </a:ext>
            </a:extLst>
          </p:cNvPr>
          <p:cNvSpPr/>
          <p:nvPr/>
        </p:nvSpPr>
        <p:spPr>
          <a:xfrm>
            <a:off x="1694333" y="3987916"/>
            <a:ext cx="2277032" cy="277905"/>
          </a:xfrm>
          <a:prstGeom prst="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AABFFFA-E790-4E6C-8812-BDB6D5782A2D}"/>
              </a:ext>
            </a:extLst>
          </p:cNvPr>
          <p:cNvSpPr/>
          <p:nvPr/>
        </p:nvSpPr>
        <p:spPr>
          <a:xfrm>
            <a:off x="1694332" y="4658347"/>
            <a:ext cx="4930585" cy="277905"/>
          </a:xfrm>
          <a:prstGeom prst="rect">
            <a:avLst/>
          </a:prstGeom>
          <a:solidFill>
            <a:srgbClr val="FFFF00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440AAB83-2AB4-455B-9B26-075765514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EE085-BB95-3E43-925B-D7EF1EE2FB4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307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3DD924B-009C-4FC6-A7FC-3F9CA0F4B918}"/>
              </a:ext>
            </a:extLst>
          </p:cNvPr>
          <p:cNvSpPr txBox="1"/>
          <p:nvPr/>
        </p:nvSpPr>
        <p:spPr>
          <a:xfrm>
            <a:off x="626533" y="372533"/>
            <a:ext cx="911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What Does this Mean for Us? – Validation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9CAA232-60D3-469B-A270-27E3D6CCC0AA}"/>
              </a:ext>
            </a:extLst>
          </p:cNvPr>
          <p:cNvSpPr txBox="1"/>
          <p:nvPr/>
        </p:nvSpPr>
        <p:spPr>
          <a:xfrm>
            <a:off x="626533" y="1210235"/>
            <a:ext cx="10955867" cy="5555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dirty="0"/>
              <a:t>Two closely related tasks: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000" dirty="0"/>
              <a:t>Validate the performance of the detector for relevant observables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000" dirty="0"/>
              <a:t>In cases where multiple detector systems are being considered, provide performance comparisons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dirty="0"/>
              <a:t> What do we validate against? Need a modest set of benchmarks to evaluate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000" dirty="0"/>
              <a:t>Raw Performance: Jet energy scale/resolution, Heavy Flavor tagging efficiency, heavy quark jet efficiency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000" dirty="0"/>
              <a:t>Physics Performance: Jet based TMD, Heavy Flavor </a:t>
            </a:r>
            <a:r>
              <a:rPr lang="en-US" sz="2000" dirty="0" err="1"/>
              <a:t>R_eA</a:t>
            </a:r>
            <a:r>
              <a:rPr lang="en-US" sz="2000" dirty="0"/>
              <a:t>, Jet substructure …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dirty="0"/>
              <a:t>When thinking about what benchmarks to look at, we should be cognizant of the subsystems where there is likely to be optimization/merging/alternate technology proposals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000" dirty="0"/>
              <a:t>Barrel </a:t>
            </a:r>
            <a:r>
              <a:rPr lang="en-US" sz="2000" dirty="0" err="1"/>
              <a:t>ECal</a:t>
            </a:r>
            <a:r>
              <a:rPr lang="en-US" sz="2000" dirty="0"/>
              <a:t> and forward endcap calorimetry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000" dirty="0"/>
              <a:t>Negative endcap </a:t>
            </a:r>
            <a:r>
              <a:rPr lang="en-US" sz="2000" dirty="0" err="1"/>
              <a:t>Hcal</a:t>
            </a:r>
            <a:r>
              <a:rPr lang="en-US" sz="2000" dirty="0"/>
              <a:t> -&gt; Will be an active area of research in both this and Calorimetry WGs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000" dirty="0"/>
              <a:t>PID systems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dirty="0"/>
              <a:t>All of the above requires a software / simulation framework …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07A4EA-EF44-423B-BD8F-5D9E9B9BA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EE085-BB95-3E43-925B-D7EF1EE2FB4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027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3DD924B-009C-4FC6-A7FC-3F9CA0F4B918}"/>
              </a:ext>
            </a:extLst>
          </p:cNvPr>
          <p:cNvSpPr txBox="1"/>
          <p:nvPr/>
        </p:nvSpPr>
        <p:spPr>
          <a:xfrm>
            <a:off x="626533" y="372533"/>
            <a:ext cx="10938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What Does this Mean for Us? – Software / Simulation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9CAA232-60D3-469B-A270-27E3D6CCC0AA}"/>
              </a:ext>
            </a:extLst>
          </p:cNvPr>
          <p:cNvSpPr txBox="1"/>
          <p:nvPr/>
        </p:nvSpPr>
        <p:spPr>
          <a:xfrm>
            <a:off x="626533" y="1210235"/>
            <a:ext cx="1095586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dirty="0"/>
              <a:t>Third bullet in our charge is to coordinate with the software WG to ‘further develop software and simulation tools’ and make sure we know how to use them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sz="2000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dirty="0"/>
              <a:t>Several aspects to this charge we should think about: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dirty="0"/>
              <a:t>A decision for the entire collaboration, but what software framework(s) will we use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dirty="0"/>
              <a:t>Within a given framework, what ‘technology’ do we need and how do we ensure it is implemented: cluster finders, vertex finders, track-cluster matching, energy flow …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dirty="0"/>
              <a:t>Recognize some of these are on different timescales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dirty="0"/>
              <a:t>Need to make sure simulation samples contain processes of interest – do we need special or dedicated samples? (Photoproduction, Charged Current, HF production …)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dirty="0"/>
              <a:t>With regard to software frameworks, does this group have a preference we wish to communicate to the wider collaboration? (This will likely be a topic in future general meetings)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dirty="0"/>
              <a:t>Do we keep using Fun4All and DD4Hep in parallel or choose one to focus on one?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dirty="0"/>
              <a:t>If we keep both options, do we have the person power to do two sets of validation and address any discrepancies which may arise?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dirty="0"/>
              <a:t>If we have a preference for using only one framework, which one?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B711FC-5F7D-46A4-B6FC-B1A2C1EA3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EE085-BB95-3E43-925B-D7EF1EE2FB4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354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3DD924B-009C-4FC6-A7FC-3F9CA0F4B918}"/>
              </a:ext>
            </a:extLst>
          </p:cNvPr>
          <p:cNvSpPr txBox="1"/>
          <p:nvPr/>
        </p:nvSpPr>
        <p:spPr>
          <a:xfrm>
            <a:off x="626533" y="372533"/>
            <a:ext cx="10938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 Expanding the Physics Scope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9CAA232-60D3-469B-A270-27E3D6CCC0AA}"/>
              </a:ext>
            </a:extLst>
          </p:cNvPr>
          <p:cNvSpPr txBox="1"/>
          <p:nvPr/>
        </p:nvSpPr>
        <p:spPr>
          <a:xfrm>
            <a:off x="626533" y="1210235"/>
            <a:ext cx="10955867" cy="478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dirty="0"/>
              <a:t>Our last charge was to, over time, expand the scope of studied processes with an emphasis on those called out by the DPAP committee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sz="2000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dirty="0"/>
              <a:t>Some potential topics: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dirty="0"/>
              <a:t>Diffractive (di)jet production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dirty="0"/>
              <a:t>Photoproduction physics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dirty="0"/>
              <a:t>Charged Current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2000" dirty="0"/>
              <a:t>Others?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dirty="0"/>
              <a:t>Some of these may have implications for specific detector systems and therefore should begin to be looked at on a shorter timescale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sz="2000" dirty="0"/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dirty="0"/>
              <a:t>May also be worth exploring the impact of backgrounds (beam gas, synchrotron) on our measurements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BB209E-CDAB-40A0-9ABC-A15864B35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EE085-BB95-3E43-925B-D7EF1EE2FB4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748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3DD924B-009C-4FC6-A7FC-3F9CA0F4B918}"/>
              </a:ext>
            </a:extLst>
          </p:cNvPr>
          <p:cNvSpPr txBox="1"/>
          <p:nvPr/>
        </p:nvSpPr>
        <p:spPr>
          <a:xfrm>
            <a:off x="626533" y="372533"/>
            <a:ext cx="10938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 Interfacing with Other Groups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9CAA232-60D3-469B-A270-27E3D6CCC0AA}"/>
              </a:ext>
            </a:extLst>
          </p:cNvPr>
          <p:cNvSpPr txBox="1"/>
          <p:nvPr/>
        </p:nvSpPr>
        <p:spPr>
          <a:xfrm>
            <a:off x="626533" y="1210235"/>
            <a:ext cx="10955867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dirty="0"/>
              <a:t>Decisions and studies done in other working groups will have a direct impact on what we do here – how do we want to interact with the other groups?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sz="2000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dirty="0"/>
              <a:t>Conveners will of course communicate as needed, but could also consider having members volunteer to attend a certain WG’s meetings and report back to this group: 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000" dirty="0"/>
              <a:t>Physics groups: Inclusive, SIDIS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000" dirty="0"/>
              <a:t>Detector groups: Calorimetry, tracking, PID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000" dirty="0"/>
              <a:t>Software and Simulation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dirty="0"/>
              <a:t>Do we want to request having a dedicated liaison from the Software and/or Simulation working groups work with us and attend meetings?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B16E93-87F6-4A8D-BB96-4DE8A6A2C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EE085-BB95-3E43-925B-D7EF1EE2FB4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899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2071</TotalTime>
  <Words>888</Words>
  <Application>Microsoft Macintosh PowerPoint</Application>
  <PresentationFormat>Widescreen</PresentationFormat>
  <Paragraphs>94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Theme</vt:lpstr>
      <vt:lpstr>Joint Jet &amp; HF Kickoff Meeting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Jet &amp; HF Joint Meeting</dc:title>
  <dc:creator>Brian Page</dc:creator>
  <cp:lastModifiedBy>Brian Page</cp:lastModifiedBy>
  <cp:revision>19</cp:revision>
  <dcterms:created xsi:type="dcterms:W3CDTF">2022-04-18T21:57:44Z</dcterms:created>
  <dcterms:modified xsi:type="dcterms:W3CDTF">2022-04-27T22:16:47Z</dcterms:modified>
</cp:coreProperties>
</file>