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17"/>
  </p:notesMasterIdLst>
  <p:sldIdLst>
    <p:sldId id="267" r:id="rId3"/>
    <p:sldId id="283" r:id="rId4"/>
    <p:sldId id="278" r:id="rId5"/>
    <p:sldId id="282" r:id="rId6"/>
    <p:sldId id="264" r:id="rId7"/>
    <p:sldId id="279" r:id="rId8"/>
    <p:sldId id="274" r:id="rId9"/>
    <p:sldId id="275" r:id="rId10"/>
    <p:sldId id="276" r:id="rId11"/>
    <p:sldId id="277" r:id="rId12"/>
    <p:sldId id="280" r:id="rId13"/>
    <p:sldId id="281" r:id="rId14"/>
    <p:sldId id="284"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DE674-8DC1-4392-99C8-2441D9F3EEAF}" v="5" dt="2022-04-28T12:26:58.748"/>
    <p1510:client id="{545A0831-7BC7-4A9E-9E5A-8BC04E7CDD73}" v="11" dt="2022-04-28T11:12:29.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2" d="100"/>
          <a:sy n="142" d="100"/>
        </p:scale>
        <p:origin x="370"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mbach, Jo" userId="e1d2a009-674c-404b-bec1-6e3441cce374" providerId="ADAL" clId="{2F3DE674-8DC1-4392-99C8-2441D9F3EEAF}"/>
    <pc:docChg chg="custSel delSld modSld sldOrd">
      <pc:chgData name="Schambach, Jo" userId="e1d2a009-674c-404b-bec1-6e3441cce374" providerId="ADAL" clId="{2F3DE674-8DC1-4392-99C8-2441D9F3EEAF}" dt="2022-04-28T12:28:37.189" v="151" actId="14100"/>
      <pc:docMkLst>
        <pc:docMk/>
      </pc:docMkLst>
      <pc:sldChg chg="del">
        <pc:chgData name="Schambach, Jo" userId="e1d2a009-674c-404b-bec1-6e3441cce374" providerId="ADAL" clId="{2F3DE674-8DC1-4392-99C8-2441D9F3EEAF}" dt="2022-04-28T12:18:02.225" v="91" actId="47"/>
        <pc:sldMkLst>
          <pc:docMk/>
          <pc:sldMk cId="3680781979" sldId="269"/>
        </pc:sldMkLst>
      </pc:sldChg>
      <pc:sldChg chg="modSp mod">
        <pc:chgData name="Schambach, Jo" userId="e1d2a009-674c-404b-bec1-6e3441cce374" providerId="ADAL" clId="{2F3DE674-8DC1-4392-99C8-2441D9F3EEAF}" dt="2022-04-28T12:23:26.839" v="139" actId="20577"/>
        <pc:sldMkLst>
          <pc:docMk/>
          <pc:sldMk cId="3198924953" sldId="274"/>
        </pc:sldMkLst>
        <pc:graphicFrameChg chg="modGraphic">
          <ac:chgData name="Schambach, Jo" userId="e1d2a009-674c-404b-bec1-6e3441cce374" providerId="ADAL" clId="{2F3DE674-8DC1-4392-99C8-2441D9F3EEAF}" dt="2022-04-28T12:23:26.839" v="139" actId="20577"/>
          <ac:graphicFrameMkLst>
            <pc:docMk/>
            <pc:sldMk cId="3198924953" sldId="274"/>
            <ac:graphicFrameMk id="38" creationId="{00000000-0000-0000-0000-000000000000}"/>
          </ac:graphicFrameMkLst>
        </pc:graphicFrameChg>
      </pc:sldChg>
      <pc:sldChg chg="modSp mod">
        <pc:chgData name="Schambach, Jo" userId="e1d2a009-674c-404b-bec1-6e3441cce374" providerId="ADAL" clId="{2F3DE674-8DC1-4392-99C8-2441D9F3EEAF}" dt="2022-04-28T12:12:02.300" v="45" actId="404"/>
        <pc:sldMkLst>
          <pc:docMk/>
          <pc:sldMk cId="2031596549" sldId="275"/>
        </pc:sldMkLst>
        <pc:graphicFrameChg chg="modGraphic">
          <ac:chgData name="Schambach, Jo" userId="e1d2a009-674c-404b-bec1-6e3441cce374" providerId="ADAL" clId="{2F3DE674-8DC1-4392-99C8-2441D9F3EEAF}" dt="2022-04-28T12:12:02.300" v="45" actId="404"/>
          <ac:graphicFrameMkLst>
            <pc:docMk/>
            <pc:sldMk cId="2031596549" sldId="275"/>
            <ac:graphicFrameMk id="45" creationId="{00000000-0000-0000-0000-000000000000}"/>
          </ac:graphicFrameMkLst>
        </pc:graphicFrameChg>
      </pc:sldChg>
      <pc:sldChg chg="modSp mod">
        <pc:chgData name="Schambach, Jo" userId="e1d2a009-674c-404b-bec1-6e3441cce374" providerId="ADAL" clId="{2F3DE674-8DC1-4392-99C8-2441D9F3EEAF}" dt="2022-04-28T12:18:40.220" v="137" actId="14100"/>
        <pc:sldMkLst>
          <pc:docMk/>
          <pc:sldMk cId="3290300017" sldId="278"/>
        </pc:sldMkLst>
        <pc:spChg chg="mod">
          <ac:chgData name="Schambach, Jo" userId="e1d2a009-674c-404b-bec1-6e3441cce374" providerId="ADAL" clId="{2F3DE674-8DC1-4392-99C8-2441D9F3EEAF}" dt="2022-04-28T12:18:40.220" v="137" actId="14100"/>
          <ac:spMkLst>
            <pc:docMk/>
            <pc:sldMk cId="3290300017" sldId="278"/>
            <ac:spMk id="2" creationId="{0A29D6B6-488B-4274-8EBC-86EAD41EE9C4}"/>
          </ac:spMkLst>
        </pc:spChg>
      </pc:sldChg>
      <pc:sldChg chg="addSp delSp modSp mod">
        <pc:chgData name="Schambach, Jo" userId="e1d2a009-674c-404b-bec1-6e3441cce374" providerId="ADAL" clId="{2F3DE674-8DC1-4392-99C8-2441D9F3EEAF}" dt="2022-04-28T12:11:06.677" v="40" actId="1076"/>
        <pc:sldMkLst>
          <pc:docMk/>
          <pc:sldMk cId="3154667086" sldId="279"/>
        </pc:sldMkLst>
        <pc:spChg chg="add mod">
          <ac:chgData name="Schambach, Jo" userId="e1d2a009-674c-404b-bec1-6e3441cce374" providerId="ADAL" clId="{2F3DE674-8DC1-4392-99C8-2441D9F3EEAF}" dt="2022-04-28T12:10:54.844" v="33" actId="14100"/>
          <ac:spMkLst>
            <pc:docMk/>
            <pc:sldMk cId="3154667086" sldId="279"/>
            <ac:spMk id="4" creationId="{4B694344-83DC-4FBF-8A12-FE300D24CFC8}"/>
          </ac:spMkLst>
        </pc:spChg>
        <pc:spChg chg="add mod">
          <ac:chgData name="Schambach, Jo" userId="e1d2a009-674c-404b-bec1-6e3441cce374" providerId="ADAL" clId="{2F3DE674-8DC1-4392-99C8-2441D9F3EEAF}" dt="2022-04-28T12:11:06.677" v="40" actId="1076"/>
          <ac:spMkLst>
            <pc:docMk/>
            <pc:sldMk cId="3154667086" sldId="279"/>
            <ac:spMk id="7" creationId="{60085264-85FE-4342-81C7-F9A6F0122B33}"/>
          </ac:spMkLst>
        </pc:spChg>
        <pc:graphicFrameChg chg="mod modGraphic">
          <ac:chgData name="Schambach, Jo" userId="e1d2a009-674c-404b-bec1-6e3441cce374" providerId="ADAL" clId="{2F3DE674-8DC1-4392-99C8-2441D9F3EEAF}" dt="2022-04-28T12:10:23.543" v="15" actId="1038"/>
          <ac:graphicFrameMkLst>
            <pc:docMk/>
            <pc:sldMk cId="3154667086" sldId="279"/>
            <ac:graphicFrameMk id="6" creationId="{1819F0CB-CC3E-4202-891D-C433E718A22E}"/>
          </ac:graphicFrameMkLst>
        </pc:graphicFrameChg>
        <pc:picChg chg="mod">
          <ac:chgData name="Schambach, Jo" userId="e1d2a009-674c-404b-bec1-6e3441cce374" providerId="ADAL" clId="{2F3DE674-8DC1-4392-99C8-2441D9F3EEAF}" dt="2022-04-28T12:10:14.708" v="7" actId="1076"/>
          <ac:picMkLst>
            <pc:docMk/>
            <pc:sldMk cId="3154667086" sldId="279"/>
            <ac:picMk id="5" creationId="{967A5556-256C-460B-A20B-946AEB7B79FF}"/>
          </ac:picMkLst>
        </pc:picChg>
        <pc:picChg chg="del mod">
          <ac:chgData name="Schambach, Jo" userId="e1d2a009-674c-404b-bec1-6e3441cce374" providerId="ADAL" clId="{2F3DE674-8DC1-4392-99C8-2441D9F3EEAF}" dt="2022-04-28T12:09:55.101" v="2" actId="478"/>
          <ac:picMkLst>
            <pc:docMk/>
            <pc:sldMk cId="3154667086" sldId="279"/>
            <ac:picMk id="8" creationId="{D39BE458-3F79-4B69-BDEF-E8BF922BF49B}"/>
          </ac:picMkLst>
        </pc:picChg>
      </pc:sldChg>
      <pc:sldChg chg="addSp modSp mod">
        <pc:chgData name="Schambach, Jo" userId="e1d2a009-674c-404b-bec1-6e3441cce374" providerId="ADAL" clId="{2F3DE674-8DC1-4392-99C8-2441D9F3EEAF}" dt="2022-04-28T12:28:37.189" v="151" actId="14100"/>
        <pc:sldMkLst>
          <pc:docMk/>
          <pc:sldMk cId="2296824177" sldId="281"/>
        </pc:sldMkLst>
        <pc:spChg chg="add mod">
          <ac:chgData name="Schambach, Jo" userId="e1d2a009-674c-404b-bec1-6e3441cce374" providerId="ADAL" clId="{2F3DE674-8DC1-4392-99C8-2441D9F3EEAF}" dt="2022-04-28T12:16:52.317" v="89" actId="1076"/>
          <ac:spMkLst>
            <pc:docMk/>
            <pc:sldMk cId="2296824177" sldId="281"/>
            <ac:spMk id="6" creationId="{F9E574C4-9D1B-4AC4-9120-F449CF1D2681}"/>
          </ac:spMkLst>
        </pc:spChg>
        <pc:picChg chg="mod">
          <ac:chgData name="Schambach, Jo" userId="e1d2a009-674c-404b-bec1-6e3441cce374" providerId="ADAL" clId="{2F3DE674-8DC1-4392-99C8-2441D9F3EEAF}" dt="2022-04-28T12:27:51.549" v="146" actId="1076"/>
          <ac:picMkLst>
            <pc:docMk/>
            <pc:sldMk cId="2296824177" sldId="281"/>
            <ac:picMk id="7" creationId="{1BA34CCD-6C21-48ED-A71E-F93237DB44BE}"/>
          </ac:picMkLst>
        </pc:picChg>
        <pc:picChg chg="add mod">
          <ac:chgData name="Schambach, Jo" userId="e1d2a009-674c-404b-bec1-6e3441cce374" providerId="ADAL" clId="{2F3DE674-8DC1-4392-99C8-2441D9F3EEAF}" dt="2022-04-28T12:28:37.189" v="151" actId="14100"/>
          <ac:picMkLst>
            <pc:docMk/>
            <pc:sldMk cId="2296824177" sldId="281"/>
            <ac:picMk id="8" creationId="{108F7CB9-F193-408E-ADE3-424A07CBE548}"/>
          </ac:picMkLst>
        </pc:picChg>
        <pc:picChg chg="add mod">
          <ac:chgData name="Schambach, Jo" userId="e1d2a009-674c-404b-bec1-6e3441cce374" providerId="ADAL" clId="{2F3DE674-8DC1-4392-99C8-2441D9F3EEAF}" dt="2022-04-28T12:28:05.477" v="149" actId="1076"/>
          <ac:picMkLst>
            <pc:docMk/>
            <pc:sldMk cId="2296824177" sldId="281"/>
            <ac:picMk id="9" creationId="{953A49B2-F713-4370-9EE2-2BF94A7F35E3}"/>
          </ac:picMkLst>
        </pc:picChg>
      </pc:sldChg>
      <pc:sldChg chg="ord">
        <pc:chgData name="Schambach, Jo" userId="e1d2a009-674c-404b-bec1-6e3441cce374" providerId="ADAL" clId="{2F3DE674-8DC1-4392-99C8-2441D9F3EEAF}" dt="2022-04-28T12:18:13.378" v="93"/>
        <pc:sldMkLst>
          <pc:docMk/>
          <pc:sldMk cId="298785942" sldId="28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shoutoutuk.org/2013/08/21/theblock-protecting-childrens-innocence-or-is-the-government-invading-our-right-to-privacy/" TargetMode="External"/><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shoutoutuk.org/2013/08/21/theblock-protecting-childrens-innocence-or-is-the-government-invading-our-right-to-privacy/" TargetMode="External"/><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B6514-E388-44A7-97CC-D0544C3E7688}" type="doc">
      <dgm:prSet loTypeId="urn:microsoft.com/office/officeart/2005/8/layout/hList7" loCatId="process" qsTypeId="urn:microsoft.com/office/officeart/2005/8/quickstyle/simple1" qsCatId="simple" csTypeId="urn:microsoft.com/office/officeart/2005/8/colors/accent2_2" csCatId="accent2" phldr="1"/>
      <dgm:spPr/>
    </dgm:pt>
    <dgm:pt modelId="{85C4FABB-7045-4CF9-B121-A6C2C2A4A12E}">
      <dgm:prSet phldrT="[Text]"/>
      <dgm:spPr>
        <a:solidFill>
          <a:srgbClr val="002060"/>
        </a:solidFill>
      </dgm:spPr>
      <dgm:t>
        <a:bodyPr/>
        <a:lstStyle/>
        <a:p>
          <a:pPr rtl="0"/>
          <a:r>
            <a:rPr lang="en-US" dirty="0">
              <a:latin typeface="Arial"/>
            </a:rPr>
            <a:t>Switch </a:t>
          </a:r>
          <a:r>
            <a:rPr lang="en-US" dirty="0"/>
            <a:t>/</a:t>
          </a:r>
          <a:r>
            <a:rPr lang="en-US" dirty="0">
              <a:latin typeface="Arial"/>
            </a:rPr>
            <a:t> Server </a:t>
          </a:r>
          <a:r>
            <a:rPr lang="en-US">
              <a:latin typeface="Arial"/>
            </a:rPr>
            <a:t>/ Readout</a:t>
          </a:r>
          <a:endParaRPr lang="en-US" dirty="0"/>
        </a:p>
      </dgm:t>
    </dgm:pt>
    <dgm:pt modelId="{F87D00B8-91A1-42DC-81D8-B337D15E370B}" type="parTrans" cxnId="{9FABA2F6-4519-4AF6-A00D-E81E77DE9F9C}">
      <dgm:prSet/>
      <dgm:spPr/>
      <dgm:t>
        <a:bodyPr/>
        <a:lstStyle/>
        <a:p>
          <a:endParaRPr lang="en-US"/>
        </a:p>
      </dgm:t>
    </dgm:pt>
    <dgm:pt modelId="{FBB162A0-352C-4E79-914C-447EE55D7BE6}" type="sibTrans" cxnId="{9FABA2F6-4519-4AF6-A00D-E81E77DE9F9C}">
      <dgm:prSet/>
      <dgm:spPr/>
      <dgm:t>
        <a:bodyPr/>
        <a:lstStyle/>
        <a:p>
          <a:endParaRPr lang="en-US"/>
        </a:p>
      </dgm:t>
    </dgm:pt>
    <dgm:pt modelId="{2A945B79-2D22-4CCD-BF41-D3A62212B13E}">
      <dgm:prSet phldrT="[Text]"/>
      <dgm:spPr>
        <a:solidFill>
          <a:srgbClr val="002060"/>
        </a:solidFill>
      </dgm:spPr>
      <dgm:t>
        <a:bodyPr/>
        <a:lstStyle/>
        <a:p>
          <a:pPr rtl="0"/>
          <a:r>
            <a:rPr lang="en-US" dirty="0"/>
            <a:t>Switch</a:t>
          </a:r>
          <a:r>
            <a:rPr lang="en-US" dirty="0">
              <a:latin typeface="Arial"/>
            </a:rPr>
            <a:t> </a:t>
          </a:r>
          <a:r>
            <a:rPr lang="en-US" dirty="0"/>
            <a:t>/</a:t>
          </a:r>
          <a:r>
            <a:rPr lang="en-US" dirty="0">
              <a:latin typeface="Arial"/>
            </a:rPr>
            <a:t> </a:t>
          </a:r>
          <a:r>
            <a:rPr lang="en-US" dirty="0"/>
            <a:t>Server</a:t>
          </a:r>
          <a:r>
            <a:rPr lang="en-US" dirty="0">
              <a:latin typeface="Arial"/>
            </a:rPr>
            <a:t>: Processing</a:t>
          </a:r>
          <a:endParaRPr lang="en-US" dirty="0"/>
        </a:p>
      </dgm:t>
    </dgm:pt>
    <dgm:pt modelId="{754062B8-01AF-47AC-9379-2E8791D5F353}" type="parTrans" cxnId="{99DE0289-AC57-42FA-8902-F8067FE327B3}">
      <dgm:prSet/>
      <dgm:spPr/>
      <dgm:t>
        <a:bodyPr/>
        <a:lstStyle/>
        <a:p>
          <a:endParaRPr lang="en-US"/>
        </a:p>
      </dgm:t>
    </dgm:pt>
    <dgm:pt modelId="{67A1D5ED-1213-476B-B104-553E43DA0914}" type="sibTrans" cxnId="{99DE0289-AC57-42FA-8902-F8067FE327B3}">
      <dgm:prSet/>
      <dgm:spPr/>
      <dgm:t>
        <a:bodyPr/>
        <a:lstStyle/>
        <a:p>
          <a:endParaRPr lang="en-US"/>
        </a:p>
      </dgm:t>
    </dgm:pt>
    <dgm:pt modelId="{E71B3AE4-0FE2-40BB-8CC6-96686ABBD7E8}">
      <dgm:prSet phldrT="[Text]"/>
      <dgm:spPr>
        <a:solidFill>
          <a:srgbClr val="002060"/>
        </a:solidFill>
      </dgm:spPr>
      <dgm:t>
        <a:bodyPr/>
        <a:lstStyle/>
        <a:p>
          <a:pPr rtl="0"/>
          <a:r>
            <a:rPr lang="en-US" dirty="0"/>
            <a:t>Switch</a:t>
          </a:r>
          <a:r>
            <a:rPr lang="en-US" dirty="0">
              <a:latin typeface="Arial"/>
            </a:rPr>
            <a:t> </a:t>
          </a:r>
          <a:r>
            <a:rPr lang="en-US" dirty="0"/>
            <a:t>/</a:t>
          </a:r>
          <a:r>
            <a:rPr lang="en-US" dirty="0">
              <a:latin typeface="Arial"/>
            </a:rPr>
            <a:t> Server</a:t>
          </a:r>
          <a:r>
            <a:rPr lang="en-US">
              <a:latin typeface="Arial"/>
            </a:rPr>
            <a:t>: Buffer</a:t>
          </a:r>
          <a:endParaRPr lang="en-US" dirty="0"/>
        </a:p>
      </dgm:t>
    </dgm:pt>
    <dgm:pt modelId="{374F0A70-E6B9-45BD-934F-2789020FC41E}" type="parTrans" cxnId="{188D7BA9-0CC5-435B-876D-4162C9E7F413}">
      <dgm:prSet/>
      <dgm:spPr/>
      <dgm:t>
        <a:bodyPr/>
        <a:lstStyle/>
        <a:p>
          <a:endParaRPr lang="en-US"/>
        </a:p>
      </dgm:t>
    </dgm:pt>
    <dgm:pt modelId="{C2C6B480-6308-4042-812E-186124A5A2BB}" type="sibTrans" cxnId="{188D7BA9-0CC5-435B-876D-4162C9E7F413}">
      <dgm:prSet/>
      <dgm:spPr/>
      <dgm:t>
        <a:bodyPr/>
        <a:lstStyle/>
        <a:p>
          <a:endParaRPr lang="en-US"/>
        </a:p>
      </dgm:t>
    </dgm:pt>
    <dgm:pt modelId="{C90A9725-10A3-4381-A517-1913CFE4D6C6}" type="pres">
      <dgm:prSet presAssocID="{A7EB6514-E388-44A7-97CC-D0544C3E7688}" presName="Name0" presStyleCnt="0">
        <dgm:presLayoutVars>
          <dgm:dir/>
          <dgm:resizeHandles val="exact"/>
        </dgm:presLayoutVars>
      </dgm:prSet>
      <dgm:spPr/>
    </dgm:pt>
    <dgm:pt modelId="{5F06223B-90AF-49B8-B1E3-24377065B0BB}" type="pres">
      <dgm:prSet presAssocID="{A7EB6514-E388-44A7-97CC-D0544C3E7688}" presName="fgShape" presStyleLbl="fgShp" presStyleIdx="0" presStyleCnt="1"/>
      <dgm:spPr>
        <a:solidFill>
          <a:schemeClr val="bg2">
            <a:lumMod val="90000"/>
          </a:schemeClr>
        </a:solidFill>
      </dgm:spPr>
    </dgm:pt>
    <dgm:pt modelId="{8B49EEBD-EAD7-41F2-9455-C8ABC43B4AC6}" type="pres">
      <dgm:prSet presAssocID="{A7EB6514-E388-44A7-97CC-D0544C3E7688}" presName="linComp" presStyleCnt="0"/>
      <dgm:spPr/>
    </dgm:pt>
    <dgm:pt modelId="{99CF9F22-4E5C-4D32-9E01-94C346A91112}" type="pres">
      <dgm:prSet presAssocID="{85C4FABB-7045-4CF9-B121-A6C2C2A4A12E}" presName="compNode" presStyleCnt="0"/>
      <dgm:spPr/>
    </dgm:pt>
    <dgm:pt modelId="{AEE6F706-CFE0-4DAF-95B8-626C1B0EDF5E}" type="pres">
      <dgm:prSet presAssocID="{85C4FABB-7045-4CF9-B121-A6C2C2A4A12E}" presName="bkgdShape" presStyleLbl="node1" presStyleIdx="0" presStyleCnt="3"/>
      <dgm:spPr/>
    </dgm:pt>
    <dgm:pt modelId="{58873ACE-4A9F-4613-B5DE-4223EF657CFD}" type="pres">
      <dgm:prSet presAssocID="{85C4FABB-7045-4CF9-B121-A6C2C2A4A12E}" presName="nodeTx" presStyleLbl="node1" presStyleIdx="0" presStyleCnt="3">
        <dgm:presLayoutVars>
          <dgm:bulletEnabled val="1"/>
        </dgm:presLayoutVars>
      </dgm:prSet>
      <dgm:spPr/>
    </dgm:pt>
    <dgm:pt modelId="{99C856FD-528C-4260-985C-C913E073D192}" type="pres">
      <dgm:prSet presAssocID="{85C4FABB-7045-4CF9-B121-A6C2C2A4A12E}" presName="invisiNode" presStyleLbl="node1" presStyleIdx="0" presStyleCnt="3"/>
      <dgm:spPr/>
    </dgm:pt>
    <dgm:pt modelId="{F5FC3735-B578-4F99-B0BE-DB3B65368754}" type="pres">
      <dgm:prSet presAssocID="{85C4FABB-7045-4CF9-B121-A6C2C2A4A12E}" presName="imagNode" presStyleLbl="fgImgPlace1" presStyleIdx="0"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78000" r="-78000"/>
          </a:stretch>
        </a:blipFill>
      </dgm:spPr>
    </dgm:pt>
    <dgm:pt modelId="{9AF594C9-017C-47BE-A242-B330A674AD34}" type="pres">
      <dgm:prSet presAssocID="{FBB162A0-352C-4E79-914C-447EE55D7BE6}" presName="sibTrans" presStyleLbl="sibTrans2D1" presStyleIdx="0" presStyleCnt="0"/>
      <dgm:spPr/>
    </dgm:pt>
    <dgm:pt modelId="{BCC0F198-7425-44ED-AD9A-ADE962EF20D3}" type="pres">
      <dgm:prSet presAssocID="{2A945B79-2D22-4CCD-BF41-D3A62212B13E}" presName="compNode" presStyleCnt="0"/>
      <dgm:spPr/>
    </dgm:pt>
    <dgm:pt modelId="{D7049A83-CC8A-4535-A7DF-E576C2CE2E20}" type="pres">
      <dgm:prSet presAssocID="{2A945B79-2D22-4CCD-BF41-D3A62212B13E}" presName="bkgdShape" presStyleLbl="node1" presStyleIdx="1" presStyleCnt="3"/>
      <dgm:spPr/>
    </dgm:pt>
    <dgm:pt modelId="{6491D04C-E618-49D0-8543-E34A5628B5AB}" type="pres">
      <dgm:prSet presAssocID="{2A945B79-2D22-4CCD-BF41-D3A62212B13E}" presName="nodeTx" presStyleLbl="node1" presStyleIdx="1" presStyleCnt="3">
        <dgm:presLayoutVars>
          <dgm:bulletEnabled val="1"/>
        </dgm:presLayoutVars>
      </dgm:prSet>
      <dgm:spPr/>
    </dgm:pt>
    <dgm:pt modelId="{1BC72E50-0E3F-4B22-A4FB-4119E6AE6EB0}" type="pres">
      <dgm:prSet presAssocID="{2A945B79-2D22-4CCD-BF41-D3A62212B13E}" presName="invisiNode" presStyleLbl="node1" presStyleIdx="1" presStyleCnt="3"/>
      <dgm:spPr/>
    </dgm:pt>
    <dgm:pt modelId="{2C581FC9-AC91-4CF7-BFA7-BFE98BA026F2}" type="pres">
      <dgm:prSet presAssocID="{2A945B79-2D22-4CCD-BF41-D3A62212B13E}" presName="imagNode" presStyleLbl="fgImgPlace1" presStyleIdx="1"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78000" r="-78000"/>
          </a:stretch>
        </a:blipFill>
      </dgm:spPr>
    </dgm:pt>
    <dgm:pt modelId="{2E88449E-7416-46B3-BF28-89FEA9DC55D8}" type="pres">
      <dgm:prSet presAssocID="{67A1D5ED-1213-476B-B104-553E43DA0914}" presName="sibTrans" presStyleLbl="sibTrans2D1" presStyleIdx="0" presStyleCnt="0"/>
      <dgm:spPr/>
    </dgm:pt>
    <dgm:pt modelId="{3EC0F487-F3B8-4C2F-851A-842537EC8174}" type="pres">
      <dgm:prSet presAssocID="{E71B3AE4-0FE2-40BB-8CC6-96686ABBD7E8}" presName="compNode" presStyleCnt="0"/>
      <dgm:spPr/>
    </dgm:pt>
    <dgm:pt modelId="{54BAF7B3-38E5-4042-A828-611B95C3D67D}" type="pres">
      <dgm:prSet presAssocID="{E71B3AE4-0FE2-40BB-8CC6-96686ABBD7E8}" presName="bkgdShape" presStyleLbl="node1" presStyleIdx="2" presStyleCnt="3"/>
      <dgm:spPr/>
    </dgm:pt>
    <dgm:pt modelId="{9681FD35-A744-4C0A-9A39-43B50D77D018}" type="pres">
      <dgm:prSet presAssocID="{E71B3AE4-0FE2-40BB-8CC6-96686ABBD7E8}" presName="nodeTx" presStyleLbl="node1" presStyleIdx="2" presStyleCnt="3">
        <dgm:presLayoutVars>
          <dgm:bulletEnabled val="1"/>
        </dgm:presLayoutVars>
      </dgm:prSet>
      <dgm:spPr/>
    </dgm:pt>
    <dgm:pt modelId="{05891A6B-5A1F-4A43-B388-0A3C057BA950}" type="pres">
      <dgm:prSet presAssocID="{E71B3AE4-0FE2-40BB-8CC6-96686ABBD7E8}" presName="invisiNode" presStyleLbl="node1" presStyleIdx="2" presStyleCnt="3"/>
      <dgm:spPr/>
    </dgm:pt>
    <dgm:pt modelId="{F62A1F84-336D-4817-A0FA-2AE4A5C3D31F}" type="pres">
      <dgm:prSet presAssocID="{E71B3AE4-0FE2-40BB-8CC6-96686ABBD7E8}"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78000" r="-78000"/>
          </a:stretch>
        </a:blipFill>
      </dgm:spPr>
    </dgm:pt>
  </dgm:ptLst>
  <dgm:cxnLst>
    <dgm:cxn modelId="{7F3B2710-267E-4D63-B1C7-D201DAF8C5CB}" type="presOf" srcId="{A7EB6514-E388-44A7-97CC-D0544C3E7688}" destId="{C90A9725-10A3-4381-A517-1913CFE4D6C6}" srcOrd="0" destOrd="0" presId="urn:microsoft.com/office/officeart/2005/8/layout/hList7"/>
    <dgm:cxn modelId="{DE3B195B-0CC1-4830-A748-9EC834A41599}" type="presOf" srcId="{85C4FABB-7045-4CF9-B121-A6C2C2A4A12E}" destId="{58873ACE-4A9F-4613-B5DE-4223EF657CFD}" srcOrd="1" destOrd="0" presId="urn:microsoft.com/office/officeart/2005/8/layout/hList7"/>
    <dgm:cxn modelId="{FB90B45E-CD32-4DAA-B2F3-3F5BAA7217F0}" type="presOf" srcId="{E71B3AE4-0FE2-40BB-8CC6-96686ABBD7E8}" destId="{54BAF7B3-38E5-4042-A828-611B95C3D67D}" srcOrd="0" destOrd="0" presId="urn:microsoft.com/office/officeart/2005/8/layout/hList7"/>
    <dgm:cxn modelId="{5D840A5F-3297-4937-A3A2-BCB3E0D412FB}" type="presOf" srcId="{E71B3AE4-0FE2-40BB-8CC6-96686ABBD7E8}" destId="{9681FD35-A744-4C0A-9A39-43B50D77D018}" srcOrd="1" destOrd="0" presId="urn:microsoft.com/office/officeart/2005/8/layout/hList7"/>
    <dgm:cxn modelId="{0AAC3F57-8F5F-4326-8FF2-79A486812577}" type="presOf" srcId="{2A945B79-2D22-4CCD-BF41-D3A62212B13E}" destId="{6491D04C-E618-49D0-8543-E34A5628B5AB}" srcOrd="1" destOrd="0" presId="urn:microsoft.com/office/officeart/2005/8/layout/hList7"/>
    <dgm:cxn modelId="{7B739D83-9169-4302-A6CB-13555A386AD5}" type="presOf" srcId="{FBB162A0-352C-4E79-914C-447EE55D7BE6}" destId="{9AF594C9-017C-47BE-A242-B330A674AD34}" srcOrd="0" destOrd="0" presId="urn:microsoft.com/office/officeart/2005/8/layout/hList7"/>
    <dgm:cxn modelId="{99DE0289-AC57-42FA-8902-F8067FE327B3}" srcId="{A7EB6514-E388-44A7-97CC-D0544C3E7688}" destId="{2A945B79-2D22-4CCD-BF41-D3A62212B13E}" srcOrd="1" destOrd="0" parTransId="{754062B8-01AF-47AC-9379-2E8791D5F353}" sibTransId="{67A1D5ED-1213-476B-B104-553E43DA0914}"/>
    <dgm:cxn modelId="{B298C59A-A0DA-43C6-9148-68C220FF58A6}" type="presOf" srcId="{85C4FABB-7045-4CF9-B121-A6C2C2A4A12E}" destId="{AEE6F706-CFE0-4DAF-95B8-626C1B0EDF5E}" srcOrd="0" destOrd="0" presId="urn:microsoft.com/office/officeart/2005/8/layout/hList7"/>
    <dgm:cxn modelId="{DDDB9DA4-4A7A-40AC-8CB8-1056CC5817F1}" type="presOf" srcId="{2A945B79-2D22-4CCD-BF41-D3A62212B13E}" destId="{D7049A83-CC8A-4535-A7DF-E576C2CE2E20}" srcOrd="0" destOrd="0" presId="urn:microsoft.com/office/officeart/2005/8/layout/hList7"/>
    <dgm:cxn modelId="{188D7BA9-0CC5-435B-876D-4162C9E7F413}" srcId="{A7EB6514-E388-44A7-97CC-D0544C3E7688}" destId="{E71B3AE4-0FE2-40BB-8CC6-96686ABBD7E8}" srcOrd="2" destOrd="0" parTransId="{374F0A70-E6B9-45BD-934F-2789020FC41E}" sibTransId="{C2C6B480-6308-4042-812E-186124A5A2BB}"/>
    <dgm:cxn modelId="{B2B56AEF-383C-4D00-B77E-CD432F06EF7E}" type="presOf" srcId="{67A1D5ED-1213-476B-B104-553E43DA0914}" destId="{2E88449E-7416-46B3-BF28-89FEA9DC55D8}" srcOrd="0" destOrd="0" presId="urn:microsoft.com/office/officeart/2005/8/layout/hList7"/>
    <dgm:cxn modelId="{9FABA2F6-4519-4AF6-A00D-E81E77DE9F9C}" srcId="{A7EB6514-E388-44A7-97CC-D0544C3E7688}" destId="{85C4FABB-7045-4CF9-B121-A6C2C2A4A12E}" srcOrd="0" destOrd="0" parTransId="{F87D00B8-91A1-42DC-81D8-B337D15E370B}" sibTransId="{FBB162A0-352C-4E79-914C-447EE55D7BE6}"/>
    <dgm:cxn modelId="{C349A33F-31B0-4610-B1F1-8A1AB63048F6}" type="presParOf" srcId="{C90A9725-10A3-4381-A517-1913CFE4D6C6}" destId="{5F06223B-90AF-49B8-B1E3-24377065B0BB}" srcOrd="0" destOrd="0" presId="urn:microsoft.com/office/officeart/2005/8/layout/hList7"/>
    <dgm:cxn modelId="{0E47BE5F-3B80-4DCF-809D-E87BA74181B3}" type="presParOf" srcId="{C90A9725-10A3-4381-A517-1913CFE4D6C6}" destId="{8B49EEBD-EAD7-41F2-9455-C8ABC43B4AC6}" srcOrd="1" destOrd="0" presId="urn:microsoft.com/office/officeart/2005/8/layout/hList7"/>
    <dgm:cxn modelId="{CDAEFCC6-931C-43A7-B8C0-D276CE5F76A1}" type="presParOf" srcId="{8B49EEBD-EAD7-41F2-9455-C8ABC43B4AC6}" destId="{99CF9F22-4E5C-4D32-9E01-94C346A91112}" srcOrd="0" destOrd="0" presId="urn:microsoft.com/office/officeart/2005/8/layout/hList7"/>
    <dgm:cxn modelId="{00DB92B6-EF0E-4734-A7E5-5E4FDA6822E3}" type="presParOf" srcId="{99CF9F22-4E5C-4D32-9E01-94C346A91112}" destId="{AEE6F706-CFE0-4DAF-95B8-626C1B0EDF5E}" srcOrd="0" destOrd="0" presId="urn:microsoft.com/office/officeart/2005/8/layout/hList7"/>
    <dgm:cxn modelId="{3E19E3F7-71E6-4920-B36C-F9AC5C523B66}" type="presParOf" srcId="{99CF9F22-4E5C-4D32-9E01-94C346A91112}" destId="{58873ACE-4A9F-4613-B5DE-4223EF657CFD}" srcOrd="1" destOrd="0" presId="urn:microsoft.com/office/officeart/2005/8/layout/hList7"/>
    <dgm:cxn modelId="{B57DF724-84BC-4B8A-AAF6-66DCBAE8C19C}" type="presParOf" srcId="{99CF9F22-4E5C-4D32-9E01-94C346A91112}" destId="{99C856FD-528C-4260-985C-C913E073D192}" srcOrd="2" destOrd="0" presId="urn:microsoft.com/office/officeart/2005/8/layout/hList7"/>
    <dgm:cxn modelId="{8E887049-A122-49FF-9D6D-33295A100D50}" type="presParOf" srcId="{99CF9F22-4E5C-4D32-9E01-94C346A91112}" destId="{F5FC3735-B578-4F99-B0BE-DB3B65368754}" srcOrd="3" destOrd="0" presId="urn:microsoft.com/office/officeart/2005/8/layout/hList7"/>
    <dgm:cxn modelId="{30AF7330-C2C2-4506-8E61-5C0D10E44660}" type="presParOf" srcId="{8B49EEBD-EAD7-41F2-9455-C8ABC43B4AC6}" destId="{9AF594C9-017C-47BE-A242-B330A674AD34}" srcOrd="1" destOrd="0" presId="urn:microsoft.com/office/officeart/2005/8/layout/hList7"/>
    <dgm:cxn modelId="{60D12AC9-CD34-40D8-9899-8A4BBEF75CB7}" type="presParOf" srcId="{8B49EEBD-EAD7-41F2-9455-C8ABC43B4AC6}" destId="{BCC0F198-7425-44ED-AD9A-ADE962EF20D3}" srcOrd="2" destOrd="0" presId="urn:microsoft.com/office/officeart/2005/8/layout/hList7"/>
    <dgm:cxn modelId="{A121D45C-23E6-44B0-8316-6163EED7F952}" type="presParOf" srcId="{BCC0F198-7425-44ED-AD9A-ADE962EF20D3}" destId="{D7049A83-CC8A-4535-A7DF-E576C2CE2E20}" srcOrd="0" destOrd="0" presId="urn:microsoft.com/office/officeart/2005/8/layout/hList7"/>
    <dgm:cxn modelId="{595479EF-2E6D-4395-8C1D-19C9BF9BACE2}" type="presParOf" srcId="{BCC0F198-7425-44ED-AD9A-ADE962EF20D3}" destId="{6491D04C-E618-49D0-8543-E34A5628B5AB}" srcOrd="1" destOrd="0" presId="urn:microsoft.com/office/officeart/2005/8/layout/hList7"/>
    <dgm:cxn modelId="{9C1BB218-B41E-4CD1-B965-35DFBEAA3E77}" type="presParOf" srcId="{BCC0F198-7425-44ED-AD9A-ADE962EF20D3}" destId="{1BC72E50-0E3F-4B22-A4FB-4119E6AE6EB0}" srcOrd="2" destOrd="0" presId="urn:microsoft.com/office/officeart/2005/8/layout/hList7"/>
    <dgm:cxn modelId="{096F585B-67C9-4CEE-A7C3-3BC78C3DABAA}" type="presParOf" srcId="{BCC0F198-7425-44ED-AD9A-ADE962EF20D3}" destId="{2C581FC9-AC91-4CF7-BFA7-BFE98BA026F2}" srcOrd="3" destOrd="0" presId="urn:microsoft.com/office/officeart/2005/8/layout/hList7"/>
    <dgm:cxn modelId="{5B6A4546-2B20-4EAB-BC26-A90BCF7A5C6B}" type="presParOf" srcId="{8B49EEBD-EAD7-41F2-9455-C8ABC43B4AC6}" destId="{2E88449E-7416-46B3-BF28-89FEA9DC55D8}" srcOrd="3" destOrd="0" presId="urn:microsoft.com/office/officeart/2005/8/layout/hList7"/>
    <dgm:cxn modelId="{577E4B9B-5E46-49FE-AE33-3F9605ED9885}" type="presParOf" srcId="{8B49EEBD-EAD7-41F2-9455-C8ABC43B4AC6}" destId="{3EC0F487-F3B8-4C2F-851A-842537EC8174}" srcOrd="4" destOrd="0" presId="urn:microsoft.com/office/officeart/2005/8/layout/hList7"/>
    <dgm:cxn modelId="{D69FE3A6-456F-4290-880F-B022527B6FBD}" type="presParOf" srcId="{3EC0F487-F3B8-4C2F-851A-842537EC8174}" destId="{54BAF7B3-38E5-4042-A828-611B95C3D67D}" srcOrd="0" destOrd="0" presId="urn:microsoft.com/office/officeart/2005/8/layout/hList7"/>
    <dgm:cxn modelId="{BD478853-9EB0-454C-9C2D-9447DFA9F671}" type="presParOf" srcId="{3EC0F487-F3B8-4C2F-851A-842537EC8174}" destId="{9681FD35-A744-4C0A-9A39-43B50D77D018}" srcOrd="1" destOrd="0" presId="urn:microsoft.com/office/officeart/2005/8/layout/hList7"/>
    <dgm:cxn modelId="{1C46D9D4-71BA-4347-84BE-9CEB6C0DCD37}" type="presParOf" srcId="{3EC0F487-F3B8-4C2F-851A-842537EC8174}" destId="{05891A6B-5A1F-4A43-B388-0A3C057BA950}" srcOrd="2" destOrd="0" presId="urn:microsoft.com/office/officeart/2005/8/layout/hList7"/>
    <dgm:cxn modelId="{A9D05BB5-1776-470F-968F-8D005356F02E}" type="presParOf" srcId="{3EC0F487-F3B8-4C2F-851A-842537EC8174}" destId="{F62A1F84-336D-4817-A0FA-2AE4A5C3D31F}" srcOrd="3" destOrd="0" presId="urn:microsoft.com/office/officeart/2005/8/layout/hList7"/>
  </dgm:cxnLst>
  <dgm:bg>
    <a:solidFill>
      <a:srgbClr val="00B05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6F706-CFE0-4DAF-95B8-626C1B0EDF5E}">
      <dsp:nvSpPr>
        <dsp:cNvPr id="0" name=""/>
        <dsp:cNvSpPr/>
      </dsp:nvSpPr>
      <dsp:spPr>
        <a:xfrm>
          <a:off x="380" y="0"/>
          <a:ext cx="591414" cy="155936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rtl="0">
            <a:lnSpc>
              <a:spcPct val="90000"/>
            </a:lnSpc>
            <a:spcBef>
              <a:spcPct val="0"/>
            </a:spcBef>
            <a:spcAft>
              <a:spcPct val="35000"/>
            </a:spcAft>
            <a:buNone/>
          </a:pPr>
          <a:r>
            <a:rPr lang="en-US" sz="700" kern="1200" dirty="0">
              <a:latin typeface="Arial"/>
            </a:rPr>
            <a:t>Switch </a:t>
          </a:r>
          <a:r>
            <a:rPr lang="en-US" sz="700" kern="1200" dirty="0"/>
            <a:t>/</a:t>
          </a:r>
          <a:r>
            <a:rPr lang="en-US" sz="700" kern="1200" dirty="0">
              <a:latin typeface="Arial"/>
            </a:rPr>
            <a:t> Server </a:t>
          </a:r>
          <a:r>
            <a:rPr lang="en-US" sz="700" kern="1200">
              <a:latin typeface="Arial"/>
            </a:rPr>
            <a:t>/ Readout</a:t>
          </a:r>
          <a:endParaRPr lang="en-US" sz="700" kern="1200" dirty="0"/>
        </a:p>
      </dsp:txBody>
      <dsp:txXfrm>
        <a:off x="380" y="623745"/>
        <a:ext cx="591414" cy="623745"/>
      </dsp:txXfrm>
    </dsp:sp>
    <dsp:sp modelId="{F5FC3735-B578-4F99-B0BE-DB3B65368754}">
      <dsp:nvSpPr>
        <dsp:cNvPr id="0" name=""/>
        <dsp:cNvSpPr/>
      </dsp:nvSpPr>
      <dsp:spPr>
        <a:xfrm>
          <a:off x="36453" y="93561"/>
          <a:ext cx="519268" cy="519268"/>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78000" r="-7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049A83-CC8A-4535-A7DF-E576C2CE2E20}">
      <dsp:nvSpPr>
        <dsp:cNvPr id="0" name=""/>
        <dsp:cNvSpPr/>
      </dsp:nvSpPr>
      <dsp:spPr>
        <a:xfrm>
          <a:off x="609537" y="0"/>
          <a:ext cx="591414" cy="155936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rtl="0">
            <a:lnSpc>
              <a:spcPct val="90000"/>
            </a:lnSpc>
            <a:spcBef>
              <a:spcPct val="0"/>
            </a:spcBef>
            <a:spcAft>
              <a:spcPct val="35000"/>
            </a:spcAft>
            <a:buNone/>
          </a:pPr>
          <a:r>
            <a:rPr lang="en-US" sz="700" kern="1200" dirty="0"/>
            <a:t>Switch</a:t>
          </a:r>
          <a:r>
            <a:rPr lang="en-US" sz="700" kern="1200" dirty="0">
              <a:latin typeface="Arial"/>
            </a:rPr>
            <a:t> </a:t>
          </a:r>
          <a:r>
            <a:rPr lang="en-US" sz="700" kern="1200" dirty="0"/>
            <a:t>/</a:t>
          </a:r>
          <a:r>
            <a:rPr lang="en-US" sz="700" kern="1200" dirty="0">
              <a:latin typeface="Arial"/>
            </a:rPr>
            <a:t> </a:t>
          </a:r>
          <a:r>
            <a:rPr lang="en-US" sz="700" kern="1200" dirty="0"/>
            <a:t>Server</a:t>
          </a:r>
          <a:r>
            <a:rPr lang="en-US" sz="700" kern="1200" dirty="0">
              <a:latin typeface="Arial"/>
            </a:rPr>
            <a:t>: Processing</a:t>
          </a:r>
          <a:endParaRPr lang="en-US" sz="700" kern="1200" dirty="0"/>
        </a:p>
      </dsp:txBody>
      <dsp:txXfrm>
        <a:off x="609537" y="623745"/>
        <a:ext cx="591414" cy="623745"/>
      </dsp:txXfrm>
    </dsp:sp>
    <dsp:sp modelId="{2C581FC9-AC91-4CF7-BFA7-BFE98BA026F2}">
      <dsp:nvSpPr>
        <dsp:cNvPr id="0" name=""/>
        <dsp:cNvSpPr/>
      </dsp:nvSpPr>
      <dsp:spPr>
        <a:xfrm>
          <a:off x="645610" y="93561"/>
          <a:ext cx="519268" cy="519268"/>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78000" r="-7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BAF7B3-38E5-4042-A828-611B95C3D67D}">
      <dsp:nvSpPr>
        <dsp:cNvPr id="0" name=""/>
        <dsp:cNvSpPr/>
      </dsp:nvSpPr>
      <dsp:spPr>
        <a:xfrm>
          <a:off x="1218694" y="0"/>
          <a:ext cx="591414" cy="155936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rtl="0">
            <a:lnSpc>
              <a:spcPct val="90000"/>
            </a:lnSpc>
            <a:spcBef>
              <a:spcPct val="0"/>
            </a:spcBef>
            <a:spcAft>
              <a:spcPct val="35000"/>
            </a:spcAft>
            <a:buNone/>
          </a:pPr>
          <a:r>
            <a:rPr lang="en-US" sz="700" kern="1200" dirty="0"/>
            <a:t>Switch</a:t>
          </a:r>
          <a:r>
            <a:rPr lang="en-US" sz="700" kern="1200" dirty="0">
              <a:latin typeface="Arial"/>
            </a:rPr>
            <a:t> </a:t>
          </a:r>
          <a:r>
            <a:rPr lang="en-US" sz="700" kern="1200" dirty="0"/>
            <a:t>/</a:t>
          </a:r>
          <a:r>
            <a:rPr lang="en-US" sz="700" kern="1200" dirty="0">
              <a:latin typeface="Arial"/>
            </a:rPr>
            <a:t> Server</a:t>
          </a:r>
          <a:r>
            <a:rPr lang="en-US" sz="700" kern="1200">
              <a:latin typeface="Arial"/>
            </a:rPr>
            <a:t>: Buffer</a:t>
          </a:r>
          <a:endParaRPr lang="en-US" sz="700" kern="1200" dirty="0"/>
        </a:p>
      </dsp:txBody>
      <dsp:txXfrm>
        <a:off x="1218694" y="623745"/>
        <a:ext cx="591414" cy="623745"/>
      </dsp:txXfrm>
    </dsp:sp>
    <dsp:sp modelId="{F62A1F84-336D-4817-A0FA-2AE4A5C3D31F}">
      <dsp:nvSpPr>
        <dsp:cNvPr id="0" name=""/>
        <dsp:cNvSpPr/>
      </dsp:nvSpPr>
      <dsp:spPr>
        <a:xfrm>
          <a:off x="1254767" y="93561"/>
          <a:ext cx="519268" cy="51926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78000" r="-7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6223B-90AF-49B8-B1E3-24377065B0BB}">
      <dsp:nvSpPr>
        <dsp:cNvPr id="0" name=""/>
        <dsp:cNvSpPr/>
      </dsp:nvSpPr>
      <dsp:spPr>
        <a:xfrm>
          <a:off x="72419" y="1247491"/>
          <a:ext cx="1665649" cy="233904"/>
        </a:xfrm>
        <a:prstGeom prst="leftRightArrow">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66C31-29B4-47D8-BD57-5EF5F47AE388}"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E294F-1977-4AC8-AAF0-2FB7AC2AA1D0}" type="slidenum">
              <a:rPr lang="en-US" smtClean="0"/>
              <a:t>‹#›</a:t>
            </a:fld>
            <a:endParaRPr lang="en-US"/>
          </a:p>
        </p:txBody>
      </p:sp>
    </p:spTree>
    <p:extLst>
      <p:ext uri="{BB962C8B-B14F-4D97-AF65-F5344CB8AC3E}">
        <p14:creationId xmlns:p14="http://schemas.microsoft.com/office/powerpoint/2010/main" val="9176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10b8cedbde3_0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g10b8cedbde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b8cedbde3_0_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g10b8cedbde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C852-C155-48D6-9A4E-561891FA12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D2D3E7-BED4-4B3C-A754-CCFD0FACE0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C58D4F-856F-4770-9DC3-58BB2FB929BA}"/>
              </a:ext>
            </a:extLst>
          </p:cNvPr>
          <p:cNvSpPr>
            <a:spLocks noGrp="1"/>
          </p:cNvSpPr>
          <p:nvPr>
            <p:ph type="dt" sz="half" idx="10"/>
          </p:nvPr>
        </p:nvSpPr>
        <p:spPr/>
        <p:txBody>
          <a:bodyPr/>
          <a:lstStyle/>
          <a:p>
            <a:fld id="{A50BA0B7-8086-41D5-B78B-99B5575A02C6}" type="datetime1">
              <a:rPr lang="en-US" smtClean="0"/>
              <a:t>4/28/2022</a:t>
            </a:fld>
            <a:endParaRPr lang="en-US"/>
          </a:p>
        </p:txBody>
      </p:sp>
      <p:sp>
        <p:nvSpPr>
          <p:cNvPr id="5" name="Footer Placeholder 4">
            <a:extLst>
              <a:ext uri="{FF2B5EF4-FFF2-40B4-BE49-F238E27FC236}">
                <a16:creationId xmlns:a16="http://schemas.microsoft.com/office/drawing/2014/main" id="{36CCC355-4B3E-4971-A758-02C6C795F78C}"/>
              </a:ext>
            </a:extLst>
          </p:cNvPr>
          <p:cNvSpPr>
            <a:spLocks noGrp="1"/>
          </p:cNvSpPr>
          <p:nvPr>
            <p:ph type="ftr" sz="quarter" idx="11"/>
          </p:nvPr>
        </p:nvSpPr>
        <p:spPr/>
        <p:txBody>
          <a:bodyPr/>
          <a:lstStyle/>
          <a:p>
            <a:r>
              <a:rPr lang="pt-BR"/>
              <a:t>EIC Detector 1 DAQ WG</a:t>
            </a:r>
            <a:endParaRPr lang="en-US"/>
          </a:p>
        </p:txBody>
      </p:sp>
      <p:sp>
        <p:nvSpPr>
          <p:cNvPr id="6" name="Slide Number Placeholder 5">
            <a:extLst>
              <a:ext uri="{FF2B5EF4-FFF2-40B4-BE49-F238E27FC236}">
                <a16:creationId xmlns:a16="http://schemas.microsoft.com/office/drawing/2014/main" id="{52BC320B-F857-4A70-8AD6-5508828938FA}"/>
              </a:ext>
            </a:extLst>
          </p:cNvPr>
          <p:cNvSpPr>
            <a:spLocks noGrp="1"/>
          </p:cNvSpPr>
          <p:nvPr>
            <p:ph type="sldNum" sz="quarter" idx="12"/>
          </p:nvPr>
        </p:nvSpPr>
        <p:spPr/>
        <p:txBody>
          <a:bodyPr/>
          <a:lstStyle/>
          <a:p>
            <a:fld id="{4CE62972-4332-4B85-8E2A-D63FF21BBC35}" type="slidenum">
              <a:rPr lang="en-US" smtClean="0"/>
              <a:t>‹#›</a:t>
            </a:fld>
            <a:endParaRPr lang="en-US"/>
          </a:p>
        </p:txBody>
      </p:sp>
    </p:spTree>
    <p:extLst>
      <p:ext uri="{BB962C8B-B14F-4D97-AF65-F5344CB8AC3E}">
        <p14:creationId xmlns:p14="http://schemas.microsoft.com/office/powerpoint/2010/main" val="99260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971BE-8A64-4BB2-90F8-3CC968FB23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9496F4-63FE-4AE3-AEAE-E817CE9530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D9014-350B-4F55-AAA9-75DED7D030EC}"/>
              </a:ext>
            </a:extLst>
          </p:cNvPr>
          <p:cNvSpPr>
            <a:spLocks noGrp="1"/>
          </p:cNvSpPr>
          <p:nvPr>
            <p:ph type="dt" sz="half" idx="10"/>
          </p:nvPr>
        </p:nvSpPr>
        <p:spPr/>
        <p:txBody>
          <a:bodyPr/>
          <a:lstStyle/>
          <a:p>
            <a:fld id="{4C6AD9D8-E7AE-4491-ACB0-02E369A11786}" type="datetime1">
              <a:rPr lang="en-US" smtClean="0"/>
              <a:t>4/28/2022</a:t>
            </a:fld>
            <a:endParaRPr lang="en-US"/>
          </a:p>
        </p:txBody>
      </p:sp>
      <p:sp>
        <p:nvSpPr>
          <p:cNvPr id="5" name="Footer Placeholder 4">
            <a:extLst>
              <a:ext uri="{FF2B5EF4-FFF2-40B4-BE49-F238E27FC236}">
                <a16:creationId xmlns:a16="http://schemas.microsoft.com/office/drawing/2014/main" id="{6195C5DB-5DBE-4682-9E41-2A378DF7F4C7}"/>
              </a:ext>
            </a:extLst>
          </p:cNvPr>
          <p:cNvSpPr>
            <a:spLocks noGrp="1"/>
          </p:cNvSpPr>
          <p:nvPr>
            <p:ph type="ftr" sz="quarter" idx="11"/>
          </p:nvPr>
        </p:nvSpPr>
        <p:spPr/>
        <p:txBody>
          <a:bodyPr/>
          <a:lstStyle/>
          <a:p>
            <a:r>
              <a:rPr lang="pt-BR"/>
              <a:t>EIC Detector 1 DAQ WG</a:t>
            </a:r>
            <a:endParaRPr lang="en-US"/>
          </a:p>
        </p:txBody>
      </p:sp>
      <p:sp>
        <p:nvSpPr>
          <p:cNvPr id="6" name="Slide Number Placeholder 5">
            <a:extLst>
              <a:ext uri="{FF2B5EF4-FFF2-40B4-BE49-F238E27FC236}">
                <a16:creationId xmlns:a16="http://schemas.microsoft.com/office/drawing/2014/main" id="{E80F189C-A707-4DDE-863E-7EF6763F28CE}"/>
              </a:ext>
            </a:extLst>
          </p:cNvPr>
          <p:cNvSpPr>
            <a:spLocks noGrp="1"/>
          </p:cNvSpPr>
          <p:nvPr>
            <p:ph type="sldNum" sz="quarter" idx="12"/>
          </p:nvPr>
        </p:nvSpPr>
        <p:spPr/>
        <p:txBody>
          <a:bodyPr/>
          <a:lstStyle/>
          <a:p>
            <a:fld id="{4CE62972-4332-4B85-8E2A-D63FF21BBC35}" type="slidenum">
              <a:rPr lang="en-US" smtClean="0"/>
              <a:t>‹#›</a:t>
            </a:fld>
            <a:endParaRPr lang="en-US"/>
          </a:p>
        </p:txBody>
      </p:sp>
    </p:spTree>
    <p:extLst>
      <p:ext uri="{BB962C8B-B14F-4D97-AF65-F5344CB8AC3E}">
        <p14:creationId xmlns:p14="http://schemas.microsoft.com/office/powerpoint/2010/main" val="3724764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5FF5B-D1BC-49D4-964E-3575C4589D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3035F0-8192-405D-A2FB-402AD4F4F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B2F70-B59F-412D-97F4-0FFD1CA4528A}"/>
              </a:ext>
            </a:extLst>
          </p:cNvPr>
          <p:cNvSpPr>
            <a:spLocks noGrp="1"/>
          </p:cNvSpPr>
          <p:nvPr>
            <p:ph type="dt" sz="half" idx="10"/>
          </p:nvPr>
        </p:nvSpPr>
        <p:spPr/>
        <p:txBody>
          <a:bodyPr/>
          <a:lstStyle/>
          <a:p>
            <a:fld id="{3B4B8DD9-0ED0-43E0-B223-C6A171B03378}" type="datetime1">
              <a:rPr lang="en-US" smtClean="0"/>
              <a:t>4/28/2022</a:t>
            </a:fld>
            <a:endParaRPr lang="en-US"/>
          </a:p>
        </p:txBody>
      </p:sp>
      <p:sp>
        <p:nvSpPr>
          <p:cNvPr id="5" name="Footer Placeholder 4">
            <a:extLst>
              <a:ext uri="{FF2B5EF4-FFF2-40B4-BE49-F238E27FC236}">
                <a16:creationId xmlns:a16="http://schemas.microsoft.com/office/drawing/2014/main" id="{C7162D77-48A7-4C22-AEF9-942577F7CC5B}"/>
              </a:ext>
            </a:extLst>
          </p:cNvPr>
          <p:cNvSpPr>
            <a:spLocks noGrp="1"/>
          </p:cNvSpPr>
          <p:nvPr>
            <p:ph type="ftr" sz="quarter" idx="11"/>
          </p:nvPr>
        </p:nvSpPr>
        <p:spPr/>
        <p:txBody>
          <a:bodyPr/>
          <a:lstStyle/>
          <a:p>
            <a:r>
              <a:rPr lang="pt-BR"/>
              <a:t>EIC Detector 1 DAQ WG</a:t>
            </a:r>
            <a:endParaRPr lang="en-US"/>
          </a:p>
        </p:txBody>
      </p:sp>
      <p:sp>
        <p:nvSpPr>
          <p:cNvPr id="6" name="Slide Number Placeholder 5">
            <a:extLst>
              <a:ext uri="{FF2B5EF4-FFF2-40B4-BE49-F238E27FC236}">
                <a16:creationId xmlns:a16="http://schemas.microsoft.com/office/drawing/2014/main" id="{A0A305E3-FC40-4E1A-BEE7-9CD19DEFBADC}"/>
              </a:ext>
            </a:extLst>
          </p:cNvPr>
          <p:cNvSpPr>
            <a:spLocks noGrp="1"/>
          </p:cNvSpPr>
          <p:nvPr>
            <p:ph type="sldNum" sz="quarter" idx="12"/>
          </p:nvPr>
        </p:nvSpPr>
        <p:spPr/>
        <p:txBody>
          <a:bodyPr/>
          <a:lstStyle/>
          <a:p>
            <a:fld id="{4CE62972-4332-4B85-8E2A-D63FF21BBC35}" type="slidenum">
              <a:rPr lang="en-US" smtClean="0"/>
              <a:t>‹#›</a:t>
            </a:fld>
            <a:endParaRPr lang="en-US"/>
          </a:p>
        </p:txBody>
      </p:sp>
    </p:spTree>
    <p:extLst>
      <p:ext uri="{BB962C8B-B14F-4D97-AF65-F5344CB8AC3E}">
        <p14:creationId xmlns:p14="http://schemas.microsoft.com/office/powerpoint/2010/main" val="2917590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tx">
  <p:cSld name="1_Title and Conten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112486" y="290399"/>
            <a:ext cx="11072588" cy="623888"/>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rgbClr val="011893"/>
              </a:buClr>
              <a:buSzPts val="1800"/>
              <a:buNone/>
              <a:defRPr/>
            </a:lvl1pPr>
            <a:lvl2pPr lvl="1" algn="l">
              <a:lnSpc>
                <a:spcPct val="90000"/>
              </a:lnSpc>
              <a:spcBef>
                <a:spcPts val="0"/>
              </a:spcBef>
              <a:spcAft>
                <a:spcPts val="0"/>
              </a:spcAft>
              <a:buClr>
                <a:srgbClr val="011893"/>
              </a:buClr>
              <a:buSzPts val="1800"/>
              <a:buNone/>
              <a:defRPr/>
            </a:lvl2pPr>
            <a:lvl3pPr lvl="2" algn="l">
              <a:lnSpc>
                <a:spcPct val="90000"/>
              </a:lnSpc>
              <a:spcBef>
                <a:spcPts val="0"/>
              </a:spcBef>
              <a:spcAft>
                <a:spcPts val="0"/>
              </a:spcAft>
              <a:buClr>
                <a:srgbClr val="011893"/>
              </a:buClr>
              <a:buSzPts val="1800"/>
              <a:buNone/>
              <a:defRPr/>
            </a:lvl3pPr>
            <a:lvl4pPr lvl="3" algn="l">
              <a:lnSpc>
                <a:spcPct val="90000"/>
              </a:lnSpc>
              <a:spcBef>
                <a:spcPts val="0"/>
              </a:spcBef>
              <a:spcAft>
                <a:spcPts val="0"/>
              </a:spcAft>
              <a:buClr>
                <a:srgbClr val="011893"/>
              </a:buClr>
              <a:buSzPts val="1800"/>
              <a:buNone/>
              <a:defRPr/>
            </a:lvl4pPr>
            <a:lvl5pPr lvl="4" algn="l">
              <a:lnSpc>
                <a:spcPct val="90000"/>
              </a:lnSpc>
              <a:spcBef>
                <a:spcPts val="0"/>
              </a:spcBef>
              <a:spcAft>
                <a:spcPts val="0"/>
              </a:spcAft>
              <a:buClr>
                <a:srgbClr val="011893"/>
              </a:buClr>
              <a:buSzPts val="1800"/>
              <a:buNone/>
              <a:defRPr/>
            </a:lvl5pPr>
            <a:lvl6pPr lvl="5" algn="l">
              <a:lnSpc>
                <a:spcPct val="90000"/>
              </a:lnSpc>
              <a:spcBef>
                <a:spcPts val="0"/>
              </a:spcBef>
              <a:spcAft>
                <a:spcPts val="0"/>
              </a:spcAft>
              <a:buClr>
                <a:srgbClr val="011893"/>
              </a:buClr>
              <a:buSzPts val="1800"/>
              <a:buNone/>
              <a:defRPr/>
            </a:lvl6pPr>
            <a:lvl7pPr lvl="6" algn="l">
              <a:lnSpc>
                <a:spcPct val="90000"/>
              </a:lnSpc>
              <a:spcBef>
                <a:spcPts val="0"/>
              </a:spcBef>
              <a:spcAft>
                <a:spcPts val="0"/>
              </a:spcAft>
              <a:buClr>
                <a:srgbClr val="011893"/>
              </a:buClr>
              <a:buSzPts val="1800"/>
              <a:buNone/>
              <a:defRPr/>
            </a:lvl7pPr>
            <a:lvl8pPr lvl="7" algn="l">
              <a:lnSpc>
                <a:spcPct val="90000"/>
              </a:lnSpc>
              <a:spcBef>
                <a:spcPts val="0"/>
              </a:spcBef>
              <a:spcAft>
                <a:spcPts val="0"/>
              </a:spcAft>
              <a:buClr>
                <a:srgbClr val="011893"/>
              </a:buClr>
              <a:buSzPts val="1800"/>
              <a:buNone/>
              <a:defRPr/>
            </a:lvl8pPr>
            <a:lvl9pPr lvl="8" algn="l">
              <a:lnSpc>
                <a:spcPct val="90000"/>
              </a:lnSpc>
              <a:spcBef>
                <a:spcPts val="0"/>
              </a:spcBef>
              <a:spcAft>
                <a:spcPts val="0"/>
              </a:spcAft>
              <a:buClr>
                <a:srgbClr val="011893"/>
              </a:buClr>
              <a:buSzPts val="1800"/>
              <a:buNone/>
              <a:defRPr/>
            </a:lvl9pPr>
          </a:lstStyle>
          <a:p>
            <a:endParaRPr/>
          </a:p>
        </p:txBody>
      </p:sp>
      <p:sp>
        <p:nvSpPr>
          <p:cNvPr id="14" name="Google Shape;14;p3"/>
          <p:cNvSpPr txBox="1">
            <a:spLocks noGrp="1"/>
          </p:cNvSpPr>
          <p:nvPr>
            <p:ph type="body" idx="1"/>
          </p:nvPr>
        </p:nvSpPr>
        <p:spPr>
          <a:xfrm>
            <a:off x="112485" y="1088799"/>
            <a:ext cx="11836401" cy="5365954"/>
          </a:xfrm>
          <a:prstGeom prst="rect">
            <a:avLst/>
          </a:prstGeom>
          <a:noFill/>
          <a:ln>
            <a:noFill/>
          </a:ln>
        </p:spPr>
        <p:txBody>
          <a:bodyPr spcFirstLastPara="1" wrap="square" lIns="91425" tIns="91425" rIns="91425" bIns="91425" anchor="t" anchorCtr="0">
            <a:noAutofit/>
          </a:bodyPr>
          <a:lstStyle>
            <a:lvl1pPr marL="228600" lvl="0" indent="-217742" algn="l">
              <a:lnSpc>
                <a:spcPct val="100000"/>
              </a:lnSpc>
              <a:spcBef>
                <a:spcPts val="1000"/>
              </a:spcBef>
              <a:spcAft>
                <a:spcPts val="0"/>
              </a:spcAft>
              <a:buClr>
                <a:srgbClr val="011893"/>
              </a:buClr>
              <a:buSzPts val="3258"/>
              <a:buChar char="•"/>
              <a:defRPr/>
            </a:lvl1pPr>
            <a:lvl2pPr marL="457200" lvl="1" indent="-171450" algn="l">
              <a:lnSpc>
                <a:spcPct val="100000"/>
              </a:lnSpc>
              <a:spcBef>
                <a:spcPts val="1000"/>
              </a:spcBef>
              <a:spcAft>
                <a:spcPts val="0"/>
              </a:spcAft>
              <a:buClr>
                <a:srgbClr val="011893"/>
              </a:buClr>
              <a:buSzPts val="1800"/>
              <a:buChar char="➢"/>
              <a:defRPr/>
            </a:lvl2pPr>
            <a:lvl3pPr marL="685800" lvl="2" indent="-157163" algn="l">
              <a:lnSpc>
                <a:spcPct val="100000"/>
              </a:lnSpc>
              <a:spcBef>
                <a:spcPts val="1000"/>
              </a:spcBef>
              <a:spcAft>
                <a:spcPts val="0"/>
              </a:spcAft>
              <a:buClr>
                <a:srgbClr val="011893"/>
              </a:buClr>
              <a:buSzPts val="1350"/>
              <a:buChar char="๏"/>
              <a:defRPr/>
            </a:lvl3pPr>
            <a:lvl4pPr marL="914400" lvl="3" indent="-150876" algn="l">
              <a:lnSpc>
                <a:spcPct val="100000"/>
              </a:lnSpc>
              <a:spcBef>
                <a:spcPts val="1000"/>
              </a:spcBef>
              <a:spcAft>
                <a:spcPts val="0"/>
              </a:spcAft>
              <a:buClr>
                <a:srgbClr val="011893"/>
              </a:buClr>
              <a:buSzPts val="1152"/>
              <a:buChar char="❖"/>
              <a:defRPr/>
            </a:lvl4pPr>
            <a:lvl5pPr marL="1143000" lvl="4" indent="-171450" algn="l">
              <a:lnSpc>
                <a:spcPct val="100000"/>
              </a:lnSpc>
              <a:spcBef>
                <a:spcPts val="1000"/>
              </a:spcBef>
              <a:spcAft>
                <a:spcPts val="0"/>
              </a:spcAft>
              <a:buClr>
                <a:srgbClr val="011893"/>
              </a:buClr>
              <a:buSzPts val="1800"/>
              <a:buChar char="•"/>
              <a:defRPr/>
            </a:lvl5pPr>
            <a:lvl6pPr marL="1371600" lvl="5" indent="-171450" algn="l">
              <a:lnSpc>
                <a:spcPct val="90000"/>
              </a:lnSpc>
              <a:spcBef>
                <a:spcPts val="1000"/>
              </a:spcBef>
              <a:spcAft>
                <a:spcPts val="0"/>
              </a:spcAft>
              <a:buSzPts val="1800"/>
              <a:buChar char="•"/>
              <a:defRPr/>
            </a:lvl6pPr>
            <a:lvl7pPr marL="1600200" lvl="6" indent="-171450" algn="l">
              <a:lnSpc>
                <a:spcPct val="90000"/>
              </a:lnSpc>
              <a:spcBef>
                <a:spcPts val="1000"/>
              </a:spcBef>
              <a:spcAft>
                <a:spcPts val="0"/>
              </a:spcAft>
              <a:buSzPts val="1800"/>
              <a:buChar char="•"/>
              <a:defRPr/>
            </a:lvl7pPr>
            <a:lvl8pPr marL="1828800" lvl="7" indent="-171450" algn="l">
              <a:lnSpc>
                <a:spcPct val="90000"/>
              </a:lnSpc>
              <a:spcBef>
                <a:spcPts val="1000"/>
              </a:spcBef>
              <a:spcAft>
                <a:spcPts val="0"/>
              </a:spcAft>
              <a:buSzPts val="1800"/>
              <a:buChar char="•"/>
              <a:defRPr/>
            </a:lvl8pPr>
            <a:lvl9pPr marL="2057400" lvl="8" indent="-171450" algn="l">
              <a:lnSpc>
                <a:spcPct val="90000"/>
              </a:lnSpc>
              <a:spcBef>
                <a:spcPts val="1000"/>
              </a:spcBef>
              <a:spcAft>
                <a:spcPts val="0"/>
              </a:spcAft>
              <a:buSzPts val="1800"/>
              <a:buChar char="•"/>
              <a:defRPr/>
            </a:lvl9pPr>
          </a:lstStyle>
          <a:p>
            <a:endParaRPr/>
          </a:p>
        </p:txBody>
      </p:sp>
      <p:sp>
        <p:nvSpPr>
          <p:cNvPr id="15" name="Google Shape;15;p3"/>
          <p:cNvSpPr txBox="1">
            <a:spLocks noGrp="1"/>
          </p:cNvSpPr>
          <p:nvPr>
            <p:ph type="sldNum" idx="12"/>
          </p:nvPr>
        </p:nvSpPr>
        <p:spPr>
          <a:xfrm>
            <a:off x="11681580" y="6283669"/>
            <a:ext cx="267306" cy="738633"/>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88888"/>
              </a:buClr>
              <a:buSzPts val="2400"/>
              <a:buFont typeface="Arial"/>
              <a:buNone/>
              <a:defRPr sz="1200">
                <a:solidFill>
                  <a:srgbClr val="888888"/>
                </a:solidFill>
              </a:defRPr>
            </a:lvl1pPr>
            <a:lvl2pPr marL="0" lvl="1" indent="0" algn="r">
              <a:lnSpc>
                <a:spcPct val="100000"/>
              </a:lnSpc>
              <a:spcBef>
                <a:spcPts val="0"/>
              </a:spcBef>
              <a:spcAft>
                <a:spcPts val="0"/>
              </a:spcAft>
              <a:buClr>
                <a:srgbClr val="888888"/>
              </a:buClr>
              <a:buSzPts val="2400"/>
              <a:buFont typeface="Arial"/>
              <a:buNone/>
              <a:defRPr sz="1200">
                <a:solidFill>
                  <a:srgbClr val="888888"/>
                </a:solidFill>
              </a:defRPr>
            </a:lvl2pPr>
            <a:lvl3pPr marL="0" lvl="2" indent="0" algn="r">
              <a:lnSpc>
                <a:spcPct val="100000"/>
              </a:lnSpc>
              <a:spcBef>
                <a:spcPts val="0"/>
              </a:spcBef>
              <a:spcAft>
                <a:spcPts val="0"/>
              </a:spcAft>
              <a:buClr>
                <a:srgbClr val="888888"/>
              </a:buClr>
              <a:buSzPts val="2400"/>
              <a:buFont typeface="Arial"/>
              <a:buNone/>
              <a:defRPr sz="1200">
                <a:solidFill>
                  <a:srgbClr val="888888"/>
                </a:solidFill>
              </a:defRPr>
            </a:lvl3pPr>
            <a:lvl4pPr marL="0" lvl="3" indent="0" algn="r">
              <a:lnSpc>
                <a:spcPct val="100000"/>
              </a:lnSpc>
              <a:spcBef>
                <a:spcPts val="0"/>
              </a:spcBef>
              <a:spcAft>
                <a:spcPts val="0"/>
              </a:spcAft>
              <a:buClr>
                <a:srgbClr val="888888"/>
              </a:buClr>
              <a:buSzPts val="2400"/>
              <a:buFont typeface="Arial"/>
              <a:buNone/>
              <a:defRPr sz="1200">
                <a:solidFill>
                  <a:srgbClr val="888888"/>
                </a:solidFill>
              </a:defRPr>
            </a:lvl4pPr>
            <a:lvl5pPr marL="0" lvl="4" indent="0" algn="r">
              <a:lnSpc>
                <a:spcPct val="100000"/>
              </a:lnSpc>
              <a:spcBef>
                <a:spcPts val="0"/>
              </a:spcBef>
              <a:spcAft>
                <a:spcPts val="0"/>
              </a:spcAft>
              <a:buClr>
                <a:srgbClr val="888888"/>
              </a:buClr>
              <a:buSzPts val="2400"/>
              <a:buFont typeface="Arial"/>
              <a:buNone/>
              <a:defRPr sz="1200">
                <a:solidFill>
                  <a:srgbClr val="888888"/>
                </a:solidFill>
              </a:defRPr>
            </a:lvl5pPr>
            <a:lvl6pPr marL="0" lvl="5" indent="0" algn="r">
              <a:lnSpc>
                <a:spcPct val="100000"/>
              </a:lnSpc>
              <a:spcBef>
                <a:spcPts val="0"/>
              </a:spcBef>
              <a:spcAft>
                <a:spcPts val="0"/>
              </a:spcAft>
              <a:buClr>
                <a:srgbClr val="888888"/>
              </a:buClr>
              <a:buSzPts val="2400"/>
              <a:buFont typeface="Arial"/>
              <a:buNone/>
              <a:defRPr sz="1200">
                <a:solidFill>
                  <a:srgbClr val="888888"/>
                </a:solidFill>
              </a:defRPr>
            </a:lvl6pPr>
            <a:lvl7pPr marL="0" lvl="6" indent="0" algn="r">
              <a:lnSpc>
                <a:spcPct val="100000"/>
              </a:lnSpc>
              <a:spcBef>
                <a:spcPts val="0"/>
              </a:spcBef>
              <a:spcAft>
                <a:spcPts val="0"/>
              </a:spcAft>
              <a:buClr>
                <a:srgbClr val="888888"/>
              </a:buClr>
              <a:buSzPts val="2400"/>
              <a:buFont typeface="Arial"/>
              <a:buNone/>
              <a:defRPr sz="1200">
                <a:solidFill>
                  <a:srgbClr val="888888"/>
                </a:solidFill>
              </a:defRPr>
            </a:lvl7pPr>
            <a:lvl8pPr marL="0" lvl="7" indent="0" algn="r">
              <a:lnSpc>
                <a:spcPct val="100000"/>
              </a:lnSpc>
              <a:spcBef>
                <a:spcPts val="0"/>
              </a:spcBef>
              <a:spcAft>
                <a:spcPts val="0"/>
              </a:spcAft>
              <a:buClr>
                <a:srgbClr val="888888"/>
              </a:buClr>
              <a:buSzPts val="2400"/>
              <a:buFont typeface="Arial"/>
              <a:buNone/>
              <a:defRPr sz="1200">
                <a:solidFill>
                  <a:srgbClr val="888888"/>
                </a:solidFill>
              </a:defRPr>
            </a:lvl8pPr>
            <a:lvl9pPr marL="0" lvl="8" indent="0" algn="r">
              <a:lnSpc>
                <a:spcPct val="100000"/>
              </a:lnSpc>
              <a:spcBef>
                <a:spcPts val="0"/>
              </a:spcBef>
              <a:spcAft>
                <a:spcPts val="0"/>
              </a:spcAft>
              <a:buClr>
                <a:srgbClr val="888888"/>
              </a:buClr>
              <a:buSzPts val="24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6" name="Google Shape;16;p3" descr="Picture 6"/>
          <p:cNvPicPr preferRelativeResize="0"/>
          <p:nvPr/>
        </p:nvPicPr>
        <p:blipFill rotWithShape="1">
          <a:blip r:embed="rId2">
            <a:alphaModFix/>
          </a:blip>
          <a:srcRect/>
          <a:stretch/>
        </p:blipFill>
        <p:spPr>
          <a:xfrm>
            <a:off x="-9072" y="2295"/>
            <a:ext cx="11202524" cy="239431"/>
          </a:xfrm>
          <a:prstGeom prst="rect">
            <a:avLst/>
          </a:prstGeom>
          <a:noFill/>
          <a:ln>
            <a:noFill/>
          </a:ln>
        </p:spPr>
      </p:pic>
      <p:pic>
        <p:nvPicPr>
          <p:cNvPr id="17" name="Google Shape;17;p3" descr="image2.png"/>
          <p:cNvPicPr preferRelativeResize="0"/>
          <p:nvPr/>
        </p:nvPicPr>
        <p:blipFill rotWithShape="1">
          <a:blip r:embed="rId3">
            <a:alphaModFix/>
          </a:blip>
          <a:srcRect t="21" b="20"/>
          <a:stretch/>
        </p:blipFill>
        <p:spPr>
          <a:xfrm>
            <a:off x="5431010" y="8182930"/>
            <a:ext cx="743604" cy="935916"/>
          </a:xfrm>
          <a:prstGeom prst="rect">
            <a:avLst/>
          </a:prstGeom>
          <a:noFill/>
          <a:ln>
            <a:noFill/>
          </a:ln>
        </p:spPr>
      </p:pic>
      <p:pic>
        <p:nvPicPr>
          <p:cNvPr id="18" name="Google Shape;18;p3" descr="Athena_Logo_fullcolor.png"/>
          <p:cNvPicPr preferRelativeResize="0"/>
          <p:nvPr/>
        </p:nvPicPr>
        <p:blipFill rotWithShape="1">
          <a:blip r:embed="rId4">
            <a:alphaModFix/>
          </a:blip>
          <a:srcRect/>
          <a:stretch/>
        </p:blipFill>
        <p:spPr>
          <a:xfrm>
            <a:off x="11213433" y="31207"/>
            <a:ext cx="785569" cy="935832"/>
          </a:xfrm>
          <a:prstGeom prst="rect">
            <a:avLst/>
          </a:prstGeom>
          <a:noFill/>
          <a:ln>
            <a:noFill/>
          </a:ln>
        </p:spPr>
      </p:pic>
    </p:spTree>
    <p:extLst>
      <p:ext uri="{BB962C8B-B14F-4D97-AF65-F5344CB8AC3E}">
        <p14:creationId xmlns:p14="http://schemas.microsoft.com/office/powerpoint/2010/main" val="338374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06617-1178-4D2D-A43A-FE8C1F275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F11C48-CC66-4198-9779-CC8A3395F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6F3088-24BB-403F-ACC4-D048A4C8CCE9}"/>
              </a:ext>
            </a:extLst>
          </p:cNvPr>
          <p:cNvSpPr>
            <a:spLocks noGrp="1"/>
          </p:cNvSpPr>
          <p:nvPr>
            <p:ph type="dt" sz="half" idx="10"/>
          </p:nvPr>
        </p:nvSpPr>
        <p:spPr/>
        <p:txBody>
          <a:bodyPr/>
          <a:lstStyle/>
          <a:p>
            <a:fld id="{5F1AF522-3054-4C41-BF62-4B863CB41AD6}" type="datetime1">
              <a:rPr lang="en-US" smtClean="0"/>
              <a:t>4/28/2022</a:t>
            </a:fld>
            <a:endParaRPr lang="en-US"/>
          </a:p>
        </p:txBody>
      </p:sp>
      <p:sp>
        <p:nvSpPr>
          <p:cNvPr id="5" name="Footer Placeholder 4">
            <a:extLst>
              <a:ext uri="{FF2B5EF4-FFF2-40B4-BE49-F238E27FC236}">
                <a16:creationId xmlns:a16="http://schemas.microsoft.com/office/drawing/2014/main" id="{7BB64F9C-10C0-45DE-9AA7-ACBC476819AC}"/>
              </a:ext>
            </a:extLst>
          </p:cNvPr>
          <p:cNvSpPr>
            <a:spLocks noGrp="1"/>
          </p:cNvSpPr>
          <p:nvPr>
            <p:ph type="ftr" sz="quarter" idx="11"/>
          </p:nvPr>
        </p:nvSpPr>
        <p:spPr/>
        <p:txBody>
          <a:bodyPr/>
          <a:lstStyle/>
          <a:p>
            <a:r>
              <a:rPr lang="pt-BR"/>
              <a:t>EIC Detector 1 DAQ WG</a:t>
            </a:r>
            <a:endParaRPr lang="en-US"/>
          </a:p>
        </p:txBody>
      </p:sp>
      <p:sp>
        <p:nvSpPr>
          <p:cNvPr id="6" name="Slide Number Placeholder 5">
            <a:extLst>
              <a:ext uri="{FF2B5EF4-FFF2-40B4-BE49-F238E27FC236}">
                <a16:creationId xmlns:a16="http://schemas.microsoft.com/office/drawing/2014/main" id="{012FC4F5-830D-4610-A495-0474C350D0D9}"/>
              </a:ext>
            </a:extLst>
          </p:cNvPr>
          <p:cNvSpPr>
            <a:spLocks noGrp="1"/>
          </p:cNvSpPr>
          <p:nvPr>
            <p:ph type="sldNum" sz="quarter" idx="12"/>
          </p:nvPr>
        </p:nvSpPr>
        <p:spPr/>
        <p:txBody>
          <a:bodyPr/>
          <a:lstStyle/>
          <a:p>
            <a:fld id="{1BC527EA-8F34-49DB-8792-D73E56A15DF9}" type="slidenum">
              <a:rPr lang="en-US" smtClean="0"/>
              <a:t>‹#›</a:t>
            </a:fld>
            <a:endParaRPr lang="en-US"/>
          </a:p>
        </p:txBody>
      </p:sp>
    </p:spTree>
    <p:extLst>
      <p:ext uri="{BB962C8B-B14F-4D97-AF65-F5344CB8AC3E}">
        <p14:creationId xmlns:p14="http://schemas.microsoft.com/office/powerpoint/2010/main" val="3660215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4C8F-3A48-4D6E-BC5D-F4D4A47298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86336-D655-4B80-B025-A023AD438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ED453-2AC1-41D8-BFC8-7B64FAA2A996}"/>
              </a:ext>
            </a:extLst>
          </p:cNvPr>
          <p:cNvSpPr>
            <a:spLocks noGrp="1"/>
          </p:cNvSpPr>
          <p:nvPr>
            <p:ph type="dt" sz="half" idx="10"/>
          </p:nvPr>
        </p:nvSpPr>
        <p:spPr/>
        <p:txBody>
          <a:bodyPr/>
          <a:lstStyle/>
          <a:p>
            <a:fld id="{01D7C9C6-CC4A-4139-A21B-B860781BF052}" type="datetime1">
              <a:rPr lang="en-US" smtClean="0"/>
              <a:t>4/28/2022</a:t>
            </a:fld>
            <a:endParaRPr lang="en-US"/>
          </a:p>
        </p:txBody>
      </p:sp>
      <p:sp>
        <p:nvSpPr>
          <p:cNvPr id="5" name="Footer Placeholder 4">
            <a:extLst>
              <a:ext uri="{FF2B5EF4-FFF2-40B4-BE49-F238E27FC236}">
                <a16:creationId xmlns:a16="http://schemas.microsoft.com/office/drawing/2014/main" id="{A3CAFEB1-8BC0-439A-8969-64A5E343CB9A}"/>
              </a:ext>
            </a:extLst>
          </p:cNvPr>
          <p:cNvSpPr>
            <a:spLocks noGrp="1"/>
          </p:cNvSpPr>
          <p:nvPr>
            <p:ph type="ftr" sz="quarter" idx="11"/>
          </p:nvPr>
        </p:nvSpPr>
        <p:spPr/>
        <p:txBody>
          <a:bodyPr/>
          <a:lstStyle/>
          <a:p>
            <a:r>
              <a:rPr lang="pt-BR"/>
              <a:t>EIC Detector 1 DAQ WG</a:t>
            </a:r>
            <a:endParaRPr lang="en-US"/>
          </a:p>
        </p:txBody>
      </p:sp>
      <p:sp>
        <p:nvSpPr>
          <p:cNvPr id="6" name="Slide Number Placeholder 5">
            <a:extLst>
              <a:ext uri="{FF2B5EF4-FFF2-40B4-BE49-F238E27FC236}">
                <a16:creationId xmlns:a16="http://schemas.microsoft.com/office/drawing/2014/main" id="{4508CA19-2039-434E-A7E8-658D8A278C98}"/>
              </a:ext>
            </a:extLst>
          </p:cNvPr>
          <p:cNvSpPr>
            <a:spLocks noGrp="1"/>
          </p:cNvSpPr>
          <p:nvPr>
            <p:ph type="sldNum" sz="quarter" idx="12"/>
          </p:nvPr>
        </p:nvSpPr>
        <p:spPr/>
        <p:txBody>
          <a:bodyPr/>
          <a:lstStyle/>
          <a:p>
            <a:fld id="{1BC527EA-8F34-49DB-8792-D73E56A15DF9}" type="slidenum">
              <a:rPr lang="en-US" smtClean="0"/>
              <a:t>‹#›</a:t>
            </a:fld>
            <a:endParaRPr lang="en-US"/>
          </a:p>
        </p:txBody>
      </p:sp>
    </p:spTree>
    <p:extLst>
      <p:ext uri="{BB962C8B-B14F-4D97-AF65-F5344CB8AC3E}">
        <p14:creationId xmlns:p14="http://schemas.microsoft.com/office/powerpoint/2010/main" val="83218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1205-3738-4E73-AA35-C31162B5B1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040F17-FE7C-4553-AEA7-2AEE156357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E77926-FA7A-4CB3-95F3-433EB0FC309A}"/>
              </a:ext>
            </a:extLst>
          </p:cNvPr>
          <p:cNvSpPr>
            <a:spLocks noGrp="1"/>
          </p:cNvSpPr>
          <p:nvPr>
            <p:ph type="dt" sz="half" idx="10"/>
          </p:nvPr>
        </p:nvSpPr>
        <p:spPr/>
        <p:txBody>
          <a:bodyPr/>
          <a:lstStyle/>
          <a:p>
            <a:fld id="{684F5013-8E56-491B-AD0E-63ABC47FBC1B}" type="datetime1">
              <a:rPr lang="en-US" smtClean="0"/>
              <a:t>4/28/2022</a:t>
            </a:fld>
            <a:endParaRPr lang="en-US"/>
          </a:p>
        </p:txBody>
      </p:sp>
      <p:sp>
        <p:nvSpPr>
          <p:cNvPr id="5" name="Footer Placeholder 4">
            <a:extLst>
              <a:ext uri="{FF2B5EF4-FFF2-40B4-BE49-F238E27FC236}">
                <a16:creationId xmlns:a16="http://schemas.microsoft.com/office/drawing/2014/main" id="{1FACE6A0-BE7A-44C0-9683-E88A38F63C2E}"/>
              </a:ext>
            </a:extLst>
          </p:cNvPr>
          <p:cNvSpPr>
            <a:spLocks noGrp="1"/>
          </p:cNvSpPr>
          <p:nvPr>
            <p:ph type="ftr" sz="quarter" idx="11"/>
          </p:nvPr>
        </p:nvSpPr>
        <p:spPr/>
        <p:txBody>
          <a:bodyPr/>
          <a:lstStyle/>
          <a:p>
            <a:r>
              <a:rPr lang="pt-BR"/>
              <a:t>EIC Detector 1 DAQ WG</a:t>
            </a:r>
            <a:endParaRPr lang="en-US"/>
          </a:p>
        </p:txBody>
      </p:sp>
      <p:sp>
        <p:nvSpPr>
          <p:cNvPr id="6" name="Slide Number Placeholder 5">
            <a:extLst>
              <a:ext uri="{FF2B5EF4-FFF2-40B4-BE49-F238E27FC236}">
                <a16:creationId xmlns:a16="http://schemas.microsoft.com/office/drawing/2014/main" id="{963B824F-4A30-423D-9F03-263B9A906C6B}"/>
              </a:ext>
            </a:extLst>
          </p:cNvPr>
          <p:cNvSpPr>
            <a:spLocks noGrp="1"/>
          </p:cNvSpPr>
          <p:nvPr>
            <p:ph type="sldNum" sz="quarter" idx="12"/>
          </p:nvPr>
        </p:nvSpPr>
        <p:spPr/>
        <p:txBody>
          <a:bodyPr/>
          <a:lstStyle/>
          <a:p>
            <a:fld id="{1BC527EA-8F34-49DB-8792-D73E56A15DF9}" type="slidenum">
              <a:rPr lang="en-US" smtClean="0"/>
              <a:t>‹#›</a:t>
            </a:fld>
            <a:endParaRPr lang="en-US"/>
          </a:p>
        </p:txBody>
      </p:sp>
    </p:spTree>
    <p:extLst>
      <p:ext uri="{BB962C8B-B14F-4D97-AF65-F5344CB8AC3E}">
        <p14:creationId xmlns:p14="http://schemas.microsoft.com/office/powerpoint/2010/main" val="1875181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242E-CD5B-40B2-8FF4-C1E20E9CA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8E98FC-348E-4AD3-A6EE-3F9F2ADBFE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56DBF5-682D-47A2-AD1C-63585BDED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A1EEA5-568C-49A7-9E3C-7D73D62DE6FC}"/>
              </a:ext>
            </a:extLst>
          </p:cNvPr>
          <p:cNvSpPr>
            <a:spLocks noGrp="1"/>
          </p:cNvSpPr>
          <p:nvPr>
            <p:ph type="dt" sz="half" idx="10"/>
          </p:nvPr>
        </p:nvSpPr>
        <p:spPr/>
        <p:txBody>
          <a:bodyPr/>
          <a:lstStyle/>
          <a:p>
            <a:fld id="{C670E081-275E-456C-A3D6-84969DCFC623}" type="datetime1">
              <a:rPr lang="en-US" smtClean="0"/>
              <a:t>4/28/2022</a:t>
            </a:fld>
            <a:endParaRPr lang="en-US"/>
          </a:p>
        </p:txBody>
      </p:sp>
      <p:sp>
        <p:nvSpPr>
          <p:cNvPr id="6" name="Footer Placeholder 5">
            <a:extLst>
              <a:ext uri="{FF2B5EF4-FFF2-40B4-BE49-F238E27FC236}">
                <a16:creationId xmlns:a16="http://schemas.microsoft.com/office/drawing/2014/main" id="{146F1081-DEF7-40C7-A656-0BAC04BD600D}"/>
              </a:ext>
            </a:extLst>
          </p:cNvPr>
          <p:cNvSpPr>
            <a:spLocks noGrp="1"/>
          </p:cNvSpPr>
          <p:nvPr>
            <p:ph type="ftr" sz="quarter" idx="11"/>
          </p:nvPr>
        </p:nvSpPr>
        <p:spPr/>
        <p:txBody>
          <a:bodyPr/>
          <a:lstStyle/>
          <a:p>
            <a:r>
              <a:rPr lang="pt-BR"/>
              <a:t>EIC Detector 1 DAQ WG</a:t>
            </a:r>
            <a:endParaRPr lang="en-US"/>
          </a:p>
        </p:txBody>
      </p:sp>
      <p:sp>
        <p:nvSpPr>
          <p:cNvPr id="7" name="Slide Number Placeholder 6">
            <a:extLst>
              <a:ext uri="{FF2B5EF4-FFF2-40B4-BE49-F238E27FC236}">
                <a16:creationId xmlns:a16="http://schemas.microsoft.com/office/drawing/2014/main" id="{E18601C3-75D2-42C3-9628-18EF7D833F42}"/>
              </a:ext>
            </a:extLst>
          </p:cNvPr>
          <p:cNvSpPr>
            <a:spLocks noGrp="1"/>
          </p:cNvSpPr>
          <p:nvPr>
            <p:ph type="sldNum" sz="quarter" idx="12"/>
          </p:nvPr>
        </p:nvSpPr>
        <p:spPr/>
        <p:txBody>
          <a:bodyPr/>
          <a:lstStyle/>
          <a:p>
            <a:fld id="{1BC527EA-8F34-49DB-8792-D73E56A15DF9}" type="slidenum">
              <a:rPr lang="en-US" smtClean="0"/>
              <a:t>‹#›</a:t>
            </a:fld>
            <a:endParaRPr lang="en-US"/>
          </a:p>
        </p:txBody>
      </p:sp>
    </p:spTree>
    <p:extLst>
      <p:ext uri="{BB962C8B-B14F-4D97-AF65-F5344CB8AC3E}">
        <p14:creationId xmlns:p14="http://schemas.microsoft.com/office/powerpoint/2010/main" val="99741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ACB6-6BF2-40C7-83E9-0853967D96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9B739C-1F4C-41BE-9869-71DA2B54C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00B1AD-C377-42CA-BD83-DD84A8F6F0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5C7B3E-38D5-4DBF-8D22-46A2EAAA3A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F15FFE-9898-439E-8B62-F37ACB9B12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9C4939-5EB6-4016-8A89-83A9F2534ADE}"/>
              </a:ext>
            </a:extLst>
          </p:cNvPr>
          <p:cNvSpPr>
            <a:spLocks noGrp="1"/>
          </p:cNvSpPr>
          <p:nvPr>
            <p:ph type="dt" sz="half" idx="10"/>
          </p:nvPr>
        </p:nvSpPr>
        <p:spPr/>
        <p:txBody>
          <a:bodyPr/>
          <a:lstStyle/>
          <a:p>
            <a:fld id="{1E09F13F-848D-4FC4-82AC-C713FB97AED4}" type="datetime1">
              <a:rPr lang="en-US" smtClean="0"/>
              <a:t>4/28/2022</a:t>
            </a:fld>
            <a:endParaRPr lang="en-US"/>
          </a:p>
        </p:txBody>
      </p:sp>
      <p:sp>
        <p:nvSpPr>
          <p:cNvPr id="8" name="Footer Placeholder 7">
            <a:extLst>
              <a:ext uri="{FF2B5EF4-FFF2-40B4-BE49-F238E27FC236}">
                <a16:creationId xmlns:a16="http://schemas.microsoft.com/office/drawing/2014/main" id="{EDE5545D-2A8E-437A-B227-28A00F72D04C}"/>
              </a:ext>
            </a:extLst>
          </p:cNvPr>
          <p:cNvSpPr>
            <a:spLocks noGrp="1"/>
          </p:cNvSpPr>
          <p:nvPr>
            <p:ph type="ftr" sz="quarter" idx="11"/>
          </p:nvPr>
        </p:nvSpPr>
        <p:spPr/>
        <p:txBody>
          <a:bodyPr/>
          <a:lstStyle/>
          <a:p>
            <a:r>
              <a:rPr lang="pt-BR"/>
              <a:t>EIC Detector 1 DAQ WG</a:t>
            </a:r>
            <a:endParaRPr lang="en-US"/>
          </a:p>
        </p:txBody>
      </p:sp>
      <p:sp>
        <p:nvSpPr>
          <p:cNvPr id="9" name="Slide Number Placeholder 8">
            <a:extLst>
              <a:ext uri="{FF2B5EF4-FFF2-40B4-BE49-F238E27FC236}">
                <a16:creationId xmlns:a16="http://schemas.microsoft.com/office/drawing/2014/main" id="{4FC11E98-FED1-4518-AF27-43FC1230791B}"/>
              </a:ext>
            </a:extLst>
          </p:cNvPr>
          <p:cNvSpPr>
            <a:spLocks noGrp="1"/>
          </p:cNvSpPr>
          <p:nvPr>
            <p:ph type="sldNum" sz="quarter" idx="12"/>
          </p:nvPr>
        </p:nvSpPr>
        <p:spPr/>
        <p:txBody>
          <a:bodyPr/>
          <a:lstStyle/>
          <a:p>
            <a:fld id="{1BC527EA-8F34-49DB-8792-D73E56A15DF9}" type="slidenum">
              <a:rPr lang="en-US" smtClean="0"/>
              <a:t>‹#›</a:t>
            </a:fld>
            <a:endParaRPr lang="en-US"/>
          </a:p>
        </p:txBody>
      </p:sp>
    </p:spTree>
    <p:extLst>
      <p:ext uri="{BB962C8B-B14F-4D97-AF65-F5344CB8AC3E}">
        <p14:creationId xmlns:p14="http://schemas.microsoft.com/office/powerpoint/2010/main" val="2253408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9025-2482-4DDD-808D-B15506696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17AAE-D0FB-45FF-99EE-D7D2D638A417}"/>
              </a:ext>
            </a:extLst>
          </p:cNvPr>
          <p:cNvSpPr>
            <a:spLocks noGrp="1"/>
          </p:cNvSpPr>
          <p:nvPr>
            <p:ph type="dt" sz="half" idx="10"/>
          </p:nvPr>
        </p:nvSpPr>
        <p:spPr/>
        <p:txBody>
          <a:bodyPr/>
          <a:lstStyle/>
          <a:p>
            <a:fld id="{FC7E6C69-EA71-458E-9664-896EAF57A0D4}" type="datetime1">
              <a:rPr lang="en-US" smtClean="0"/>
              <a:t>4/28/2022</a:t>
            </a:fld>
            <a:endParaRPr lang="en-US"/>
          </a:p>
        </p:txBody>
      </p:sp>
      <p:sp>
        <p:nvSpPr>
          <p:cNvPr id="4" name="Footer Placeholder 3">
            <a:extLst>
              <a:ext uri="{FF2B5EF4-FFF2-40B4-BE49-F238E27FC236}">
                <a16:creationId xmlns:a16="http://schemas.microsoft.com/office/drawing/2014/main" id="{0D0C4B60-D067-462B-A3D9-6164F2E750F5}"/>
              </a:ext>
            </a:extLst>
          </p:cNvPr>
          <p:cNvSpPr>
            <a:spLocks noGrp="1"/>
          </p:cNvSpPr>
          <p:nvPr>
            <p:ph type="ftr" sz="quarter" idx="11"/>
          </p:nvPr>
        </p:nvSpPr>
        <p:spPr/>
        <p:txBody>
          <a:bodyPr/>
          <a:lstStyle/>
          <a:p>
            <a:r>
              <a:rPr lang="pt-BR"/>
              <a:t>EIC Detector 1 DAQ WG</a:t>
            </a:r>
            <a:endParaRPr lang="en-US"/>
          </a:p>
        </p:txBody>
      </p:sp>
      <p:sp>
        <p:nvSpPr>
          <p:cNvPr id="5" name="Slide Number Placeholder 4">
            <a:extLst>
              <a:ext uri="{FF2B5EF4-FFF2-40B4-BE49-F238E27FC236}">
                <a16:creationId xmlns:a16="http://schemas.microsoft.com/office/drawing/2014/main" id="{28AEEE18-2B90-44B6-A972-F780D3D55929}"/>
              </a:ext>
            </a:extLst>
          </p:cNvPr>
          <p:cNvSpPr>
            <a:spLocks noGrp="1"/>
          </p:cNvSpPr>
          <p:nvPr>
            <p:ph type="sldNum" sz="quarter" idx="12"/>
          </p:nvPr>
        </p:nvSpPr>
        <p:spPr/>
        <p:txBody>
          <a:bodyPr/>
          <a:lstStyle/>
          <a:p>
            <a:fld id="{1BC527EA-8F34-49DB-8792-D73E56A15DF9}" type="slidenum">
              <a:rPr lang="en-US" smtClean="0"/>
              <a:t>‹#›</a:t>
            </a:fld>
            <a:endParaRPr lang="en-US"/>
          </a:p>
        </p:txBody>
      </p:sp>
    </p:spTree>
    <p:extLst>
      <p:ext uri="{BB962C8B-B14F-4D97-AF65-F5344CB8AC3E}">
        <p14:creationId xmlns:p14="http://schemas.microsoft.com/office/powerpoint/2010/main" val="3912476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7ABE40-7C68-4933-A280-C972A0FCFA3C}"/>
              </a:ext>
            </a:extLst>
          </p:cNvPr>
          <p:cNvSpPr>
            <a:spLocks noGrp="1"/>
          </p:cNvSpPr>
          <p:nvPr>
            <p:ph type="dt" sz="half" idx="10"/>
          </p:nvPr>
        </p:nvSpPr>
        <p:spPr/>
        <p:txBody>
          <a:bodyPr/>
          <a:lstStyle/>
          <a:p>
            <a:fld id="{8CBCA857-8873-4733-B5F0-AACC3E7C9B32}" type="datetime1">
              <a:rPr lang="en-US" smtClean="0"/>
              <a:t>4/28/2022</a:t>
            </a:fld>
            <a:endParaRPr lang="en-US"/>
          </a:p>
        </p:txBody>
      </p:sp>
      <p:sp>
        <p:nvSpPr>
          <p:cNvPr id="3" name="Footer Placeholder 2">
            <a:extLst>
              <a:ext uri="{FF2B5EF4-FFF2-40B4-BE49-F238E27FC236}">
                <a16:creationId xmlns:a16="http://schemas.microsoft.com/office/drawing/2014/main" id="{FDEB22C9-E582-4A94-9B24-C69699738115}"/>
              </a:ext>
            </a:extLst>
          </p:cNvPr>
          <p:cNvSpPr>
            <a:spLocks noGrp="1"/>
          </p:cNvSpPr>
          <p:nvPr>
            <p:ph type="ftr" sz="quarter" idx="11"/>
          </p:nvPr>
        </p:nvSpPr>
        <p:spPr/>
        <p:txBody>
          <a:bodyPr/>
          <a:lstStyle/>
          <a:p>
            <a:r>
              <a:rPr lang="pt-BR"/>
              <a:t>EIC Detector 1 DAQ WG</a:t>
            </a:r>
            <a:endParaRPr lang="en-US"/>
          </a:p>
        </p:txBody>
      </p:sp>
      <p:sp>
        <p:nvSpPr>
          <p:cNvPr id="4" name="Slide Number Placeholder 3">
            <a:extLst>
              <a:ext uri="{FF2B5EF4-FFF2-40B4-BE49-F238E27FC236}">
                <a16:creationId xmlns:a16="http://schemas.microsoft.com/office/drawing/2014/main" id="{9306B893-C35D-4A57-B10D-A5F5EF994C23}"/>
              </a:ext>
            </a:extLst>
          </p:cNvPr>
          <p:cNvSpPr>
            <a:spLocks noGrp="1"/>
          </p:cNvSpPr>
          <p:nvPr>
            <p:ph type="sldNum" sz="quarter" idx="12"/>
          </p:nvPr>
        </p:nvSpPr>
        <p:spPr/>
        <p:txBody>
          <a:bodyPr/>
          <a:lstStyle/>
          <a:p>
            <a:fld id="{1BC527EA-8F34-49DB-8792-D73E56A15DF9}" type="slidenum">
              <a:rPr lang="en-US" smtClean="0"/>
              <a:t>‹#›</a:t>
            </a:fld>
            <a:endParaRPr lang="en-US"/>
          </a:p>
        </p:txBody>
      </p:sp>
    </p:spTree>
    <p:extLst>
      <p:ext uri="{BB962C8B-B14F-4D97-AF65-F5344CB8AC3E}">
        <p14:creationId xmlns:p14="http://schemas.microsoft.com/office/powerpoint/2010/main" val="149527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8AD2-BD15-42A2-8515-7C2DD7328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A4A86-1402-475B-921C-AA92F443B0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2E915-CB10-4C88-876C-08AD79C9DCE1}"/>
              </a:ext>
            </a:extLst>
          </p:cNvPr>
          <p:cNvSpPr>
            <a:spLocks noGrp="1"/>
          </p:cNvSpPr>
          <p:nvPr>
            <p:ph type="dt" sz="half" idx="10"/>
          </p:nvPr>
        </p:nvSpPr>
        <p:spPr/>
        <p:txBody>
          <a:bodyPr/>
          <a:lstStyle/>
          <a:p>
            <a:fld id="{4B4D6E3E-6193-4F56-ADB5-AC2C4B57C71A}" type="datetime1">
              <a:rPr lang="en-US" smtClean="0"/>
              <a:t>4/28/2022</a:t>
            </a:fld>
            <a:endParaRPr lang="en-US"/>
          </a:p>
        </p:txBody>
      </p:sp>
      <p:sp>
        <p:nvSpPr>
          <p:cNvPr id="5" name="Footer Placeholder 4">
            <a:extLst>
              <a:ext uri="{FF2B5EF4-FFF2-40B4-BE49-F238E27FC236}">
                <a16:creationId xmlns:a16="http://schemas.microsoft.com/office/drawing/2014/main" id="{8E598407-14BC-4772-B806-7230149EBF72}"/>
              </a:ext>
            </a:extLst>
          </p:cNvPr>
          <p:cNvSpPr>
            <a:spLocks noGrp="1"/>
          </p:cNvSpPr>
          <p:nvPr>
            <p:ph type="ftr" sz="quarter" idx="11"/>
          </p:nvPr>
        </p:nvSpPr>
        <p:spPr/>
        <p:txBody>
          <a:bodyPr/>
          <a:lstStyle/>
          <a:p>
            <a:r>
              <a:rPr lang="pt-BR"/>
              <a:t>EIC Detector 1 DAQ WG</a:t>
            </a:r>
            <a:endParaRPr lang="en-US"/>
          </a:p>
        </p:txBody>
      </p:sp>
      <p:sp>
        <p:nvSpPr>
          <p:cNvPr id="6" name="Slide Number Placeholder 5">
            <a:extLst>
              <a:ext uri="{FF2B5EF4-FFF2-40B4-BE49-F238E27FC236}">
                <a16:creationId xmlns:a16="http://schemas.microsoft.com/office/drawing/2014/main" id="{820B8496-100D-4C0C-9631-559C05014E3C}"/>
              </a:ext>
            </a:extLst>
          </p:cNvPr>
          <p:cNvSpPr>
            <a:spLocks noGrp="1"/>
          </p:cNvSpPr>
          <p:nvPr>
            <p:ph type="sldNum" sz="quarter" idx="12"/>
          </p:nvPr>
        </p:nvSpPr>
        <p:spPr/>
        <p:txBody>
          <a:bodyPr/>
          <a:lstStyle/>
          <a:p>
            <a:fld id="{4CE62972-4332-4B85-8E2A-D63FF21BBC35}" type="slidenum">
              <a:rPr lang="en-US" smtClean="0"/>
              <a:t>‹#›</a:t>
            </a:fld>
            <a:endParaRPr lang="en-US"/>
          </a:p>
        </p:txBody>
      </p:sp>
    </p:spTree>
    <p:extLst>
      <p:ext uri="{BB962C8B-B14F-4D97-AF65-F5344CB8AC3E}">
        <p14:creationId xmlns:p14="http://schemas.microsoft.com/office/powerpoint/2010/main" val="2101481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5CD3-FDDF-481D-96CA-85377E6E1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6F6B74-3461-4C4D-8116-0FBCF1C8D4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1A033-31AF-4582-8F79-2FE26E49C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CF70B-82A2-4ABD-B212-3D293E876605}"/>
              </a:ext>
            </a:extLst>
          </p:cNvPr>
          <p:cNvSpPr>
            <a:spLocks noGrp="1"/>
          </p:cNvSpPr>
          <p:nvPr>
            <p:ph type="dt" sz="half" idx="10"/>
          </p:nvPr>
        </p:nvSpPr>
        <p:spPr/>
        <p:txBody>
          <a:bodyPr/>
          <a:lstStyle/>
          <a:p>
            <a:fld id="{E3DDCD54-4BC1-4557-A2C2-347CEAED0656}" type="datetime1">
              <a:rPr lang="en-US" smtClean="0"/>
              <a:t>4/28/2022</a:t>
            </a:fld>
            <a:endParaRPr lang="en-US"/>
          </a:p>
        </p:txBody>
      </p:sp>
      <p:sp>
        <p:nvSpPr>
          <p:cNvPr id="6" name="Footer Placeholder 5">
            <a:extLst>
              <a:ext uri="{FF2B5EF4-FFF2-40B4-BE49-F238E27FC236}">
                <a16:creationId xmlns:a16="http://schemas.microsoft.com/office/drawing/2014/main" id="{B35F4719-0AA6-4BE5-8F51-B2923CCCA6C4}"/>
              </a:ext>
            </a:extLst>
          </p:cNvPr>
          <p:cNvSpPr>
            <a:spLocks noGrp="1"/>
          </p:cNvSpPr>
          <p:nvPr>
            <p:ph type="ftr" sz="quarter" idx="11"/>
          </p:nvPr>
        </p:nvSpPr>
        <p:spPr/>
        <p:txBody>
          <a:bodyPr/>
          <a:lstStyle/>
          <a:p>
            <a:r>
              <a:rPr lang="pt-BR"/>
              <a:t>EIC Detector 1 DAQ WG</a:t>
            </a:r>
            <a:endParaRPr lang="en-US"/>
          </a:p>
        </p:txBody>
      </p:sp>
      <p:sp>
        <p:nvSpPr>
          <p:cNvPr id="7" name="Slide Number Placeholder 6">
            <a:extLst>
              <a:ext uri="{FF2B5EF4-FFF2-40B4-BE49-F238E27FC236}">
                <a16:creationId xmlns:a16="http://schemas.microsoft.com/office/drawing/2014/main" id="{BF851739-0096-40AD-8C79-3F75ACBBD938}"/>
              </a:ext>
            </a:extLst>
          </p:cNvPr>
          <p:cNvSpPr>
            <a:spLocks noGrp="1"/>
          </p:cNvSpPr>
          <p:nvPr>
            <p:ph type="sldNum" sz="quarter" idx="12"/>
          </p:nvPr>
        </p:nvSpPr>
        <p:spPr/>
        <p:txBody>
          <a:bodyPr/>
          <a:lstStyle/>
          <a:p>
            <a:fld id="{1BC527EA-8F34-49DB-8792-D73E56A15DF9}" type="slidenum">
              <a:rPr lang="en-US" smtClean="0"/>
              <a:t>‹#›</a:t>
            </a:fld>
            <a:endParaRPr lang="en-US"/>
          </a:p>
        </p:txBody>
      </p:sp>
    </p:spTree>
    <p:extLst>
      <p:ext uri="{BB962C8B-B14F-4D97-AF65-F5344CB8AC3E}">
        <p14:creationId xmlns:p14="http://schemas.microsoft.com/office/powerpoint/2010/main" val="2113810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337A-A41E-4F75-8C47-27B40ED71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C5B4AB-FA99-44F5-A77F-0A1BE8D79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6CD573-59D6-4AFF-96B8-4DC849727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58144D-42BD-4486-9835-ABAA122F4BF0}"/>
              </a:ext>
            </a:extLst>
          </p:cNvPr>
          <p:cNvSpPr>
            <a:spLocks noGrp="1"/>
          </p:cNvSpPr>
          <p:nvPr>
            <p:ph type="dt" sz="half" idx="10"/>
          </p:nvPr>
        </p:nvSpPr>
        <p:spPr/>
        <p:txBody>
          <a:bodyPr/>
          <a:lstStyle/>
          <a:p>
            <a:fld id="{D1DB2010-98DD-455C-8FE5-61326F5149D5}" type="datetime1">
              <a:rPr lang="en-US" smtClean="0"/>
              <a:t>4/28/2022</a:t>
            </a:fld>
            <a:endParaRPr lang="en-US"/>
          </a:p>
        </p:txBody>
      </p:sp>
      <p:sp>
        <p:nvSpPr>
          <p:cNvPr id="6" name="Footer Placeholder 5">
            <a:extLst>
              <a:ext uri="{FF2B5EF4-FFF2-40B4-BE49-F238E27FC236}">
                <a16:creationId xmlns:a16="http://schemas.microsoft.com/office/drawing/2014/main" id="{30F4D169-20B1-4DAB-9D59-45E8B950F20E}"/>
              </a:ext>
            </a:extLst>
          </p:cNvPr>
          <p:cNvSpPr>
            <a:spLocks noGrp="1"/>
          </p:cNvSpPr>
          <p:nvPr>
            <p:ph type="ftr" sz="quarter" idx="11"/>
          </p:nvPr>
        </p:nvSpPr>
        <p:spPr/>
        <p:txBody>
          <a:bodyPr/>
          <a:lstStyle/>
          <a:p>
            <a:r>
              <a:rPr lang="pt-BR"/>
              <a:t>EIC Detector 1 DAQ WG</a:t>
            </a:r>
            <a:endParaRPr lang="en-US"/>
          </a:p>
        </p:txBody>
      </p:sp>
      <p:sp>
        <p:nvSpPr>
          <p:cNvPr id="7" name="Slide Number Placeholder 6">
            <a:extLst>
              <a:ext uri="{FF2B5EF4-FFF2-40B4-BE49-F238E27FC236}">
                <a16:creationId xmlns:a16="http://schemas.microsoft.com/office/drawing/2014/main" id="{ED586C7A-C1C3-49C4-AAE4-4ADBCF8C4305}"/>
              </a:ext>
            </a:extLst>
          </p:cNvPr>
          <p:cNvSpPr>
            <a:spLocks noGrp="1"/>
          </p:cNvSpPr>
          <p:nvPr>
            <p:ph type="sldNum" sz="quarter" idx="12"/>
          </p:nvPr>
        </p:nvSpPr>
        <p:spPr/>
        <p:txBody>
          <a:bodyPr/>
          <a:lstStyle/>
          <a:p>
            <a:fld id="{1BC527EA-8F34-49DB-8792-D73E56A15DF9}" type="slidenum">
              <a:rPr lang="en-US" smtClean="0"/>
              <a:t>‹#›</a:t>
            </a:fld>
            <a:endParaRPr lang="en-US"/>
          </a:p>
        </p:txBody>
      </p:sp>
    </p:spTree>
    <p:extLst>
      <p:ext uri="{BB962C8B-B14F-4D97-AF65-F5344CB8AC3E}">
        <p14:creationId xmlns:p14="http://schemas.microsoft.com/office/powerpoint/2010/main" val="423098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7250-B4E9-4855-A445-E0A422874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6F39D9-CE70-4754-ADB4-E51BC95C94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2B03B-C107-4140-BC2D-2115B45C4EEE}"/>
              </a:ext>
            </a:extLst>
          </p:cNvPr>
          <p:cNvSpPr>
            <a:spLocks noGrp="1"/>
          </p:cNvSpPr>
          <p:nvPr>
            <p:ph type="dt" sz="half" idx="10"/>
          </p:nvPr>
        </p:nvSpPr>
        <p:spPr/>
        <p:txBody>
          <a:bodyPr/>
          <a:lstStyle/>
          <a:p>
            <a:fld id="{D5E15B74-2893-40F7-A0EA-4D61FC68CD6B}" type="datetime1">
              <a:rPr lang="en-US" smtClean="0"/>
              <a:t>4/28/2022</a:t>
            </a:fld>
            <a:endParaRPr lang="en-US"/>
          </a:p>
        </p:txBody>
      </p:sp>
      <p:sp>
        <p:nvSpPr>
          <p:cNvPr id="5" name="Footer Placeholder 4">
            <a:extLst>
              <a:ext uri="{FF2B5EF4-FFF2-40B4-BE49-F238E27FC236}">
                <a16:creationId xmlns:a16="http://schemas.microsoft.com/office/drawing/2014/main" id="{121CF3FC-B393-4D44-A536-26A461C655EE}"/>
              </a:ext>
            </a:extLst>
          </p:cNvPr>
          <p:cNvSpPr>
            <a:spLocks noGrp="1"/>
          </p:cNvSpPr>
          <p:nvPr>
            <p:ph type="ftr" sz="quarter" idx="11"/>
          </p:nvPr>
        </p:nvSpPr>
        <p:spPr/>
        <p:txBody>
          <a:bodyPr/>
          <a:lstStyle/>
          <a:p>
            <a:r>
              <a:rPr lang="pt-BR"/>
              <a:t>EIC Detector 1 DAQ WG</a:t>
            </a:r>
            <a:endParaRPr lang="en-US"/>
          </a:p>
        </p:txBody>
      </p:sp>
      <p:sp>
        <p:nvSpPr>
          <p:cNvPr id="6" name="Slide Number Placeholder 5">
            <a:extLst>
              <a:ext uri="{FF2B5EF4-FFF2-40B4-BE49-F238E27FC236}">
                <a16:creationId xmlns:a16="http://schemas.microsoft.com/office/drawing/2014/main" id="{CB14A3DB-B3B0-4729-A996-DA57084471C8}"/>
              </a:ext>
            </a:extLst>
          </p:cNvPr>
          <p:cNvSpPr>
            <a:spLocks noGrp="1"/>
          </p:cNvSpPr>
          <p:nvPr>
            <p:ph type="sldNum" sz="quarter" idx="12"/>
          </p:nvPr>
        </p:nvSpPr>
        <p:spPr/>
        <p:txBody>
          <a:bodyPr/>
          <a:lstStyle/>
          <a:p>
            <a:fld id="{1BC527EA-8F34-49DB-8792-D73E56A15DF9}" type="slidenum">
              <a:rPr lang="en-US" smtClean="0"/>
              <a:t>‹#›</a:t>
            </a:fld>
            <a:endParaRPr lang="en-US"/>
          </a:p>
        </p:txBody>
      </p:sp>
    </p:spTree>
    <p:extLst>
      <p:ext uri="{BB962C8B-B14F-4D97-AF65-F5344CB8AC3E}">
        <p14:creationId xmlns:p14="http://schemas.microsoft.com/office/powerpoint/2010/main" val="857707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413A1E-617D-4A3A-A44B-DF85B9F8DC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C17D1B-8FDF-4D21-86C0-F26BF03794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796D3-3B00-4B63-9BF7-0C49ED877B03}"/>
              </a:ext>
            </a:extLst>
          </p:cNvPr>
          <p:cNvSpPr>
            <a:spLocks noGrp="1"/>
          </p:cNvSpPr>
          <p:nvPr>
            <p:ph type="dt" sz="half" idx="10"/>
          </p:nvPr>
        </p:nvSpPr>
        <p:spPr/>
        <p:txBody>
          <a:bodyPr/>
          <a:lstStyle/>
          <a:p>
            <a:fld id="{724BB105-C152-44AB-8499-5EC7814A1DE9}" type="datetime1">
              <a:rPr lang="en-US" smtClean="0"/>
              <a:t>4/28/2022</a:t>
            </a:fld>
            <a:endParaRPr lang="en-US"/>
          </a:p>
        </p:txBody>
      </p:sp>
      <p:sp>
        <p:nvSpPr>
          <p:cNvPr id="5" name="Footer Placeholder 4">
            <a:extLst>
              <a:ext uri="{FF2B5EF4-FFF2-40B4-BE49-F238E27FC236}">
                <a16:creationId xmlns:a16="http://schemas.microsoft.com/office/drawing/2014/main" id="{E1842201-7968-48EC-BA49-A54DAEC929D9}"/>
              </a:ext>
            </a:extLst>
          </p:cNvPr>
          <p:cNvSpPr>
            <a:spLocks noGrp="1"/>
          </p:cNvSpPr>
          <p:nvPr>
            <p:ph type="ftr" sz="quarter" idx="11"/>
          </p:nvPr>
        </p:nvSpPr>
        <p:spPr/>
        <p:txBody>
          <a:bodyPr/>
          <a:lstStyle/>
          <a:p>
            <a:r>
              <a:rPr lang="pt-BR"/>
              <a:t>EIC Detector 1 DAQ WG</a:t>
            </a:r>
            <a:endParaRPr lang="en-US"/>
          </a:p>
        </p:txBody>
      </p:sp>
      <p:sp>
        <p:nvSpPr>
          <p:cNvPr id="6" name="Slide Number Placeholder 5">
            <a:extLst>
              <a:ext uri="{FF2B5EF4-FFF2-40B4-BE49-F238E27FC236}">
                <a16:creationId xmlns:a16="http://schemas.microsoft.com/office/drawing/2014/main" id="{81069DB0-6208-4BD6-9B0B-D8C59A17D3C5}"/>
              </a:ext>
            </a:extLst>
          </p:cNvPr>
          <p:cNvSpPr>
            <a:spLocks noGrp="1"/>
          </p:cNvSpPr>
          <p:nvPr>
            <p:ph type="sldNum" sz="quarter" idx="12"/>
          </p:nvPr>
        </p:nvSpPr>
        <p:spPr/>
        <p:txBody>
          <a:bodyPr/>
          <a:lstStyle/>
          <a:p>
            <a:fld id="{1BC527EA-8F34-49DB-8792-D73E56A15DF9}" type="slidenum">
              <a:rPr lang="en-US" smtClean="0"/>
              <a:t>‹#›</a:t>
            </a:fld>
            <a:endParaRPr lang="en-US"/>
          </a:p>
        </p:txBody>
      </p:sp>
    </p:spTree>
    <p:extLst>
      <p:ext uri="{BB962C8B-B14F-4D97-AF65-F5344CB8AC3E}">
        <p14:creationId xmlns:p14="http://schemas.microsoft.com/office/powerpoint/2010/main" val="318604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07F67-0D45-44C7-BA22-CE9A0BF96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69EEEE-3E63-49F9-B592-3ECCECAFDD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F3CEEF-1310-40EA-BA78-0B19A9BD52CD}"/>
              </a:ext>
            </a:extLst>
          </p:cNvPr>
          <p:cNvSpPr>
            <a:spLocks noGrp="1"/>
          </p:cNvSpPr>
          <p:nvPr>
            <p:ph type="dt" sz="half" idx="10"/>
          </p:nvPr>
        </p:nvSpPr>
        <p:spPr/>
        <p:txBody>
          <a:bodyPr/>
          <a:lstStyle/>
          <a:p>
            <a:fld id="{FE104001-033F-46C4-93A2-BCD3656DA366}" type="datetime1">
              <a:rPr lang="en-US" smtClean="0"/>
              <a:t>4/28/2022</a:t>
            </a:fld>
            <a:endParaRPr lang="en-US"/>
          </a:p>
        </p:txBody>
      </p:sp>
      <p:sp>
        <p:nvSpPr>
          <p:cNvPr id="5" name="Footer Placeholder 4">
            <a:extLst>
              <a:ext uri="{FF2B5EF4-FFF2-40B4-BE49-F238E27FC236}">
                <a16:creationId xmlns:a16="http://schemas.microsoft.com/office/drawing/2014/main" id="{A758BC7D-2032-485C-AC7D-7CB28DF97BAE}"/>
              </a:ext>
            </a:extLst>
          </p:cNvPr>
          <p:cNvSpPr>
            <a:spLocks noGrp="1"/>
          </p:cNvSpPr>
          <p:nvPr>
            <p:ph type="ftr" sz="quarter" idx="11"/>
          </p:nvPr>
        </p:nvSpPr>
        <p:spPr/>
        <p:txBody>
          <a:bodyPr/>
          <a:lstStyle/>
          <a:p>
            <a:r>
              <a:rPr lang="pt-BR"/>
              <a:t>EIC Detector 1 DAQ WG</a:t>
            </a:r>
            <a:endParaRPr lang="en-US"/>
          </a:p>
        </p:txBody>
      </p:sp>
      <p:sp>
        <p:nvSpPr>
          <p:cNvPr id="6" name="Slide Number Placeholder 5">
            <a:extLst>
              <a:ext uri="{FF2B5EF4-FFF2-40B4-BE49-F238E27FC236}">
                <a16:creationId xmlns:a16="http://schemas.microsoft.com/office/drawing/2014/main" id="{0689D387-9B4D-4C3A-BF00-67AA8934AFC9}"/>
              </a:ext>
            </a:extLst>
          </p:cNvPr>
          <p:cNvSpPr>
            <a:spLocks noGrp="1"/>
          </p:cNvSpPr>
          <p:nvPr>
            <p:ph type="sldNum" sz="quarter" idx="12"/>
          </p:nvPr>
        </p:nvSpPr>
        <p:spPr/>
        <p:txBody>
          <a:bodyPr/>
          <a:lstStyle/>
          <a:p>
            <a:fld id="{4CE62972-4332-4B85-8E2A-D63FF21BBC35}" type="slidenum">
              <a:rPr lang="en-US" smtClean="0"/>
              <a:t>‹#›</a:t>
            </a:fld>
            <a:endParaRPr lang="en-US"/>
          </a:p>
        </p:txBody>
      </p:sp>
    </p:spTree>
    <p:extLst>
      <p:ext uri="{BB962C8B-B14F-4D97-AF65-F5344CB8AC3E}">
        <p14:creationId xmlns:p14="http://schemas.microsoft.com/office/powerpoint/2010/main" val="70443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9C1A-A519-453F-B937-D2CC70D04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FAF8D8-8F03-44CB-A3B4-970932F2A5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DC48F1-13B4-40B0-93F4-05E34AC4C1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ED0959-7698-4146-A401-AA4E8CBBF1AF}"/>
              </a:ext>
            </a:extLst>
          </p:cNvPr>
          <p:cNvSpPr>
            <a:spLocks noGrp="1"/>
          </p:cNvSpPr>
          <p:nvPr>
            <p:ph type="dt" sz="half" idx="10"/>
          </p:nvPr>
        </p:nvSpPr>
        <p:spPr/>
        <p:txBody>
          <a:bodyPr/>
          <a:lstStyle/>
          <a:p>
            <a:fld id="{BDFF03AC-A92B-4769-A22C-5991D1FE21EC}" type="datetime1">
              <a:rPr lang="en-US" smtClean="0"/>
              <a:t>4/28/2022</a:t>
            </a:fld>
            <a:endParaRPr lang="en-US"/>
          </a:p>
        </p:txBody>
      </p:sp>
      <p:sp>
        <p:nvSpPr>
          <p:cNvPr id="6" name="Footer Placeholder 5">
            <a:extLst>
              <a:ext uri="{FF2B5EF4-FFF2-40B4-BE49-F238E27FC236}">
                <a16:creationId xmlns:a16="http://schemas.microsoft.com/office/drawing/2014/main" id="{B2174703-5816-41B3-86F5-1A7AAC4F3267}"/>
              </a:ext>
            </a:extLst>
          </p:cNvPr>
          <p:cNvSpPr>
            <a:spLocks noGrp="1"/>
          </p:cNvSpPr>
          <p:nvPr>
            <p:ph type="ftr" sz="quarter" idx="11"/>
          </p:nvPr>
        </p:nvSpPr>
        <p:spPr/>
        <p:txBody>
          <a:bodyPr/>
          <a:lstStyle/>
          <a:p>
            <a:r>
              <a:rPr lang="pt-BR"/>
              <a:t>EIC Detector 1 DAQ WG</a:t>
            </a:r>
            <a:endParaRPr lang="en-US"/>
          </a:p>
        </p:txBody>
      </p:sp>
      <p:sp>
        <p:nvSpPr>
          <p:cNvPr id="7" name="Slide Number Placeholder 6">
            <a:extLst>
              <a:ext uri="{FF2B5EF4-FFF2-40B4-BE49-F238E27FC236}">
                <a16:creationId xmlns:a16="http://schemas.microsoft.com/office/drawing/2014/main" id="{E2410FB2-23EF-440D-AC79-DC869917B57C}"/>
              </a:ext>
            </a:extLst>
          </p:cNvPr>
          <p:cNvSpPr>
            <a:spLocks noGrp="1"/>
          </p:cNvSpPr>
          <p:nvPr>
            <p:ph type="sldNum" sz="quarter" idx="12"/>
          </p:nvPr>
        </p:nvSpPr>
        <p:spPr/>
        <p:txBody>
          <a:bodyPr/>
          <a:lstStyle/>
          <a:p>
            <a:fld id="{4CE62972-4332-4B85-8E2A-D63FF21BBC35}" type="slidenum">
              <a:rPr lang="en-US" smtClean="0"/>
              <a:t>‹#›</a:t>
            </a:fld>
            <a:endParaRPr lang="en-US"/>
          </a:p>
        </p:txBody>
      </p:sp>
    </p:spTree>
    <p:extLst>
      <p:ext uri="{BB962C8B-B14F-4D97-AF65-F5344CB8AC3E}">
        <p14:creationId xmlns:p14="http://schemas.microsoft.com/office/powerpoint/2010/main" val="253682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E390-082E-4361-BA42-1E0719FC3B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E5323F-2A94-4AB9-8DE5-93438E7FF2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C1A126-8291-49AE-9F85-448416BE5F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951D79-008D-43A8-A413-2123F50885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E8EB2C-E555-49A0-9B43-8FF3B27CB2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4E1A78-8B0E-4266-ABF7-FB486367F5F6}"/>
              </a:ext>
            </a:extLst>
          </p:cNvPr>
          <p:cNvSpPr>
            <a:spLocks noGrp="1"/>
          </p:cNvSpPr>
          <p:nvPr>
            <p:ph type="dt" sz="half" idx="10"/>
          </p:nvPr>
        </p:nvSpPr>
        <p:spPr/>
        <p:txBody>
          <a:bodyPr/>
          <a:lstStyle/>
          <a:p>
            <a:fld id="{E95F4C91-5DED-4F1B-9087-3490B1C01294}" type="datetime1">
              <a:rPr lang="en-US" smtClean="0"/>
              <a:t>4/28/2022</a:t>
            </a:fld>
            <a:endParaRPr lang="en-US"/>
          </a:p>
        </p:txBody>
      </p:sp>
      <p:sp>
        <p:nvSpPr>
          <p:cNvPr id="8" name="Footer Placeholder 7">
            <a:extLst>
              <a:ext uri="{FF2B5EF4-FFF2-40B4-BE49-F238E27FC236}">
                <a16:creationId xmlns:a16="http://schemas.microsoft.com/office/drawing/2014/main" id="{2444E16E-7FD2-4B7F-8079-F5B3AE130166}"/>
              </a:ext>
            </a:extLst>
          </p:cNvPr>
          <p:cNvSpPr>
            <a:spLocks noGrp="1"/>
          </p:cNvSpPr>
          <p:nvPr>
            <p:ph type="ftr" sz="quarter" idx="11"/>
          </p:nvPr>
        </p:nvSpPr>
        <p:spPr/>
        <p:txBody>
          <a:bodyPr/>
          <a:lstStyle/>
          <a:p>
            <a:r>
              <a:rPr lang="pt-BR"/>
              <a:t>EIC Detector 1 DAQ WG</a:t>
            </a:r>
            <a:endParaRPr lang="en-US"/>
          </a:p>
        </p:txBody>
      </p:sp>
      <p:sp>
        <p:nvSpPr>
          <p:cNvPr id="9" name="Slide Number Placeholder 8">
            <a:extLst>
              <a:ext uri="{FF2B5EF4-FFF2-40B4-BE49-F238E27FC236}">
                <a16:creationId xmlns:a16="http://schemas.microsoft.com/office/drawing/2014/main" id="{C134E579-E498-4D48-9F4E-272C6BB3166B}"/>
              </a:ext>
            </a:extLst>
          </p:cNvPr>
          <p:cNvSpPr>
            <a:spLocks noGrp="1"/>
          </p:cNvSpPr>
          <p:nvPr>
            <p:ph type="sldNum" sz="quarter" idx="12"/>
          </p:nvPr>
        </p:nvSpPr>
        <p:spPr/>
        <p:txBody>
          <a:bodyPr/>
          <a:lstStyle/>
          <a:p>
            <a:fld id="{4CE62972-4332-4B85-8E2A-D63FF21BBC35}" type="slidenum">
              <a:rPr lang="en-US" smtClean="0"/>
              <a:t>‹#›</a:t>
            </a:fld>
            <a:endParaRPr lang="en-US"/>
          </a:p>
        </p:txBody>
      </p:sp>
    </p:spTree>
    <p:extLst>
      <p:ext uri="{BB962C8B-B14F-4D97-AF65-F5344CB8AC3E}">
        <p14:creationId xmlns:p14="http://schemas.microsoft.com/office/powerpoint/2010/main" val="238957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05EB-B819-4A81-962D-0397939AFD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DDD742-D23E-4493-A01E-29311EC427B2}"/>
              </a:ext>
            </a:extLst>
          </p:cNvPr>
          <p:cNvSpPr>
            <a:spLocks noGrp="1"/>
          </p:cNvSpPr>
          <p:nvPr>
            <p:ph type="dt" sz="half" idx="10"/>
          </p:nvPr>
        </p:nvSpPr>
        <p:spPr/>
        <p:txBody>
          <a:bodyPr/>
          <a:lstStyle/>
          <a:p>
            <a:fld id="{5A243E96-D263-41A7-BD96-1C65906AAD83}" type="datetime1">
              <a:rPr lang="en-US" smtClean="0"/>
              <a:t>4/28/2022</a:t>
            </a:fld>
            <a:endParaRPr lang="en-US"/>
          </a:p>
        </p:txBody>
      </p:sp>
      <p:sp>
        <p:nvSpPr>
          <p:cNvPr id="4" name="Footer Placeholder 3">
            <a:extLst>
              <a:ext uri="{FF2B5EF4-FFF2-40B4-BE49-F238E27FC236}">
                <a16:creationId xmlns:a16="http://schemas.microsoft.com/office/drawing/2014/main" id="{E4CEEBD2-29C4-45A0-8BFA-0B57AF5E5C1B}"/>
              </a:ext>
            </a:extLst>
          </p:cNvPr>
          <p:cNvSpPr>
            <a:spLocks noGrp="1"/>
          </p:cNvSpPr>
          <p:nvPr>
            <p:ph type="ftr" sz="quarter" idx="11"/>
          </p:nvPr>
        </p:nvSpPr>
        <p:spPr/>
        <p:txBody>
          <a:bodyPr/>
          <a:lstStyle/>
          <a:p>
            <a:r>
              <a:rPr lang="pt-BR"/>
              <a:t>EIC Detector 1 DAQ WG</a:t>
            </a:r>
            <a:endParaRPr lang="en-US"/>
          </a:p>
        </p:txBody>
      </p:sp>
      <p:sp>
        <p:nvSpPr>
          <p:cNvPr id="5" name="Slide Number Placeholder 4">
            <a:extLst>
              <a:ext uri="{FF2B5EF4-FFF2-40B4-BE49-F238E27FC236}">
                <a16:creationId xmlns:a16="http://schemas.microsoft.com/office/drawing/2014/main" id="{93EF49A6-F096-4BCD-A97B-874389C12603}"/>
              </a:ext>
            </a:extLst>
          </p:cNvPr>
          <p:cNvSpPr>
            <a:spLocks noGrp="1"/>
          </p:cNvSpPr>
          <p:nvPr>
            <p:ph type="sldNum" sz="quarter" idx="12"/>
          </p:nvPr>
        </p:nvSpPr>
        <p:spPr/>
        <p:txBody>
          <a:bodyPr/>
          <a:lstStyle/>
          <a:p>
            <a:fld id="{4CE62972-4332-4B85-8E2A-D63FF21BBC35}" type="slidenum">
              <a:rPr lang="en-US" smtClean="0"/>
              <a:t>‹#›</a:t>
            </a:fld>
            <a:endParaRPr lang="en-US"/>
          </a:p>
        </p:txBody>
      </p:sp>
    </p:spTree>
    <p:extLst>
      <p:ext uri="{BB962C8B-B14F-4D97-AF65-F5344CB8AC3E}">
        <p14:creationId xmlns:p14="http://schemas.microsoft.com/office/powerpoint/2010/main" val="290254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C8C0F5-D954-4E8E-BBDF-322C26AB70AE}"/>
              </a:ext>
            </a:extLst>
          </p:cNvPr>
          <p:cNvSpPr>
            <a:spLocks noGrp="1"/>
          </p:cNvSpPr>
          <p:nvPr>
            <p:ph type="dt" sz="half" idx="10"/>
          </p:nvPr>
        </p:nvSpPr>
        <p:spPr/>
        <p:txBody>
          <a:bodyPr/>
          <a:lstStyle/>
          <a:p>
            <a:fld id="{2D76FDC8-CDDC-4EC9-ADB1-46E1C16D2BDA}" type="datetime1">
              <a:rPr lang="en-US" smtClean="0"/>
              <a:t>4/28/2022</a:t>
            </a:fld>
            <a:endParaRPr lang="en-US"/>
          </a:p>
        </p:txBody>
      </p:sp>
      <p:sp>
        <p:nvSpPr>
          <p:cNvPr id="3" name="Footer Placeholder 2">
            <a:extLst>
              <a:ext uri="{FF2B5EF4-FFF2-40B4-BE49-F238E27FC236}">
                <a16:creationId xmlns:a16="http://schemas.microsoft.com/office/drawing/2014/main" id="{4DA5648E-41ED-4665-A8B6-998CCBA31BEB}"/>
              </a:ext>
            </a:extLst>
          </p:cNvPr>
          <p:cNvSpPr>
            <a:spLocks noGrp="1"/>
          </p:cNvSpPr>
          <p:nvPr>
            <p:ph type="ftr" sz="quarter" idx="11"/>
          </p:nvPr>
        </p:nvSpPr>
        <p:spPr/>
        <p:txBody>
          <a:bodyPr/>
          <a:lstStyle/>
          <a:p>
            <a:r>
              <a:rPr lang="pt-BR"/>
              <a:t>EIC Detector 1 DAQ WG</a:t>
            </a:r>
            <a:endParaRPr lang="en-US"/>
          </a:p>
        </p:txBody>
      </p:sp>
      <p:sp>
        <p:nvSpPr>
          <p:cNvPr id="4" name="Slide Number Placeholder 3">
            <a:extLst>
              <a:ext uri="{FF2B5EF4-FFF2-40B4-BE49-F238E27FC236}">
                <a16:creationId xmlns:a16="http://schemas.microsoft.com/office/drawing/2014/main" id="{E9737D24-9729-4FB4-8039-FF20534125B9}"/>
              </a:ext>
            </a:extLst>
          </p:cNvPr>
          <p:cNvSpPr>
            <a:spLocks noGrp="1"/>
          </p:cNvSpPr>
          <p:nvPr>
            <p:ph type="sldNum" sz="quarter" idx="12"/>
          </p:nvPr>
        </p:nvSpPr>
        <p:spPr/>
        <p:txBody>
          <a:bodyPr/>
          <a:lstStyle/>
          <a:p>
            <a:fld id="{4CE62972-4332-4B85-8E2A-D63FF21BBC35}" type="slidenum">
              <a:rPr lang="en-US" smtClean="0"/>
              <a:t>‹#›</a:t>
            </a:fld>
            <a:endParaRPr lang="en-US"/>
          </a:p>
        </p:txBody>
      </p:sp>
    </p:spTree>
    <p:extLst>
      <p:ext uri="{BB962C8B-B14F-4D97-AF65-F5344CB8AC3E}">
        <p14:creationId xmlns:p14="http://schemas.microsoft.com/office/powerpoint/2010/main" val="320410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4754-5511-4277-9CAA-838BFF838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C9447B-71D8-4C97-84A0-CB1BF56CE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828FC8-879F-41BF-85AA-981E88F3E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062E2-452B-40A3-9505-BD6A5ABF6483}"/>
              </a:ext>
            </a:extLst>
          </p:cNvPr>
          <p:cNvSpPr>
            <a:spLocks noGrp="1"/>
          </p:cNvSpPr>
          <p:nvPr>
            <p:ph type="dt" sz="half" idx="10"/>
          </p:nvPr>
        </p:nvSpPr>
        <p:spPr/>
        <p:txBody>
          <a:bodyPr/>
          <a:lstStyle/>
          <a:p>
            <a:fld id="{5474B4A2-4B90-4CAE-A120-052CB46AF9F9}" type="datetime1">
              <a:rPr lang="en-US" smtClean="0"/>
              <a:t>4/28/2022</a:t>
            </a:fld>
            <a:endParaRPr lang="en-US"/>
          </a:p>
        </p:txBody>
      </p:sp>
      <p:sp>
        <p:nvSpPr>
          <p:cNvPr id="6" name="Footer Placeholder 5">
            <a:extLst>
              <a:ext uri="{FF2B5EF4-FFF2-40B4-BE49-F238E27FC236}">
                <a16:creationId xmlns:a16="http://schemas.microsoft.com/office/drawing/2014/main" id="{37344FCB-D4E5-47FB-A367-F005A7B5C91F}"/>
              </a:ext>
            </a:extLst>
          </p:cNvPr>
          <p:cNvSpPr>
            <a:spLocks noGrp="1"/>
          </p:cNvSpPr>
          <p:nvPr>
            <p:ph type="ftr" sz="quarter" idx="11"/>
          </p:nvPr>
        </p:nvSpPr>
        <p:spPr/>
        <p:txBody>
          <a:bodyPr/>
          <a:lstStyle/>
          <a:p>
            <a:r>
              <a:rPr lang="pt-BR"/>
              <a:t>EIC Detector 1 DAQ WG</a:t>
            </a:r>
            <a:endParaRPr lang="en-US"/>
          </a:p>
        </p:txBody>
      </p:sp>
      <p:sp>
        <p:nvSpPr>
          <p:cNvPr id="7" name="Slide Number Placeholder 6">
            <a:extLst>
              <a:ext uri="{FF2B5EF4-FFF2-40B4-BE49-F238E27FC236}">
                <a16:creationId xmlns:a16="http://schemas.microsoft.com/office/drawing/2014/main" id="{623B2CDE-9E68-400A-A7F9-D516ABCB0321}"/>
              </a:ext>
            </a:extLst>
          </p:cNvPr>
          <p:cNvSpPr>
            <a:spLocks noGrp="1"/>
          </p:cNvSpPr>
          <p:nvPr>
            <p:ph type="sldNum" sz="quarter" idx="12"/>
          </p:nvPr>
        </p:nvSpPr>
        <p:spPr/>
        <p:txBody>
          <a:bodyPr/>
          <a:lstStyle/>
          <a:p>
            <a:fld id="{4CE62972-4332-4B85-8E2A-D63FF21BBC35}" type="slidenum">
              <a:rPr lang="en-US" smtClean="0"/>
              <a:t>‹#›</a:t>
            </a:fld>
            <a:endParaRPr lang="en-US"/>
          </a:p>
        </p:txBody>
      </p:sp>
    </p:spTree>
    <p:extLst>
      <p:ext uri="{BB962C8B-B14F-4D97-AF65-F5344CB8AC3E}">
        <p14:creationId xmlns:p14="http://schemas.microsoft.com/office/powerpoint/2010/main" val="270345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D1E5-74CC-4D73-A34C-75799F136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67871-61F3-4662-BDF3-61935ECE9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FE60D6-35EA-447A-8DBB-9BF09D26A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A7B96-9086-4D38-8191-A9B9E06A383C}"/>
              </a:ext>
            </a:extLst>
          </p:cNvPr>
          <p:cNvSpPr>
            <a:spLocks noGrp="1"/>
          </p:cNvSpPr>
          <p:nvPr>
            <p:ph type="dt" sz="half" idx="10"/>
          </p:nvPr>
        </p:nvSpPr>
        <p:spPr/>
        <p:txBody>
          <a:bodyPr/>
          <a:lstStyle/>
          <a:p>
            <a:fld id="{ECCD6388-D2ED-4313-9E35-37EAB51C2544}" type="datetime1">
              <a:rPr lang="en-US" smtClean="0"/>
              <a:t>4/28/2022</a:t>
            </a:fld>
            <a:endParaRPr lang="en-US"/>
          </a:p>
        </p:txBody>
      </p:sp>
      <p:sp>
        <p:nvSpPr>
          <p:cNvPr id="6" name="Footer Placeholder 5">
            <a:extLst>
              <a:ext uri="{FF2B5EF4-FFF2-40B4-BE49-F238E27FC236}">
                <a16:creationId xmlns:a16="http://schemas.microsoft.com/office/drawing/2014/main" id="{E9717223-213C-49E4-B873-EE5FFE84514C}"/>
              </a:ext>
            </a:extLst>
          </p:cNvPr>
          <p:cNvSpPr>
            <a:spLocks noGrp="1"/>
          </p:cNvSpPr>
          <p:nvPr>
            <p:ph type="ftr" sz="quarter" idx="11"/>
          </p:nvPr>
        </p:nvSpPr>
        <p:spPr/>
        <p:txBody>
          <a:bodyPr/>
          <a:lstStyle/>
          <a:p>
            <a:r>
              <a:rPr lang="pt-BR"/>
              <a:t>EIC Detector 1 DAQ WG</a:t>
            </a:r>
            <a:endParaRPr lang="en-US"/>
          </a:p>
        </p:txBody>
      </p:sp>
      <p:sp>
        <p:nvSpPr>
          <p:cNvPr id="7" name="Slide Number Placeholder 6">
            <a:extLst>
              <a:ext uri="{FF2B5EF4-FFF2-40B4-BE49-F238E27FC236}">
                <a16:creationId xmlns:a16="http://schemas.microsoft.com/office/drawing/2014/main" id="{9F5D8494-BEAC-4994-95E2-428FE1624676}"/>
              </a:ext>
            </a:extLst>
          </p:cNvPr>
          <p:cNvSpPr>
            <a:spLocks noGrp="1"/>
          </p:cNvSpPr>
          <p:nvPr>
            <p:ph type="sldNum" sz="quarter" idx="12"/>
          </p:nvPr>
        </p:nvSpPr>
        <p:spPr/>
        <p:txBody>
          <a:bodyPr/>
          <a:lstStyle/>
          <a:p>
            <a:fld id="{4CE62972-4332-4B85-8E2A-D63FF21BBC35}" type="slidenum">
              <a:rPr lang="en-US" smtClean="0"/>
              <a:t>‹#›</a:t>
            </a:fld>
            <a:endParaRPr lang="en-US"/>
          </a:p>
        </p:txBody>
      </p:sp>
    </p:spTree>
    <p:extLst>
      <p:ext uri="{BB962C8B-B14F-4D97-AF65-F5344CB8AC3E}">
        <p14:creationId xmlns:p14="http://schemas.microsoft.com/office/powerpoint/2010/main" val="183858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3C21A-67ED-4FAD-B928-74E1811CC6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197DF-2723-4EE6-BE4B-7A5C13F50E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6666D-3232-4F15-97AC-C7452E1DC8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16EB3-A190-46A2-BCB8-5A21DCC93C5A}" type="datetime1">
              <a:rPr lang="en-US" smtClean="0"/>
              <a:t>4/28/2022</a:t>
            </a:fld>
            <a:endParaRPr lang="en-US"/>
          </a:p>
        </p:txBody>
      </p:sp>
      <p:sp>
        <p:nvSpPr>
          <p:cNvPr id="5" name="Footer Placeholder 4">
            <a:extLst>
              <a:ext uri="{FF2B5EF4-FFF2-40B4-BE49-F238E27FC236}">
                <a16:creationId xmlns:a16="http://schemas.microsoft.com/office/drawing/2014/main" id="{D0FF476C-C268-4EAD-9736-EC3BAE804A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EIC Detector 1 DAQ WG</a:t>
            </a:r>
            <a:endParaRPr lang="en-US"/>
          </a:p>
        </p:txBody>
      </p:sp>
      <p:sp>
        <p:nvSpPr>
          <p:cNvPr id="6" name="Slide Number Placeholder 5">
            <a:extLst>
              <a:ext uri="{FF2B5EF4-FFF2-40B4-BE49-F238E27FC236}">
                <a16:creationId xmlns:a16="http://schemas.microsoft.com/office/drawing/2014/main" id="{8B218BC8-427D-41A5-9BA6-4DBAF7956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62972-4332-4B85-8E2A-D63FF21BBC35}" type="slidenum">
              <a:rPr lang="en-US" smtClean="0"/>
              <a:t>‹#›</a:t>
            </a:fld>
            <a:endParaRPr lang="en-US"/>
          </a:p>
        </p:txBody>
      </p:sp>
    </p:spTree>
    <p:extLst>
      <p:ext uri="{BB962C8B-B14F-4D97-AF65-F5344CB8AC3E}">
        <p14:creationId xmlns:p14="http://schemas.microsoft.com/office/powerpoint/2010/main" val="1660900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22F64-5189-47F7-98ED-EA490E212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2036A-84E6-4009-94E3-427BFDD57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7F332-1FD6-488D-9A82-4FE42BB96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0164E-4389-4951-8525-8CB295D9AFC5}" type="datetime1">
              <a:rPr lang="en-US" smtClean="0"/>
              <a:t>4/28/2022</a:t>
            </a:fld>
            <a:endParaRPr lang="en-US"/>
          </a:p>
        </p:txBody>
      </p:sp>
      <p:sp>
        <p:nvSpPr>
          <p:cNvPr id="5" name="Footer Placeholder 4">
            <a:extLst>
              <a:ext uri="{FF2B5EF4-FFF2-40B4-BE49-F238E27FC236}">
                <a16:creationId xmlns:a16="http://schemas.microsoft.com/office/drawing/2014/main" id="{215F2BF7-15A8-4BD4-B590-101AD0A61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EIC Detector 1 DAQ WG</a:t>
            </a:r>
            <a:endParaRPr lang="en-US"/>
          </a:p>
        </p:txBody>
      </p:sp>
      <p:sp>
        <p:nvSpPr>
          <p:cNvPr id="6" name="Slide Number Placeholder 5">
            <a:extLst>
              <a:ext uri="{FF2B5EF4-FFF2-40B4-BE49-F238E27FC236}">
                <a16:creationId xmlns:a16="http://schemas.microsoft.com/office/drawing/2014/main" id="{F5BFC217-C48E-4C7D-950C-20BB0943C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527EA-8F34-49DB-8792-D73E56A15DF9}" type="slidenum">
              <a:rPr lang="en-US" smtClean="0"/>
              <a:t>‹#›</a:t>
            </a:fld>
            <a:endParaRPr lang="en-US"/>
          </a:p>
        </p:txBody>
      </p:sp>
    </p:spTree>
    <p:extLst>
      <p:ext uri="{BB962C8B-B14F-4D97-AF65-F5344CB8AC3E}">
        <p14:creationId xmlns:p14="http://schemas.microsoft.com/office/powerpoint/2010/main" val="749743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BCF4B0-1D3E-4E60-93DC-0C40E8724876}"/>
              </a:ext>
            </a:extLst>
          </p:cNvPr>
          <p:cNvSpPr txBox="1"/>
          <p:nvPr/>
        </p:nvSpPr>
        <p:spPr>
          <a:xfrm>
            <a:off x="3421933" y="2402762"/>
            <a:ext cx="4714559" cy="3231654"/>
          </a:xfrm>
          <a:prstGeom prst="rect">
            <a:avLst/>
          </a:prstGeom>
          <a:noFill/>
        </p:spPr>
        <p:txBody>
          <a:bodyPr wrap="none" lIns="91440" tIns="45720" rIns="91440" bIns="45720" rtlCol="0" anchor="t">
            <a:spAutoFit/>
          </a:bodyPr>
          <a:lstStyle/>
          <a:p>
            <a:pPr algn="ctr"/>
            <a:r>
              <a:rPr lang="en-US" sz="3200" dirty="0"/>
              <a:t>Athena / ECCE comparison </a:t>
            </a:r>
          </a:p>
          <a:p>
            <a:pPr algn="ctr"/>
            <a:r>
              <a:rPr lang="en-US" sz="3200" dirty="0"/>
              <a:t>and </a:t>
            </a:r>
          </a:p>
          <a:p>
            <a:pPr algn="ctr"/>
            <a:r>
              <a:rPr lang="en-US" sz="3200" dirty="0"/>
              <a:t>summary kick-off meeting</a:t>
            </a:r>
            <a:endParaRPr lang="en-US" dirty="0"/>
          </a:p>
          <a:p>
            <a:pPr algn="ctr"/>
            <a:endParaRPr lang="en-US" dirty="0">
              <a:cs typeface="Calibri" panose="020F0502020204030204"/>
            </a:endParaRPr>
          </a:p>
          <a:p>
            <a:pPr algn="ctr"/>
            <a:endParaRPr lang="en-US" dirty="0">
              <a:cs typeface="Calibri" panose="020F0502020204030204"/>
            </a:endParaRPr>
          </a:p>
          <a:p>
            <a:pPr algn="ctr"/>
            <a:r>
              <a:rPr lang="en-US" dirty="0"/>
              <a:t>Detector 1 DAQ WG</a:t>
            </a:r>
            <a:endParaRPr lang="en-US" dirty="0">
              <a:cs typeface="Calibri"/>
            </a:endParaRPr>
          </a:p>
          <a:p>
            <a:pPr algn="ctr"/>
            <a:r>
              <a:rPr lang="en-US" dirty="0">
                <a:cs typeface="Calibri"/>
              </a:rPr>
              <a:t>April 28th 2022</a:t>
            </a:r>
            <a:endParaRPr lang="en-US" dirty="0"/>
          </a:p>
          <a:p>
            <a:pPr algn="ctr"/>
            <a:endParaRPr lang="en-US" dirty="0">
              <a:cs typeface="Calibri" panose="020F0502020204030204"/>
            </a:endParaRPr>
          </a:p>
          <a:p>
            <a:pPr algn="ctr"/>
            <a:endParaRPr lang="en-US" dirty="0">
              <a:cs typeface="Calibri" panose="020F0502020204030204"/>
            </a:endParaRPr>
          </a:p>
        </p:txBody>
      </p:sp>
      <p:sp>
        <p:nvSpPr>
          <p:cNvPr id="5" name="Slide Number Placeholder 4">
            <a:extLst>
              <a:ext uri="{FF2B5EF4-FFF2-40B4-BE49-F238E27FC236}">
                <a16:creationId xmlns:a16="http://schemas.microsoft.com/office/drawing/2014/main" id="{EFF1E3C2-6BC1-E79B-276D-30DAE0D4C3F6}"/>
              </a:ext>
            </a:extLst>
          </p:cNvPr>
          <p:cNvSpPr>
            <a:spLocks noGrp="1"/>
          </p:cNvSpPr>
          <p:nvPr>
            <p:ph type="sldNum" sz="quarter" idx="12"/>
          </p:nvPr>
        </p:nvSpPr>
        <p:spPr/>
        <p:txBody>
          <a:bodyPr/>
          <a:lstStyle/>
          <a:p>
            <a:fld id="{4CE62972-4332-4B85-8E2A-D63FF21BBC35}" type="slidenum">
              <a:rPr lang="en-US" smtClean="0"/>
              <a:t>1</a:t>
            </a:fld>
            <a:endParaRPr lang="en-US"/>
          </a:p>
        </p:txBody>
      </p:sp>
      <p:sp>
        <p:nvSpPr>
          <p:cNvPr id="3" name="Footer Placeholder 2">
            <a:extLst>
              <a:ext uri="{FF2B5EF4-FFF2-40B4-BE49-F238E27FC236}">
                <a16:creationId xmlns:a16="http://schemas.microsoft.com/office/drawing/2014/main" id="{E391CD1B-65AA-4577-38BA-7E759C27DD46}"/>
              </a:ext>
            </a:extLst>
          </p:cNvPr>
          <p:cNvSpPr>
            <a:spLocks noGrp="1"/>
          </p:cNvSpPr>
          <p:nvPr>
            <p:ph type="ftr" sz="quarter" idx="11"/>
          </p:nvPr>
        </p:nvSpPr>
        <p:spPr/>
        <p:txBody>
          <a:bodyPr/>
          <a:lstStyle/>
          <a:p>
            <a:r>
              <a:rPr lang="pt-BR"/>
              <a:t>EIC Detector 1 DAQ WG</a:t>
            </a:r>
            <a:endParaRPr lang="en-US"/>
          </a:p>
        </p:txBody>
      </p:sp>
    </p:spTree>
    <p:extLst>
      <p:ext uri="{BB962C8B-B14F-4D97-AF65-F5344CB8AC3E}">
        <p14:creationId xmlns:p14="http://schemas.microsoft.com/office/powerpoint/2010/main" val="200357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a:extLst>
              <a:ext uri="{FF2B5EF4-FFF2-40B4-BE49-F238E27FC236}">
                <a16:creationId xmlns:a16="http://schemas.microsoft.com/office/drawing/2014/main" id="{27EE6AA1-339E-4B50-B1C1-5DB03A6ECBE5}"/>
              </a:ext>
            </a:extLst>
          </p:cNvPr>
          <p:cNvSpPr/>
          <p:nvPr/>
        </p:nvSpPr>
        <p:spPr>
          <a:xfrm>
            <a:off x="289248" y="578498"/>
            <a:ext cx="11737910" cy="5570372"/>
          </a:xfrm>
          <a:prstGeom prst="rect">
            <a:avLst/>
          </a:prstGeom>
          <a:solidFill>
            <a:schemeClr val="accent2">
              <a:lumMod val="40000"/>
              <a:lumOff val="60000"/>
              <a:alpha val="14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2FD52D36-86D2-41BA-B101-5E869FE07AC4}"/>
              </a:ext>
            </a:extLst>
          </p:cNvPr>
          <p:cNvGrpSpPr/>
          <p:nvPr/>
        </p:nvGrpSpPr>
        <p:grpSpPr>
          <a:xfrm>
            <a:off x="500639" y="1518288"/>
            <a:ext cx="7686224" cy="4408901"/>
            <a:chOff x="1063690" y="1558218"/>
            <a:chExt cx="9321282" cy="5126645"/>
          </a:xfrm>
        </p:grpSpPr>
        <p:sp>
          <p:nvSpPr>
            <p:cNvPr id="123" name="Rectangle 122">
              <a:extLst>
                <a:ext uri="{FF2B5EF4-FFF2-40B4-BE49-F238E27FC236}">
                  <a16:creationId xmlns:a16="http://schemas.microsoft.com/office/drawing/2014/main" id="{F2CC2E92-7777-4BF3-8D8A-2863461F56EA}"/>
                </a:ext>
              </a:extLst>
            </p:cNvPr>
            <p:cNvSpPr/>
            <p:nvPr/>
          </p:nvSpPr>
          <p:spPr>
            <a:xfrm>
              <a:off x="1085237" y="3924074"/>
              <a:ext cx="4587334" cy="2739584"/>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22C7527-5F91-46FF-8BCD-A4DA393ACC26}"/>
                </a:ext>
              </a:extLst>
            </p:cNvPr>
            <p:cNvSpPr/>
            <p:nvPr/>
          </p:nvSpPr>
          <p:spPr>
            <a:xfrm>
              <a:off x="1063690" y="1558218"/>
              <a:ext cx="9321282" cy="231400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3635440E-8206-4267-AEF1-00E625155A0D}"/>
                </a:ext>
              </a:extLst>
            </p:cNvPr>
            <p:cNvGrpSpPr/>
            <p:nvPr/>
          </p:nvGrpSpPr>
          <p:grpSpPr>
            <a:xfrm>
              <a:off x="1354873" y="1640873"/>
              <a:ext cx="8778172" cy="1662176"/>
              <a:chOff x="1012130" y="1697631"/>
              <a:chExt cx="10657973" cy="2174626"/>
            </a:xfrm>
          </p:grpSpPr>
          <p:sp>
            <p:nvSpPr>
              <p:cNvPr id="6" name="Rectangle 5">
                <a:extLst>
                  <a:ext uri="{FF2B5EF4-FFF2-40B4-BE49-F238E27FC236}">
                    <a16:creationId xmlns:a16="http://schemas.microsoft.com/office/drawing/2014/main" id="{50955D08-550E-4747-9000-1D963EFF4D1A}"/>
                  </a:ext>
                </a:extLst>
              </p:cNvPr>
              <p:cNvSpPr/>
              <p:nvPr/>
            </p:nvSpPr>
            <p:spPr>
              <a:xfrm>
                <a:off x="1012130" y="1794294"/>
                <a:ext cx="1181820" cy="483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7" name="Rectangle 6">
                <a:extLst>
                  <a:ext uri="{FF2B5EF4-FFF2-40B4-BE49-F238E27FC236}">
                    <a16:creationId xmlns:a16="http://schemas.microsoft.com/office/drawing/2014/main" id="{0BC431B3-3F0C-4F18-B008-18BECF93F18E}"/>
                  </a:ext>
                </a:extLst>
              </p:cNvPr>
              <p:cNvSpPr/>
              <p:nvPr/>
            </p:nvSpPr>
            <p:spPr>
              <a:xfrm>
                <a:off x="2199738" y="1794294"/>
                <a:ext cx="1181820" cy="483080"/>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8" name="Rectangle 7">
                <a:extLst>
                  <a:ext uri="{FF2B5EF4-FFF2-40B4-BE49-F238E27FC236}">
                    <a16:creationId xmlns:a16="http://schemas.microsoft.com/office/drawing/2014/main" id="{EA2CAF2A-42DE-40FB-A864-53736463363E}"/>
                  </a:ext>
                </a:extLst>
              </p:cNvPr>
              <p:cNvSpPr/>
              <p:nvPr/>
            </p:nvSpPr>
            <p:spPr>
              <a:xfrm>
                <a:off x="4455548" y="1794294"/>
                <a:ext cx="1181819" cy="48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FELIX</a:t>
                </a:r>
              </a:p>
            </p:txBody>
          </p:sp>
          <p:sp>
            <p:nvSpPr>
              <p:cNvPr id="9" name="Rectangle 8">
                <a:extLst>
                  <a:ext uri="{FF2B5EF4-FFF2-40B4-BE49-F238E27FC236}">
                    <a16:creationId xmlns:a16="http://schemas.microsoft.com/office/drawing/2014/main" id="{466CF32A-313C-4E11-AB68-D65521B687A2}"/>
                  </a:ext>
                </a:extLst>
              </p:cNvPr>
              <p:cNvSpPr/>
              <p:nvPr/>
            </p:nvSpPr>
            <p:spPr>
              <a:xfrm>
                <a:off x="5637367" y="1794294"/>
                <a:ext cx="1181819" cy="483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a:t>Readout Computer</a:t>
                </a:r>
              </a:p>
            </p:txBody>
          </p:sp>
          <p:cxnSp>
            <p:nvCxnSpPr>
              <p:cNvPr id="11" name="Straight Connector 10">
                <a:extLst>
                  <a:ext uri="{FF2B5EF4-FFF2-40B4-BE49-F238E27FC236}">
                    <a16:creationId xmlns:a16="http://schemas.microsoft.com/office/drawing/2014/main" id="{3B8B682C-E1B0-471D-A078-3625547C89C5}"/>
                  </a:ext>
                </a:extLst>
              </p:cNvPr>
              <p:cNvCxnSpPr>
                <a:stCxn id="7" idx="3"/>
                <a:endCxn id="8" idx="1"/>
              </p:cNvCxnSpPr>
              <p:nvPr/>
            </p:nvCxnSpPr>
            <p:spPr>
              <a:xfrm>
                <a:off x="3381558" y="2035834"/>
                <a:ext cx="1073990" cy="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74198F9-2615-4457-B817-59E5580DAA60}"/>
                  </a:ext>
                </a:extLst>
              </p:cNvPr>
              <p:cNvSpPr txBox="1"/>
              <p:nvPr/>
            </p:nvSpPr>
            <p:spPr>
              <a:xfrm>
                <a:off x="3593818" y="1697631"/>
                <a:ext cx="765860" cy="351161"/>
              </a:xfrm>
              <a:prstGeom prst="rect">
                <a:avLst/>
              </a:prstGeom>
              <a:noFill/>
            </p:spPr>
            <p:txBody>
              <a:bodyPr wrap="square" rtlCol="0">
                <a:spAutoFit/>
              </a:bodyPr>
              <a:lstStyle/>
              <a:p>
                <a:r>
                  <a:rPr lang="en-US" sz="900"/>
                  <a:t>Fibers</a:t>
                </a:r>
              </a:p>
            </p:txBody>
          </p:sp>
          <p:sp>
            <p:nvSpPr>
              <p:cNvPr id="14" name="Rectangle 13">
                <a:extLst>
                  <a:ext uri="{FF2B5EF4-FFF2-40B4-BE49-F238E27FC236}">
                    <a16:creationId xmlns:a16="http://schemas.microsoft.com/office/drawing/2014/main" id="{502757DF-3042-4FA6-8A16-3E2777742CDA}"/>
                  </a:ext>
                </a:extLst>
              </p:cNvPr>
              <p:cNvSpPr/>
              <p:nvPr/>
            </p:nvSpPr>
            <p:spPr>
              <a:xfrm>
                <a:off x="10315756" y="1794294"/>
                <a:ext cx="1354347" cy="48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Buffering Computers</a:t>
                </a:r>
              </a:p>
            </p:txBody>
          </p:sp>
          <p:cxnSp>
            <p:nvCxnSpPr>
              <p:cNvPr id="17" name="Straight Connector 16">
                <a:extLst>
                  <a:ext uri="{FF2B5EF4-FFF2-40B4-BE49-F238E27FC236}">
                    <a16:creationId xmlns:a16="http://schemas.microsoft.com/office/drawing/2014/main" id="{DF9741B9-EE3F-407B-A42F-374C967404F4}"/>
                  </a:ext>
                </a:extLst>
              </p:cNvPr>
              <p:cNvCxnSpPr>
                <a:cxnSpLocks/>
                <a:stCxn id="9" idx="3"/>
              </p:cNvCxnSpPr>
              <p:nvPr/>
            </p:nvCxnSpPr>
            <p:spPr>
              <a:xfrm>
                <a:off x="6819186" y="2035834"/>
                <a:ext cx="1203894" cy="15318"/>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421D2A88-65B1-4374-A533-C3FA57151FC9}"/>
                  </a:ext>
                </a:extLst>
              </p:cNvPr>
              <p:cNvCxnSpPr>
                <a:cxnSpLocks/>
              </p:cNvCxnSpPr>
              <p:nvPr/>
            </p:nvCxnSpPr>
            <p:spPr>
              <a:xfrm>
                <a:off x="9459841" y="2552680"/>
                <a:ext cx="873705" cy="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A31897AC-9675-4350-BD58-E4BCEA1199CC}"/>
                  </a:ext>
                </a:extLst>
              </p:cNvPr>
              <p:cNvSpPr txBox="1"/>
              <p:nvPr/>
            </p:nvSpPr>
            <p:spPr>
              <a:xfrm>
                <a:off x="7000856" y="1755154"/>
                <a:ext cx="1018258" cy="351161"/>
              </a:xfrm>
              <a:prstGeom prst="rect">
                <a:avLst/>
              </a:prstGeom>
              <a:noFill/>
            </p:spPr>
            <p:txBody>
              <a:bodyPr wrap="square" rtlCol="0">
                <a:spAutoFit/>
              </a:bodyPr>
              <a:lstStyle/>
              <a:p>
                <a:r>
                  <a:rPr lang="en-US" sz="900"/>
                  <a:t>Ethernet</a:t>
                </a:r>
              </a:p>
            </p:txBody>
          </p:sp>
          <p:sp>
            <p:nvSpPr>
              <p:cNvPr id="24" name="TextBox 23">
                <a:extLst>
                  <a:ext uri="{FF2B5EF4-FFF2-40B4-BE49-F238E27FC236}">
                    <a16:creationId xmlns:a16="http://schemas.microsoft.com/office/drawing/2014/main" id="{E1E65C19-76C9-4CCC-A1FF-7F50CAF9380A}"/>
                  </a:ext>
                </a:extLst>
              </p:cNvPr>
              <p:cNvSpPr txBox="1"/>
              <p:nvPr/>
            </p:nvSpPr>
            <p:spPr>
              <a:xfrm>
                <a:off x="9427517" y="2233344"/>
                <a:ext cx="910280" cy="351161"/>
              </a:xfrm>
              <a:prstGeom prst="rect">
                <a:avLst/>
              </a:prstGeom>
              <a:noFill/>
            </p:spPr>
            <p:txBody>
              <a:bodyPr wrap="square" rtlCol="0">
                <a:spAutoFit/>
              </a:bodyPr>
              <a:lstStyle/>
              <a:p>
                <a:r>
                  <a:rPr lang="en-US" sz="900"/>
                  <a:t>Ethernet</a:t>
                </a:r>
              </a:p>
            </p:txBody>
          </p:sp>
          <p:sp>
            <p:nvSpPr>
              <p:cNvPr id="26" name="Rectangle 25">
                <a:extLst>
                  <a:ext uri="{FF2B5EF4-FFF2-40B4-BE49-F238E27FC236}">
                    <a16:creationId xmlns:a16="http://schemas.microsoft.com/office/drawing/2014/main" id="{786CB718-51A1-4DCC-B914-DC1C4CAAA953}"/>
                  </a:ext>
                </a:extLst>
              </p:cNvPr>
              <p:cNvSpPr/>
              <p:nvPr/>
            </p:nvSpPr>
            <p:spPr>
              <a:xfrm>
                <a:off x="1017919" y="2552032"/>
                <a:ext cx="1181820" cy="483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27" name="Rectangle 26">
                <a:extLst>
                  <a:ext uri="{FF2B5EF4-FFF2-40B4-BE49-F238E27FC236}">
                    <a16:creationId xmlns:a16="http://schemas.microsoft.com/office/drawing/2014/main" id="{D9688B25-9412-4A0F-8BB8-27E703BF9221}"/>
                  </a:ext>
                </a:extLst>
              </p:cNvPr>
              <p:cNvSpPr/>
              <p:nvPr/>
            </p:nvSpPr>
            <p:spPr>
              <a:xfrm>
                <a:off x="2199738" y="2552032"/>
                <a:ext cx="1181820" cy="483080"/>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28" name="Rectangle 27">
                <a:extLst>
                  <a:ext uri="{FF2B5EF4-FFF2-40B4-BE49-F238E27FC236}">
                    <a16:creationId xmlns:a16="http://schemas.microsoft.com/office/drawing/2014/main" id="{EB2CB57F-5FBB-4DED-87D4-4E1FB1FDE7AC}"/>
                  </a:ext>
                </a:extLst>
              </p:cNvPr>
              <p:cNvSpPr/>
              <p:nvPr/>
            </p:nvSpPr>
            <p:spPr>
              <a:xfrm>
                <a:off x="4455548" y="2552032"/>
                <a:ext cx="1181819" cy="48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FELIX</a:t>
                </a:r>
              </a:p>
            </p:txBody>
          </p:sp>
          <p:sp>
            <p:nvSpPr>
              <p:cNvPr id="29" name="Rectangle 28">
                <a:extLst>
                  <a:ext uri="{FF2B5EF4-FFF2-40B4-BE49-F238E27FC236}">
                    <a16:creationId xmlns:a16="http://schemas.microsoft.com/office/drawing/2014/main" id="{6CC2E3E1-3616-4E76-81DE-70B1F4E48DC4}"/>
                  </a:ext>
                </a:extLst>
              </p:cNvPr>
              <p:cNvSpPr/>
              <p:nvPr/>
            </p:nvSpPr>
            <p:spPr>
              <a:xfrm>
                <a:off x="5637367" y="2552032"/>
                <a:ext cx="1181819" cy="483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a:t>Readout Computer</a:t>
                </a:r>
              </a:p>
            </p:txBody>
          </p:sp>
          <p:cxnSp>
            <p:nvCxnSpPr>
              <p:cNvPr id="30" name="Straight Connector 29">
                <a:extLst>
                  <a:ext uri="{FF2B5EF4-FFF2-40B4-BE49-F238E27FC236}">
                    <a16:creationId xmlns:a16="http://schemas.microsoft.com/office/drawing/2014/main" id="{2478B216-8732-4C55-BF06-6CB4693E321C}"/>
                  </a:ext>
                </a:extLst>
              </p:cNvPr>
              <p:cNvCxnSpPr>
                <a:stCxn id="27" idx="3"/>
                <a:endCxn id="28" idx="1"/>
              </p:cNvCxnSpPr>
              <p:nvPr/>
            </p:nvCxnSpPr>
            <p:spPr>
              <a:xfrm>
                <a:off x="3381558" y="2793572"/>
                <a:ext cx="1073990" cy="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076B3489-8139-46C3-BE2B-46366D4CF1AA}"/>
                  </a:ext>
                </a:extLst>
              </p:cNvPr>
              <p:cNvSpPr txBox="1"/>
              <p:nvPr/>
            </p:nvSpPr>
            <p:spPr>
              <a:xfrm>
                <a:off x="3554379" y="2469563"/>
                <a:ext cx="726896" cy="351161"/>
              </a:xfrm>
              <a:prstGeom prst="rect">
                <a:avLst/>
              </a:prstGeom>
              <a:noFill/>
            </p:spPr>
            <p:txBody>
              <a:bodyPr wrap="square" rtlCol="0">
                <a:spAutoFit/>
              </a:bodyPr>
              <a:lstStyle/>
              <a:p>
                <a:r>
                  <a:rPr lang="en-US" sz="900"/>
                  <a:t>Fibers</a:t>
                </a:r>
              </a:p>
            </p:txBody>
          </p:sp>
          <p:sp>
            <p:nvSpPr>
              <p:cNvPr id="33" name="Rectangle 32">
                <a:extLst>
                  <a:ext uri="{FF2B5EF4-FFF2-40B4-BE49-F238E27FC236}">
                    <a16:creationId xmlns:a16="http://schemas.microsoft.com/office/drawing/2014/main" id="{F6071C8F-ED18-4F40-8531-F51DF441FD14}"/>
                  </a:ext>
                </a:extLst>
              </p:cNvPr>
              <p:cNvSpPr/>
              <p:nvPr/>
            </p:nvSpPr>
            <p:spPr>
              <a:xfrm>
                <a:off x="10315756" y="1792964"/>
                <a:ext cx="1354347" cy="1118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Buffering Computers</a:t>
                </a:r>
              </a:p>
            </p:txBody>
          </p:sp>
          <p:cxnSp>
            <p:nvCxnSpPr>
              <p:cNvPr id="34" name="Straight Connector 33">
                <a:extLst>
                  <a:ext uri="{FF2B5EF4-FFF2-40B4-BE49-F238E27FC236}">
                    <a16:creationId xmlns:a16="http://schemas.microsoft.com/office/drawing/2014/main" id="{4DB5E5C4-33CD-4EC0-8546-29F00D94B987}"/>
                  </a:ext>
                </a:extLst>
              </p:cNvPr>
              <p:cNvCxnSpPr>
                <a:cxnSpLocks/>
                <a:stCxn id="29" idx="3"/>
              </p:cNvCxnSpPr>
              <p:nvPr/>
            </p:nvCxnSpPr>
            <p:spPr>
              <a:xfrm>
                <a:off x="6819186" y="2793572"/>
                <a:ext cx="1286309" cy="0"/>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0EE5E2B9-E9BA-41EE-BFED-A9534EF2F334}"/>
                  </a:ext>
                </a:extLst>
              </p:cNvPr>
              <p:cNvCxnSpPr>
                <a:cxnSpLocks/>
                <a:stCxn id="29" idx="3"/>
              </p:cNvCxnSpPr>
              <p:nvPr/>
            </p:nvCxnSpPr>
            <p:spPr>
              <a:xfrm flipV="1">
                <a:off x="6819186" y="2074543"/>
                <a:ext cx="1100574" cy="719029"/>
              </a:xfrm>
              <a:prstGeom prst="line">
                <a:avLst/>
              </a:prstGeom>
            </p:spPr>
            <p:style>
              <a:lnRef idx="1">
                <a:schemeClr val="accent5"/>
              </a:lnRef>
              <a:fillRef idx="0">
                <a:schemeClr val="accent5"/>
              </a:fillRef>
              <a:effectRef idx="0">
                <a:schemeClr val="accent5"/>
              </a:effectRef>
              <a:fontRef idx="minor">
                <a:schemeClr val="tx1"/>
              </a:fontRef>
            </p:style>
          </p:cxnSp>
          <p:cxnSp>
            <p:nvCxnSpPr>
              <p:cNvPr id="43" name="Straight Arrow Connector 42">
                <a:extLst>
                  <a:ext uri="{FF2B5EF4-FFF2-40B4-BE49-F238E27FC236}">
                    <a16:creationId xmlns:a16="http://schemas.microsoft.com/office/drawing/2014/main" id="{2142E12E-5560-461A-8AE1-1B92B62AECF0}"/>
                  </a:ext>
                </a:extLst>
              </p:cNvPr>
              <p:cNvCxnSpPr>
                <a:cxnSpLocks/>
                <a:stCxn id="9" idx="3"/>
              </p:cNvCxnSpPr>
              <p:nvPr/>
            </p:nvCxnSpPr>
            <p:spPr>
              <a:xfrm>
                <a:off x="6819186" y="2035834"/>
                <a:ext cx="1148353" cy="792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CC61834-00B7-4019-8053-D771BB85D50B}"/>
                  </a:ext>
                </a:extLst>
              </p:cNvPr>
              <p:cNvCxnSpPr>
                <a:cxnSpLocks/>
                <a:stCxn id="29" idx="0"/>
                <a:endCxn id="9" idx="2"/>
              </p:cNvCxnSpPr>
              <p:nvPr/>
            </p:nvCxnSpPr>
            <p:spPr>
              <a:xfrm flipV="1">
                <a:off x="6228277" y="2277374"/>
                <a:ext cx="0" cy="274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DC999D7-C939-468D-8BB4-DAFCAD567E7F}"/>
                  </a:ext>
                </a:extLst>
              </p:cNvPr>
              <p:cNvSpPr txBox="1"/>
              <p:nvPr/>
            </p:nvSpPr>
            <p:spPr>
              <a:xfrm>
                <a:off x="1112809" y="3181978"/>
                <a:ext cx="1616661" cy="234706"/>
              </a:xfrm>
              <a:prstGeom prst="rect">
                <a:avLst/>
              </a:prstGeom>
              <a:noFill/>
            </p:spPr>
            <p:txBody>
              <a:bodyPr wrap="square" rtlCol="0">
                <a:spAutoFit/>
              </a:bodyPr>
              <a:lstStyle/>
              <a:p>
                <a:r>
                  <a:rPr lang="en-US" sz="900"/>
                  <a:t>Zero Suppression</a:t>
                </a:r>
              </a:p>
            </p:txBody>
          </p:sp>
          <p:sp>
            <p:nvSpPr>
              <p:cNvPr id="56" name="TextBox 55">
                <a:extLst>
                  <a:ext uri="{FF2B5EF4-FFF2-40B4-BE49-F238E27FC236}">
                    <a16:creationId xmlns:a16="http://schemas.microsoft.com/office/drawing/2014/main" id="{827E3406-CDAF-461F-9560-D004CFADDC43}"/>
                  </a:ext>
                </a:extLst>
              </p:cNvPr>
              <p:cNvSpPr txBox="1"/>
              <p:nvPr/>
            </p:nvSpPr>
            <p:spPr>
              <a:xfrm>
                <a:off x="4382087" y="3102954"/>
                <a:ext cx="2510560" cy="375530"/>
              </a:xfrm>
              <a:prstGeom prst="rect">
                <a:avLst/>
              </a:prstGeom>
              <a:noFill/>
            </p:spPr>
            <p:txBody>
              <a:bodyPr wrap="square" rtlCol="0">
                <a:spAutoFit/>
              </a:bodyPr>
              <a:lstStyle/>
              <a:p>
                <a:pPr algn="ctr"/>
                <a:r>
                  <a:rPr lang="en-US" sz="900"/>
                  <a:t>Cluster Finding</a:t>
                </a:r>
              </a:p>
              <a:p>
                <a:pPr algn="ctr"/>
                <a:r>
                  <a:rPr lang="en-US" sz="900"/>
                  <a:t>Software Trigger Where needed</a:t>
                </a:r>
              </a:p>
            </p:txBody>
          </p:sp>
          <p:sp>
            <p:nvSpPr>
              <p:cNvPr id="57" name="TextBox 56">
                <a:extLst>
                  <a:ext uri="{FF2B5EF4-FFF2-40B4-BE49-F238E27FC236}">
                    <a16:creationId xmlns:a16="http://schemas.microsoft.com/office/drawing/2014/main" id="{F3F790DD-7855-464B-A255-E85320D0DB58}"/>
                  </a:ext>
                </a:extLst>
              </p:cNvPr>
              <p:cNvSpPr txBox="1"/>
              <p:nvPr/>
            </p:nvSpPr>
            <p:spPr>
              <a:xfrm>
                <a:off x="7759436" y="3074255"/>
                <a:ext cx="1664943" cy="798002"/>
              </a:xfrm>
              <a:prstGeom prst="rect">
                <a:avLst/>
              </a:prstGeom>
              <a:noFill/>
            </p:spPr>
            <p:txBody>
              <a:bodyPr wrap="square" rtlCol="0">
                <a:spAutoFit/>
              </a:bodyPr>
              <a:lstStyle/>
              <a:p>
                <a:pPr algn="ctr"/>
                <a:r>
                  <a:rPr lang="en-US" sz="900"/>
                  <a:t>Data File Formatting</a:t>
                </a:r>
              </a:p>
              <a:p>
                <a:pPr algn="ctr"/>
                <a:r>
                  <a:rPr lang="en-US" sz="900"/>
                  <a:t>Event Building</a:t>
                </a:r>
              </a:p>
              <a:p>
                <a:pPr algn="ctr"/>
                <a:r>
                  <a:rPr lang="en-US" sz="900"/>
                  <a:t>Scalers</a:t>
                </a:r>
              </a:p>
              <a:p>
                <a:pPr algn="ctr"/>
                <a:r>
                  <a:rPr lang="en-US" sz="900"/>
                  <a:t>QA</a:t>
                </a:r>
              </a:p>
              <a:p>
                <a:pPr algn="ctr"/>
                <a:r>
                  <a:rPr lang="en-US" sz="900"/>
                  <a:t>DBs / Accounting</a:t>
                </a:r>
              </a:p>
            </p:txBody>
          </p:sp>
          <p:sp>
            <p:nvSpPr>
              <p:cNvPr id="58" name="TextBox 57">
                <a:extLst>
                  <a:ext uri="{FF2B5EF4-FFF2-40B4-BE49-F238E27FC236}">
                    <a16:creationId xmlns:a16="http://schemas.microsoft.com/office/drawing/2014/main" id="{9A2BBF25-A3FC-437D-BF01-27485D24FA70}"/>
                  </a:ext>
                </a:extLst>
              </p:cNvPr>
              <p:cNvSpPr txBox="1"/>
              <p:nvPr/>
            </p:nvSpPr>
            <p:spPr>
              <a:xfrm>
                <a:off x="10464727" y="3114352"/>
                <a:ext cx="914622" cy="561859"/>
              </a:xfrm>
              <a:prstGeom prst="rect">
                <a:avLst/>
              </a:prstGeom>
              <a:noFill/>
            </p:spPr>
            <p:txBody>
              <a:bodyPr wrap="square" rtlCol="0">
                <a:spAutoFit/>
              </a:bodyPr>
              <a:lstStyle/>
              <a:p>
                <a:pPr algn="ctr"/>
                <a:r>
                  <a:rPr lang="en-US" sz="900"/>
                  <a:t>Buffer</a:t>
                </a:r>
              </a:p>
              <a:p>
                <a:pPr algn="ctr"/>
                <a:r>
                  <a:rPr lang="en-US" sz="900"/>
                  <a:t>Transfer</a:t>
                </a:r>
              </a:p>
            </p:txBody>
          </p:sp>
          <p:sp>
            <p:nvSpPr>
              <p:cNvPr id="13" name="Rectangle 12">
                <a:extLst>
                  <a:ext uri="{FF2B5EF4-FFF2-40B4-BE49-F238E27FC236}">
                    <a16:creationId xmlns:a16="http://schemas.microsoft.com/office/drawing/2014/main" id="{9E424124-D6F5-4B91-B635-BE3F515A3079}"/>
                  </a:ext>
                </a:extLst>
              </p:cNvPr>
              <p:cNvSpPr/>
              <p:nvPr/>
            </p:nvSpPr>
            <p:spPr>
              <a:xfrm>
                <a:off x="7985206" y="1792962"/>
                <a:ext cx="1354347" cy="1039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Processing Computer</a:t>
                </a:r>
              </a:p>
            </p:txBody>
          </p:sp>
        </p:grpSp>
        <p:sp>
          <p:nvSpPr>
            <p:cNvPr id="67" name="TextBox 66">
              <a:extLst>
                <a:ext uri="{FF2B5EF4-FFF2-40B4-BE49-F238E27FC236}">
                  <a16:creationId xmlns:a16="http://schemas.microsoft.com/office/drawing/2014/main" id="{6FFF81C8-C94D-4DD6-BD70-7E8C8156F0D6}"/>
                </a:ext>
              </a:extLst>
            </p:cNvPr>
            <p:cNvSpPr txBox="1"/>
            <p:nvPr/>
          </p:nvSpPr>
          <p:spPr>
            <a:xfrm>
              <a:off x="1282464" y="3380234"/>
              <a:ext cx="1118191" cy="369334"/>
            </a:xfrm>
            <a:prstGeom prst="rect">
              <a:avLst/>
            </a:prstGeom>
            <a:noFill/>
          </p:spPr>
          <p:txBody>
            <a:bodyPr wrap="none" rtlCol="0">
              <a:spAutoFit/>
            </a:bodyPr>
            <a:lstStyle/>
            <a:p>
              <a:r>
                <a:rPr lang="en-US"/>
                <a:t>Data Flow</a:t>
              </a:r>
            </a:p>
          </p:txBody>
        </p:sp>
        <p:sp>
          <p:nvSpPr>
            <p:cNvPr id="69" name="Rectangle 68">
              <a:extLst>
                <a:ext uri="{FF2B5EF4-FFF2-40B4-BE49-F238E27FC236}">
                  <a16:creationId xmlns:a16="http://schemas.microsoft.com/office/drawing/2014/main" id="{83AF5C58-8E36-49CB-9642-721559342E6D}"/>
                </a:ext>
              </a:extLst>
            </p:cNvPr>
            <p:cNvSpPr/>
            <p:nvPr/>
          </p:nvSpPr>
          <p:spPr>
            <a:xfrm>
              <a:off x="1437795" y="4128309"/>
              <a:ext cx="973376" cy="3692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70" name="Rectangle 69">
              <a:extLst>
                <a:ext uri="{FF2B5EF4-FFF2-40B4-BE49-F238E27FC236}">
                  <a16:creationId xmlns:a16="http://schemas.microsoft.com/office/drawing/2014/main" id="{637F220B-B1B5-43B8-B695-D6230914EDFA}"/>
                </a:ext>
              </a:extLst>
            </p:cNvPr>
            <p:cNvSpPr/>
            <p:nvPr/>
          </p:nvSpPr>
          <p:spPr>
            <a:xfrm>
              <a:off x="2415939" y="4128309"/>
              <a:ext cx="973376" cy="369242"/>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71" name="Rectangle 70">
              <a:extLst>
                <a:ext uri="{FF2B5EF4-FFF2-40B4-BE49-F238E27FC236}">
                  <a16:creationId xmlns:a16="http://schemas.microsoft.com/office/drawing/2014/main" id="{55F003B1-5C0B-4ADA-B4F5-6768010E6F3A}"/>
                </a:ext>
              </a:extLst>
            </p:cNvPr>
            <p:cNvSpPr/>
            <p:nvPr/>
          </p:nvSpPr>
          <p:spPr>
            <a:xfrm>
              <a:off x="4273881" y="4128309"/>
              <a:ext cx="953552" cy="369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FELIX</a:t>
              </a:r>
            </a:p>
          </p:txBody>
        </p:sp>
        <p:cxnSp>
          <p:nvCxnSpPr>
            <p:cNvPr id="73" name="Straight Connector 72">
              <a:extLst>
                <a:ext uri="{FF2B5EF4-FFF2-40B4-BE49-F238E27FC236}">
                  <a16:creationId xmlns:a16="http://schemas.microsoft.com/office/drawing/2014/main" id="{9A6F9254-CE08-4E2A-9528-27744EC5D631}"/>
                </a:ext>
              </a:extLst>
            </p:cNvPr>
            <p:cNvCxnSpPr>
              <a:cxnSpLocks/>
              <a:stCxn id="70" idx="3"/>
              <a:endCxn id="71" idx="1"/>
            </p:cNvCxnSpPr>
            <p:nvPr/>
          </p:nvCxnSpPr>
          <p:spPr>
            <a:xfrm>
              <a:off x="3389315" y="4312930"/>
              <a:ext cx="884566" cy="0"/>
            </a:xfrm>
            <a:prstGeom prst="line">
              <a:avLst/>
            </a:prstGeom>
            <a:ln w="9525" cap="flat" cmpd="sng" algn="ctr">
              <a:solidFill>
                <a:schemeClr val="accent5"/>
              </a:solidFill>
              <a:prstDash val="solid"/>
              <a:round/>
              <a:headEnd type="arrow" w="lg" len="med"/>
              <a:tailEnd type="none" w="med" len="med"/>
            </a:ln>
          </p:spPr>
          <p:style>
            <a:lnRef idx="0">
              <a:scrgbClr r="0" g="0" b="0"/>
            </a:lnRef>
            <a:fillRef idx="0">
              <a:scrgbClr r="0" g="0" b="0"/>
            </a:fillRef>
            <a:effectRef idx="0">
              <a:scrgbClr r="0" g="0" b="0"/>
            </a:effectRef>
            <a:fontRef idx="minor">
              <a:schemeClr val="tx1"/>
            </a:fontRef>
          </p:style>
        </p:cxnSp>
        <p:sp>
          <p:nvSpPr>
            <p:cNvPr id="74" name="TextBox 73">
              <a:extLst>
                <a:ext uri="{FF2B5EF4-FFF2-40B4-BE49-F238E27FC236}">
                  <a16:creationId xmlns:a16="http://schemas.microsoft.com/office/drawing/2014/main" id="{0B26655B-8E60-4E99-AC16-84B6DD104360}"/>
                </a:ext>
              </a:extLst>
            </p:cNvPr>
            <p:cNvSpPr txBox="1"/>
            <p:nvPr/>
          </p:nvSpPr>
          <p:spPr>
            <a:xfrm>
              <a:off x="3618315" y="4091533"/>
              <a:ext cx="547452" cy="268410"/>
            </a:xfrm>
            <a:prstGeom prst="rect">
              <a:avLst/>
            </a:prstGeom>
            <a:noFill/>
          </p:spPr>
          <p:txBody>
            <a:bodyPr wrap="square" rtlCol="0">
              <a:spAutoFit/>
            </a:bodyPr>
            <a:lstStyle/>
            <a:p>
              <a:r>
                <a:rPr lang="en-US" sz="900"/>
                <a:t>Fiber</a:t>
              </a:r>
            </a:p>
          </p:txBody>
        </p:sp>
        <p:sp>
          <p:nvSpPr>
            <p:cNvPr id="81" name="Rectangle 80">
              <a:extLst>
                <a:ext uri="{FF2B5EF4-FFF2-40B4-BE49-F238E27FC236}">
                  <a16:creationId xmlns:a16="http://schemas.microsoft.com/office/drawing/2014/main" id="{4619818E-1481-4ACE-9698-BE37D7A65BFB}"/>
                </a:ext>
              </a:extLst>
            </p:cNvPr>
            <p:cNvSpPr/>
            <p:nvPr/>
          </p:nvSpPr>
          <p:spPr>
            <a:xfrm>
              <a:off x="1442562" y="4707486"/>
              <a:ext cx="973376" cy="3692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82" name="Rectangle 81">
              <a:extLst>
                <a:ext uri="{FF2B5EF4-FFF2-40B4-BE49-F238E27FC236}">
                  <a16:creationId xmlns:a16="http://schemas.microsoft.com/office/drawing/2014/main" id="{779C0784-BDDA-4656-985C-0DD5B9963E3F}"/>
                </a:ext>
              </a:extLst>
            </p:cNvPr>
            <p:cNvSpPr/>
            <p:nvPr/>
          </p:nvSpPr>
          <p:spPr>
            <a:xfrm>
              <a:off x="2415939" y="4707486"/>
              <a:ext cx="973376" cy="369242"/>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83" name="Rectangle 82">
              <a:extLst>
                <a:ext uri="{FF2B5EF4-FFF2-40B4-BE49-F238E27FC236}">
                  <a16:creationId xmlns:a16="http://schemas.microsoft.com/office/drawing/2014/main" id="{9821E555-BC79-48C9-BF79-32D7F9B43F49}"/>
                </a:ext>
              </a:extLst>
            </p:cNvPr>
            <p:cNvSpPr/>
            <p:nvPr/>
          </p:nvSpPr>
          <p:spPr>
            <a:xfrm>
              <a:off x="4273880" y="4707486"/>
              <a:ext cx="973376" cy="369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FELIX</a:t>
              </a:r>
            </a:p>
          </p:txBody>
        </p:sp>
        <p:cxnSp>
          <p:nvCxnSpPr>
            <p:cNvPr id="85" name="Straight Connector 84">
              <a:extLst>
                <a:ext uri="{FF2B5EF4-FFF2-40B4-BE49-F238E27FC236}">
                  <a16:creationId xmlns:a16="http://schemas.microsoft.com/office/drawing/2014/main" id="{34E091EF-8E31-4126-A580-538EFC99C576}"/>
                </a:ext>
              </a:extLst>
            </p:cNvPr>
            <p:cNvCxnSpPr>
              <a:cxnSpLocks/>
              <a:stCxn id="82" idx="3"/>
              <a:endCxn id="83" idx="1"/>
            </p:cNvCxnSpPr>
            <p:nvPr/>
          </p:nvCxnSpPr>
          <p:spPr>
            <a:xfrm>
              <a:off x="3389315" y="4892107"/>
              <a:ext cx="884565" cy="0"/>
            </a:xfrm>
            <a:prstGeom prst="line">
              <a:avLst/>
            </a:prstGeom>
            <a:ln w="9525" cap="flat" cmpd="sng" algn="ctr">
              <a:solidFill>
                <a:schemeClr val="accent5"/>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86" name="TextBox 85">
              <a:extLst>
                <a:ext uri="{FF2B5EF4-FFF2-40B4-BE49-F238E27FC236}">
                  <a16:creationId xmlns:a16="http://schemas.microsoft.com/office/drawing/2014/main" id="{139699CD-9990-4A2D-8B75-108C39AE36D9}"/>
                </a:ext>
              </a:extLst>
            </p:cNvPr>
            <p:cNvSpPr txBox="1"/>
            <p:nvPr/>
          </p:nvSpPr>
          <p:spPr>
            <a:xfrm>
              <a:off x="3618315" y="4649166"/>
              <a:ext cx="547452" cy="268410"/>
            </a:xfrm>
            <a:prstGeom prst="rect">
              <a:avLst/>
            </a:prstGeom>
            <a:noFill/>
          </p:spPr>
          <p:txBody>
            <a:bodyPr wrap="square" rtlCol="0">
              <a:spAutoFit/>
            </a:bodyPr>
            <a:lstStyle/>
            <a:p>
              <a:r>
                <a:rPr lang="en-US" sz="900"/>
                <a:t>Fiber</a:t>
              </a:r>
            </a:p>
          </p:txBody>
        </p:sp>
        <p:sp>
          <p:nvSpPr>
            <p:cNvPr id="100" name="Rectangle 99">
              <a:extLst>
                <a:ext uri="{FF2B5EF4-FFF2-40B4-BE49-F238E27FC236}">
                  <a16:creationId xmlns:a16="http://schemas.microsoft.com/office/drawing/2014/main" id="{18134080-AB0B-4578-A91A-515F30DE4D32}"/>
                </a:ext>
              </a:extLst>
            </p:cNvPr>
            <p:cNvSpPr/>
            <p:nvPr/>
          </p:nvSpPr>
          <p:spPr>
            <a:xfrm>
              <a:off x="1421759" y="5332820"/>
              <a:ext cx="973376" cy="3104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a:t>CAD</a:t>
              </a:r>
            </a:p>
          </p:txBody>
        </p:sp>
        <p:sp>
          <p:nvSpPr>
            <p:cNvPr id="101" name="Rectangle 100">
              <a:extLst>
                <a:ext uri="{FF2B5EF4-FFF2-40B4-BE49-F238E27FC236}">
                  <a16:creationId xmlns:a16="http://schemas.microsoft.com/office/drawing/2014/main" id="{6FE1CE79-0510-421A-8992-C3DCA03C2931}"/>
                </a:ext>
              </a:extLst>
            </p:cNvPr>
            <p:cNvSpPr/>
            <p:nvPr/>
          </p:nvSpPr>
          <p:spPr>
            <a:xfrm>
              <a:off x="2913890" y="5332819"/>
              <a:ext cx="973376" cy="3104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a:t>Timing Sync</a:t>
              </a:r>
            </a:p>
          </p:txBody>
        </p:sp>
        <p:cxnSp>
          <p:nvCxnSpPr>
            <p:cNvPr id="103" name="Straight Arrow Connector 102">
              <a:extLst>
                <a:ext uri="{FF2B5EF4-FFF2-40B4-BE49-F238E27FC236}">
                  <a16:creationId xmlns:a16="http://schemas.microsoft.com/office/drawing/2014/main" id="{45CB26DD-1E43-4627-AAA5-AC9F819FDB3F}"/>
                </a:ext>
              </a:extLst>
            </p:cNvPr>
            <p:cNvCxnSpPr>
              <a:stCxn id="100" idx="3"/>
              <a:endCxn id="101" idx="1"/>
            </p:cNvCxnSpPr>
            <p:nvPr/>
          </p:nvCxnSpPr>
          <p:spPr>
            <a:xfrm flipV="1">
              <a:off x="2395136" y="5488045"/>
              <a:ext cx="5187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F5663B4-5F3F-461E-8E9C-DF4204F8C611}"/>
                </a:ext>
              </a:extLst>
            </p:cNvPr>
            <p:cNvCxnSpPr>
              <a:cxnSpLocks/>
              <a:stCxn id="101" idx="3"/>
            </p:cNvCxnSpPr>
            <p:nvPr/>
          </p:nvCxnSpPr>
          <p:spPr>
            <a:xfrm>
              <a:off x="3887266" y="5488045"/>
              <a:ext cx="324613"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D9483D8-B9E0-4F24-AF69-E2297A292BCE}"/>
                </a:ext>
              </a:extLst>
            </p:cNvPr>
            <p:cNvCxnSpPr/>
            <p:nvPr/>
          </p:nvCxnSpPr>
          <p:spPr>
            <a:xfrm flipV="1">
              <a:off x="5393095" y="4312929"/>
              <a:ext cx="0" cy="1175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1B59E2A-8576-43F4-89E8-C0CB31132CC9}"/>
                </a:ext>
              </a:extLst>
            </p:cNvPr>
            <p:cNvCxnSpPr>
              <a:cxnSpLocks/>
              <a:endCxn id="71" idx="3"/>
            </p:cNvCxnSpPr>
            <p:nvPr/>
          </p:nvCxnSpPr>
          <p:spPr>
            <a:xfrm flipH="1">
              <a:off x="5227433" y="4312929"/>
              <a:ext cx="1656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C1BC647-4DF2-49D8-BB75-A47664B57801}"/>
                </a:ext>
              </a:extLst>
            </p:cNvPr>
            <p:cNvCxnSpPr>
              <a:cxnSpLocks/>
              <a:endCxn id="83" idx="3"/>
            </p:cNvCxnSpPr>
            <p:nvPr/>
          </p:nvCxnSpPr>
          <p:spPr>
            <a:xfrm flipH="1">
              <a:off x="5247256" y="4892107"/>
              <a:ext cx="14583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C6DF125A-6E8F-4824-8685-2D613283D7C8}"/>
                </a:ext>
              </a:extLst>
            </p:cNvPr>
            <p:cNvCxnSpPr>
              <a:cxnSpLocks/>
              <a:stCxn id="122" idx="0"/>
              <a:endCxn id="101" idx="2"/>
            </p:cNvCxnSpPr>
            <p:nvPr/>
          </p:nvCxnSpPr>
          <p:spPr>
            <a:xfrm flipH="1" flipV="1">
              <a:off x="3400579" y="5643271"/>
              <a:ext cx="10616" cy="208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D769C54A-41E3-4897-BC2D-3A76CAD4158B}"/>
                </a:ext>
              </a:extLst>
            </p:cNvPr>
            <p:cNvSpPr/>
            <p:nvPr/>
          </p:nvSpPr>
          <p:spPr>
            <a:xfrm>
              <a:off x="2924506" y="5851498"/>
              <a:ext cx="973377" cy="344922"/>
            </a:xfrm>
            <a:prstGeom prst="rect">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a:t>Config/</a:t>
              </a:r>
            </a:p>
            <a:p>
              <a:pPr algn="ctr"/>
              <a:r>
                <a:rPr lang="en-US" sz="1000"/>
                <a:t>Control</a:t>
              </a:r>
            </a:p>
          </p:txBody>
        </p:sp>
        <p:sp>
          <p:nvSpPr>
            <p:cNvPr id="124" name="TextBox 123">
              <a:extLst>
                <a:ext uri="{FF2B5EF4-FFF2-40B4-BE49-F238E27FC236}">
                  <a16:creationId xmlns:a16="http://schemas.microsoft.com/office/drawing/2014/main" id="{83ACDA7F-E3C8-4997-92A2-18E8E1F6B665}"/>
                </a:ext>
              </a:extLst>
            </p:cNvPr>
            <p:cNvSpPr txBox="1"/>
            <p:nvPr/>
          </p:nvSpPr>
          <p:spPr>
            <a:xfrm>
              <a:off x="1278061" y="6310272"/>
              <a:ext cx="2523640" cy="369334"/>
            </a:xfrm>
            <a:prstGeom prst="rect">
              <a:avLst/>
            </a:prstGeom>
            <a:noFill/>
          </p:spPr>
          <p:txBody>
            <a:bodyPr wrap="none" rtlCol="0">
              <a:spAutoFit/>
            </a:bodyPr>
            <a:lstStyle/>
            <a:p>
              <a:r>
                <a:rPr lang="en-US"/>
                <a:t>Timing System Data Flow</a:t>
              </a:r>
            </a:p>
          </p:txBody>
        </p:sp>
        <p:sp>
          <p:nvSpPr>
            <p:cNvPr id="125" name="TextBox 124">
              <a:extLst>
                <a:ext uri="{FF2B5EF4-FFF2-40B4-BE49-F238E27FC236}">
                  <a16:creationId xmlns:a16="http://schemas.microsoft.com/office/drawing/2014/main" id="{F1B752B5-5BD1-4CAE-8486-646CEC41640A}"/>
                </a:ext>
              </a:extLst>
            </p:cNvPr>
            <p:cNvSpPr txBox="1"/>
            <p:nvPr/>
          </p:nvSpPr>
          <p:spPr>
            <a:xfrm>
              <a:off x="1354873" y="5630527"/>
              <a:ext cx="1190119" cy="644186"/>
            </a:xfrm>
            <a:prstGeom prst="rect">
              <a:avLst/>
            </a:prstGeom>
            <a:noFill/>
          </p:spPr>
          <p:txBody>
            <a:bodyPr wrap="none" rtlCol="0">
              <a:spAutoFit/>
            </a:bodyPr>
            <a:lstStyle/>
            <a:p>
              <a:pPr algn="ctr"/>
              <a:r>
                <a:rPr lang="en-US" sz="1000"/>
                <a:t>Clock</a:t>
              </a:r>
            </a:p>
            <a:p>
              <a:pPr algn="ctr"/>
              <a:r>
                <a:rPr lang="en-US" sz="1000"/>
                <a:t>Bunch patterns</a:t>
              </a:r>
            </a:p>
            <a:p>
              <a:pPr algn="ctr"/>
              <a:r>
                <a:rPr lang="en-US" sz="1000"/>
                <a:t>spin patterns</a:t>
              </a:r>
            </a:p>
          </p:txBody>
        </p:sp>
        <p:sp>
          <p:nvSpPr>
            <p:cNvPr id="127" name="Rectangle 126">
              <a:extLst>
                <a:ext uri="{FF2B5EF4-FFF2-40B4-BE49-F238E27FC236}">
                  <a16:creationId xmlns:a16="http://schemas.microsoft.com/office/drawing/2014/main" id="{C8BE7300-8142-43E9-9365-6638102B4D32}"/>
                </a:ext>
              </a:extLst>
            </p:cNvPr>
            <p:cNvSpPr/>
            <p:nvPr/>
          </p:nvSpPr>
          <p:spPr>
            <a:xfrm>
              <a:off x="5754748" y="3945279"/>
              <a:ext cx="4616276" cy="2739584"/>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CF10E78C-8646-4CA8-8208-64EFF5CF7629}"/>
                </a:ext>
              </a:extLst>
            </p:cNvPr>
            <p:cNvSpPr/>
            <p:nvPr/>
          </p:nvSpPr>
          <p:spPr>
            <a:xfrm>
              <a:off x="6157796" y="4123100"/>
              <a:ext cx="973376" cy="3692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129" name="Rectangle 128">
              <a:extLst>
                <a:ext uri="{FF2B5EF4-FFF2-40B4-BE49-F238E27FC236}">
                  <a16:creationId xmlns:a16="http://schemas.microsoft.com/office/drawing/2014/main" id="{062F7E58-2AB6-46B3-9012-C1D4642B60C3}"/>
                </a:ext>
              </a:extLst>
            </p:cNvPr>
            <p:cNvSpPr/>
            <p:nvPr/>
          </p:nvSpPr>
          <p:spPr>
            <a:xfrm>
              <a:off x="7135941" y="4123100"/>
              <a:ext cx="973376" cy="369242"/>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130" name="Rectangle 129">
              <a:extLst>
                <a:ext uri="{FF2B5EF4-FFF2-40B4-BE49-F238E27FC236}">
                  <a16:creationId xmlns:a16="http://schemas.microsoft.com/office/drawing/2014/main" id="{FDE644C9-49BA-4A23-9A65-1077A84860C1}"/>
                </a:ext>
              </a:extLst>
            </p:cNvPr>
            <p:cNvSpPr/>
            <p:nvPr/>
          </p:nvSpPr>
          <p:spPr>
            <a:xfrm>
              <a:off x="8782517" y="4123100"/>
              <a:ext cx="541409" cy="369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FELIX</a:t>
              </a:r>
            </a:p>
          </p:txBody>
        </p:sp>
        <p:cxnSp>
          <p:nvCxnSpPr>
            <p:cNvPr id="131" name="Straight Connector 130">
              <a:extLst>
                <a:ext uri="{FF2B5EF4-FFF2-40B4-BE49-F238E27FC236}">
                  <a16:creationId xmlns:a16="http://schemas.microsoft.com/office/drawing/2014/main" id="{5E58D968-7F96-4EF7-B1A6-C3B07E83E99B}"/>
                </a:ext>
              </a:extLst>
            </p:cNvPr>
            <p:cNvCxnSpPr>
              <a:cxnSpLocks/>
              <a:stCxn id="129" idx="3"/>
              <a:endCxn id="130" idx="1"/>
            </p:cNvCxnSpPr>
            <p:nvPr/>
          </p:nvCxnSpPr>
          <p:spPr>
            <a:xfrm>
              <a:off x="8109318" y="4307722"/>
              <a:ext cx="673200" cy="0"/>
            </a:xfrm>
            <a:prstGeom prst="line">
              <a:avLst/>
            </a:prstGeom>
            <a:ln w="9525" cap="flat" cmpd="sng" algn="ctr">
              <a:solidFill>
                <a:schemeClr val="accent5"/>
              </a:solidFill>
              <a:prstDash val="solid"/>
              <a:round/>
              <a:headEnd type="arrow" w="lg" len="med"/>
              <a:tailEnd type="none" w="med" len="med"/>
            </a:ln>
          </p:spPr>
          <p:style>
            <a:lnRef idx="0">
              <a:scrgbClr r="0" g="0" b="0"/>
            </a:lnRef>
            <a:fillRef idx="0">
              <a:scrgbClr r="0" g="0" b="0"/>
            </a:fillRef>
            <a:effectRef idx="0">
              <a:scrgbClr r="0" g="0" b="0"/>
            </a:effectRef>
            <a:fontRef idx="minor">
              <a:schemeClr val="tx1"/>
            </a:fontRef>
          </p:style>
        </p:cxnSp>
        <p:sp>
          <p:nvSpPr>
            <p:cNvPr id="132" name="TextBox 131">
              <a:extLst>
                <a:ext uri="{FF2B5EF4-FFF2-40B4-BE49-F238E27FC236}">
                  <a16:creationId xmlns:a16="http://schemas.microsoft.com/office/drawing/2014/main" id="{525E969E-E656-42AD-8762-9A8BFCE2FC1E}"/>
                </a:ext>
              </a:extLst>
            </p:cNvPr>
            <p:cNvSpPr txBox="1"/>
            <p:nvPr/>
          </p:nvSpPr>
          <p:spPr>
            <a:xfrm>
              <a:off x="8200371" y="4095786"/>
              <a:ext cx="515519" cy="268410"/>
            </a:xfrm>
            <a:prstGeom prst="rect">
              <a:avLst/>
            </a:prstGeom>
            <a:noFill/>
          </p:spPr>
          <p:txBody>
            <a:bodyPr wrap="square" rtlCol="0">
              <a:spAutoFit/>
            </a:bodyPr>
            <a:lstStyle/>
            <a:p>
              <a:r>
                <a:rPr lang="en-US" sz="900"/>
                <a:t>Fiber</a:t>
              </a:r>
            </a:p>
          </p:txBody>
        </p:sp>
        <p:sp>
          <p:nvSpPr>
            <p:cNvPr id="133" name="Rectangle 132">
              <a:extLst>
                <a:ext uri="{FF2B5EF4-FFF2-40B4-BE49-F238E27FC236}">
                  <a16:creationId xmlns:a16="http://schemas.microsoft.com/office/drawing/2014/main" id="{C1BB26CF-4CCC-459B-8DBE-62814EE12812}"/>
                </a:ext>
              </a:extLst>
            </p:cNvPr>
            <p:cNvSpPr/>
            <p:nvPr/>
          </p:nvSpPr>
          <p:spPr>
            <a:xfrm>
              <a:off x="6162565" y="4702278"/>
              <a:ext cx="973376" cy="3692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134" name="Rectangle 133">
              <a:extLst>
                <a:ext uri="{FF2B5EF4-FFF2-40B4-BE49-F238E27FC236}">
                  <a16:creationId xmlns:a16="http://schemas.microsoft.com/office/drawing/2014/main" id="{E1D7A994-6E93-48B7-B02C-0B5E582702A8}"/>
                </a:ext>
              </a:extLst>
            </p:cNvPr>
            <p:cNvSpPr/>
            <p:nvPr/>
          </p:nvSpPr>
          <p:spPr>
            <a:xfrm>
              <a:off x="7135941" y="4702278"/>
              <a:ext cx="973376" cy="369242"/>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135" name="Rectangle 134">
              <a:extLst>
                <a:ext uri="{FF2B5EF4-FFF2-40B4-BE49-F238E27FC236}">
                  <a16:creationId xmlns:a16="http://schemas.microsoft.com/office/drawing/2014/main" id="{5B50EF74-674E-44C3-8C91-0A8F5501086F}"/>
                </a:ext>
              </a:extLst>
            </p:cNvPr>
            <p:cNvSpPr/>
            <p:nvPr/>
          </p:nvSpPr>
          <p:spPr>
            <a:xfrm>
              <a:off x="8786477" y="4702278"/>
              <a:ext cx="582714" cy="369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FELIX</a:t>
              </a:r>
            </a:p>
          </p:txBody>
        </p:sp>
        <p:cxnSp>
          <p:nvCxnSpPr>
            <p:cNvPr id="136" name="Straight Connector 135">
              <a:extLst>
                <a:ext uri="{FF2B5EF4-FFF2-40B4-BE49-F238E27FC236}">
                  <a16:creationId xmlns:a16="http://schemas.microsoft.com/office/drawing/2014/main" id="{80605071-42DA-4665-AB84-B804F3103558}"/>
                </a:ext>
              </a:extLst>
            </p:cNvPr>
            <p:cNvCxnSpPr>
              <a:cxnSpLocks/>
              <a:stCxn id="134" idx="3"/>
              <a:endCxn id="135" idx="1"/>
            </p:cNvCxnSpPr>
            <p:nvPr/>
          </p:nvCxnSpPr>
          <p:spPr>
            <a:xfrm>
              <a:off x="8109318" y="4886899"/>
              <a:ext cx="677159" cy="0"/>
            </a:xfrm>
            <a:prstGeom prst="line">
              <a:avLst/>
            </a:prstGeom>
            <a:ln w="9525" cap="flat" cmpd="sng" algn="ctr">
              <a:solidFill>
                <a:schemeClr val="accent5"/>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137" name="TextBox 136">
              <a:extLst>
                <a:ext uri="{FF2B5EF4-FFF2-40B4-BE49-F238E27FC236}">
                  <a16:creationId xmlns:a16="http://schemas.microsoft.com/office/drawing/2014/main" id="{89D8A0B4-DE81-4F13-9335-9757F743A51E}"/>
                </a:ext>
              </a:extLst>
            </p:cNvPr>
            <p:cNvSpPr txBox="1"/>
            <p:nvPr/>
          </p:nvSpPr>
          <p:spPr>
            <a:xfrm>
              <a:off x="8200371" y="4659942"/>
              <a:ext cx="515519" cy="268410"/>
            </a:xfrm>
            <a:prstGeom prst="rect">
              <a:avLst/>
            </a:prstGeom>
            <a:noFill/>
          </p:spPr>
          <p:txBody>
            <a:bodyPr wrap="square" rtlCol="0">
              <a:spAutoFit/>
            </a:bodyPr>
            <a:lstStyle/>
            <a:p>
              <a:r>
                <a:rPr lang="en-US" sz="900"/>
                <a:t>Fiber</a:t>
              </a:r>
            </a:p>
          </p:txBody>
        </p:sp>
        <p:sp>
          <p:nvSpPr>
            <p:cNvPr id="139" name="Rectangle 138">
              <a:extLst>
                <a:ext uri="{FF2B5EF4-FFF2-40B4-BE49-F238E27FC236}">
                  <a16:creationId xmlns:a16="http://schemas.microsoft.com/office/drawing/2014/main" id="{B5D87FDD-A908-46A0-9867-68EDB0C6FB50}"/>
                </a:ext>
              </a:extLst>
            </p:cNvPr>
            <p:cNvSpPr/>
            <p:nvPr/>
          </p:nvSpPr>
          <p:spPr>
            <a:xfrm>
              <a:off x="8993882" y="5327610"/>
              <a:ext cx="973376" cy="3104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a:t>Config</a:t>
              </a:r>
            </a:p>
          </p:txBody>
        </p:sp>
        <p:cxnSp>
          <p:nvCxnSpPr>
            <p:cNvPr id="141" name="Straight Connector 140">
              <a:extLst>
                <a:ext uri="{FF2B5EF4-FFF2-40B4-BE49-F238E27FC236}">
                  <a16:creationId xmlns:a16="http://schemas.microsoft.com/office/drawing/2014/main" id="{955EED28-7E36-4FEE-BDB5-A01FF21FC0D0}"/>
                </a:ext>
              </a:extLst>
            </p:cNvPr>
            <p:cNvCxnSpPr>
              <a:cxnSpLocks/>
              <a:stCxn id="139" idx="3"/>
            </p:cNvCxnSpPr>
            <p:nvPr/>
          </p:nvCxnSpPr>
          <p:spPr>
            <a:xfrm>
              <a:off x="9967258" y="5482836"/>
              <a:ext cx="326877" cy="11881"/>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1394C177-0A20-400E-AFCE-DF3ACA0A57A6}"/>
                </a:ext>
              </a:extLst>
            </p:cNvPr>
            <p:cNvCxnSpPr/>
            <p:nvPr/>
          </p:nvCxnSpPr>
          <p:spPr>
            <a:xfrm flipV="1">
              <a:off x="10294135" y="4307720"/>
              <a:ext cx="0" cy="1175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8BB438AD-8750-4686-B633-2DDECD828D8A}"/>
                </a:ext>
              </a:extLst>
            </p:cNvPr>
            <p:cNvCxnSpPr>
              <a:cxnSpLocks/>
              <a:endCxn id="130" idx="3"/>
            </p:cNvCxnSpPr>
            <p:nvPr/>
          </p:nvCxnSpPr>
          <p:spPr>
            <a:xfrm flipH="1">
              <a:off x="9323927" y="4307720"/>
              <a:ext cx="57780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3E284CF3-09F3-4F70-B133-7DE6D26E8C35}"/>
                </a:ext>
              </a:extLst>
            </p:cNvPr>
            <p:cNvCxnSpPr>
              <a:cxnSpLocks/>
            </p:cNvCxnSpPr>
            <p:nvPr/>
          </p:nvCxnSpPr>
          <p:spPr>
            <a:xfrm flipH="1" flipV="1">
              <a:off x="10130696" y="4867172"/>
              <a:ext cx="163454" cy="19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4F599D1B-52F1-4516-84C8-1790B9B38150}"/>
                </a:ext>
              </a:extLst>
            </p:cNvPr>
            <p:cNvCxnSpPr>
              <a:cxnSpLocks/>
              <a:stCxn id="146" idx="3"/>
              <a:endCxn id="139" idx="1"/>
            </p:cNvCxnSpPr>
            <p:nvPr/>
          </p:nvCxnSpPr>
          <p:spPr>
            <a:xfrm flipV="1">
              <a:off x="7307161" y="5482836"/>
              <a:ext cx="1686721" cy="243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206E7975-31D9-4845-ADBA-5BFA05AC0733}"/>
                </a:ext>
              </a:extLst>
            </p:cNvPr>
            <p:cNvSpPr/>
            <p:nvPr/>
          </p:nvSpPr>
          <p:spPr>
            <a:xfrm>
              <a:off x="6152630" y="5570659"/>
              <a:ext cx="1154531" cy="310452"/>
            </a:xfrm>
            <a:prstGeom prst="rect">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a:t>Config/Control</a:t>
              </a:r>
            </a:p>
          </p:txBody>
        </p:sp>
        <p:sp>
          <p:nvSpPr>
            <p:cNvPr id="147" name="TextBox 146">
              <a:extLst>
                <a:ext uri="{FF2B5EF4-FFF2-40B4-BE49-F238E27FC236}">
                  <a16:creationId xmlns:a16="http://schemas.microsoft.com/office/drawing/2014/main" id="{6C4A243C-D957-416D-88CA-7ABF21BA3EE5}"/>
                </a:ext>
              </a:extLst>
            </p:cNvPr>
            <p:cNvSpPr txBox="1"/>
            <p:nvPr/>
          </p:nvSpPr>
          <p:spPr>
            <a:xfrm>
              <a:off x="5998061" y="6305063"/>
              <a:ext cx="2448491" cy="369334"/>
            </a:xfrm>
            <a:prstGeom prst="rect">
              <a:avLst/>
            </a:prstGeom>
            <a:noFill/>
          </p:spPr>
          <p:txBody>
            <a:bodyPr wrap="none" rtlCol="0">
              <a:spAutoFit/>
            </a:bodyPr>
            <a:lstStyle/>
            <a:p>
              <a:r>
                <a:rPr lang="en-US"/>
                <a:t>Configuration Data Flow</a:t>
              </a:r>
            </a:p>
          </p:txBody>
        </p:sp>
        <p:sp>
          <p:nvSpPr>
            <p:cNvPr id="149" name="TextBox 148">
              <a:extLst>
                <a:ext uri="{FF2B5EF4-FFF2-40B4-BE49-F238E27FC236}">
                  <a16:creationId xmlns:a16="http://schemas.microsoft.com/office/drawing/2014/main" id="{6A3F2201-D555-4E84-8884-DA593957584C}"/>
                </a:ext>
              </a:extLst>
            </p:cNvPr>
            <p:cNvSpPr txBox="1"/>
            <p:nvPr/>
          </p:nvSpPr>
          <p:spPr>
            <a:xfrm>
              <a:off x="8770024" y="5684936"/>
              <a:ext cx="1526380" cy="861777"/>
            </a:xfrm>
            <a:prstGeom prst="rect">
              <a:avLst/>
            </a:prstGeom>
            <a:noFill/>
          </p:spPr>
          <p:txBody>
            <a:bodyPr wrap="none" rtlCol="0">
              <a:spAutoFit/>
            </a:bodyPr>
            <a:lstStyle/>
            <a:p>
              <a:pPr algn="ctr"/>
              <a:r>
                <a:rPr lang="en-US" sz="1000"/>
                <a:t>State Model</a:t>
              </a:r>
            </a:p>
            <a:p>
              <a:pPr algn="ctr"/>
              <a:r>
                <a:rPr lang="en-US" sz="1000"/>
                <a:t>Configuration Parameters</a:t>
              </a:r>
            </a:p>
            <a:p>
              <a:pPr algn="ctr"/>
              <a:r>
                <a:rPr lang="en-US" sz="1000"/>
                <a:t>Active/Disabled channels</a:t>
              </a:r>
            </a:p>
            <a:p>
              <a:pPr algn="ctr"/>
              <a:r>
                <a:rPr lang="en-US" sz="1000"/>
                <a:t>Run Modes</a:t>
              </a:r>
            </a:p>
            <a:p>
              <a:pPr algn="ctr"/>
              <a:r>
                <a:rPr lang="en-US" sz="1000"/>
                <a:t>Firmware</a:t>
              </a:r>
            </a:p>
          </p:txBody>
        </p:sp>
        <p:sp>
          <p:nvSpPr>
            <p:cNvPr id="154" name="Rectangle 153">
              <a:extLst>
                <a:ext uri="{FF2B5EF4-FFF2-40B4-BE49-F238E27FC236}">
                  <a16:creationId xmlns:a16="http://schemas.microsoft.com/office/drawing/2014/main" id="{8F84E679-882C-4966-A646-18B9AD57F0FA}"/>
                </a:ext>
              </a:extLst>
            </p:cNvPr>
            <p:cNvSpPr/>
            <p:nvPr/>
          </p:nvSpPr>
          <p:spPr>
            <a:xfrm>
              <a:off x="6158482" y="5172382"/>
              <a:ext cx="1148677" cy="310452"/>
            </a:xfrm>
            <a:prstGeom prst="rect">
              <a:avLst/>
            </a:prstGeom>
            <a:solidFill>
              <a:schemeClr val="accent4"/>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a:t>Slow Controls</a:t>
              </a:r>
            </a:p>
          </p:txBody>
        </p:sp>
        <p:cxnSp>
          <p:nvCxnSpPr>
            <p:cNvPr id="156" name="Straight Arrow Connector 155">
              <a:extLst>
                <a:ext uri="{FF2B5EF4-FFF2-40B4-BE49-F238E27FC236}">
                  <a16:creationId xmlns:a16="http://schemas.microsoft.com/office/drawing/2014/main" id="{4EEE9C28-1590-42D8-954A-B86D9D501C67}"/>
                </a:ext>
              </a:extLst>
            </p:cNvPr>
            <p:cNvCxnSpPr>
              <a:cxnSpLocks/>
              <a:stCxn id="154" idx="3"/>
              <a:endCxn id="139" idx="1"/>
            </p:cNvCxnSpPr>
            <p:nvPr/>
          </p:nvCxnSpPr>
          <p:spPr>
            <a:xfrm>
              <a:off x="7307159" y="5327593"/>
              <a:ext cx="1686722" cy="155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61" name="Rectangle 160">
            <a:extLst>
              <a:ext uri="{FF2B5EF4-FFF2-40B4-BE49-F238E27FC236}">
                <a16:creationId xmlns:a16="http://schemas.microsoft.com/office/drawing/2014/main" id="{16D256A7-E63F-4D18-9E16-680EF4E4908F}"/>
              </a:ext>
            </a:extLst>
          </p:cNvPr>
          <p:cNvSpPr/>
          <p:nvPr/>
        </p:nvSpPr>
        <p:spPr>
          <a:xfrm>
            <a:off x="5775921" y="5201216"/>
            <a:ext cx="774079" cy="310451"/>
          </a:xfrm>
          <a:prstGeom prst="rect">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a:t>DB</a:t>
            </a:r>
          </a:p>
        </p:txBody>
      </p:sp>
      <p:cxnSp>
        <p:nvCxnSpPr>
          <p:cNvPr id="163" name="Straight Arrow Connector 162">
            <a:extLst>
              <a:ext uri="{FF2B5EF4-FFF2-40B4-BE49-F238E27FC236}">
                <a16:creationId xmlns:a16="http://schemas.microsoft.com/office/drawing/2014/main" id="{05B0B21F-FAB4-4567-9AD1-495709B4C47D}"/>
              </a:ext>
            </a:extLst>
          </p:cNvPr>
          <p:cNvCxnSpPr>
            <a:cxnSpLocks/>
            <a:stCxn id="139" idx="1"/>
            <a:endCxn id="161" idx="0"/>
          </p:cNvCxnSpPr>
          <p:nvPr/>
        </p:nvCxnSpPr>
        <p:spPr>
          <a:xfrm flipH="1">
            <a:off x="6162961" y="4893449"/>
            <a:ext cx="876824" cy="307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F534F434-CDE0-4938-8EC9-7AABAA0599FD}"/>
              </a:ext>
            </a:extLst>
          </p:cNvPr>
          <p:cNvSpPr txBox="1"/>
          <p:nvPr/>
        </p:nvSpPr>
        <p:spPr>
          <a:xfrm>
            <a:off x="8398253" y="1433348"/>
            <a:ext cx="3628905" cy="3754874"/>
          </a:xfrm>
          <a:prstGeom prst="rect">
            <a:avLst/>
          </a:prstGeom>
          <a:noFill/>
        </p:spPr>
        <p:txBody>
          <a:bodyPr wrap="square" rtlCol="0">
            <a:spAutoFit/>
          </a:bodyPr>
          <a:lstStyle/>
          <a:p>
            <a:r>
              <a:rPr lang="en-US" sz="1400"/>
              <a:t>Characteristics of Athena Streaming Model</a:t>
            </a:r>
          </a:p>
          <a:p>
            <a:pPr marL="285750" indent="-285750">
              <a:buFont typeface="Arial" panose="020B0604020202020204" pitchFamily="34" charset="0"/>
              <a:buChar char="•"/>
            </a:pPr>
            <a:r>
              <a:rPr lang="en-US" sz="1400"/>
              <a:t>Very large number of channels</a:t>
            </a:r>
          </a:p>
          <a:p>
            <a:pPr marL="285750" indent="-285750">
              <a:buFont typeface="Arial" panose="020B0604020202020204" pitchFamily="34" charset="0"/>
              <a:buChar char="•"/>
            </a:pPr>
            <a:r>
              <a:rPr lang="en-US" sz="1400"/>
              <a:t>Very low occupancy</a:t>
            </a:r>
          </a:p>
          <a:p>
            <a:pPr marL="285750" indent="-285750">
              <a:buFont typeface="Arial" panose="020B0604020202020204" pitchFamily="34" charset="0"/>
              <a:buChar char="•"/>
            </a:pPr>
            <a:r>
              <a:rPr lang="en-US" sz="1400"/>
              <a:t>Connection limited rather than throughput limited, so extra throughput capacity in most detectors</a:t>
            </a:r>
          </a:p>
          <a:p>
            <a:pPr marL="285750" indent="-285750">
              <a:buFont typeface="Arial" panose="020B0604020202020204" pitchFamily="34" charset="0"/>
              <a:buChar char="•"/>
            </a:pPr>
            <a:r>
              <a:rPr lang="en-US" sz="1400"/>
              <a:t>No trigger, but FEEs perform aggressive zero suppression</a:t>
            </a:r>
          </a:p>
          <a:p>
            <a:pPr marL="285750" indent="-285750">
              <a:buFont typeface="Arial" panose="020B0604020202020204" pitchFamily="34" charset="0"/>
              <a:buChar char="•"/>
            </a:pPr>
            <a:r>
              <a:rPr lang="en-US" sz="1400"/>
              <a:t>Collision Hit + Background Hit data volumes low enough to be read out to tape</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Low Detector Noise expected (except for single photon sensitive </a:t>
            </a:r>
            <a:r>
              <a:rPr lang="en-US" sz="1400" err="1"/>
              <a:t>SiPM</a:t>
            </a:r>
            <a:r>
              <a:rPr lang="en-US" sz="1400"/>
              <a:t>)</a:t>
            </a:r>
          </a:p>
          <a:p>
            <a:pPr marL="285750" indent="-285750">
              <a:buFont typeface="Arial" panose="020B0604020202020204" pitchFamily="34" charset="0"/>
              <a:buChar char="•"/>
            </a:pPr>
            <a:r>
              <a:rPr lang="en-US" sz="1400"/>
              <a:t>Readout time windows near single bunch crossing time expected (except for MAPS with ~200usec readout time expected)</a:t>
            </a:r>
          </a:p>
          <a:p>
            <a:pPr marL="285750" indent="-285750">
              <a:buFont typeface="Arial" panose="020B0604020202020204" pitchFamily="34" charset="0"/>
              <a:buChar char="•"/>
            </a:pPr>
            <a:endParaRPr lang="en-US" sz="1400"/>
          </a:p>
        </p:txBody>
      </p:sp>
      <p:sp>
        <p:nvSpPr>
          <p:cNvPr id="166" name="TextBox 165">
            <a:extLst>
              <a:ext uri="{FF2B5EF4-FFF2-40B4-BE49-F238E27FC236}">
                <a16:creationId xmlns:a16="http://schemas.microsoft.com/office/drawing/2014/main" id="{692D8F75-CC2B-4ACF-854C-BC8ECFFE0F67}"/>
              </a:ext>
            </a:extLst>
          </p:cNvPr>
          <p:cNvSpPr txBox="1"/>
          <p:nvPr/>
        </p:nvSpPr>
        <p:spPr>
          <a:xfrm>
            <a:off x="414360" y="805318"/>
            <a:ext cx="6797566" cy="461665"/>
          </a:xfrm>
          <a:prstGeom prst="rect">
            <a:avLst/>
          </a:prstGeom>
          <a:noFill/>
        </p:spPr>
        <p:txBody>
          <a:bodyPr wrap="none" rtlCol="0">
            <a:spAutoFit/>
          </a:bodyPr>
          <a:lstStyle/>
          <a:p>
            <a:r>
              <a:rPr lang="en-US" sz="2400"/>
              <a:t>Summary of the Athena Streaming Readout Concept:</a:t>
            </a:r>
          </a:p>
        </p:txBody>
      </p:sp>
      <p:sp>
        <p:nvSpPr>
          <p:cNvPr id="87" name="Rectangle 86">
            <a:extLst>
              <a:ext uri="{FF2B5EF4-FFF2-40B4-BE49-F238E27FC236}">
                <a16:creationId xmlns:a16="http://schemas.microsoft.com/office/drawing/2014/main" id="{C9AB27EF-AF1C-487A-ACBF-62C497705646}"/>
              </a:ext>
            </a:extLst>
          </p:cNvPr>
          <p:cNvSpPr/>
          <p:nvPr/>
        </p:nvSpPr>
        <p:spPr>
          <a:xfrm>
            <a:off x="751381" y="3678391"/>
            <a:ext cx="802635" cy="31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88" name="Rectangle 87">
            <a:extLst>
              <a:ext uri="{FF2B5EF4-FFF2-40B4-BE49-F238E27FC236}">
                <a16:creationId xmlns:a16="http://schemas.microsoft.com/office/drawing/2014/main" id="{33C40F6B-2E48-4B78-8D26-422D21863C5A}"/>
              </a:ext>
            </a:extLst>
          </p:cNvPr>
          <p:cNvSpPr/>
          <p:nvPr/>
        </p:nvSpPr>
        <p:spPr>
          <a:xfrm>
            <a:off x="1557947" y="3678391"/>
            <a:ext cx="802635" cy="31754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89" name="Rectangle 88">
            <a:extLst>
              <a:ext uri="{FF2B5EF4-FFF2-40B4-BE49-F238E27FC236}">
                <a16:creationId xmlns:a16="http://schemas.microsoft.com/office/drawing/2014/main" id="{3B2A8106-E245-4F52-92CF-4907066358A9}"/>
              </a:ext>
            </a:extLst>
          </p:cNvPr>
          <p:cNvSpPr/>
          <p:nvPr/>
        </p:nvSpPr>
        <p:spPr>
          <a:xfrm>
            <a:off x="714353" y="3632974"/>
            <a:ext cx="802635" cy="31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90" name="Rectangle 89">
            <a:extLst>
              <a:ext uri="{FF2B5EF4-FFF2-40B4-BE49-F238E27FC236}">
                <a16:creationId xmlns:a16="http://schemas.microsoft.com/office/drawing/2014/main" id="{8F80F750-6F43-4539-91CC-F398310F169A}"/>
              </a:ext>
            </a:extLst>
          </p:cNvPr>
          <p:cNvSpPr/>
          <p:nvPr/>
        </p:nvSpPr>
        <p:spPr>
          <a:xfrm>
            <a:off x="1520919" y="3632974"/>
            <a:ext cx="802635" cy="31754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97" name="Rectangle 96">
            <a:extLst>
              <a:ext uri="{FF2B5EF4-FFF2-40B4-BE49-F238E27FC236}">
                <a16:creationId xmlns:a16="http://schemas.microsoft.com/office/drawing/2014/main" id="{36822574-91BA-412F-82CD-A153A4828D02}"/>
              </a:ext>
            </a:extLst>
          </p:cNvPr>
          <p:cNvSpPr/>
          <p:nvPr/>
        </p:nvSpPr>
        <p:spPr>
          <a:xfrm>
            <a:off x="3093614" y="4722512"/>
            <a:ext cx="802635" cy="2669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a:t>Timing Sync</a:t>
            </a:r>
          </a:p>
        </p:txBody>
      </p:sp>
      <p:cxnSp>
        <p:nvCxnSpPr>
          <p:cNvPr id="99" name="Straight Connector 98">
            <a:extLst>
              <a:ext uri="{FF2B5EF4-FFF2-40B4-BE49-F238E27FC236}">
                <a16:creationId xmlns:a16="http://schemas.microsoft.com/office/drawing/2014/main" id="{26D6051B-9E39-47E1-9FC1-0BE3E06C7A8A}"/>
              </a:ext>
            </a:extLst>
          </p:cNvPr>
          <p:cNvCxnSpPr>
            <a:cxnSpLocks/>
          </p:cNvCxnSpPr>
          <p:nvPr/>
        </p:nvCxnSpPr>
        <p:spPr>
          <a:xfrm flipV="1">
            <a:off x="3956631" y="4888034"/>
            <a:ext cx="109706" cy="2476"/>
          </a:xfrm>
          <a:prstGeom prst="line">
            <a:avLst/>
          </a:prstGeom>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84E5B1FB-1E25-454F-8B0B-0F44A0545A35}"/>
              </a:ext>
            </a:extLst>
          </p:cNvPr>
          <p:cNvSpPr/>
          <p:nvPr/>
        </p:nvSpPr>
        <p:spPr>
          <a:xfrm>
            <a:off x="3125831" y="4753395"/>
            <a:ext cx="802635" cy="2669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a:t>Timing Sync</a:t>
            </a:r>
          </a:p>
        </p:txBody>
      </p:sp>
      <p:sp>
        <p:nvSpPr>
          <p:cNvPr id="105" name="Rectangle 104">
            <a:extLst>
              <a:ext uri="{FF2B5EF4-FFF2-40B4-BE49-F238E27FC236}">
                <a16:creationId xmlns:a16="http://schemas.microsoft.com/office/drawing/2014/main" id="{F10BBA31-3D69-4D12-B2C0-C7333C5D3B50}"/>
              </a:ext>
            </a:extLst>
          </p:cNvPr>
          <p:cNvSpPr/>
          <p:nvPr/>
        </p:nvSpPr>
        <p:spPr>
          <a:xfrm>
            <a:off x="3177222" y="4779829"/>
            <a:ext cx="802635" cy="2669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a:t>Timing Sync</a:t>
            </a:r>
          </a:p>
        </p:txBody>
      </p:sp>
      <p:sp>
        <p:nvSpPr>
          <p:cNvPr id="106" name="Rectangle 105">
            <a:extLst>
              <a:ext uri="{FF2B5EF4-FFF2-40B4-BE49-F238E27FC236}">
                <a16:creationId xmlns:a16="http://schemas.microsoft.com/office/drawing/2014/main" id="{2B043807-3380-4499-8F20-4C067401FE14}"/>
              </a:ext>
            </a:extLst>
          </p:cNvPr>
          <p:cNvSpPr/>
          <p:nvPr/>
        </p:nvSpPr>
        <p:spPr>
          <a:xfrm>
            <a:off x="775460" y="4185535"/>
            <a:ext cx="802635" cy="31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107" name="Rectangle 106">
            <a:extLst>
              <a:ext uri="{FF2B5EF4-FFF2-40B4-BE49-F238E27FC236}">
                <a16:creationId xmlns:a16="http://schemas.microsoft.com/office/drawing/2014/main" id="{B0AA0FE5-B413-4AC3-86E4-D99924069880}"/>
              </a:ext>
            </a:extLst>
          </p:cNvPr>
          <p:cNvSpPr/>
          <p:nvPr/>
        </p:nvSpPr>
        <p:spPr>
          <a:xfrm>
            <a:off x="1578095" y="4185535"/>
            <a:ext cx="802635" cy="31754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108" name="Rectangle 107">
            <a:extLst>
              <a:ext uri="{FF2B5EF4-FFF2-40B4-BE49-F238E27FC236}">
                <a16:creationId xmlns:a16="http://schemas.microsoft.com/office/drawing/2014/main" id="{E8ECA6DF-BD0D-4BEA-9396-7CCFF5AEEC9F}"/>
              </a:ext>
            </a:extLst>
          </p:cNvPr>
          <p:cNvSpPr/>
          <p:nvPr/>
        </p:nvSpPr>
        <p:spPr>
          <a:xfrm>
            <a:off x="749570" y="4142405"/>
            <a:ext cx="802635" cy="31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109" name="Rectangle 108">
            <a:extLst>
              <a:ext uri="{FF2B5EF4-FFF2-40B4-BE49-F238E27FC236}">
                <a16:creationId xmlns:a16="http://schemas.microsoft.com/office/drawing/2014/main" id="{AA5A7CF4-6201-4041-BDD4-8AFFF27348F5}"/>
              </a:ext>
            </a:extLst>
          </p:cNvPr>
          <p:cNvSpPr/>
          <p:nvPr/>
        </p:nvSpPr>
        <p:spPr>
          <a:xfrm>
            <a:off x="1552205" y="4142405"/>
            <a:ext cx="802635" cy="31754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140" name="Rectangle 139">
            <a:extLst>
              <a:ext uri="{FF2B5EF4-FFF2-40B4-BE49-F238E27FC236}">
                <a16:creationId xmlns:a16="http://schemas.microsoft.com/office/drawing/2014/main" id="{DBCAEF7D-37F5-4B11-9D9F-C8D1AF83FE6D}"/>
              </a:ext>
            </a:extLst>
          </p:cNvPr>
          <p:cNvSpPr/>
          <p:nvPr/>
        </p:nvSpPr>
        <p:spPr>
          <a:xfrm>
            <a:off x="5524264" y="1717152"/>
            <a:ext cx="919807" cy="683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Processing Computer</a:t>
            </a:r>
          </a:p>
        </p:txBody>
      </p:sp>
      <p:sp>
        <p:nvSpPr>
          <p:cNvPr id="148" name="Rectangle 147">
            <a:extLst>
              <a:ext uri="{FF2B5EF4-FFF2-40B4-BE49-F238E27FC236}">
                <a16:creationId xmlns:a16="http://schemas.microsoft.com/office/drawing/2014/main" id="{0DAEC51B-F295-41E7-8EFD-E91EB4BB287C}"/>
              </a:ext>
            </a:extLst>
          </p:cNvPr>
          <p:cNvSpPr/>
          <p:nvPr/>
        </p:nvSpPr>
        <p:spPr>
          <a:xfrm>
            <a:off x="5581531" y="1808722"/>
            <a:ext cx="919807" cy="683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Processing Computer</a:t>
            </a:r>
          </a:p>
          <a:p>
            <a:pPr algn="ctr"/>
            <a:r>
              <a:rPr lang="en-US" sz="900"/>
              <a:t>Farm</a:t>
            </a:r>
          </a:p>
        </p:txBody>
      </p:sp>
      <p:sp>
        <p:nvSpPr>
          <p:cNvPr id="150" name="Rectangle 149">
            <a:extLst>
              <a:ext uri="{FF2B5EF4-FFF2-40B4-BE49-F238E27FC236}">
                <a16:creationId xmlns:a16="http://schemas.microsoft.com/office/drawing/2014/main" id="{257285EA-E000-4586-8C49-FA4A6C46FD3A}"/>
              </a:ext>
            </a:extLst>
          </p:cNvPr>
          <p:cNvSpPr/>
          <p:nvPr/>
        </p:nvSpPr>
        <p:spPr>
          <a:xfrm>
            <a:off x="7113567" y="1736333"/>
            <a:ext cx="919807" cy="735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Buffering Computers</a:t>
            </a:r>
          </a:p>
        </p:txBody>
      </p:sp>
      <p:sp>
        <p:nvSpPr>
          <p:cNvPr id="151" name="Rectangle 150">
            <a:extLst>
              <a:ext uri="{FF2B5EF4-FFF2-40B4-BE49-F238E27FC236}">
                <a16:creationId xmlns:a16="http://schemas.microsoft.com/office/drawing/2014/main" id="{EE6113F4-A0CB-4F2D-8A83-5E5B8DB4F602}"/>
              </a:ext>
            </a:extLst>
          </p:cNvPr>
          <p:cNvSpPr/>
          <p:nvPr/>
        </p:nvSpPr>
        <p:spPr>
          <a:xfrm>
            <a:off x="7168762" y="1795738"/>
            <a:ext cx="919807" cy="735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Buffering Computer</a:t>
            </a:r>
          </a:p>
          <a:p>
            <a:pPr algn="ctr"/>
            <a:r>
              <a:rPr lang="en-US" sz="900"/>
              <a:t>Farm</a:t>
            </a:r>
          </a:p>
        </p:txBody>
      </p:sp>
      <p:sp>
        <p:nvSpPr>
          <p:cNvPr id="153" name="Rectangle 152">
            <a:extLst>
              <a:ext uri="{FF2B5EF4-FFF2-40B4-BE49-F238E27FC236}">
                <a16:creationId xmlns:a16="http://schemas.microsoft.com/office/drawing/2014/main" id="{ED7D7903-7A6E-4C55-BD18-1E567B7FBF23}"/>
              </a:ext>
            </a:extLst>
          </p:cNvPr>
          <p:cNvSpPr/>
          <p:nvPr/>
        </p:nvSpPr>
        <p:spPr>
          <a:xfrm>
            <a:off x="4653273" y="3671396"/>
            <a:ext cx="802635" cy="31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155" name="Rectangle 154">
            <a:extLst>
              <a:ext uri="{FF2B5EF4-FFF2-40B4-BE49-F238E27FC236}">
                <a16:creationId xmlns:a16="http://schemas.microsoft.com/office/drawing/2014/main" id="{7794DF8E-C1AC-49EF-ADE4-5CB036D83618}"/>
              </a:ext>
            </a:extLst>
          </p:cNvPr>
          <p:cNvSpPr/>
          <p:nvPr/>
        </p:nvSpPr>
        <p:spPr>
          <a:xfrm>
            <a:off x="5459839" y="3671396"/>
            <a:ext cx="802635" cy="31754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158" name="Rectangle 157">
            <a:extLst>
              <a:ext uri="{FF2B5EF4-FFF2-40B4-BE49-F238E27FC236}">
                <a16:creationId xmlns:a16="http://schemas.microsoft.com/office/drawing/2014/main" id="{98417915-C106-4DD1-A621-A202B376F6B6}"/>
              </a:ext>
            </a:extLst>
          </p:cNvPr>
          <p:cNvSpPr/>
          <p:nvPr/>
        </p:nvSpPr>
        <p:spPr>
          <a:xfrm>
            <a:off x="4616245" y="3625979"/>
            <a:ext cx="802635" cy="31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159" name="Rectangle 158">
            <a:extLst>
              <a:ext uri="{FF2B5EF4-FFF2-40B4-BE49-F238E27FC236}">
                <a16:creationId xmlns:a16="http://schemas.microsoft.com/office/drawing/2014/main" id="{1DC0CCFA-C8BF-45DB-8386-748A0B633C40}"/>
              </a:ext>
            </a:extLst>
          </p:cNvPr>
          <p:cNvSpPr/>
          <p:nvPr/>
        </p:nvSpPr>
        <p:spPr>
          <a:xfrm>
            <a:off x="5422811" y="3625979"/>
            <a:ext cx="802635" cy="31754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160" name="Rectangle 159">
            <a:extLst>
              <a:ext uri="{FF2B5EF4-FFF2-40B4-BE49-F238E27FC236}">
                <a16:creationId xmlns:a16="http://schemas.microsoft.com/office/drawing/2014/main" id="{1BE8C831-3D8A-4609-9C69-57BFFA28984C}"/>
              </a:ext>
            </a:extLst>
          </p:cNvPr>
          <p:cNvSpPr/>
          <p:nvPr/>
        </p:nvSpPr>
        <p:spPr>
          <a:xfrm>
            <a:off x="4663021" y="4183899"/>
            <a:ext cx="802635" cy="31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162" name="Rectangle 161">
            <a:extLst>
              <a:ext uri="{FF2B5EF4-FFF2-40B4-BE49-F238E27FC236}">
                <a16:creationId xmlns:a16="http://schemas.microsoft.com/office/drawing/2014/main" id="{7F28C008-F10E-4C00-915F-8D718F4D6DD3}"/>
              </a:ext>
            </a:extLst>
          </p:cNvPr>
          <p:cNvSpPr/>
          <p:nvPr/>
        </p:nvSpPr>
        <p:spPr>
          <a:xfrm>
            <a:off x="5469587" y="4183899"/>
            <a:ext cx="802635" cy="31754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164" name="Rectangle 163">
            <a:extLst>
              <a:ext uri="{FF2B5EF4-FFF2-40B4-BE49-F238E27FC236}">
                <a16:creationId xmlns:a16="http://schemas.microsoft.com/office/drawing/2014/main" id="{FA8010B7-CE29-408C-BBF3-7414F0598810}"/>
              </a:ext>
            </a:extLst>
          </p:cNvPr>
          <p:cNvSpPr/>
          <p:nvPr/>
        </p:nvSpPr>
        <p:spPr>
          <a:xfrm>
            <a:off x="4625993" y="4138482"/>
            <a:ext cx="802635" cy="31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168" name="Rectangle 167">
            <a:extLst>
              <a:ext uri="{FF2B5EF4-FFF2-40B4-BE49-F238E27FC236}">
                <a16:creationId xmlns:a16="http://schemas.microsoft.com/office/drawing/2014/main" id="{36D8D7F2-9B97-4C83-9C62-443113E72671}"/>
              </a:ext>
            </a:extLst>
          </p:cNvPr>
          <p:cNvSpPr/>
          <p:nvPr/>
        </p:nvSpPr>
        <p:spPr>
          <a:xfrm>
            <a:off x="5432559" y="4138482"/>
            <a:ext cx="802635" cy="31754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169" name="Rectangle 168">
            <a:extLst>
              <a:ext uri="{FF2B5EF4-FFF2-40B4-BE49-F238E27FC236}">
                <a16:creationId xmlns:a16="http://schemas.microsoft.com/office/drawing/2014/main" id="{142E5B91-789A-4C38-9EAF-0B632B168265}"/>
              </a:ext>
            </a:extLst>
          </p:cNvPr>
          <p:cNvSpPr/>
          <p:nvPr/>
        </p:nvSpPr>
        <p:spPr>
          <a:xfrm>
            <a:off x="718664" y="2096189"/>
            <a:ext cx="802635" cy="31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170" name="Rectangle 169">
            <a:extLst>
              <a:ext uri="{FF2B5EF4-FFF2-40B4-BE49-F238E27FC236}">
                <a16:creationId xmlns:a16="http://schemas.microsoft.com/office/drawing/2014/main" id="{00E46E5E-76DC-4D2C-A703-777215E17DD1}"/>
              </a:ext>
            </a:extLst>
          </p:cNvPr>
          <p:cNvSpPr/>
          <p:nvPr/>
        </p:nvSpPr>
        <p:spPr>
          <a:xfrm>
            <a:off x="1525230" y="2096189"/>
            <a:ext cx="802635" cy="31754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171" name="Rectangle 170">
            <a:extLst>
              <a:ext uri="{FF2B5EF4-FFF2-40B4-BE49-F238E27FC236}">
                <a16:creationId xmlns:a16="http://schemas.microsoft.com/office/drawing/2014/main" id="{B0C60DAD-DED9-4C0C-9BBD-1D79A2A96F9B}"/>
              </a:ext>
            </a:extLst>
          </p:cNvPr>
          <p:cNvSpPr/>
          <p:nvPr/>
        </p:nvSpPr>
        <p:spPr>
          <a:xfrm>
            <a:off x="681636" y="2050772"/>
            <a:ext cx="802635" cy="31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172" name="Rectangle 171">
            <a:extLst>
              <a:ext uri="{FF2B5EF4-FFF2-40B4-BE49-F238E27FC236}">
                <a16:creationId xmlns:a16="http://schemas.microsoft.com/office/drawing/2014/main" id="{2ABF22AA-2F50-4CCA-9999-89541D535F80}"/>
              </a:ext>
            </a:extLst>
          </p:cNvPr>
          <p:cNvSpPr/>
          <p:nvPr/>
        </p:nvSpPr>
        <p:spPr>
          <a:xfrm>
            <a:off x="1488202" y="2050772"/>
            <a:ext cx="802635" cy="31754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173" name="Rectangle 172">
            <a:extLst>
              <a:ext uri="{FF2B5EF4-FFF2-40B4-BE49-F238E27FC236}">
                <a16:creationId xmlns:a16="http://schemas.microsoft.com/office/drawing/2014/main" id="{41E60799-22FE-4AF7-922E-0A0BFA088A02}"/>
              </a:ext>
            </a:extLst>
          </p:cNvPr>
          <p:cNvSpPr/>
          <p:nvPr/>
        </p:nvSpPr>
        <p:spPr>
          <a:xfrm>
            <a:off x="712959" y="1622800"/>
            <a:ext cx="802635" cy="31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174" name="Rectangle 173">
            <a:extLst>
              <a:ext uri="{FF2B5EF4-FFF2-40B4-BE49-F238E27FC236}">
                <a16:creationId xmlns:a16="http://schemas.microsoft.com/office/drawing/2014/main" id="{C568E3E8-D017-4178-8D6B-C7DDEFCD835F}"/>
              </a:ext>
            </a:extLst>
          </p:cNvPr>
          <p:cNvSpPr/>
          <p:nvPr/>
        </p:nvSpPr>
        <p:spPr>
          <a:xfrm>
            <a:off x="1519525" y="1622800"/>
            <a:ext cx="802635" cy="31754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sp>
        <p:nvSpPr>
          <p:cNvPr id="175" name="Rectangle 174">
            <a:extLst>
              <a:ext uri="{FF2B5EF4-FFF2-40B4-BE49-F238E27FC236}">
                <a16:creationId xmlns:a16="http://schemas.microsoft.com/office/drawing/2014/main" id="{8150B133-5C2D-49C2-AAD8-F0752E1E0467}"/>
              </a:ext>
            </a:extLst>
          </p:cNvPr>
          <p:cNvSpPr/>
          <p:nvPr/>
        </p:nvSpPr>
        <p:spPr>
          <a:xfrm>
            <a:off x="675931" y="1577383"/>
            <a:ext cx="802635" cy="31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FEEs</a:t>
            </a:r>
          </a:p>
        </p:txBody>
      </p:sp>
      <p:sp>
        <p:nvSpPr>
          <p:cNvPr id="176" name="Rectangle 175">
            <a:extLst>
              <a:ext uri="{FF2B5EF4-FFF2-40B4-BE49-F238E27FC236}">
                <a16:creationId xmlns:a16="http://schemas.microsoft.com/office/drawing/2014/main" id="{96A8F9D8-3589-45DC-AD41-EFD72BB2FCC6}"/>
              </a:ext>
            </a:extLst>
          </p:cNvPr>
          <p:cNvSpPr/>
          <p:nvPr/>
        </p:nvSpPr>
        <p:spPr>
          <a:xfrm>
            <a:off x="1482497" y="1577383"/>
            <a:ext cx="802635" cy="317547"/>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a:t>Aggregation Chain</a:t>
            </a:r>
          </a:p>
        </p:txBody>
      </p:sp>
      <p:cxnSp>
        <p:nvCxnSpPr>
          <p:cNvPr id="177" name="Straight Arrow Connector 176">
            <a:extLst>
              <a:ext uri="{FF2B5EF4-FFF2-40B4-BE49-F238E27FC236}">
                <a16:creationId xmlns:a16="http://schemas.microsoft.com/office/drawing/2014/main" id="{A1883140-6AE6-42F5-9FFD-8A8A4FAD82E6}"/>
              </a:ext>
            </a:extLst>
          </p:cNvPr>
          <p:cNvCxnSpPr>
            <a:cxnSpLocks/>
            <a:stCxn id="9" idx="3"/>
          </p:cNvCxnSpPr>
          <p:nvPr/>
        </p:nvCxnSpPr>
        <p:spPr>
          <a:xfrm>
            <a:off x="4684617" y="1811685"/>
            <a:ext cx="775222" cy="239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132FA4C5-0E56-4AA3-942B-36661FE288D9}"/>
              </a:ext>
            </a:extLst>
          </p:cNvPr>
          <p:cNvCxnSpPr>
            <a:cxnSpLocks/>
            <a:stCxn id="29" idx="3"/>
          </p:cNvCxnSpPr>
          <p:nvPr/>
        </p:nvCxnSpPr>
        <p:spPr>
          <a:xfrm flipV="1">
            <a:off x="4684617" y="2030623"/>
            <a:ext cx="771291" cy="279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E31BF473-D585-4C3D-8830-78F9FE8028CD}"/>
              </a:ext>
            </a:extLst>
          </p:cNvPr>
          <p:cNvCxnSpPr>
            <a:cxnSpLocks/>
          </p:cNvCxnSpPr>
          <p:nvPr/>
        </p:nvCxnSpPr>
        <p:spPr>
          <a:xfrm>
            <a:off x="4703279" y="1904995"/>
            <a:ext cx="747942" cy="241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194931D1-D726-4896-8F38-6AFC799E6D5D}"/>
              </a:ext>
            </a:extLst>
          </p:cNvPr>
          <p:cNvSpPr/>
          <p:nvPr/>
        </p:nvSpPr>
        <p:spPr>
          <a:xfrm>
            <a:off x="7293601" y="3720244"/>
            <a:ext cx="693613" cy="3175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a:t>Readout Computer</a:t>
            </a:r>
          </a:p>
        </p:txBody>
      </p:sp>
      <p:sp>
        <p:nvSpPr>
          <p:cNvPr id="210" name="Rectangle 209">
            <a:extLst>
              <a:ext uri="{FF2B5EF4-FFF2-40B4-BE49-F238E27FC236}">
                <a16:creationId xmlns:a16="http://schemas.microsoft.com/office/drawing/2014/main" id="{A8242F8A-53A0-4E95-949E-16BC55B2EE93}"/>
              </a:ext>
            </a:extLst>
          </p:cNvPr>
          <p:cNvSpPr/>
          <p:nvPr/>
        </p:nvSpPr>
        <p:spPr>
          <a:xfrm>
            <a:off x="7287235" y="4226650"/>
            <a:ext cx="693613" cy="3175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a:t>Readout Computer</a:t>
            </a:r>
          </a:p>
        </p:txBody>
      </p:sp>
      <p:cxnSp>
        <p:nvCxnSpPr>
          <p:cNvPr id="212" name="Straight Arrow Connector 211">
            <a:extLst>
              <a:ext uri="{FF2B5EF4-FFF2-40B4-BE49-F238E27FC236}">
                <a16:creationId xmlns:a16="http://schemas.microsoft.com/office/drawing/2014/main" id="{DF972D2B-99E6-4D68-9B45-CC941A3D5C79}"/>
              </a:ext>
            </a:extLst>
          </p:cNvPr>
          <p:cNvCxnSpPr>
            <a:cxnSpLocks/>
          </p:cNvCxnSpPr>
          <p:nvPr/>
        </p:nvCxnSpPr>
        <p:spPr>
          <a:xfrm flipH="1" flipV="1">
            <a:off x="7970963" y="3872574"/>
            <a:ext cx="134782" cy="16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79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7479-57C0-458F-AC35-D0FB4D1D2C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50D8E2-17A6-49E0-886E-86EC379551C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C5800B9-AB79-4785-ADDF-10FD6F04E4E6}"/>
              </a:ext>
            </a:extLst>
          </p:cNvPr>
          <p:cNvSpPr>
            <a:spLocks noGrp="1"/>
          </p:cNvSpPr>
          <p:nvPr>
            <p:ph type="ftr" sz="quarter" idx="11"/>
          </p:nvPr>
        </p:nvSpPr>
        <p:spPr/>
        <p:txBody>
          <a:bodyPr/>
          <a:lstStyle/>
          <a:p>
            <a:r>
              <a:rPr lang="pt-BR"/>
              <a:t>EIC Detector 1 DAQ WG</a:t>
            </a:r>
            <a:endParaRPr lang="en-US"/>
          </a:p>
        </p:txBody>
      </p:sp>
      <p:sp>
        <p:nvSpPr>
          <p:cNvPr id="5" name="Slide Number Placeholder 4">
            <a:extLst>
              <a:ext uri="{FF2B5EF4-FFF2-40B4-BE49-F238E27FC236}">
                <a16:creationId xmlns:a16="http://schemas.microsoft.com/office/drawing/2014/main" id="{DA618395-3412-45E6-8462-AED48A7C83D6}"/>
              </a:ext>
            </a:extLst>
          </p:cNvPr>
          <p:cNvSpPr>
            <a:spLocks noGrp="1"/>
          </p:cNvSpPr>
          <p:nvPr>
            <p:ph type="sldNum" sz="quarter" idx="12"/>
          </p:nvPr>
        </p:nvSpPr>
        <p:spPr/>
        <p:txBody>
          <a:bodyPr/>
          <a:lstStyle/>
          <a:p>
            <a:fld id="{4CE62972-4332-4B85-8E2A-D63FF21BBC35}" type="slidenum">
              <a:rPr lang="en-US" smtClean="0"/>
              <a:t>11</a:t>
            </a:fld>
            <a:endParaRPr lang="en-US"/>
          </a:p>
        </p:txBody>
      </p:sp>
      <p:pic>
        <p:nvPicPr>
          <p:cNvPr id="7" name="Picture 6">
            <a:extLst>
              <a:ext uri="{FF2B5EF4-FFF2-40B4-BE49-F238E27FC236}">
                <a16:creationId xmlns:a16="http://schemas.microsoft.com/office/drawing/2014/main" id="{E8A3ADB6-B88F-4BBD-9C5F-D30647D4B950}"/>
              </a:ext>
            </a:extLst>
          </p:cNvPr>
          <p:cNvPicPr>
            <a:picLocks noChangeAspect="1"/>
          </p:cNvPicPr>
          <p:nvPr/>
        </p:nvPicPr>
        <p:blipFill>
          <a:blip r:embed="rId2"/>
          <a:stretch>
            <a:fillRect/>
          </a:stretch>
        </p:blipFill>
        <p:spPr>
          <a:xfrm>
            <a:off x="517585" y="280450"/>
            <a:ext cx="10714007" cy="6047164"/>
          </a:xfrm>
          <a:prstGeom prst="rect">
            <a:avLst/>
          </a:prstGeom>
        </p:spPr>
      </p:pic>
    </p:spTree>
    <p:extLst>
      <p:ext uri="{BB962C8B-B14F-4D97-AF65-F5344CB8AC3E}">
        <p14:creationId xmlns:p14="http://schemas.microsoft.com/office/powerpoint/2010/main" val="209948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63C3-659A-4FD7-833F-2F7C9E5757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B3C98D-2B01-4FAF-B791-AB7B3A73A88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0F4A977-5C9D-459B-9D7A-BE6A996FA924}"/>
              </a:ext>
            </a:extLst>
          </p:cNvPr>
          <p:cNvSpPr>
            <a:spLocks noGrp="1"/>
          </p:cNvSpPr>
          <p:nvPr>
            <p:ph type="ftr" sz="quarter" idx="11"/>
          </p:nvPr>
        </p:nvSpPr>
        <p:spPr/>
        <p:txBody>
          <a:bodyPr/>
          <a:lstStyle/>
          <a:p>
            <a:r>
              <a:rPr lang="pt-BR"/>
              <a:t>EIC Detector 1 DAQ WG</a:t>
            </a:r>
            <a:endParaRPr lang="en-US"/>
          </a:p>
        </p:txBody>
      </p:sp>
      <p:sp>
        <p:nvSpPr>
          <p:cNvPr id="5" name="Slide Number Placeholder 4">
            <a:extLst>
              <a:ext uri="{FF2B5EF4-FFF2-40B4-BE49-F238E27FC236}">
                <a16:creationId xmlns:a16="http://schemas.microsoft.com/office/drawing/2014/main" id="{93BBFF2D-AEA5-4A80-ACC2-A30910F99277}"/>
              </a:ext>
            </a:extLst>
          </p:cNvPr>
          <p:cNvSpPr>
            <a:spLocks noGrp="1"/>
          </p:cNvSpPr>
          <p:nvPr>
            <p:ph type="sldNum" sz="quarter" idx="12"/>
          </p:nvPr>
        </p:nvSpPr>
        <p:spPr/>
        <p:txBody>
          <a:bodyPr/>
          <a:lstStyle/>
          <a:p>
            <a:fld id="{4CE62972-4332-4B85-8E2A-D63FF21BBC35}" type="slidenum">
              <a:rPr lang="en-US" smtClean="0"/>
              <a:t>12</a:t>
            </a:fld>
            <a:endParaRPr lang="en-US"/>
          </a:p>
        </p:txBody>
      </p:sp>
      <p:pic>
        <p:nvPicPr>
          <p:cNvPr id="7" name="Picture 6">
            <a:extLst>
              <a:ext uri="{FF2B5EF4-FFF2-40B4-BE49-F238E27FC236}">
                <a16:creationId xmlns:a16="http://schemas.microsoft.com/office/drawing/2014/main" id="{1BA34CCD-6C21-48ED-A71E-F93237DB44BE}"/>
              </a:ext>
            </a:extLst>
          </p:cNvPr>
          <p:cNvPicPr>
            <a:picLocks noChangeAspect="1"/>
          </p:cNvPicPr>
          <p:nvPr/>
        </p:nvPicPr>
        <p:blipFill>
          <a:blip r:embed="rId2"/>
          <a:stretch>
            <a:fillRect/>
          </a:stretch>
        </p:blipFill>
        <p:spPr>
          <a:xfrm>
            <a:off x="75304" y="165400"/>
            <a:ext cx="11615665" cy="6556075"/>
          </a:xfrm>
          <a:prstGeom prst="rect">
            <a:avLst/>
          </a:prstGeom>
        </p:spPr>
      </p:pic>
      <p:pic>
        <p:nvPicPr>
          <p:cNvPr id="8" name="Picture 7" descr="A picture containing text, electronics, worktable&#10;&#10;Description automatically generated">
            <a:extLst>
              <a:ext uri="{FF2B5EF4-FFF2-40B4-BE49-F238E27FC236}">
                <a16:creationId xmlns:a16="http://schemas.microsoft.com/office/drawing/2014/main" id="{108F7CB9-F193-408E-ADE3-424A07CBE548}"/>
              </a:ext>
            </a:extLst>
          </p:cNvPr>
          <p:cNvPicPr>
            <a:picLocks noChangeAspect="1"/>
          </p:cNvPicPr>
          <p:nvPr/>
        </p:nvPicPr>
        <p:blipFill>
          <a:blip r:embed="rId3"/>
          <a:stretch>
            <a:fillRect/>
          </a:stretch>
        </p:blipFill>
        <p:spPr>
          <a:xfrm>
            <a:off x="8561314" y="993007"/>
            <a:ext cx="3129656" cy="2347242"/>
          </a:xfrm>
          <a:prstGeom prst="rect">
            <a:avLst/>
          </a:prstGeom>
        </p:spPr>
      </p:pic>
      <p:sp>
        <p:nvSpPr>
          <p:cNvPr id="6" name="TextBox 5">
            <a:extLst>
              <a:ext uri="{FF2B5EF4-FFF2-40B4-BE49-F238E27FC236}">
                <a16:creationId xmlns:a16="http://schemas.microsoft.com/office/drawing/2014/main" id="{F9E574C4-9D1B-4AC4-9120-F449CF1D2681}"/>
              </a:ext>
            </a:extLst>
          </p:cNvPr>
          <p:cNvSpPr txBox="1"/>
          <p:nvPr/>
        </p:nvSpPr>
        <p:spPr>
          <a:xfrm>
            <a:off x="8983134" y="797074"/>
            <a:ext cx="1693334" cy="230832"/>
          </a:xfrm>
          <a:prstGeom prst="rect">
            <a:avLst/>
          </a:prstGeom>
          <a:noFill/>
        </p:spPr>
        <p:txBody>
          <a:bodyPr wrap="square" rtlCol="0">
            <a:spAutoFit/>
          </a:bodyPr>
          <a:lstStyle/>
          <a:p>
            <a:r>
              <a:rPr lang="en-US" sz="900" dirty="0" err="1"/>
              <a:t>sPHENIX</a:t>
            </a:r>
            <a:r>
              <a:rPr lang="en-US" sz="900" dirty="0"/>
              <a:t> ZCU102 Timing Module</a:t>
            </a:r>
          </a:p>
        </p:txBody>
      </p:sp>
      <p:pic>
        <p:nvPicPr>
          <p:cNvPr id="9" name="Picture 10">
            <a:extLst>
              <a:ext uri="{FF2B5EF4-FFF2-40B4-BE49-F238E27FC236}">
                <a16:creationId xmlns:a16="http://schemas.microsoft.com/office/drawing/2014/main" id="{953A49B2-F713-4370-9EE2-2BF94A7F35E3}"/>
              </a:ext>
            </a:extLst>
          </p:cNvPr>
          <p:cNvPicPr>
            <a:picLocks noChangeAspect="1"/>
          </p:cNvPicPr>
          <p:nvPr/>
        </p:nvPicPr>
        <p:blipFill>
          <a:blip r:embed="rId4"/>
          <a:stretch>
            <a:fillRect/>
          </a:stretch>
        </p:blipFill>
        <p:spPr>
          <a:xfrm>
            <a:off x="7395882" y="3277771"/>
            <a:ext cx="4618616" cy="2996003"/>
          </a:xfrm>
          <a:prstGeom prst="rect">
            <a:avLst/>
          </a:prstGeom>
        </p:spPr>
      </p:pic>
    </p:spTree>
    <p:extLst>
      <p:ext uri="{BB962C8B-B14F-4D97-AF65-F5344CB8AC3E}">
        <p14:creationId xmlns:p14="http://schemas.microsoft.com/office/powerpoint/2010/main" val="2296824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BC07-54D1-4A10-B1F5-FE011ADC45DE}"/>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2F18AE87-0F22-47F2-9F66-C9090FD72E2D}"/>
              </a:ext>
            </a:extLst>
          </p:cNvPr>
          <p:cNvPicPr>
            <a:picLocks noGrp="1" noChangeAspect="1"/>
          </p:cNvPicPr>
          <p:nvPr>
            <p:ph idx="1"/>
          </p:nvPr>
        </p:nvPicPr>
        <p:blipFill>
          <a:blip r:embed="rId2"/>
          <a:stretch>
            <a:fillRect/>
          </a:stretch>
        </p:blipFill>
        <p:spPr>
          <a:xfrm>
            <a:off x="580845" y="240871"/>
            <a:ext cx="10857782" cy="6128313"/>
          </a:xfrm>
        </p:spPr>
      </p:pic>
      <p:sp>
        <p:nvSpPr>
          <p:cNvPr id="4" name="Footer Placeholder 3">
            <a:extLst>
              <a:ext uri="{FF2B5EF4-FFF2-40B4-BE49-F238E27FC236}">
                <a16:creationId xmlns:a16="http://schemas.microsoft.com/office/drawing/2014/main" id="{52D7D877-086D-43DD-9A6B-E324FC9D96EC}"/>
              </a:ext>
            </a:extLst>
          </p:cNvPr>
          <p:cNvSpPr>
            <a:spLocks noGrp="1"/>
          </p:cNvSpPr>
          <p:nvPr>
            <p:ph type="ftr" sz="quarter" idx="11"/>
          </p:nvPr>
        </p:nvSpPr>
        <p:spPr/>
        <p:txBody>
          <a:bodyPr/>
          <a:lstStyle/>
          <a:p>
            <a:r>
              <a:rPr lang="pt-BR"/>
              <a:t>EIC Detector 1 DAQ WG</a:t>
            </a:r>
            <a:endParaRPr lang="en-US"/>
          </a:p>
        </p:txBody>
      </p:sp>
      <p:sp>
        <p:nvSpPr>
          <p:cNvPr id="5" name="Slide Number Placeholder 4">
            <a:extLst>
              <a:ext uri="{FF2B5EF4-FFF2-40B4-BE49-F238E27FC236}">
                <a16:creationId xmlns:a16="http://schemas.microsoft.com/office/drawing/2014/main" id="{09DF4181-47FB-4F26-9BFD-F80DD8C90CE0}"/>
              </a:ext>
            </a:extLst>
          </p:cNvPr>
          <p:cNvSpPr>
            <a:spLocks noGrp="1"/>
          </p:cNvSpPr>
          <p:nvPr>
            <p:ph type="sldNum" sz="quarter" idx="12"/>
          </p:nvPr>
        </p:nvSpPr>
        <p:spPr/>
        <p:txBody>
          <a:bodyPr/>
          <a:lstStyle/>
          <a:p>
            <a:fld id="{4CE62972-4332-4B85-8E2A-D63FF21BBC35}" type="slidenum">
              <a:rPr lang="en-US" smtClean="0"/>
              <a:t>13</a:t>
            </a:fld>
            <a:endParaRPr lang="en-US"/>
          </a:p>
        </p:txBody>
      </p:sp>
    </p:spTree>
    <p:extLst>
      <p:ext uri="{BB962C8B-B14F-4D97-AF65-F5344CB8AC3E}">
        <p14:creationId xmlns:p14="http://schemas.microsoft.com/office/powerpoint/2010/main" val="136620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CDD2-72F7-4861-8139-1E324EE096EB}"/>
              </a:ext>
            </a:extLst>
          </p:cNvPr>
          <p:cNvSpPr>
            <a:spLocks noGrp="1"/>
          </p:cNvSpPr>
          <p:nvPr>
            <p:ph type="title"/>
          </p:nvPr>
        </p:nvSpPr>
        <p:spPr/>
        <p:txBody>
          <a:bodyPr/>
          <a:lstStyle/>
          <a:p>
            <a:r>
              <a:rPr lang="en-US" dirty="0"/>
              <a:t>Few items from kick-off meeting</a:t>
            </a:r>
          </a:p>
        </p:txBody>
      </p:sp>
      <p:sp>
        <p:nvSpPr>
          <p:cNvPr id="3" name="Content Placeholder 2">
            <a:extLst>
              <a:ext uri="{FF2B5EF4-FFF2-40B4-BE49-F238E27FC236}">
                <a16:creationId xmlns:a16="http://schemas.microsoft.com/office/drawing/2014/main" id="{27EA0A2B-37A0-4FAD-88E9-9DC18C965889}"/>
              </a:ext>
            </a:extLst>
          </p:cNvPr>
          <p:cNvSpPr>
            <a:spLocks noGrp="1"/>
          </p:cNvSpPr>
          <p:nvPr>
            <p:ph idx="1"/>
          </p:nvPr>
        </p:nvSpPr>
        <p:spPr/>
        <p:txBody>
          <a:bodyPr>
            <a:normAutofit fontScale="70000" lnSpcReduction="20000"/>
          </a:bodyPr>
          <a:lstStyle/>
          <a:p>
            <a:r>
              <a:rPr lang="en-US" dirty="0"/>
              <a:t>DAQ design pretty close to each other</a:t>
            </a:r>
          </a:p>
          <a:p>
            <a:r>
              <a:rPr lang="en-US" dirty="0"/>
              <a:t>Not clear can use MCP-PMT or LAPPD for </a:t>
            </a:r>
            <a:r>
              <a:rPr lang="en-US" dirty="0" err="1"/>
              <a:t>RICHes</a:t>
            </a:r>
            <a:r>
              <a:rPr lang="en-US" dirty="0"/>
              <a:t>, if use </a:t>
            </a:r>
            <a:r>
              <a:rPr lang="en-US" dirty="0" err="1"/>
              <a:t>SiPMT</a:t>
            </a:r>
            <a:r>
              <a:rPr lang="en-US" dirty="0"/>
              <a:t> issue of dark-noise remain</a:t>
            </a:r>
          </a:p>
          <a:p>
            <a:r>
              <a:rPr lang="en-US" dirty="0"/>
              <a:t>Timing / clock distribution : lpGBT vs separate like </a:t>
            </a:r>
            <a:r>
              <a:rPr lang="en-US" dirty="0" err="1"/>
              <a:t>sPHENIX</a:t>
            </a:r>
            <a:r>
              <a:rPr lang="en-US" dirty="0"/>
              <a:t> or JLAB</a:t>
            </a:r>
          </a:p>
          <a:p>
            <a:pPr lvl="1"/>
            <a:r>
              <a:rPr lang="en-US" dirty="0"/>
              <a:t>Less / no radiation hardness required : can save cost and overhead of lpGBT</a:t>
            </a:r>
          </a:p>
          <a:p>
            <a:pPr lvl="1"/>
            <a:r>
              <a:rPr lang="en-US" dirty="0"/>
              <a:t>lpGBT </a:t>
            </a:r>
            <a:r>
              <a:rPr lang="en-US" dirty="0" err="1"/>
              <a:t>sastifies</a:t>
            </a:r>
            <a:r>
              <a:rPr lang="en-US" dirty="0"/>
              <a:t> requirements ( if works at required clock frequency )</a:t>
            </a:r>
          </a:p>
          <a:p>
            <a:pPr lvl="1"/>
            <a:r>
              <a:rPr lang="en-US" dirty="0"/>
              <a:t>Maybe hybrid, with lpGBT for TOF only</a:t>
            </a:r>
          </a:p>
          <a:p>
            <a:r>
              <a:rPr lang="en-US" dirty="0"/>
              <a:t>Would like to add to all other detector WG charge</a:t>
            </a:r>
          </a:p>
          <a:p>
            <a:pPr lvl="1"/>
            <a:r>
              <a:rPr lang="en-US" dirty="0">
                <a:ea typeface="+mn-lt"/>
                <a:cs typeface="+mn-lt"/>
              </a:rPr>
              <a:t>Have on detector WG Point of Contact to set up dialog which each individual detector to define protocols and requirements of readout</a:t>
            </a:r>
            <a:endParaRPr lang="en-US" dirty="0"/>
          </a:p>
          <a:p>
            <a:pPr lvl="1"/>
            <a:r>
              <a:rPr lang="en-US" dirty="0"/>
              <a:t>Estimate data rates from detector subsystems from physics, physics background, noise and dark noise, define zero suppression strategy</a:t>
            </a:r>
          </a:p>
          <a:p>
            <a:r>
              <a:rPr lang="en-US" dirty="0"/>
              <a:t>Early specification of protocols and standards is beneficial</a:t>
            </a:r>
          </a:p>
          <a:p>
            <a:r>
              <a:rPr lang="en-US" dirty="0"/>
              <a:t>Stay open to other solutions (custom or commercial) which could offer better performance for similar cost without </a:t>
            </a:r>
            <a:r>
              <a:rPr lang="en-US"/>
              <a:t>increasing risk</a:t>
            </a:r>
            <a:br>
              <a:rPr lang="en-US" dirty="0"/>
            </a:br>
            <a:r>
              <a:rPr lang="en-US" dirty="0"/>
              <a:t>(example FELIX, FERS, ARISTA FPGA for aggregation module )</a:t>
            </a:r>
            <a:br>
              <a:rPr lang="en-US" dirty="0"/>
            </a:br>
            <a:endParaRPr lang="en-US" dirty="0"/>
          </a:p>
        </p:txBody>
      </p:sp>
      <p:sp>
        <p:nvSpPr>
          <p:cNvPr id="4" name="Footer Placeholder 3">
            <a:extLst>
              <a:ext uri="{FF2B5EF4-FFF2-40B4-BE49-F238E27FC236}">
                <a16:creationId xmlns:a16="http://schemas.microsoft.com/office/drawing/2014/main" id="{11C95BEE-23D6-440F-BA6D-36BD75F6C2DB}"/>
              </a:ext>
            </a:extLst>
          </p:cNvPr>
          <p:cNvSpPr>
            <a:spLocks noGrp="1"/>
          </p:cNvSpPr>
          <p:nvPr>
            <p:ph type="ftr" sz="quarter" idx="11"/>
          </p:nvPr>
        </p:nvSpPr>
        <p:spPr/>
        <p:txBody>
          <a:bodyPr/>
          <a:lstStyle/>
          <a:p>
            <a:r>
              <a:rPr lang="pt-BR"/>
              <a:t>EIC Detector 1 DAQ WG</a:t>
            </a:r>
            <a:endParaRPr lang="en-US"/>
          </a:p>
        </p:txBody>
      </p:sp>
      <p:sp>
        <p:nvSpPr>
          <p:cNvPr id="5" name="Slide Number Placeholder 4">
            <a:extLst>
              <a:ext uri="{FF2B5EF4-FFF2-40B4-BE49-F238E27FC236}">
                <a16:creationId xmlns:a16="http://schemas.microsoft.com/office/drawing/2014/main" id="{41423936-FDB8-43E3-A579-CF3214BE88B4}"/>
              </a:ext>
            </a:extLst>
          </p:cNvPr>
          <p:cNvSpPr>
            <a:spLocks noGrp="1"/>
          </p:cNvSpPr>
          <p:nvPr>
            <p:ph type="sldNum" sz="quarter" idx="12"/>
          </p:nvPr>
        </p:nvSpPr>
        <p:spPr/>
        <p:txBody>
          <a:bodyPr/>
          <a:lstStyle/>
          <a:p>
            <a:fld id="{4CE62972-4332-4B85-8E2A-D63FF21BBC35}" type="slidenum">
              <a:rPr lang="en-US" smtClean="0"/>
              <a:t>14</a:t>
            </a:fld>
            <a:endParaRPr lang="en-US"/>
          </a:p>
        </p:txBody>
      </p:sp>
    </p:spTree>
    <p:extLst>
      <p:ext uri="{BB962C8B-B14F-4D97-AF65-F5344CB8AC3E}">
        <p14:creationId xmlns:p14="http://schemas.microsoft.com/office/powerpoint/2010/main" val="261450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id="{97EF2C99-8F37-460E-9BEA-223C20DC1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2" y="2479692"/>
            <a:ext cx="2608711" cy="1830493"/>
          </a:xfrm>
          <a:prstGeom prst="rect">
            <a:avLst/>
          </a:prstGeom>
        </p:spPr>
      </p:pic>
      <p:cxnSp>
        <p:nvCxnSpPr>
          <p:cNvPr id="171" name="Straight Connector 170">
            <a:extLst>
              <a:ext uri="{FF2B5EF4-FFF2-40B4-BE49-F238E27FC236}">
                <a16:creationId xmlns:a16="http://schemas.microsoft.com/office/drawing/2014/main" id="{E47C8D16-E2AA-48CD-82B1-E5F78A281E64}"/>
              </a:ext>
            </a:extLst>
          </p:cNvPr>
          <p:cNvCxnSpPr>
            <a:cxnSpLocks/>
          </p:cNvCxnSpPr>
          <p:nvPr/>
        </p:nvCxnSpPr>
        <p:spPr bwMode="auto">
          <a:xfrm flipV="1">
            <a:off x="5671257" y="2664635"/>
            <a:ext cx="2187120" cy="14681"/>
          </a:xfrm>
          <a:prstGeom prst="line">
            <a:avLst/>
          </a:prstGeom>
          <a:noFill/>
          <a:ln w="38100" cap="flat" cmpd="sng" algn="ctr">
            <a:solidFill>
              <a:schemeClr val="tx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B8215D1D-681E-4A84-9C6E-1B1F164A44D3}"/>
              </a:ext>
            </a:extLst>
          </p:cNvPr>
          <p:cNvCxnSpPr>
            <a:cxnSpLocks/>
          </p:cNvCxnSpPr>
          <p:nvPr/>
        </p:nvCxnSpPr>
        <p:spPr bwMode="auto">
          <a:xfrm flipV="1">
            <a:off x="5485992" y="2524711"/>
            <a:ext cx="2488675" cy="34446"/>
          </a:xfrm>
          <a:prstGeom prst="line">
            <a:avLst/>
          </a:prstGeom>
          <a:noFill/>
          <a:ln w="38100" cap="flat" cmpd="sng" algn="ctr">
            <a:solidFill>
              <a:srgbClr val="0000FF"/>
            </a:solidFill>
            <a:prstDash val="solid"/>
            <a:round/>
            <a:headEnd type="none" w="med" len="med"/>
            <a:tailEnd type="none" w="med" len="med"/>
          </a:ln>
          <a:effectLst/>
        </p:spPr>
      </p:cxnSp>
      <p:cxnSp>
        <p:nvCxnSpPr>
          <p:cNvPr id="4" name="Elbow Connector 117">
            <a:extLst>
              <a:ext uri="{FF2B5EF4-FFF2-40B4-BE49-F238E27FC236}">
                <a16:creationId xmlns:a16="http://schemas.microsoft.com/office/drawing/2014/main" id="{2EBDE6E8-8F27-4320-87E8-62A8699D424C}"/>
              </a:ext>
            </a:extLst>
          </p:cNvPr>
          <p:cNvCxnSpPr>
            <a:cxnSpLocks/>
          </p:cNvCxnSpPr>
          <p:nvPr/>
        </p:nvCxnSpPr>
        <p:spPr bwMode="auto">
          <a:xfrm rot="10800000" flipV="1">
            <a:off x="6742369" y="2836739"/>
            <a:ext cx="2604674" cy="753415"/>
          </a:xfrm>
          <a:prstGeom prst="bentConnector3">
            <a:avLst>
              <a:gd name="adj1" fmla="val 50000"/>
            </a:avLst>
          </a:prstGeom>
          <a:noFill/>
          <a:ln w="12700" cap="flat" cmpd="sng" algn="ctr">
            <a:solidFill>
              <a:schemeClr val="tx1"/>
            </a:solidFill>
            <a:prstDash val="sysDash"/>
            <a:round/>
            <a:headEnd type="none" w="med" len="med"/>
            <a:tailEnd type="none" w="med" len="med"/>
          </a:ln>
          <a:effectLst/>
        </p:spPr>
      </p:cxnSp>
      <p:cxnSp>
        <p:nvCxnSpPr>
          <p:cNvPr id="5" name="Straight Connector 4">
            <a:extLst>
              <a:ext uri="{FF2B5EF4-FFF2-40B4-BE49-F238E27FC236}">
                <a16:creationId xmlns:a16="http://schemas.microsoft.com/office/drawing/2014/main" id="{393B8022-4231-46CC-BCEE-F4EC90B9A834}"/>
              </a:ext>
            </a:extLst>
          </p:cNvPr>
          <p:cNvCxnSpPr>
            <a:cxnSpLocks/>
          </p:cNvCxnSpPr>
          <p:nvPr/>
        </p:nvCxnSpPr>
        <p:spPr bwMode="auto">
          <a:xfrm>
            <a:off x="10368381" y="1193648"/>
            <a:ext cx="9542" cy="3957899"/>
          </a:xfrm>
          <a:prstGeom prst="line">
            <a:avLst/>
          </a:prstGeom>
          <a:ln w="19050">
            <a:solidFill>
              <a:srgbClr val="0070C0"/>
            </a:solidFill>
            <a:prstDash val="lgDash"/>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6" name="Title 1">
            <a:extLst>
              <a:ext uri="{FF2B5EF4-FFF2-40B4-BE49-F238E27FC236}">
                <a16:creationId xmlns:a16="http://schemas.microsoft.com/office/drawing/2014/main" id="{C0992016-5B33-4623-8360-9E8A40D4FFBB}"/>
              </a:ext>
            </a:extLst>
          </p:cNvPr>
          <p:cNvSpPr txBox="1">
            <a:spLocks/>
          </p:cNvSpPr>
          <p:nvPr/>
        </p:nvSpPr>
        <p:spPr>
          <a:xfrm>
            <a:off x="1829796" y="95903"/>
            <a:ext cx="8368168" cy="693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ATHENA Streaming Readout Architecture</a:t>
            </a:r>
          </a:p>
        </p:txBody>
      </p:sp>
      <p:cxnSp>
        <p:nvCxnSpPr>
          <p:cNvPr id="8" name="Elbow Connector 37">
            <a:extLst>
              <a:ext uri="{FF2B5EF4-FFF2-40B4-BE49-F238E27FC236}">
                <a16:creationId xmlns:a16="http://schemas.microsoft.com/office/drawing/2014/main" id="{818B626B-410E-444E-B38F-4621CB403C62}"/>
              </a:ext>
            </a:extLst>
          </p:cNvPr>
          <p:cNvCxnSpPr>
            <a:cxnSpLocks/>
          </p:cNvCxnSpPr>
          <p:nvPr/>
        </p:nvCxnSpPr>
        <p:spPr bwMode="auto">
          <a:xfrm rot="10800000">
            <a:off x="7066253" y="4917696"/>
            <a:ext cx="1120775" cy="522586"/>
          </a:xfrm>
          <a:prstGeom prst="bentConnector3">
            <a:avLst>
              <a:gd name="adj1" fmla="val 100064"/>
            </a:avLst>
          </a:prstGeom>
          <a:noFill/>
          <a:ln w="254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C7CC31C4-FED6-4BF0-A7FB-C3F51C9CABE5}"/>
              </a:ext>
            </a:extLst>
          </p:cNvPr>
          <p:cNvCxnSpPr>
            <a:cxnSpLocks/>
          </p:cNvCxnSpPr>
          <p:nvPr/>
        </p:nvCxnSpPr>
        <p:spPr bwMode="auto">
          <a:xfrm flipV="1">
            <a:off x="8482502" y="4932580"/>
            <a:ext cx="6409" cy="561609"/>
          </a:xfrm>
          <a:prstGeom prst="line">
            <a:avLst/>
          </a:prstGeom>
          <a:noFill/>
          <a:ln w="38100"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DCA4071-AA51-4ECD-83D1-ECA95FC2EBA3}"/>
              </a:ext>
            </a:extLst>
          </p:cNvPr>
          <p:cNvCxnSpPr>
            <a:cxnSpLocks/>
          </p:cNvCxnSpPr>
          <p:nvPr/>
        </p:nvCxnSpPr>
        <p:spPr bwMode="auto">
          <a:xfrm>
            <a:off x="3817248" y="2154122"/>
            <a:ext cx="0" cy="2731478"/>
          </a:xfrm>
          <a:prstGeom prst="line">
            <a:avLst/>
          </a:prstGeom>
          <a:ln w="19050">
            <a:solidFill>
              <a:srgbClr val="0070C0"/>
            </a:solidFill>
            <a:prstDash val="lgDash"/>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1" name="Straight Connector 10">
            <a:extLst>
              <a:ext uri="{FF2B5EF4-FFF2-40B4-BE49-F238E27FC236}">
                <a16:creationId xmlns:a16="http://schemas.microsoft.com/office/drawing/2014/main" id="{388F5A57-7308-4FA4-9C4F-D61741ED7DCD}"/>
              </a:ext>
            </a:extLst>
          </p:cNvPr>
          <p:cNvCxnSpPr>
            <a:cxnSpLocks/>
          </p:cNvCxnSpPr>
          <p:nvPr/>
        </p:nvCxnSpPr>
        <p:spPr bwMode="auto">
          <a:xfrm flipV="1">
            <a:off x="5563077" y="4788978"/>
            <a:ext cx="1162741" cy="7765"/>
          </a:xfrm>
          <a:prstGeom prst="line">
            <a:avLst/>
          </a:prstGeom>
          <a:noFill/>
          <a:ln w="19050"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8D794BD0-23A4-4C9F-BE54-C2BBAF3CDB17}"/>
              </a:ext>
            </a:extLst>
          </p:cNvPr>
          <p:cNvCxnSpPr>
            <a:cxnSpLocks/>
          </p:cNvCxnSpPr>
          <p:nvPr/>
        </p:nvCxnSpPr>
        <p:spPr bwMode="auto">
          <a:xfrm flipV="1">
            <a:off x="5552103" y="4675318"/>
            <a:ext cx="1162741" cy="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61B89A37-712B-450B-B467-73AB76A8D26D}"/>
              </a:ext>
            </a:extLst>
          </p:cNvPr>
          <p:cNvCxnSpPr>
            <a:cxnSpLocks/>
          </p:cNvCxnSpPr>
          <p:nvPr/>
        </p:nvCxnSpPr>
        <p:spPr bwMode="auto">
          <a:xfrm>
            <a:off x="5506281" y="3631017"/>
            <a:ext cx="3216643" cy="0"/>
          </a:xfrm>
          <a:prstGeom prst="line">
            <a:avLst/>
          </a:prstGeom>
          <a:noFill/>
          <a:ln w="38100" cap="flat" cmpd="sng" algn="ctr">
            <a:solidFill>
              <a:srgbClr val="0000FF"/>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0678BD8F-E07B-419B-8602-6922700D46D2}"/>
              </a:ext>
            </a:extLst>
          </p:cNvPr>
          <p:cNvCxnSpPr>
            <a:cxnSpLocks/>
          </p:cNvCxnSpPr>
          <p:nvPr/>
        </p:nvCxnSpPr>
        <p:spPr bwMode="auto">
          <a:xfrm flipV="1">
            <a:off x="6697808" y="4734955"/>
            <a:ext cx="2013220" cy="1"/>
          </a:xfrm>
          <a:prstGeom prst="line">
            <a:avLst/>
          </a:prstGeom>
          <a:noFill/>
          <a:ln w="38100"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D307C703-C988-4AF5-AE63-16CC749DFB2E}"/>
              </a:ext>
            </a:extLst>
          </p:cNvPr>
          <p:cNvCxnSpPr>
            <a:cxnSpLocks/>
          </p:cNvCxnSpPr>
          <p:nvPr/>
        </p:nvCxnSpPr>
        <p:spPr bwMode="auto">
          <a:xfrm>
            <a:off x="6671843" y="4617869"/>
            <a:ext cx="1892088" cy="0"/>
          </a:xfrm>
          <a:prstGeom prst="line">
            <a:avLst/>
          </a:prstGeom>
          <a:noFill/>
          <a:ln w="38100" cap="flat" cmpd="sng" algn="ctr">
            <a:solidFill>
              <a:srgbClr val="0000FF"/>
            </a:solidFill>
            <a:prstDash val="solid"/>
            <a:round/>
            <a:headEnd type="none" w="med" len="med"/>
            <a:tailEnd type="none" w="med" len="med"/>
          </a:ln>
          <a:effectLst/>
        </p:spPr>
      </p:cxnSp>
      <p:cxnSp>
        <p:nvCxnSpPr>
          <p:cNvPr id="16" name="Elbow Connector 117">
            <a:extLst>
              <a:ext uri="{FF2B5EF4-FFF2-40B4-BE49-F238E27FC236}">
                <a16:creationId xmlns:a16="http://schemas.microsoft.com/office/drawing/2014/main" id="{E9398556-3BE3-43AF-BCF2-650674DA038D}"/>
              </a:ext>
            </a:extLst>
          </p:cNvPr>
          <p:cNvCxnSpPr>
            <a:cxnSpLocks/>
            <a:stCxn id="18" idx="1"/>
          </p:cNvCxnSpPr>
          <p:nvPr/>
        </p:nvCxnSpPr>
        <p:spPr bwMode="auto">
          <a:xfrm rot="10800000" flipV="1">
            <a:off x="7030296" y="2867161"/>
            <a:ext cx="1820577" cy="1604225"/>
          </a:xfrm>
          <a:prstGeom prst="bentConnector3">
            <a:avLst>
              <a:gd name="adj1" fmla="val 43996"/>
            </a:avLst>
          </a:prstGeom>
          <a:noFill/>
          <a:ln w="12700" cap="flat" cmpd="sng" algn="ctr">
            <a:solidFill>
              <a:schemeClr val="tx1"/>
            </a:solidFill>
            <a:prstDash val="sysDash"/>
            <a:round/>
            <a:headEnd type="none" w="med" len="med"/>
            <a:tailEnd type="none" w="med" len="med"/>
          </a:ln>
          <a:effectLst/>
        </p:spPr>
      </p:cxnSp>
      <p:cxnSp>
        <p:nvCxnSpPr>
          <p:cNvPr id="17" name="Straight Connector 16">
            <a:extLst>
              <a:ext uri="{FF2B5EF4-FFF2-40B4-BE49-F238E27FC236}">
                <a16:creationId xmlns:a16="http://schemas.microsoft.com/office/drawing/2014/main" id="{11D18B68-556A-4B2E-88D9-AF26169C6064}"/>
              </a:ext>
            </a:extLst>
          </p:cNvPr>
          <p:cNvCxnSpPr>
            <a:cxnSpLocks/>
          </p:cNvCxnSpPr>
          <p:nvPr/>
        </p:nvCxnSpPr>
        <p:spPr bwMode="auto">
          <a:xfrm flipH="1" flipV="1">
            <a:off x="9280633" y="2758727"/>
            <a:ext cx="7166" cy="835758"/>
          </a:xfrm>
          <a:prstGeom prst="line">
            <a:avLst/>
          </a:prstGeom>
          <a:noFill/>
          <a:ln w="38100" cap="flat" cmpd="sng" algn="ctr">
            <a:solidFill>
              <a:schemeClr val="tx1"/>
            </a:solidFill>
            <a:prstDash val="solid"/>
            <a:round/>
            <a:headEnd type="none" w="med" len="med"/>
            <a:tailEnd type="none" w="med" len="med"/>
          </a:ln>
          <a:effectLst/>
        </p:spPr>
      </p:cxnSp>
      <p:sp>
        <p:nvSpPr>
          <p:cNvPr id="18" name="Rectangle 17">
            <a:extLst>
              <a:ext uri="{FF2B5EF4-FFF2-40B4-BE49-F238E27FC236}">
                <a16:creationId xmlns:a16="http://schemas.microsoft.com/office/drawing/2014/main" id="{D8256BFE-36C9-4B29-A685-858D176FEC90}"/>
              </a:ext>
            </a:extLst>
          </p:cNvPr>
          <p:cNvSpPr/>
          <p:nvPr/>
        </p:nvSpPr>
        <p:spPr bwMode="auto">
          <a:xfrm>
            <a:off x="8850872" y="2660813"/>
            <a:ext cx="661004" cy="41269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highlight>
                <a:srgbClr val="FFFF00"/>
              </a:highlight>
              <a:latin typeface="Arial" charset="0"/>
            </a:endParaRPr>
          </a:p>
        </p:txBody>
      </p:sp>
      <p:cxnSp>
        <p:nvCxnSpPr>
          <p:cNvPr id="19" name="Straight Connector 18">
            <a:extLst>
              <a:ext uri="{FF2B5EF4-FFF2-40B4-BE49-F238E27FC236}">
                <a16:creationId xmlns:a16="http://schemas.microsoft.com/office/drawing/2014/main" id="{D460D487-9FC0-4E44-8EE1-C9566CE4C1E0}"/>
              </a:ext>
            </a:extLst>
          </p:cNvPr>
          <p:cNvCxnSpPr>
            <a:cxnSpLocks/>
            <a:stCxn id="68" idx="3"/>
          </p:cNvCxnSpPr>
          <p:nvPr/>
        </p:nvCxnSpPr>
        <p:spPr bwMode="auto">
          <a:xfrm>
            <a:off x="5691546" y="3751176"/>
            <a:ext cx="3204738" cy="3583"/>
          </a:xfrm>
          <a:prstGeom prst="line">
            <a:avLst/>
          </a:prstGeom>
          <a:noFill/>
          <a:ln w="38100" cap="flat" cmpd="sng" algn="ctr">
            <a:solidFill>
              <a:schemeClr val="tx1"/>
            </a:solidFill>
            <a:prstDash val="solid"/>
            <a:round/>
            <a:headEnd type="none" w="med" len="med"/>
            <a:tailEnd type="none" w="med" len="med"/>
          </a:ln>
          <a:effectLst/>
        </p:spPr>
      </p:cxnSp>
      <p:cxnSp>
        <p:nvCxnSpPr>
          <p:cNvPr id="20" name="Elbow Connector 9">
            <a:extLst>
              <a:ext uri="{FF2B5EF4-FFF2-40B4-BE49-F238E27FC236}">
                <a16:creationId xmlns:a16="http://schemas.microsoft.com/office/drawing/2014/main" id="{D6E9D372-5CB0-427A-997B-813D95D9B554}"/>
              </a:ext>
            </a:extLst>
          </p:cNvPr>
          <p:cNvCxnSpPr>
            <a:stCxn id="38" idx="1"/>
            <a:endCxn id="91" idx="2"/>
          </p:cNvCxnSpPr>
          <p:nvPr/>
        </p:nvCxnSpPr>
        <p:spPr bwMode="auto">
          <a:xfrm rot="10800000">
            <a:off x="5546885" y="5151548"/>
            <a:ext cx="2472830" cy="410947"/>
          </a:xfrm>
          <a:prstGeom prst="bentConnector2">
            <a:avLst/>
          </a:prstGeom>
          <a:noFill/>
          <a:ln w="25400" cap="flat" cmpd="sng" algn="ctr">
            <a:solidFill>
              <a:srgbClr val="FF0000"/>
            </a:solidFill>
            <a:prstDash val="solid"/>
            <a:round/>
            <a:headEnd type="none" w="med" len="med"/>
            <a:tailEnd type="none" w="med" len="med"/>
          </a:ln>
          <a:effectLst/>
        </p:spPr>
      </p:cxnSp>
      <p:grpSp>
        <p:nvGrpSpPr>
          <p:cNvPr id="22" name="Group 21">
            <a:extLst>
              <a:ext uri="{FF2B5EF4-FFF2-40B4-BE49-F238E27FC236}">
                <a16:creationId xmlns:a16="http://schemas.microsoft.com/office/drawing/2014/main" id="{BEE03B97-EBE3-4E8C-80F2-A9D1917F1227}"/>
              </a:ext>
            </a:extLst>
          </p:cNvPr>
          <p:cNvGrpSpPr/>
          <p:nvPr/>
        </p:nvGrpSpPr>
        <p:grpSpPr>
          <a:xfrm>
            <a:off x="849139" y="787483"/>
            <a:ext cx="1992395" cy="707886"/>
            <a:chOff x="797483" y="5509709"/>
            <a:chExt cx="2031584" cy="764470"/>
          </a:xfrm>
        </p:grpSpPr>
        <p:cxnSp>
          <p:nvCxnSpPr>
            <p:cNvPr id="103" name="Straight Connector 102">
              <a:extLst>
                <a:ext uri="{FF2B5EF4-FFF2-40B4-BE49-F238E27FC236}">
                  <a16:creationId xmlns:a16="http://schemas.microsoft.com/office/drawing/2014/main" id="{B4E9D020-8B31-4305-A780-215DC3300DCF}"/>
                </a:ext>
              </a:extLst>
            </p:cNvPr>
            <p:cNvCxnSpPr/>
            <p:nvPr/>
          </p:nvCxnSpPr>
          <p:spPr bwMode="auto">
            <a:xfrm>
              <a:off x="797483" y="5625244"/>
              <a:ext cx="281145" cy="2176"/>
            </a:xfrm>
            <a:prstGeom prst="line">
              <a:avLst/>
            </a:prstGeom>
            <a:noFill/>
            <a:ln w="38100" cap="flat" cmpd="sng" algn="ctr">
              <a:solidFill>
                <a:srgbClr val="0000FF"/>
              </a:solidFill>
              <a:prstDash val="solid"/>
              <a:round/>
              <a:headEnd type="none" w="med" len="med"/>
              <a:tailEnd type="none" w="med" len="med"/>
            </a:ln>
            <a:effectLst/>
          </p:spPr>
        </p:cxnSp>
        <p:sp>
          <p:nvSpPr>
            <p:cNvPr id="104" name="TextBox 4">
              <a:extLst>
                <a:ext uri="{FF2B5EF4-FFF2-40B4-BE49-F238E27FC236}">
                  <a16:creationId xmlns:a16="http://schemas.microsoft.com/office/drawing/2014/main" id="{D3BCBB0C-75C4-4F06-A19B-0EF184795F4F}"/>
                </a:ext>
              </a:extLst>
            </p:cNvPr>
            <p:cNvSpPr txBox="1"/>
            <p:nvPr/>
          </p:nvSpPr>
          <p:spPr>
            <a:xfrm>
              <a:off x="1244878" y="5509709"/>
              <a:ext cx="1584189" cy="76447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i="1" dirty="0">
                  <a:latin typeface="Arial" panose="020B0604020202020204" pitchFamily="34" charset="0"/>
                  <a:cs typeface="Arial" panose="020B0604020202020204" pitchFamily="34" charset="0"/>
                </a:rPr>
                <a:t>Data</a:t>
              </a:r>
            </a:p>
            <a:p>
              <a:r>
                <a:rPr lang="en-US" sz="1000" b="1" i="1" dirty="0">
                  <a:latin typeface="Arial" panose="020B0604020202020204" pitchFamily="34" charset="0"/>
                  <a:cs typeface="Arial" panose="020B0604020202020204" pitchFamily="34" charset="0"/>
                </a:rPr>
                <a:t>Configuration Control </a:t>
              </a:r>
            </a:p>
            <a:p>
              <a:r>
                <a:rPr lang="en-US" sz="1000" b="1" i="1" dirty="0">
                  <a:latin typeface="Arial" panose="020B0604020202020204" pitchFamily="34" charset="0"/>
                  <a:cs typeface="Arial" panose="020B0604020202020204" pitchFamily="34" charset="0"/>
                </a:rPr>
                <a:t>Clock Trigger</a:t>
              </a:r>
            </a:p>
            <a:p>
              <a:r>
                <a:rPr lang="en-US" sz="1000" b="1" i="1" dirty="0">
                  <a:latin typeface="Arial" panose="020B0604020202020204" pitchFamily="34" charset="0"/>
                  <a:cs typeface="Arial" panose="020B0604020202020204" pitchFamily="34" charset="0"/>
                </a:rPr>
                <a:t>Power</a:t>
              </a:r>
            </a:p>
          </p:txBody>
        </p:sp>
        <p:cxnSp>
          <p:nvCxnSpPr>
            <p:cNvPr id="105" name="Straight Connector 104">
              <a:extLst>
                <a:ext uri="{FF2B5EF4-FFF2-40B4-BE49-F238E27FC236}">
                  <a16:creationId xmlns:a16="http://schemas.microsoft.com/office/drawing/2014/main" id="{A00471C2-CFA7-4AE6-B6BC-5DBFF6554D2B}"/>
                </a:ext>
              </a:extLst>
            </p:cNvPr>
            <p:cNvCxnSpPr/>
            <p:nvPr/>
          </p:nvCxnSpPr>
          <p:spPr bwMode="auto">
            <a:xfrm>
              <a:off x="800050" y="5889514"/>
              <a:ext cx="281145" cy="2176"/>
            </a:xfrm>
            <a:prstGeom prst="line">
              <a:avLst/>
            </a:prstGeom>
            <a:noFill/>
            <a:ln w="38100"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D8A1BC42-41A9-4AEC-889C-E0BB79405201}"/>
                </a:ext>
              </a:extLst>
            </p:cNvPr>
            <p:cNvCxnSpPr/>
            <p:nvPr/>
          </p:nvCxnSpPr>
          <p:spPr bwMode="auto">
            <a:xfrm>
              <a:off x="797483" y="6156611"/>
              <a:ext cx="281145" cy="2176"/>
            </a:xfrm>
            <a:prstGeom prst="line">
              <a:avLst/>
            </a:prstGeom>
            <a:noFill/>
            <a:ln w="38100" cap="flat" cmpd="sng" algn="ctr">
              <a:solidFill>
                <a:srgbClr val="FF0000"/>
              </a:solidFill>
              <a:prstDash val="solid"/>
              <a:round/>
              <a:headEnd type="none" w="med" len="med"/>
              <a:tailEnd type="none" w="med" len="med"/>
            </a:ln>
            <a:effectLst/>
          </p:spPr>
        </p:cxnSp>
      </p:grpSp>
      <p:grpSp>
        <p:nvGrpSpPr>
          <p:cNvPr id="23" name="Group 22">
            <a:extLst>
              <a:ext uri="{FF2B5EF4-FFF2-40B4-BE49-F238E27FC236}">
                <a16:creationId xmlns:a16="http://schemas.microsoft.com/office/drawing/2014/main" id="{3B667B04-ECE4-40ED-B8D4-21006A05BE16}"/>
              </a:ext>
            </a:extLst>
          </p:cNvPr>
          <p:cNvGrpSpPr/>
          <p:nvPr/>
        </p:nvGrpSpPr>
        <p:grpSpPr>
          <a:xfrm>
            <a:off x="4904301" y="4173514"/>
            <a:ext cx="388404" cy="554673"/>
            <a:chOff x="2780694" y="2613966"/>
            <a:chExt cx="396044" cy="599010"/>
          </a:xfrm>
        </p:grpSpPr>
        <p:sp>
          <p:nvSpPr>
            <p:cNvPr id="100" name="Rectangle 99">
              <a:extLst>
                <a:ext uri="{FF2B5EF4-FFF2-40B4-BE49-F238E27FC236}">
                  <a16:creationId xmlns:a16="http://schemas.microsoft.com/office/drawing/2014/main" id="{5091A40A-7D37-4AE7-B5B2-F250F1E2C476}"/>
                </a:ext>
              </a:extLst>
            </p:cNvPr>
            <p:cNvSpPr/>
            <p:nvPr/>
          </p:nvSpPr>
          <p:spPr bwMode="auto">
            <a:xfrm>
              <a:off x="2780694"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01" name="Rectangle 100">
              <a:extLst>
                <a:ext uri="{FF2B5EF4-FFF2-40B4-BE49-F238E27FC236}">
                  <a16:creationId xmlns:a16="http://schemas.microsoft.com/office/drawing/2014/main" id="{54156747-707A-4625-BA4A-D3D9382F7DBF}"/>
                </a:ext>
              </a:extLst>
            </p:cNvPr>
            <p:cNvSpPr/>
            <p:nvPr/>
          </p:nvSpPr>
          <p:spPr bwMode="auto">
            <a:xfrm>
              <a:off x="28706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02" name="Rectangle 101">
              <a:extLst>
                <a:ext uri="{FF2B5EF4-FFF2-40B4-BE49-F238E27FC236}">
                  <a16:creationId xmlns:a16="http://schemas.microsoft.com/office/drawing/2014/main" id="{A7E3F763-538E-43DC-A198-8C1155763611}"/>
                </a:ext>
              </a:extLst>
            </p:cNvPr>
            <p:cNvSpPr/>
            <p:nvPr/>
          </p:nvSpPr>
          <p:spPr bwMode="auto">
            <a:xfrm>
              <a:off x="28706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grpSp>
        <p:nvGrpSpPr>
          <p:cNvPr id="24" name="Group 23">
            <a:extLst>
              <a:ext uri="{FF2B5EF4-FFF2-40B4-BE49-F238E27FC236}">
                <a16:creationId xmlns:a16="http://schemas.microsoft.com/office/drawing/2014/main" id="{BD2B9945-F3D5-4500-8166-B35BAF8E0596}"/>
              </a:ext>
            </a:extLst>
          </p:cNvPr>
          <p:cNvGrpSpPr/>
          <p:nvPr/>
        </p:nvGrpSpPr>
        <p:grpSpPr>
          <a:xfrm>
            <a:off x="5053761" y="4314634"/>
            <a:ext cx="388404" cy="554673"/>
            <a:chOff x="2780694" y="2613966"/>
            <a:chExt cx="396044" cy="599010"/>
          </a:xfrm>
        </p:grpSpPr>
        <p:sp>
          <p:nvSpPr>
            <p:cNvPr id="97" name="Rectangle 96">
              <a:extLst>
                <a:ext uri="{FF2B5EF4-FFF2-40B4-BE49-F238E27FC236}">
                  <a16:creationId xmlns:a16="http://schemas.microsoft.com/office/drawing/2014/main" id="{1E8126FA-852D-4C6F-9576-14DB79C3C601}"/>
                </a:ext>
              </a:extLst>
            </p:cNvPr>
            <p:cNvSpPr/>
            <p:nvPr/>
          </p:nvSpPr>
          <p:spPr bwMode="auto">
            <a:xfrm>
              <a:off x="2780694"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98" name="Rectangle 97">
              <a:extLst>
                <a:ext uri="{FF2B5EF4-FFF2-40B4-BE49-F238E27FC236}">
                  <a16:creationId xmlns:a16="http://schemas.microsoft.com/office/drawing/2014/main" id="{FF1DFC0F-A5AE-4C31-90BF-583B274F5F2D}"/>
                </a:ext>
              </a:extLst>
            </p:cNvPr>
            <p:cNvSpPr/>
            <p:nvPr/>
          </p:nvSpPr>
          <p:spPr bwMode="auto">
            <a:xfrm>
              <a:off x="2870707"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99" name="Rectangle 98">
              <a:extLst>
                <a:ext uri="{FF2B5EF4-FFF2-40B4-BE49-F238E27FC236}">
                  <a16:creationId xmlns:a16="http://schemas.microsoft.com/office/drawing/2014/main" id="{54B49DD8-C1B4-44F6-9CE8-A6890A44CDC4}"/>
                </a:ext>
              </a:extLst>
            </p:cNvPr>
            <p:cNvSpPr/>
            <p:nvPr/>
          </p:nvSpPr>
          <p:spPr bwMode="auto">
            <a:xfrm>
              <a:off x="2870707"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grpSp>
        <p:nvGrpSpPr>
          <p:cNvPr id="25" name="Group 24">
            <a:extLst>
              <a:ext uri="{FF2B5EF4-FFF2-40B4-BE49-F238E27FC236}">
                <a16:creationId xmlns:a16="http://schemas.microsoft.com/office/drawing/2014/main" id="{86EFAEF3-0AA7-40EB-9F60-AB9906835E60}"/>
              </a:ext>
            </a:extLst>
          </p:cNvPr>
          <p:cNvGrpSpPr/>
          <p:nvPr/>
        </p:nvGrpSpPr>
        <p:grpSpPr>
          <a:xfrm>
            <a:off x="5203220" y="4455754"/>
            <a:ext cx="388404" cy="554673"/>
            <a:chOff x="2780693" y="2613966"/>
            <a:chExt cx="396044" cy="599010"/>
          </a:xfrm>
        </p:grpSpPr>
        <p:sp>
          <p:nvSpPr>
            <p:cNvPr id="94" name="Rectangle 93">
              <a:extLst>
                <a:ext uri="{FF2B5EF4-FFF2-40B4-BE49-F238E27FC236}">
                  <a16:creationId xmlns:a16="http://schemas.microsoft.com/office/drawing/2014/main" id="{2290CD7D-25E0-46E7-A7F4-F08EC09B78FA}"/>
                </a:ext>
              </a:extLst>
            </p:cNvPr>
            <p:cNvSpPr/>
            <p:nvPr/>
          </p:nvSpPr>
          <p:spPr bwMode="auto">
            <a:xfrm>
              <a:off x="2780693"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95" name="Rectangle 94">
              <a:extLst>
                <a:ext uri="{FF2B5EF4-FFF2-40B4-BE49-F238E27FC236}">
                  <a16:creationId xmlns:a16="http://schemas.microsoft.com/office/drawing/2014/main" id="{8AD238DD-4882-4103-90BE-B22E38E2F486}"/>
                </a:ext>
              </a:extLst>
            </p:cNvPr>
            <p:cNvSpPr/>
            <p:nvPr/>
          </p:nvSpPr>
          <p:spPr bwMode="auto">
            <a:xfrm>
              <a:off x="2870707"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96" name="Rectangle 95">
              <a:extLst>
                <a:ext uri="{FF2B5EF4-FFF2-40B4-BE49-F238E27FC236}">
                  <a16:creationId xmlns:a16="http://schemas.microsoft.com/office/drawing/2014/main" id="{4A761D7B-0EFD-4A67-BEB2-3DB16644EDCA}"/>
                </a:ext>
              </a:extLst>
            </p:cNvPr>
            <p:cNvSpPr/>
            <p:nvPr/>
          </p:nvSpPr>
          <p:spPr bwMode="auto">
            <a:xfrm>
              <a:off x="2870707"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sp>
        <p:nvSpPr>
          <p:cNvPr id="26" name="Rectangle 25">
            <a:extLst>
              <a:ext uri="{FF2B5EF4-FFF2-40B4-BE49-F238E27FC236}">
                <a16:creationId xmlns:a16="http://schemas.microsoft.com/office/drawing/2014/main" id="{72013340-38A4-46AA-9852-B0BB23AB3056}"/>
              </a:ext>
            </a:extLst>
          </p:cNvPr>
          <p:cNvSpPr/>
          <p:nvPr/>
        </p:nvSpPr>
        <p:spPr bwMode="auto">
          <a:xfrm>
            <a:off x="6570315" y="4169937"/>
            <a:ext cx="415519" cy="730666"/>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6369D011-0C54-454B-B8D8-0BA1866DAC93}"/>
              </a:ext>
            </a:extLst>
          </p:cNvPr>
          <p:cNvSpPr/>
          <p:nvPr/>
        </p:nvSpPr>
        <p:spPr bwMode="auto">
          <a:xfrm>
            <a:off x="6740817" y="4332143"/>
            <a:ext cx="414191" cy="70958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b="1" dirty="0">
                <a:latin typeface="Arial" charset="0"/>
              </a:rPr>
              <a:t>AGG</a:t>
            </a:r>
            <a:endParaRPr kumimoji="0" lang="en-US" sz="1000" b="1" i="0" u="none" strike="noStrike" cap="none" normalizeH="0" baseline="0" dirty="0">
              <a:ln>
                <a:noFill/>
              </a:ln>
              <a:solidFill>
                <a:schemeClr val="tx1"/>
              </a:solidFill>
              <a:effectLst/>
              <a:latin typeface="Arial" charset="0"/>
            </a:endParaRPr>
          </a:p>
        </p:txBody>
      </p:sp>
      <p:grpSp>
        <p:nvGrpSpPr>
          <p:cNvPr id="28" name="Group 27">
            <a:extLst>
              <a:ext uri="{FF2B5EF4-FFF2-40B4-BE49-F238E27FC236}">
                <a16:creationId xmlns:a16="http://schemas.microsoft.com/office/drawing/2014/main" id="{89D773FE-45EC-4490-B7E0-2D794A59E8AA}"/>
              </a:ext>
            </a:extLst>
          </p:cNvPr>
          <p:cNvGrpSpPr/>
          <p:nvPr/>
        </p:nvGrpSpPr>
        <p:grpSpPr>
          <a:xfrm>
            <a:off x="5352683" y="4596874"/>
            <a:ext cx="388404" cy="554673"/>
            <a:chOff x="2780696" y="2613966"/>
            <a:chExt cx="396044" cy="599010"/>
          </a:xfrm>
        </p:grpSpPr>
        <p:sp>
          <p:nvSpPr>
            <p:cNvPr id="91" name="Rectangle 90">
              <a:extLst>
                <a:ext uri="{FF2B5EF4-FFF2-40B4-BE49-F238E27FC236}">
                  <a16:creationId xmlns:a16="http://schemas.microsoft.com/office/drawing/2014/main" id="{2DA49022-A3C3-486E-B5D6-86F1B8F13D1E}"/>
                </a:ext>
              </a:extLst>
            </p:cNvPr>
            <p:cNvSpPr/>
            <p:nvPr/>
          </p:nvSpPr>
          <p:spPr bwMode="auto">
            <a:xfrm>
              <a:off x="2780696"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92" name="Rectangle 91">
              <a:extLst>
                <a:ext uri="{FF2B5EF4-FFF2-40B4-BE49-F238E27FC236}">
                  <a16:creationId xmlns:a16="http://schemas.microsoft.com/office/drawing/2014/main" id="{A464F19E-5090-4664-9F33-57C0DAF702C5}"/>
                </a:ext>
              </a:extLst>
            </p:cNvPr>
            <p:cNvSpPr/>
            <p:nvPr/>
          </p:nvSpPr>
          <p:spPr bwMode="auto">
            <a:xfrm>
              <a:off x="2870691"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93" name="Rectangle 92">
              <a:extLst>
                <a:ext uri="{FF2B5EF4-FFF2-40B4-BE49-F238E27FC236}">
                  <a16:creationId xmlns:a16="http://schemas.microsoft.com/office/drawing/2014/main" id="{C4A8073D-9F31-4948-A747-73B91E202CF4}"/>
                </a:ext>
              </a:extLst>
            </p:cNvPr>
            <p:cNvSpPr/>
            <p:nvPr/>
          </p:nvSpPr>
          <p:spPr bwMode="auto">
            <a:xfrm>
              <a:off x="2870691"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sp>
        <p:nvSpPr>
          <p:cNvPr id="29" name="Flowchart: Magnetic Disk 28">
            <a:extLst>
              <a:ext uri="{FF2B5EF4-FFF2-40B4-BE49-F238E27FC236}">
                <a16:creationId xmlns:a16="http://schemas.microsoft.com/office/drawing/2014/main" id="{51D3B15A-EC6C-4FAE-A48E-D29F3E3EBDA0}"/>
              </a:ext>
            </a:extLst>
          </p:cNvPr>
          <p:cNvSpPr/>
          <p:nvPr/>
        </p:nvSpPr>
        <p:spPr bwMode="auto">
          <a:xfrm>
            <a:off x="10542215" y="3471438"/>
            <a:ext cx="896761" cy="567302"/>
          </a:xfrm>
          <a:prstGeom prst="flowChartMagneticDisk">
            <a:avLst/>
          </a:prstGeom>
          <a:solidFill>
            <a:srgbClr val="FF99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30" name="TextBox 4">
            <a:extLst>
              <a:ext uri="{FF2B5EF4-FFF2-40B4-BE49-F238E27FC236}">
                <a16:creationId xmlns:a16="http://schemas.microsoft.com/office/drawing/2014/main" id="{22555132-7FAD-4069-AAC5-39A7F850EC94}"/>
              </a:ext>
            </a:extLst>
          </p:cNvPr>
          <p:cNvSpPr txBox="1"/>
          <p:nvPr/>
        </p:nvSpPr>
        <p:spPr>
          <a:xfrm>
            <a:off x="763964" y="1606525"/>
            <a:ext cx="806631"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Detector</a:t>
            </a:r>
          </a:p>
        </p:txBody>
      </p:sp>
      <p:sp>
        <p:nvSpPr>
          <p:cNvPr id="31" name="TextBox 4">
            <a:extLst>
              <a:ext uri="{FF2B5EF4-FFF2-40B4-BE49-F238E27FC236}">
                <a16:creationId xmlns:a16="http://schemas.microsoft.com/office/drawing/2014/main" id="{65D143F2-BB94-4023-8880-91218F03DB7A}"/>
              </a:ext>
            </a:extLst>
          </p:cNvPr>
          <p:cNvSpPr txBox="1"/>
          <p:nvPr/>
        </p:nvSpPr>
        <p:spPr>
          <a:xfrm>
            <a:off x="4367692" y="1520055"/>
            <a:ext cx="1503938" cy="461665"/>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i="1" dirty="0">
                <a:solidFill>
                  <a:srgbClr val="0070C0"/>
                </a:solidFill>
                <a:latin typeface="Arial" panose="020B0604020202020204" pitchFamily="34" charset="0"/>
                <a:cs typeface="Arial" panose="020B0604020202020204" pitchFamily="34" charset="0"/>
              </a:rPr>
              <a:t>FEB</a:t>
            </a:r>
          </a:p>
          <a:p>
            <a:pPr algn="r"/>
            <a:r>
              <a:rPr lang="en-US" sz="1200" b="1" i="1" dirty="0">
                <a:solidFill>
                  <a:srgbClr val="0070C0"/>
                </a:solidFill>
                <a:latin typeface="Arial" panose="020B0604020202020204" pitchFamily="34" charset="0"/>
                <a:cs typeface="Arial" panose="020B0604020202020204" pitchFamily="34" charset="0"/>
              </a:rPr>
              <a:t>(Front End Board)</a:t>
            </a:r>
          </a:p>
        </p:txBody>
      </p:sp>
      <p:sp>
        <p:nvSpPr>
          <p:cNvPr id="32" name="TextBox 4">
            <a:extLst>
              <a:ext uri="{FF2B5EF4-FFF2-40B4-BE49-F238E27FC236}">
                <a16:creationId xmlns:a16="http://schemas.microsoft.com/office/drawing/2014/main" id="{840F27EB-B1FD-44D3-9F65-A5810D70F1CC}"/>
              </a:ext>
            </a:extLst>
          </p:cNvPr>
          <p:cNvSpPr txBox="1"/>
          <p:nvPr/>
        </p:nvSpPr>
        <p:spPr>
          <a:xfrm>
            <a:off x="6281272" y="1525150"/>
            <a:ext cx="1194558" cy="461666"/>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i="1" dirty="0">
                <a:solidFill>
                  <a:srgbClr val="0070C0"/>
                </a:solidFill>
                <a:latin typeface="Arial" panose="020B0604020202020204" pitchFamily="34" charset="0"/>
                <a:cs typeface="Arial" panose="020B0604020202020204" pitchFamily="34" charset="0"/>
              </a:rPr>
              <a:t>AGG</a:t>
            </a:r>
          </a:p>
          <a:p>
            <a:pPr algn="ctr"/>
            <a:r>
              <a:rPr lang="en-US" sz="1200" b="1" i="1" dirty="0">
                <a:solidFill>
                  <a:srgbClr val="0070C0"/>
                </a:solidFill>
                <a:latin typeface="Arial" panose="020B0604020202020204" pitchFamily="34" charset="0"/>
                <a:cs typeface="Arial" panose="020B0604020202020204" pitchFamily="34" charset="0"/>
              </a:rPr>
              <a:t>(Aggregation)</a:t>
            </a:r>
          </a:p>
        </p:txBody>
      </p:sp>
      <p:sp>
        <p:nvSpPr>
          <p:cNvPr id="33" name="TextBox 4">
            <a:extLst>
              <a:ext uri="{FF2B5EF4-FFF2-40B4-BE49-F238E27FC236}">
                <a16:creationId xmlns:a16="http://schemas.microsoft.com/office/drawing/2014/main" id="{3A548762-4724-4AF5-8D05-EAE7F371A021}"/>
              </a:ext>
            </a:extLst>
          </p:cNvPr>
          <p:cNvSpPr txBox="1"/>
          <p:nvPr/>
        </p:nvSpPr>
        <p:spPr>
          <a:xfrm>
            <a:off x="8563931" y="1576680"/>
            <a:ext cx="1496628" cy="461665"/>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DAQ</a:t>
            </a:r>
            <a:br>
              <a:rPr lang="en-US" sz="1200" b="1" i="1" dirty="0">
                <a:solidFill>
                  <a:srgbClr val="0070C0"/>
                </a:solidFill>
                <a:latin typeface="Arial" panose="020B0604020202020204" pitchFamily="34" charset="0"/>
                <a:cs typeface="Arial" panose="020B0604020202020204" pitchFamily="34" charset="0"/>
              </a:rPr>
            </a:br>
            <a:r>
              <a:rPr lang="en-US" sz="1200" b="1" i="1" dirty="0">
                <a:solidFill>
                  <a:srgbClr val="0070C0"/>
                </a:solidFill>
                <a:latin typeface="Arial" panose="020B0604020202020204" pitchFamily="34" charset="0"/>
                <a:cs typeface="Arial" panose="020B0604020202020204" pitchFamily="34" charset="0"/>
              </a:rPr>
              <a:t>(Data Acquisition)</a:t>
            </a:r>
          </a:p>
        </p:txBody>
      </p:sp>
      <p:sp>
        <p:nvSpPr>
          <p:cNvPr id="34" name="TextBox 4">
            <a:extLst>
              <a:ext uri="{FF2B5EF4-FFF2-40B4-BE49-F238E27FC236}">
                <a16:creationId xmlns:a16="http://schemas.microsoft.com/office/drawing/2014/main" id="{AE91D904-198F-49B3-B63F-CE436B9B0E1A}"/>
              </a:ext>
            </a:extLst>
          </p:cNvPr>
          <p:cNvSpPr txBox="1"/>
          <p:nvPr/>
        </p:nvSpPr>
        <p:spPr>
          <a:xfrm>
            <a:off x="10614446" y="3707372"/>
            <a:ext cx="756938"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Storage</a:t>
            </a:r>
          </a:p>
        </p:txBody>
      </p:sp>
      <p:sp>
        <p:nvSpPr>
          <p:cNvPr id="35" name="TextBox 4">
            <a:extLst>
              <a:ext uri="{FF2B5EF4-FFF2-40B4-BE49-F238E27FC236}">
                <a16:creationId xmlns:a16="http://schemas.microsoft.com/office/drawing/2014/main" id="{CC4B89B1-F196-4670-A7B5-B1BC95F45D30}"/>
              </a:ext>
            </a:extLst>
          </p:cNvPr>
          <p:cNvSpPr txBox="1"/>
          <p:nvPr/>
        </p:nvSpPr>
        <p:spPr>
          <a:xfrm>
            <a:off x="3506188" y="3048357"/>
            <a:ext cx="551754"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ASIC</a:t>
            </a:r>
          </a:p>
        </p:txBody>
      </p:sp>
      <p:cxnSp>
        <p:nvCxnSpPr>
          <p:cNvPr id="36" name="Straight Connector 35">
            <a:extLst>
              <a:ext uri="{FF2B5EF4-FFF2-40B4-BE49-F238E27FC236}">
                <a16:creationId xmlns:a16="http://schemas.microsoft.com/office/drawing/2014/main" id="{76C980E1-3D42-4FD5-A670-814D890601D3}"/>
              </a:ext>
            </a:extLst>
          </p:cNvPr>
          <p:cNvCxnSpPr>
            <a:cxnSpLocks/>
          </p:cNvCxnSpPr>
          <p:nvPr/>
        </p:nvCxnSpPr>
        <p:spPr bwMode="auto">
          <a:xfrm>
            <a:off x="6022773" y="1021504"/>
            <a:ext cx="29872" cy="4122424"/>
          </a:xfrm>
          <a:prstGeom prst="line">
            <a:avLst/>
          </a:prstGeom>
          <a:ln w="19050">
            <a:solidFill>
              <a:srgbClr val="0070C0"/>
            </a:solidFill>
            <a:prstDash val="lgDash"/>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37" name="Left-Right Arrow 33">
            <a:extLst>
              <a:ext uri="{FF2B5EF4-FFF2-40B4-BE49-F238E27FC236}">
                <a16:creationId xmlns:a16="http://schemas.microsoft.com/office/drawing/2014/main" id="{533A25FD-D75B-467A-97C0-EDCAA867C898}"/>
              </a:ext>
            </a:extLst>
          </p:cNvPr>
          <p:cNvSpPr/>
          <p:nvPr/>
        </p:nvSpPr>
        <p:spPr bwMode="auto">
          <a:xfrm>
            <a:off x="10166640" y="3714726"/>
            <a:ext cx="375575" cy="199868"/>
          </a:xfrm>
          <a:prstGeom prst="lef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CAD72A27-1EA4-407B-B491-88710AB9B229}"/>
              </a:ext>
            </a:extLst>
          </p:cNvPr>
          <p:cNvSpPr/>
          <p:nvPr/>
        </p:nvSpPr>
        <p:spPr bwMode="auto">
          <a:xfrm>
            <a:off x="8019715" y="5356145"/>
            <a:ext cx="578481" cy="412698"/>
          </a:xfrm>
          <a:prstGeom prst="rect">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39" name="TextBox 4">
            <a:extLst>
              <a:ext uri="{FF2B5EF4-FFF2-40B4-BE49-F238E27FC236}">
                <a16:creationId xmlns:a16="http://schemas.microsoft.com/office/drawing/2014/main" id="{404C9D45-BF3C-4E1D-AF82-FC92BEF03310}"/>
              </a:ext>
            </a:extLst>
          </p:cNvPr>
          <p:cNvSpPr txBox="1"/>
          <p:nvPr/>
        </p:nvSpPr>
        <p:spPr>
          <a:xfrm>
            <a:off x="9613914" y="5277443"/>
            <a:ext cx="1792478" cy="461665"/>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Power Supply System</a:t>
            </a:r>
          </a:p>
          <a:p>
            <a:r>
              <a:rPr lang="en-US" sz="1200" b="1" i="1" dirty="0">
                <a:solidFill>
                  <a:srgbClr val="0070C0"/>
                </a:solidFill>
                <a:latin typeface="Arial" panose="020B0604020202020204" pitchFamily="34" charset="0"/>
                <a:cs typeface="Arial" panose="020B0604020202020204" pitchFamily="34" charset="0"/>
              </a:rPr>
              <a:t>(HV, LV, Bias)</a:t>
            </a:r>
          </a:p>
        </p:txBody>
      </p:sp>
      <p:cxnSp>
        <p:nvCxnSpPr>
          <p:cNvPr id="40" name="Elbow Connector 38">
            <a:extLst>
              <a:ext uri="{FF2B5EF4-FFF2-40B4-BE49-F238E27FC236}">
                <a16:creationId xmlns:a16="http://schemas.microsoft.com/office/drawing/2014/main" id="{3AFA3986-9EAA-4B5C-A8D3-2823F45C7FEB}"/>
              </a:ext>
            </a:extLst>
          </p:cNvPr>
          <p:cNvCxnSpPr>
            <a:cxnSpLocks/>
            <a:endCxn id="181" idx="2"/>
          </p:cNvCxnSpPr>
          <p:nvPr/>
        </p:nvCxnSpPr>
        <p:spPr bwMode="auto">
          <a:xfrm rot="10800000">
            <a:off x="1221035" y="4310185"/>
            <a:ext cx="9313615" cy="1358552"/>
          </a:xfrm>
          <a:prstGeom prst="bentConnector2">
            <a:avLst/>
          </a:prstGeom>
          <a:noFill/>
          <a:ln w="25400" cap="flat" cmpd="sng" algn="ctr">
            <a:solidFill>
              <a:srgbClr val="FF0000"/>
            </a:solidFill>
            <a:prstDash val="solid"/>
            <a:round/>
            <a:headEnd type="none" w="med" len="med"/>
            <a:tailEnd type="none" w="med" len="med"/>
          </a:ln>
          <a:effectLst/>
        </p:spPr>
      </p:cxnSp>
      <p:grpSp>
        <p:nvGrpSpPr>
          <p:cNvPr id="41" name="Group 40">
            <a:extLst>
              <a:ext uri="{FF2B5EF4-FFF2-40B4-BE49-F238E27FC236}">
                <a16:creationId xmlns:a16="http://schemas.microsoft.com/office/drawing/2014/main" id="{C4C17649-787F-4BED-BA85-4C13E4DC61C2}"/>
              </a:ext>
            </a:extLst>
          </p:cNvPr>
          <p:cNvGrpSpPr/>
          <p:nvPr/>
        </p:nvGrpSpPr>
        <p:grpSpPr>
          <a:xfrm>
            <a:off x="4814318" y="5038270"/>
            <a:ext cx="318995" cy="466748"/>
            <a:chOff x="2266511" y="5013176"/>
            <a:chExt cx="325269" cy="504056"/>
          </a:xfrm>
        </p:grpSpPr>
        <p:grpSp>
          <p:nvGrpSpPr>
            <p:cNvPr id="84" name="Group 83">
              <a:extLst>
                <a:ext uri="{FF2B5EF4-FFF2-40B4-BE49-F238E27FC236}">
                  <a16:creationId xmlns:a16="http://schemas.microsoft.com/office/drawing/2014/main" id="{71B424D9-EC34-4DFC-BB9A-2B1BFF74F807}"/>
                </a:ext>
              </a:extLst>
            </p:cNvPr>
            <p:cNvGrpSpPr/>
            <p:nvPr/>
          </p:nvGrpSpPr>
          <p:grpSpPr>
            <a:xfrm>
              <a:off x="2399479" y="5084424"/>
              <a:ext cx="92870" cy="181734"/>
              <a:chOff x="2399479" y="5084424"/>
              <a:chExt cx="92870" cy="181734"/>
            </a:xfrm>
          </p:grpSpPr>
          <p:sp>
            <p:nvSpPr>
              <p:cNvPr id="89" name="Arc 88">
                <a:extLst>
                  <a:ext uri="{FF2B5EF4-FFF2-40B4-BE49-F238E27FC236}">
                    <a16:creationId xmlns:a16="http://schemas.microsoft.com/office/drawing/2014/main" id="{C062E907-B655-4EF6-9F9A-9E475B19214F}"/>
                  </a:ext>
                </a:extLst>
              </p:cNvPr>
              <p:cNvSpPr>
                <a:spLocks noChangeAspect="1"/>
              </p:cNvSpPr>
              <p:nvPr/>
            </p:nvSpPr>
            <p:spPr bwMode="auto">
              <a:xfrm>
                <a:off x="2400909" y="5084424"/>
                <a:ext cx="91440" cy="91440"/>
              </a:xfrm>
              <a:prstGeom prst="arc">
                <a:avLst>
                  <a:gd name="adj1" fmla="val 16200000"/>
                  <a:gd name="adj2" fmla="val 5540204"/>
                </a:avLst>
              </a:prstGeom>
              <a:noFill/>
              <a:ln w="2222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90" name="Arc 89">
                <a:extLst>
                  <a:ext uri="{FF2B5EF4-FFF2-40B4-BE49-F238E27FC236}">
                    <a16:creationId xmlns:a16="http://schemas.microsoft.com/office/drawing/2014/main" id="{30FBDF48-19CB-4B04-8C0A-1281B56DB54A}"/>
                  </a:ext>
                </a:extLst>
              </p:cNvPr>
              <p:cNvSpPr>
                <a:spLocks noChangeAspect="1"/>
              </p:cNvSpPr>
              <p:nvPr/>
            </p:nvSpPr>
            <p:spPr bwMode="auto">
              <a:xfrm rot="10800000">
                <a:off x="2399479" y="5174718"/>
                <a:ext cx="91440" cy="91440"/>
              </a:xfrm>
              <a:prstGeom prst="arc">
                <a:avLst>
                  <a:gd name="adj1" fmla="val 16200000"/>
                  <a:gd name="adj2" fmla="val 5540204"/>
                </a:avLst>
              </a:prstGeom>
              <a:noFill/>
              <a:ln w="2222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grpSp>
          <p:nvGrpSpPr>
            <p:cNvPr id="85" name="Group 84">
              <a:extLst>
                <a:ext uri="{FF2B5EF4-FFF2-40B4-BE49-F238E27FC236}">
                  <a16:creationId xmlns:a16="http://schemas.microsoft.com/office/drawing/2014/main" id="{A838E108-5B36-4F6C-8EE8-45DE461CC424}"/>
                </a:ext>
              </a:extLst>
            </p:cNvPr>
            <p:cNvGrpSpPr/>
            <p:nvPr/>
          </p:nvGrpSpPr>
          <p:grpSpPr>
            <a:xfrm>
              <a:off x="2387941" y="5265585"/>
              <a:ext cx="92870" cy="181734"/>
              <a:chOff x="2399479" y="5084424"/>
              <a:chExt cx="92870" cy="181734"/>
            </a:xfrm>
          </p:grpSpPr>
          <p:sp>
            <p:nvSpPr>
              <p:cNvPr id="87" name="Arc 86">
                <a:extLst>
                  <a:ext uri="{FF2B5EF4-FFF2-40B4-BE49-F238E27FC236}">
                    <a16:creationId xmlns:a16="http://schemas.microsoft.com/office/drawing/2014/main" id="{CFB63CC1-F40E-4EA4-B574-77A87F240AA3}"/>
                  </a:ext>
                </a:extLst>
              </p:cNvPr>
              <p:cNvSpPr>
                <a:spLocks noChangeAspect="1"/>
              </p:cNvSpPr>
              <p:nvPr/>
            </p:nvSpPr>
            <p:spPr bwMode="auto">
              <a:xfrm>
                <a:off x="2400909" y="5084424"/>
                <a:ext cx="91440" cy="91440"/>
              </a:xfrm>
              <a:prstGeom prst="arc">
                <a:avLst>
                  <a:gd name="adj1" fmla="val 16200000"/>
                  <a:gd name="adj2" fmla="val 5540204"/>
                </a:avLst>
              </a:prstGeom>
              <a:noFill/>
              <a:ln w="2222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88" name="Arc 87">
                <a:extLst>
                  <a:ext uri="{FF2B5EF4-FFF2-40B4-BE49-F238E27FC236}">
                    <a16:creationId xmlns:a16="http://schemas.microsoft.com/office/drawing/2014/main" id="{AAB91D1B-4E86-4B7A-8DD3-2A9D1DDD0302}"/>
                  </a:ext>
                </a:extLst>
              </p:cNvPr>
              <p:cNvSpPr>
                <a:spLocks noChangeAspect="1"/>
              </p:cNvSpPr>
              <p:nvPr/>
            </p:nvSpPr>
            <p:spPr bwMode="auto">
              <a:xfrm rot="10800000">
                <a:off x="2399479" y="5174718"/>
                <a:ext cx="91440" cy="91440"/>
              </a:xfrm>
              <a:prstGeom prst="arc">
                <a:avLst>
                  <a:gd name="adj1" fmla="val 16200000"/>
                  <a:gd name="adj2" fmla="val 5540204"/>
                </a:avLst>
              </a:prstGeom>
              <a:noFill/>
              <a:ln w="2222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sp>
          <p:nvSpPr>
            <p:cNvPr id="86" name="Rectangle 85">
              <a:extLst>
                <a:ext uri="{FF2B5EF4-FFF2-40B4-BE49-F238E27FC236}">
                  <a16:creationId xmlns:a16="http://schemas.microsoft.com/office/drawing/2014/main" id="{AEBBE5FB-BF2E-4226-8E3F-44CE0B5DDDCD}"/>
                </a:ext>
              </a:extLst>
            </p:cNvPr>
            <p:cNvSpPr/>
            <p:nvPr/>
          </p:nvSpPr>
          <p:spPr bwMode="auto">
            <a:xfrm>
              <a:off x="2266511" y="5013176"/>
              <a:ext cx="325269" cy="50405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grpSp>
        <p:nvGrpSpPr>
          <p:cNvPr id="42" name="Group 41">
            <a:extLst>
              <a:ext uri="{FF2B5EF4-FFF2-40B4-BE49-F238E27FC236}">
                <a16:creationId xmlns:a16="http://schemas.microsoft.com/office/drawing/2014/main" id="{48FB3694-99E5-4381-93EA-25C6EEDD3F8C}"/>
              </a:ext>
            </a:extLst>
          </p:cNvPr>
          <p:cNvGrpSpPr/>
          <p:nvPr/>
        </p:nvGrpSpPr>
        <p:grpSpPr>
          <a:xfrm>
            <a:off x="6620654" y="5086249"/>
            <a:ext cx="353521" cy="333794"/>
            <a:chOff x="4095767" y="5402593"/>
            <a:chExt cx="360475" cy="360475"/>
          </a:xfrm>
        </p:grpSpPr>
        <p:sp>
          <p:nvSpPr>
            <p:cNvPr id="80" name="Teardrop 79">
              <a:extLst>
                <a:ext uri="{FF2B5EF4-FFF2-40B4-BE49-F238E27FC236}">
                  <a16:creationId xmlns:a16="http://schemas.microsoft.com/office/drawing/2014/main" id="{220131B0-E397-4BBC-958A-7CD29C8F7748}"/>
                </a:ext>
              </a:extLst>
            </p:cNvPr>
            <p:cNvSpPr>
              <a:spLocks noChangeAspect="1"/>
            </p:cNvSpPr>
            <p:nvPr/>
          </p:nvSpPr>
          <p:spPr bwMode="auto">
            <a:xfrm>
              <a:off x="4184566" y="5589240"/>
              <a:ext cx="91440" cy="91440"/>
            </a:xfrm>
            <a:prstGeom prst="teardrop">
              <a:avLst/>
            </a:prstGeom>
            <a:noFill/>
            <a:ln w="254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81" name="Teardrop 80">
              <a:extLst>
                <a:ext uri="{FF2B5EF4-FFF2-40B4-BE49-F238E27FC236}">
                  <a16:creationId xmlns:a16="http://schemas.microsoft.com/office/drawing/2014/main" id="{5E84D299-EAE1-44B1-9034-B898EFC37909}"/>
                </a:ext>
              </a:extLst>
            </p:cNvPr>
            <p:cNvSpPr>
              <a:spLocks noChangeAspect="1"/>
            </p:cNvSpPr>
            <p:nvPr/>
          </p:nvSpPr>
          <p:spPr bwMode="auto">
            <a:xfrm rot="7200000">
              <a:off x="4213098" y="5464054"/>
              <a:ext cx="91440" cy="91440"/>
            </a:xfrm>
            <a:prstGeom prst="teardrop">
              <a:avLst/>
            </a:prstGeom>
            <a:noFill/>
            <a:ln w="254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82" name="Teardrop 81">
              <a:extLst>
                <a:ext uri="{FF2B5EF4-FFF2-40B4-BE49-F238E27FC236}">
                  <a16:creationId xmlns:a16="http://schemas.microsoft.com/office/drawing/2014/main" id="{B09E5A5F-F2D3-4A25-81D3-2025A65FAA35}"/>
                </a:ext>
              </a:extLst>
            </p:cNvPr>
            <p:cNvSpPr>
              <a:spLocks noChangeAspect="1"/>
            </p:cNvSpPr>
            <p:nvPr/>
          </p:nvSpPr>
          <p:spPr bwMode="auto">
            <a:xfrm rot="14400000">
              <a:off x="4307071" y="5554970"/>
              <a:ext cx="91440" cy="91440"/>
            </a:xfrm>
            <a:prstGeom prst="teardrop">
              <a:avLst/>
            </a:prstGeom>
            <a:noFill/>
            <a:ln w="254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83" name="Oval 82">
              <a:extLst>
                <a:ext uri="{FF2B5EF4-FFF2-40B4-BE49-F238E27FC236}">
                  <a16:creationId xmlns:a16="http://schemas.microsoft.com/office/drawing/2014/main" id="{9B8D26CD-EA58-49A7-ACFD-A2FC31929AD3}"/>
                </a:ext>
              </a:extLst>
            </p:cNvPr>
            <p:cNvSpPr>
              <a:spLocks noChangeAspect="1"/>
            </p:cNvSpPr>
            <p:nvPr/>
          </p:nvSpPr>
          <p:spPr bwMode="auto">
            <a:xfrm>
              <a:off x="4095767" y="5402593"/>
              <a:ext cx="360475" cy="360475"/>
            </a:xfrm>
            <a:prstGeom prst="ellips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cxnSp>
        <p:nvCxnSpPr>
          <p:cNvPr id="43" name="Elbow Connector 41">
            <a:extLst>
              <a:ext uri="{FF2B5EF4-FFF2-40B4-BE49-F238E27FC236}">
                <a16:creationId xmlns:a16="http://schemas.microsoft.com/office/drawing/2014/main" id="{827E6A17-D55A-4002-BC39-1599E4049147}"/>
              </a:ext>
            </a:extLst>
          </p:cNvPr>
          <p:cNvCxnSpPr>
            <a:cxnSpLocks/>
            <a:endCxn id="83" idx="4"/>
          </p:cNvCxnSpPr>
          <p:nvPr/>
        </p:nvCxnSpPr>
        <p:spPr bwMode="auto">
          <a:xfrm rot="10800000">
            <a:off x="6797417" y="5420043"/>
            <a:ext cx="2257141" cy="621608"/>
          </a:xfrm>
          <a:prstGeom prst="bentConnector2">
            <a:avLst/>
          </a:prstGeom>
          <a:noFill/>
          <a:ln w="12700" cap="flat" cmpd="sng" algn="ctr">
            <a:solidFill>
              <a:schemeClr val="tx1"/>
            </a:solidFill>
            <a:prstDash val="solid"/>
            <a:round/>
            <a:headEnd type="none" w="med" len="med"/>
            <a:tailEnd type="none" w="med" len="med"/>
          </a:ln>
          <a:effectLst/>
        </p:spPr>
      </p:cxnSp>
      <p:cxnSp>
        <p:nvCxnSpPr>
          <p:cNvPr id="44" name="Elbow Connector 42">
            <a:extLst>
              <a:ext uri="{FF2B5EF4-FFF2-40B4-BE49-F238E27FC236}">
                <a16:creationId xmlns:a16="http://schemas.microsoft.com/office/drawing/2014/main" id="{3E2F9830-33E5-4DF5-8432-61B5C679A900}"/>
              </a:ext>
            </a:extLst>
          </p:cNvPr>
          <p:cNvCxnSpPr>
            <a:cxnSpLocks/>
            <a:stCxn id="66" idx="3"/>
            <a:endCxn id="86" idx="2"/>
          </p:cNvCxnSpPr>
          <p:nvPr/>
        </p:nvCxnSpPr>
        <p:spPr bwMode="auto">
          <a:xfrm flipH="1" flipV="1">
            <a:off x="4973816" y="5505018"/>
            <a:ext cx="4184872" cy="643428"/>
          </a:xfrm>
          <a:prstGeom prst="bentConnector4">
            <a:avLst>
              <a:gd name="adj1" fmla="val 100000"/>
              <a:gd name="adj2" fmla="val 66035"/>
            </a:avLst>
          </a:prstGeom>
          <a:noFill/>
          <a:ln w="12700"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C766E3F9-ADC5-4D58-B20E-68D2B208D7AF}"/>
              </a:ext>
            </a:extLst>
          </p:cNvPr>
          <p:cNvCxnSpPr>
            <a:cxnSpLocks/>
          </p:cNvCxnSpPr>
          <p:nvPr/>
        </p:nvCxnSpPr>
        <p:spPr bwMode="auto">
          <a:xfrm flipV="1">
            <a:off x="8768529" y="4959676"/>
            <a:ext cx="0" cy="1188770"/>
          </a:xfrm>
          <a:prstGeom prst="line">
            <a:avLst/>
          </a:prstGeom>
          <a:noFill/>
          <a:ln w="38100" cap="flat" cmpd="sng" algn="ctr">
            <a:solidFill>
              <a:schemeClr val="tx1"/>
            </a:solidFill>
            <a:prstDash val="solid"/>
            <a:round/>
            <a:headEnd type="none" w="med" len="med"/>
            <a:tailEnd type="none" w="med" len="med"/>
          </a:ln>
          <a:effectLst/>
        </p:spPr>
      </p:cxnSp>
      <p:sp>
        <p:nvSpPr>
          <p:cNvPr id="46" name="TextBox 4">
            <a:extLst>
              <a:ext uri="{FF2B5EF4-FFF2-40B4-BE49-F238E27FC236}">
                <a16:creationId xmlns:a16="http://schemas.microsoft.com/office/drawing/2014/main" id="{708F96E4-FC4B-41DD-BF2F-85FCBDE9C3CE}"/>
              </a:ext>
            </a:extLst>
          </p:cNvPr>
          <p:cNvSpPr txBox="1"/>
          <p:nvPr/>
        </p:nvSpPr>
        <p:spPr>
          <a:xfrm>
            <a:off x="9613654" y="5857257"/>
            <a:ext cx="1433406"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Cooling Systems</a:t>
            </a:r>
          </a:p>
        </p:txBody>
      </p:sp>
      <p:sp>
        <p:nvSpPr>
          <p:cNvPr id="47" name="TextBox 4">
            <a:extLst>
              <a:ext uri="{FF2B5EF4-FFF2-40B4-BE49-F238E27FC236}">
                <a16:creationId xmlns:a16="http://schemas.microsoft.com/office/drawing/2014/main" id="{EBFAE065-9E93-49C0-9AAD-A71750EE2310}"/>
              </a:ext>
            </a:extLst>
          </p:cNvPr>
          <p:cNvSpPr txBox="1"/>
          <p:nvPr/>
        </p:nvSpPr>
        <p:spPr>
          <a:xfrm>
            <a:off x="7179627" y="4145425"/>
            <a:ext cx="561372"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latin typeface="Arial" panose="020B0604020202020204" pitchFamily="34" charset="0"/>
                <a:cs typeface="Arial" panose="020B0604020202020204" pitchFamily="34" charset="0"/>
              </a:rPr>
              <a:t>Fiber</a:t>
            </a:r>
          </a:p>
        </p:txBody>
      </p:sp>
      <p:sp>
        <p:nvSpPr>
          <p:cNvPr id="48" name="Left Brace 47">
            <a:extLst>
              <a:ext uri="{FF2B5EF4-FFF2-40B4-BE49-F238E27FC236}">
                <a16:creationId xmlns:a16="http://schemas.microsoft.com/office/drawing/2014/main" id="{43AD51F8-8C16-4721-BAF0-53BCF6955F65}"/>
              </a:ext>
            </a:extLst>
          </p:cNvPr>
          <p:cNvSpPr/>
          <p:nvPr/>
        </p:nvSpPr>
        <p:spPr bwMode="auto">
          <a:xfrm rot="16200000">
            <a:off x="6131282" y="4621508"/>
            <a:ext cx="86426" cy="781105"/>
          </a:xfrm>
          <a:prstGeom prst="lef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49" name="TextBox 4">
            <a:extLst>
              <a:ext uri="{FF2B5EF4-FFF2-40B4-BE49-F238E27FC236}">
                <a16:creationId xmlns:a16="http://schemas.microsoft.com/office/drawing/2014/main" id="{D6A41E08-A83A-4567-9395-79845C87BFAE}"/>
              </a:ext>
            </a:extLst>
          </p:cNvPr>
          <p:cNvSpPr txBox="1"/>
          <p:nvPr/>
        </p:nvSpPr>
        <p:spPr>
          <a:xfrm>
            <a:off x="5672492" y="5095195"/>
            <a:ext cx="1057389" cy="415498"/>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cs typeface="Arial"/>
              </a:rPr>
              <a:t>LVDS ~ 5m</a:t>
            </a:r>
          </a:p>
          <a:p>
            <a:r>
              <a:rPr lang="en-US" sz="1050" b="1" dirty="0">
                <a:latin typeface="Arial"/>
                <a:cs typeface="Arial"/>
              </a:rPr>
              <a:t>Analog ~ 20m</a:t>
            </a:r>
          </a:p>
        </p:txBody>
      </p:sp>
      <p:grpSp>
        <p:nvGrpSpPr>
          <p:cNvPr id="50" name="Group 49">
            <a:extLst>
              <a:ext uri="{FF2B5EF4-FFF2-40B4-BE49-F238E27FC236}">
                <a16:creationId xmlns:a16="http://schemas.microsoft.com/office/drawing/2014/main" id="{F2DE1603-259D-4748-85F8-11C85FA3F0FE}"/>
              </a:ext>
            </a:extLst>
          </p:cNvPr>
          <p:cNvGrpSpPr/>
          <p:nvPr/>
        </p:nvGrpSpPr>
        <p:grpSpPr>
          <a:xfrm>
            <a:off x="4854775" y="3050480"/>
            <a:ext cx="388404" cy="554673"/>
            <a:chOff x="2780694" y="2613966"/>
            <a:chExt cx="396044" cy="599010"/>
          </a:xfrm>
        </p:grpSpPr>
        <p:sp>
          <p:nvSpPr>
            <p:cNvPr id="77" name="Rectangle 76">
              <a:extLst>
                <a:ext uri="{FF2B5EF4-FFF2-40B4-BE49-F238E27FC236}">
                  <a16:creationId xmlns:a16="http://schemas.microsoft.com/office/drawing/2014/main" id="{BEFE84FF-E09F-4A82-9A28-E6E655B56009}"/>
                </a:ext>
              </a:extLst>
            </p:cNvPr>
            <p:cNvSpPr/>
            <p:nvPr/>
          </p:nvSpPr>
          <p:spPr bwMode="auto">
            <a:xfrm>
              <a:off x="2780694"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963C19CB-A0F0-4EF4-B73C-E56F8CA8DDC2}"/>
                </a:ext>
              </a:extLst>
            </p:cNvPr>
            <p:cNvSpPr/>
            <p:nvPr/>
          </p:nvSpPr>
          <p:spPr bwMode="auto">
            <a:xfrm>
              <a:off x="28706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79" name="Rectangle 78">
              <a:extLst>
                <a:ext uri="{FF2B5EF4-FFF2-40B4-BE49-F238E27FC236}">
                  <a16:creationId xmlns:a16="http://schemas.microsoft.com/office/drawing/2014/main" id="{A452C084-13F3-4BF7-892B-2B7480FEC019}"/>
                </a:ext>
              </a:extLst>
            </p:cNvPr>
            <p:cNvSpPr/>
            <p:nvPr/>
          </p:nvSpPr>
          <p:spPr bwMode="auto">
            <a:xfrm>
              <a:off x="28706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grpSp>
        <p:nvGrpSpPr>
          <p:cNvPr id="51" name="Group 50">
            <a:extLst>
              <a:ext uri="{FF2B5EF4-FFF2-40B4-BE49-F238E27FC236}">
                <a16:creationId xmlns:a16="http://schemas.microsoft.com/office/drawing/2014/main" id="{F3EDCA7B-701B-4F09-A915-6C664697E041}"/>
              </a:ext>
            </a:extLst>
          </p:cNvPr>
          <p:cNvGrpSpPr/>
          <p:nvPr/>
        </p:nvGrpSpPr>
        <p:grpSpPr>
          <a:xfrm>
            <a:off x="5004234" y="3191599"/>
            <a:ext cx="388404" cy="554673"/>
            <a:chOff x="2780693" y="2613966"/>
            <a:chExt cx="396044" cy="599010"/>
          </a:xfrm>
        </p:grpSpPr>
        <p:sp>
          <p:nvSpPr>
            <p:cNvPr id="74" name="Rectangle 73">
              <a:extLst>
                <a:ext uri="{FF2B5EF4-FFF2-40B4-BE49-F238E27FC236}">
                  <a16:creationId xmlns:a16="http://schemas.microsoft.com/office/drawing/2014/main" id="{3579012A-5609-430F-A2FD-97EFA589A7D9}"/>
                </a:ext>
              </a:extLst>
            </p:cNvPr>
            <p:cNvSpPr/>
            <p:nvPr/>
          </p:nvSpPr>
          <p:spPr bwMode="auto">
            <a:xfrm>
              <a:off x="2780693"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F7AB5AB8-617B-4A86-9DCA-2CC87A6EB729}"/>
                </a:ext>
              </a:extLst>
            </p:cNvPr>
            <p:cNvSpPr/>
            <p:nvPr/>
          </p:nvSpPr>
          <p:spPr bwMode="auto">
            <a:xfrm>
              <a:off x="2870709"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76" name="Rectangle 75">
              <a:extLst>
                <a:ext uri="{FF2B5EF4-FFF2-40B4-BE49-F238E27FC236}">
                  <a16:creationId xmlns:a16="http://schemas.microsoft.com/office/drawing/2014/main" id="{C57045AF-4468-459A-9556-4B0EE6A052F1}"/>
                </a:ext>
              </a:extLst>
            </p:cNvPr>
            <p:cNvSpPr/>
            <p:nvPr/>
          </p:nvSpPr>
          <p:spPr bwMode="auto">
            <a:xfrm>
              <a:off x="2870709"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grpSp>
        <p:nvGrpSpPr>
          <p:cNvPr id="52" name="Group 51">
            <a:extLst>
              <a:ext uri="{FF2B5EF4-FFF2-40B4-BE49-F238E27FC236}">
                <a16:creationId xmlns:a16="http://schemas.microsoft.com/office/drawing/2014/main" id="{B3AC0EB8-9E95-4799-B67B-576368F80914}"/>
              </a:ext>
            </a:extLst>
          </p:cNvPr>
          <p:cNvGrpSpPr/>
          <p:nvPr/>
        </p:nvGrpSpPr>
        <p:grpSpPr>
          <a:xfrm>
            <a:off x="5153696" y="3332719"/>
            <a:ext cx="388404" cy="554673"/>
            <a:chOff x="2780695" y="2613966"/>
            <a:chExt cx="396044" cy="599010"/>
          </a:xfrm>
        </p:grpSpPr>
        <p:sp>
          <p:nvSpPr>
            <p:cNvPr id="71" name="Rectangle 70">
              <a:extLst>
                <a:ext uri="{FF2B5EF4-FFF2-40B4-BE49-F238E27FC236}">
                  <a16:creationId xmlns:a16="http://schemas.microsoft.com/office/drawing/2014/main" id="{620469CF-865D-4B80-A586-5C87541D2435}"/>
                </a:ext>
              </a:extLst>
            </p:cNvPr>
            <p:cNvSpPr/>
            <p:nvPr/>
          </p:nvSpPr>
          <p:spPr bwMode="auto">
            <a:xfrm>
              <a:off x="2780695"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72" name="Rectangle 71">
              <a:extLst>
                <a:ext uri="{FF2B5EF4-FFF2-40B4-BE49-F238E27FC236}">
                  <a16:creationId xmlns:a16="http://schemas.microsoft.com/office/drawing/2014/main" id="{1159BFEF-6224-4FFD-9C9F-B9373E734026}"/>
                </a:ext>
              </a:extLst>
            </p:cNvPr>
            <p:cNvSpPr/>
            <p:nvPr/>
          </p:nvSpPr>
          <p:spPr bwMode="auto">
            <a:xfrm>
              <a:off x="28706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73" name="Rectangle 72">
              <a:extLst>
                <a:ext uri="{FF2B5EF4-FFF2-40B4-BE49-F238E27FC236}">
                  <a16:creationId xmlns:a16="http://schemas.microsoft.com/office/drawing/2014/main" id="{08275709-3EC4-4687-9639-CD015DA574A4}"/>
                </a:ext>
              </a:extLst>
            </p:cNvPr>
            <p:cNvSpPr/>
            <p:nvPr/>
          </p:nvSpPr>
          <p:spPr bwMode="auto">
            <a:xfrm>
              <a:off x="28706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grpSp>
        <p:nvGrpSpPr>
          <p:cNvPr id="53" name="Group 52">
            <a:extLst>
              <a:ext uri="{FF2B5EF4-FFF2-40B4-BE49-F238E27FC236}">
                <a16:creationId xmlns:a16="http://schemas.microsoft.com/office/drawing/2014/main" id="{B81273CC-C03D-4B89-9DCB-D7849FAE2670}"/>
              </a:ext>
            </a:extLst>
          </p:cNvPr>
          <p:cNvGrpSpPr/>
          <p:nvPr/>
        </p:nvGrpSpPr>
        <p:grpSpPr>
          <a:xfrm>
            <a:off x="5303158" y="3473839"/>
            <a:ext cx="388404" cy="554673"/>
            <a:chOff x="2780696" y="2613966"/>
            <a:chExt cx="396044" cy="599010"/>
          </a:xfrm>
        </p:grpSpPr>
        <p:sp>
          <p:nvSpPr>
            <p:cNvPr id="68" name="Rectangle 67">
              <a:extLst>
                <a:ext uri="{FF2B5EF4-FFF2-40B4-BE49-F238E27FC236}">
                  <a16:creationId xmlns:a16="http://schemas.microsoft.com/office/drawing/2014/main" id="{7D0B4542-7C4F-47E7-879D-50FDBE2F7F54}"/>
                </a:ext>
              </a:extLst>
            </p:cNvPr>
            <p:cNvSpPr/>
            <p:nvPr/>
          </p:nvSpPr>
          <p:spPr bwMode="auto">
            <a:xfrm>
              <a:off x="2780696"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69" name="Rectangle 68">
              <a:extLst>
                <a:ext uri="{FF2B5EF4-FFF2-40B4-BE49-F238E27FC236}">
                  <a16:creationId xmlns:a16="http://schemas.microsoft.com/office/drawing/2014/main" id="{80BCAC5B-2C73-44D0-8399-E44C6CAEE051}"/>
                </a:ext>
              </a:extLst>
            </p:cNvPr>
            <p:cNvSpPr/>
            <p:nvPr/>
          </p:nvSpPr>
          <p:spPr bwMode="auto">
            <a:xfrm>
              <a:off x="2870709"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70" name="Rectangle 69">
              <a:extLst>
                <a:ext uri="{FF2B5EF4-FFF2-40B4-BE49-F238E27FC236}">
                  <a16:creationId xmlns:a16="http://schemas.microsoft.com/office/drawing/2014/main" id="{D27691C7-31A0-4DE2-8FAE-DE782FE9B9BD}"/>
                </a:ext>
              </a:extLst>
            </p:cNvPr>
            <p:cNvSpPr/>
            <p:nvPr/>
          </p:nvSpPr>
          <p:spPr bwMode="auto">
            <a:xfrm>
              <a:off x="28706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sp>
        <p:nvSpPr>
          <p:cNvPr id="54" name="TextBox 4">
            <a:extLst>
              <a:ext uri="{FF2B5EF4-FFF2-40B4-BE49-F238E27FC236}">
                <a16:creationId xmlns:a16="http://schemas.microsoft.com/office/drawing/2014/main" id="{B30F498E-69DA-4A66-99E7-671D6D26D4E7}"/>
              </a:ext>
            </a:extLst>
          </p:cNvPr>
          <p:cNvSpPr txBox="1"/>
          <p:nvPr/>
        </p:nvSpPr>
        <p:spPr>
          <a:xfrm>
            <a:off x="6059141" y="3321235"/>
            <a:ext cx="1172877"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latin typeface="Arial"/>
                <a:cs typeface="Arial"/>
              </a:rPr>
              <a:t>Fiber</a:t>
            </a:r>
            <a:endParaRPr lang="en-US" sz="1200" b="1" i="1" dirty="0">
              <a:latin typeface="Arial" panose="020B0604020202020204" pitchFamily="34" charset="0"/>
              <a:cs typeface="Arial" panose="020B0604020202020204" pitchFamily="34" charset="0"/>
            </a:endParaRPr>
          </a:p>
        </p:txBody>
      </p:sp>
      <p:sp>
        <p:nvSpPr>
          <p:cNvPr id="55" name="TextBox 4">
            <a:extLst>
              <a:ext uri="{FF2B5EF4-FFF2-40B4-BE49-F238E27FC236}">
                <a16:creationId xmlns:a16="http://schemas.microsoft.com/office/drawing/2014/main" id="{B52F640A-52C0-4F5B-9CC1-C090FB670412}"/>
              </a:ext>
            </a:extLst>
          </p:cNvPr>
          <p:cNvSpPr txBox="1"/>
          <p:nvPr/>
        </p:nvSpPr>
        <p:spPr>
          <a:xfrm>
            <a:off x="6742367" y="2869038"/>
            <a:ext cx="1046999" cy="461665"/>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a:latin typeface="Arial" panose="020B0604020202020204" pitchFamily="34" charset="0"/>
                <a:cs typeface="Arial" panose="020B0604020202020204" pitchFamily="34" charset="0"/>
              </a:rPr>
              <a:t>L ~ 100 m</a:t>
            </a:r>
          </a:p>
          <a:p>
            <a:pPr algn="r"/>
            <a:r>
              <a:rPr lang="en-US" sz="1200" b="1" dirty="0">
                <a:latin typeface="Arial" panose="020B0604020202020204" pitchFamily="34" charset="0"/>
                <a:cs typeface="Arial" panose="020B0604020202020204" pitchFamily="34" charset="0"/>
              </a:rPr>
              <a:t>fiber</a:t>
            </a:r>
          </a:p>
        </p:txBody>
      </p:sp>
      <p:cxnSp>
        <p:nvCxnSpPr>
          <p:cNvPr id="56" name="Elbow Connector 117">
            <a:extLst>
              <a:ext uri="{FF2B5EF4-FFF2-40B4-BE49-F238E27FC236}">
                <a16:creationId xmlns:a16="http://schemas.microsoft.com/office/drawing/2014/main" id="{886A3FFB-997C-4404-A45E-FDF2B0B71E51}"/>
              </a:ext>
            </a:extLst>
          </p:cNvPr>
          <p:cNvCxnSpPr>
            <a:cxnSpLocks/>
            <a:stCxn id="18" idx="1"/>
          </p:cNvCxnSpPr>
          <p:nvPr/>
        </p:nvCxnSpPr>
        <p:spPr bwMode="auto">
          <a:xfrm rot="10800000" flipV="1">
            <a:off x="8652558" y="2867162"/>
            <a:ext cx="198313" cy="757792"/>
          </a:xfrm>
          <a:prstGeom prst="bentConnector2">
            <a:avLst/>
          </a:prstGeom>
          <a:noFill/>
          <a:ln w="12700" cap="flat" cmpd="sng" algn="ctr">
            <a:solidFill>
              <a:schemeClr val="tx1"/>
            </a:solidFill>
            <a:prstDash val="solid"/>
            <a:round/>
            <a:headEnd type="none" w="med" len="med"/>
            <a:tailEnd type="none" w="med" len="med"/>
          </a:ln>
          <a:effectLst/>
        </p:spPr>
      </p:cxnSp>
      <p:sp>
        <p:nvSpPr>
          <p:cNvPr id="57" name="Flowchart: Magnetic Disk 56">
            <a:extLst>
              <a:ext uri="{FF2B5EF4-FFF2-40B4-BE49-F238E27FC236}">
                <a16:creationId xmlns:a16="http://schemas.microsoft.com/office/drawing/2014/main" id="{50E9450B-A294-4A04-A2F1-66CADE07D86E}"/>
              </a:ext>
            </a:extLst>
          </p:cNvPr>
          <p:cNvSpPr/>
          <p:nvPr/>
        </p:nvSpPr>
        <p:spPr bwMode="auto">
          <a:xfrm>
            <a:off x="10556523" y="4415462"/>
            <a:ext cx="896761" cy="567302"/>
          </a:xfrm>
          <a:prstGeom prst="flowChartMagneticDisk">
            <a:avLst/>
          </a:prstGeom>
          <a:solidFill>
            <a:srgbClr val="FF99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58" name="TextBox 4">
            <a:extLst>
              <a:ext uri="{FF2B5EF4-FFF2-40B4-BE49-F238E27FC236}">
                <a16:creationId xmlns:a16="http://schemas.microsoft.com/office/drawing/2014/main" id="{C39061A4-D9B3-4879-BF37-4501AD73AF57}"/>
              </a:ext>
            </a:extLst>
          </p:cNvPr>
          <p:cNvSpPr txBox="1"/>
          <p:nvPr/>
        </p:nvSpPr>
        <p:spPr>
          <a:xfrm>
            <a:off x="10533045" y="4621511"/>
            <a:ext cx="982961"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Monitoring</a:t>
            </a:r>
          </a:p>
        </p:txBody>
      </p:sp>
      <p:sp>
        <p:nvSpPr>
          <p:cNvPr id="59" name="Left-Right Arrow 62">
            <a:extLst>
              <a:ext uri="{FF2B5EF4-FFF2-40B4-BE49-F238E27FC236}">
                <a16:creationId xmlns:a16="http://schemas.microsoft.com/office/drawing/2014/main" id="{1DBC320B-01C0-4A3E-AB69-3AEC30746DEE}"/>
              </a:ext>
            </a:extLst>
          </p:cNvPr>
          <p:cNvSpPr/>
          <p:nvPr/>
        </p:nvSpPr>
        <p:spPr bwMode="auto">
          <a:xfrm>
            <a:off x="10180948" y="4596875"/>
            <a:ext cx="375575" cy="199868"/>
          </a:xfrm>
          <a:prstGeom prst="lef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61" name="Arrow: Right 172">
            <a:extLst>
              <a:ext uri="{FF2B5EF4-FFF2-40B4-BE49-F238E27FC236}">
                <a16:creationId xmlns:a16="http://schemas.microsoft.com/office/drawing/2014/main" id="{83964B63-5AB5-44AA-A1CD-1A3A0ED2D3DB}"/>
              </a:ext>
            </a:extLst>
          </p:cNvPr>
          <p:cNvSpPr/>
          <p:nvPr/>
        </p:nvSpPr>
        <p:spPr bwMode="auto">
          <a:xfrm>
            <a:off x="10035895" y="971835"/>
            <a:ext cx="823764" cy="39412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kumimoji="0" lang="en-US" sz="1000" b="1" i="0" u="none" strike="noStrike" cap="none" normalizeH="0" baseline="0" dirty="0">
                <a:ln>
                  <a:noFill/>
                </a:ln>
                <a:effectLst/>
                <a:latin typeface="Arial" charset="0"/>
              </a:rPr>
              <a:t>O(</a:t>
            </a:r>
            <a:r>
              <a:rPr lang="en-US" sz="1000" b="1" dirty="0">
                <a:latin typeface="Arial" charset="0"/>
              </a:rPr>
              <a:t>150</a:t>
            </a:r>
            <a:r>
              <a:rPr lang="en-US" sz="1000" b="1" dirty="0"/>
              <a:t> Gbps</a:t>
            </a:r>
            <a:r>
              <a:rPr kumimoji="0" lang="en-US" sz="1000" b="1" i="0" u="none" strike="noStrike" cap="none" normalizeH="0" baseline="0" dirty="0">
                <a:ln>
                  <a:noFill/>
                </a:ln>
                <a:effectLst/>
                <a:latin typeface="Arial" charset="0"/>
              </a:rPr>
              <a:t>)</a:t>
            </a:r>
          </a:p>
        </p:txBody>
      </p:sp>
      <p:sp>
        <p:nvSpPr>
          <p:cNvPr id="62" name="TextBox 61">
            <a:extLst>
              <a:ext uri="{FF2B5EF4-FFF2-40B4-BE49-F238E27FC236}">
                <a16:creationId xmlns:a16="http://schemas.microsoft.com/office/drawing/2014/main" id="{B1FC0D7C-A9E0-4883-A4AB-DA1167415EC7}"/>
              </a:ext>
            </a:extLst>
          </p:cNvPr>
          <p:cNvSpPr txBox="1"/>
          <p:nvPr/>
        </p:nvSpPr>
        <p:spPr>
          <a:xfrm>
            <a:off x="5288143" y="3843504"/>
            <a:ext cx="47772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i="1" dirty="0">
                <a:solidFill>
                  <a:srgbClr val="000000"/>
                </a:solidFill>
                <a:latin typeface="Arial" panose="020B0604020202020204" pitchFamily="34" charset="0"/>
                <a:cs typeface="Arial" panose="020B0604020202020204" pitchFamily="34" charset="0"/>
              </a:rPr>
              <a:t>FEB</a:t>
            </a:r>
            <a:endParaRPr lang="en-US" sz="1000" b="1" dirty="0">
              <a:solidFill>
                <a:srgbClr val="000000"/>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CFB0416-D1C3-4F9A-AF1E-DDD5656F0718}"/>
              </a:ext>
            </a:extLst>
          </p:cNvPr>
          <p:cNvSpPr txBox="1"/>
          <p:nvPr/>
        </p:nvSpPr>
        <p:spPr>
          <a:xfrm>
            <a:off x="5325632" y="4968335"/>
            <a:ext cx="59502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i="1" dirty="0">
                <a:solidFill>
                  <a:srgbClr val="000000"/>
                </a:solidFill>
                <a:latin typeface="Arial" panose="020B0604020202020204" pitchFamily="34" charset="0"/>
                <a:cs typeface="Arial" panose="020B0604020202020204" pitchFamily="34" charset="0"/>
              </a:rPr>
              <a:t>FEB</a:t>
            </a:r>
            <a:endParaRPr lang="en-US" sz="1000" b="1" dirty="0">
              <a:solidFill>
                <a:srgbClr val="000000"/>
              </a:solidFill>
              <a:latin typeface="Arial" panose="020B0604020202020204" pitchFamily="34" charset="0"/>
              <a:cs typeface="Arial" panose="020B0604020202020204" pitchFamily="34" charset="0"/>
            </a:endParaRPr>
          </a:p>
        </p:txBody>
      </p:sp>
      <p:cxnSp>
        <p:nvCxnSpPr>
          <p:cNvPr id="64" name="Straight Arrow Connector 63">
            <a:extLst>
              <a:ext uri="{FF2B5EF4-FFF2-40B4-BE49-F238E27FC236}">
                <a16:creationId xmlns:a16="http://schemas.microsoft.com/office/drawing/2014/main" id="{C590C126-633C-428A-A251-7CC7A2AF528E}"/>
              </a:ext>
            </a:extLst>
          </p:cNvPr>
          <p:cNvCxnSpPr>
            <a:cxnSpLocks/>
            <a:stCxn id="35" idx="3"/>
            <a:endCxn id="78" idx="1"/>
          </p:cNvCxnSpPr>
          <p:nvPr/>
        </p:nvCxnSpPr>
        <p:spPr bwMode="auto">
          <a:xfrm flipV="1">
            <a:off x="4057942" y="3183836"/>
            <a:ext cx="885093" cy="3021"/>
          </a:xfrm>
          <a:prstGeom prst="straightConnector1">
            <a:avLst/>
          </a:prstGeom>
          <a:noFill/>
          <a:ln w="9525" cap="flat" cmpd="sng" algn="ctr">
            <a:solidFill>
              <a:schemeClr val="tx1"/>
            </a:solidFill>
            <a:prstDash val="solid"/>
            <a:round/>
            <a:headEnd type="none" w="med" len="med"/>
            <a:tailEnd type="triangle"/>
          </a:ln>
          <a:effectLst/>
        </p:spPr>
      </p:cxnSp>
      <p:graphicFrame>
        <p:nvGraphicFramePr>
          <p:cNvPr id="65" name="Diagram 64">
            <a:extLst>
              <a:ext uri="{FF2B5EF4-FFF2-40B4-BE49-F238E27FC236}">
                <a16:creationId xmlns:a16="http://schemas.microsoft.com/office/drawing/2014/main" id="{5AD48158-F018-43A2-B278-18AF213A0CE6}"/>
              </a:ext>
            </a:extLst>
          </p:cNvPr>
          <p:cNvGraphicFramePr/>
          <p:nvPr/>
        </p:nvGraphicFramePr>
        <p:xfrm>
          <a:off x="8356151" y="3393769"/>
          <a:ext cx="1810489" cy="1559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 name="Rectangle 65">
            <a:extLst>
              <a:ext uri="{FF2B5EF4-FFF2-40B4-BE49-F238E27FC236}">
                <a16:creationId xmlns:a16="http://schemas.microsoft.com/office/drawing/2014/main" id="{60A6E84A-2E12-4FF7-990B-97FAAE1DC246}"/>
              </a:ext>
            </a:extLst>
          </p:cNvPr>
          <p:cNvSpPr/>
          <p:nvPr/>
        </p:nvSpPr>
        <p:spPr bwMode="auto">
          <a:xfrm>
            <a:off x="8497684" y="5942097"/>
            <a:ext cx="661004" cy="412698"/>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67" name="TextBox 4">
            <a:extLst>
              <a:ext uri="{FF2B5EF4-FFF2-40B4-BE49-F238E27FC236}">
                <a16:creationId xmlns:a16="http://schemas.microsoft.com/office/drawing/2014/main" id="{0E4E5B43-0DA5-4FDF-A3D9-50E929D6DF93}"/>
              </a:ext>
            </a:extLst>
          </p:cNvPr>
          <p:cNvSpPr txBox="1"/>
          <p:nvPr/>
        </p:nvSpPr>
        <p:spPr>
          <a:xfrm>
            <a:off x="9541602" y="2646017"/>
            <a:ext cx="2164375" cy="461665"/>
          </a:xfrm>
          <a:prstGeom prst="rect">
            <a:avLst/>
          </a:prstGeom>
          <a:solidFill>
            <a:schemeClr val="bg1"/>
          </a:solid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a:cs typeface="Arial"/>
              </a:rPr>
              <a:t>Global timing, busy &amp; sync</a:t>
            </a:r>
          </a:p>
          <a:p>
            <a:r>
              <a:rPr lang="en-US" sz="1200" b="1" i="1" dirty="0">
                <a:solidFill>
                  <a:srgbClr val="0070C0"/>
                </a:solidFill>
                <a:latin typeface="Arial"/>
                <a:cs typeface="Arial"/>
              </a:rPr>
              <a:t>Beam collision clock input</a:t>
            </a:r>
          </a:p>
        </p:txBody>
      </p:sp>
      <p:sp>
        <p:nvSpPr>
          <p:cNvPr id="107" name="Rectangle 106">
            <a:extLst>
              <a:ext uri="{FF2B5EF4-FFF2-40B4-BE49-F238E27FC236}">
                <a16:creationId xmlns:a16="http://schemas.microsoft.com/office/drawing/2014/main" id="{E09D190F-4B80-4001-BAA7-1C593B0DF14F}"/>
              </a:ext>
            </a:extLst>
          </p:cNvPr>
          <p:cNvSpPr/>
          <p:nvPr/>
        </p:nvSpPr>
        <p:spPr bwMode="auto">
          <a:xfrm>
            <a:off x="6575559" y="3083055"/>
            <a:ext cx="425283" cy="8366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08" name="Rectangle 107">
            <a:extLst>
              <a:ext uri="{FF2B5EF4-FFF2-40B4-BE49-F238E27FC236}">
                <a16:creationId xmlns:a16="http://schemas.microsoft.com/office/drawing/2014/main" id="{B11E8507-623C-4263-9B1E-8450F0173339}"/>
              </a:ext>
            </a:extLst>
          </p:cNvPr>
          <p:cNvSpPr/>
          <p:nvPr/>
        </p:nvSpPr>
        <p:spPr bwMode="auto">
          <a:xfrm>
            <a:off x="6728059" y="3223950"/>
            <a:ext cx="451192" cy="836912"/>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AGG</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ndParaRPr>
          </a:p>
        </p:txBody>
      </p:sp>
      <p:sp>
        <p:nvSpPr>
          <p:cNvPr id="109" name="TextBox 4">
            <a:extLst>
              <a:ext uri="{FF2B5EF4-FFF2-40B4-BE49-F238E27FC236}">
                <a16:creationId xmlns:a16="http://schemas.microsoft.com/office/drawing/2014/main" id="{D71ADD7E-DE86-47C3-BEA2-AAC16399DC87}"/>
              </a:ext>
            </a:extLst>
          </p:cNvPr>
          <p:cNvSpPr txBox="1"/>
          <p:nvPr/>
        </p:nvSpPr>
        <p:spPr>
          <a:xfrm>
            <a:off x="7470363" y="1401922"/>
            <a:ext cx="1008609" cy="646331"/>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i="1" dirty="0">
                <a:solidFill>
                  <a:srgbClr val="0070C0"/>
                </a:solidFill>
                <a:latin typeface="Arial" panose="020B0604020202020204" pitchFamily="34" charset="0"/>
                <a:cs typeface="Arial" panose="020B0604020202020204" pitchFamily="34" charset="0"/>
              </a:rPr>
              <a:t>FEP</a:t>
            </a:r>
          </a:p>
          <a:p>
            <a:pPr algn="ctr"/>
            <a:r>
              <a:rPr lang="en-US" sz="1200" b="1" i="1" dirty="0">
                <a:solidFill>
                  <a:srgbClr val="0070C0"/>
                </a:solidFill>
                <a:latin typeface="Arial" panose="020B0604020202020204" pitchFamily="34" charset="0"/>
                <a:cs typeface="Arial" panose="020B0604020202020204" pitchFamily="34" charset="0"/>
              </a:rPr>
              <a:t>(Front End </a:t>
            </a:r>
          </a:p>
          <a:p>
            <a:pPr algn="ctr"/>
            <a:r>
              <a:rPr lang="en-US" sz="1200" b="1" i="1" dirty="0">
                <a:solidFill>
                  <a:srgbClr val="0070C0"/>
                </a:solidFill>
                <a:latin typeface="Arial" panose="020B0604020202020204" pitchFamily="34" charset="0"/>
                <a:cs typeface="Arial" panose="020B0604020202020204" pitchFamily="34" charset="0"/>
              </a:rPr>
              <a:t>Processor)</a:t>
            </a:r>
          </a:p>
        </p:txBody>
      </p:sp>
      <p:sp>
        <p:nvSpPr>
          <p:cNvPr id="110" name="Rectangle 109">
            <a:extLst>
              <a:ext uri="{FF2B5EF4-FFF2-40B4-BE49-F238E27FC236}">
                <a16:creationId xmlns:a16="http://schemas.microsoft.com/office/drawing/2014/main" id="{01C6B685-1CB2-4308-8F45-6942BA7CD534}"/>
              </a:ext>
            </a:extLst>
          </p:cNvPr>
          <p:cNvSpPr/>
          <p:nvPr/>
        </p:nvSpPr>
        <p:spPr bwMode="auto">
          <a:xfrm>
            <a:off x="7858377" y="3373162"/>
            <a:ext cx="491365" cy="1512438"/>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800" b="1" dirty="0">
                <a:solidFill>
                  <a:schemeClr val="bg1"/>
                </a:solidFill>
                <a:latin typeface="Arial" charset="0"/>
              </a:rPr>
              <a:t>FELIX</a:t>
            </a:r>
          </a:p>
        </p:txBody>
      </p:sp>
      <p:sp>
        <p:nvSpPr>
          <p:cNvPr id="111" name="Arrow: Right 171">
            <a:extLst>
              <a:ext uri="{FF2B5EF4-FFF2-40B4-BE49-F238E27FC236}">
                <a16:creationId xmlns:a16="http://schemas.microsoft.com/office/drawing/2014/main" id="{E2114EEF-52DF-4BE8-863D-2F20423D5B57}"/>
              </a:ext>
            </a:extLst>
          </p:cNvPr>
          <p:cNvSpPr/>
          <p:nvPr/>
        </p:nvSpPr>
        <p:spPr bwMode="auto">
          <a:xfrm>
            <a:off x="3233322" y="923572"/>
            <a:ext cx="823763" cy="381509"/>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000" b="1" dirty="0">
                <a:latin typeface="Arial"/>
                <a:cs typeface="Arial"/>
              </a:rPr>
              <a:t>O</a:t>
            </a:r>
            <a:r>
              <a:rPr kumimoji="0" lang="en-US" sz="1000" b="1" i="0" u="none" strike="noStrike" cap="none" normalizeH="0" baseline="0" dirty="0">
                <a:ln>
                  <a:noFill/>
                </a:ln>
                <a:effectLst/>
                <a:latin typeface="Arial"/>
                <a:cs typeface="Arial"/>
              </a:rPr>
              <a:t>(</a:t>
            </a:r>
            <a:r>
              <a:rPr kumimoji="0" lang="en-US" sz="1000" b="1" i="0" u="none" strike="noStrike" cap="none" normalizeH="0" baseline="0" dirty="0">
                <a:ln>
                  <a:noFill/>
                </a:ln>
                <a:solidFill>
                  <a:srgbClr val="000000"/>
                </a:solidFill>
                <a:effectLst/>
                <a:latin typeface="Arial"/>
                <a:cs typeface="Arial"/>
              </a:rPr>
              <a:t>2.5</a:t>
            </a:r>
            <a:r>
              <a:rPr lang="en-US" sz="1000" b="1" dirty="0">
                <a:solidFill>
                  <a:srgbClr val="000000"/>
                </a:solidFill>
                <a:latin typeface="Arial"/>
                <a:cs typeface="Arial"/>
              </a:rPr>
              <a:t> </a:t>
            </a:r>
            <a:r>
              <a:rPr lang="en-US" sz="1000" b="1" dirty="0" err="1">
                <a:solidFill>
                  <a:srgbClr val="000000"/>
                </a:solidFill>
                <a:latin typeface="Arial"/>
                <a:cs typeface="Arial"/>
              </a:rPr>
              <a:t>Tbps</a:t>
            </a:r>
            <a:r>
              <a:rPr kumimoji="0" lang="en-US" sz="1000" b="1" i="0" u="none" strike="noStrike" cap="none" normalizeH="0" baseline="0" dirty="0">
                <a:ln>
                  <a:noFill/>
                </a:ln>
                <a:effectLst/>
                <a:latin typeface="Arial"/>
                <a:cs typeface="Arial"/>
              </a:rPr>
              <a:t>)</a:t>
            </a:r>
          </a:p>
        </p:txBody>
      </p:sp>
      <p:sp>
        <p:nvSpPr>
          <p:cNvPr id="113" name="TextBox 112">
            <a:extLst>
              <a:ext uri="{FF2B5EF4-FFF2-40B4-BE49-F238E27FC236}">
                <a16:creationId xmlns:a16="http://schemas.microsoft.com/office/drawing/2014/main" id="{7A5025F2-4291-43FD-955B-977BFF60133D}"/>
              </a:ext>
            </a:extLst>
          </p:cNvPr>
          <p:cNvSpPr txBox="1"/>
          <p:nvPr/>
        </p:nvSpPr>
        <p:spPr>
          <a:xfrm>
            <a:off x="2301163" y="2284137"/>
            <a:ext cx="955153" cy="369332"/>
          </a:xfrm>
          <a:prstGeom prst="rect">
            <a:avLst/>
          </a:prstGeom>
          <a:noFill/>
        </p:spPr>
        <p:txBody>
          <a:bodyPr wrap="square" rtlCol="0">
            <a:spAutoFit/>
          </a:bodyPr>
          <a:lstStyle/>
          <a:p>
            <a:pPr algn="ctr"/>
            <a:r>
              <a:rPr lang="en-US" b="1" dirty="0"/>
              <a:t>MAPS</a:t>
            </a:r>
          </a:p>
        </p:txBody>
      </p:sp>
      <p:sp>
        <p:nvSpPr>
          <p:cNvPr id="116" name="TextBox 115">
            <a:extLst>
              <a:ext uri="{FF2B5EF4-FFF2-40B4-BE49-F238E27FC236}">
                <a16:creationId xmlns:a16="http://schemas.microsoft.com/office/drawing/2014/main" id="{E80B3EF0-6234-4985-9ADE-CCA3759D29B2}"/>
              </a:ext>
            </a:extLst>
          </p:cNvPr>
          <p:cNvSpPr txBox="1"/>
          <p:nvPr/>
        </p:nvSpPr>
        <p:spPr>
          <a:xfrm>
            <a:off x="2093214" y="2960660"/>
            <a:ext cx="1371050" cy="369332"/>
          </a:xfrm>
          <a:prstGeom prst="rect">
            <a:avLst/>
          </a:prstGeom>
          <a:noFill/>
        </p:spPr>
        <p:txBody>
          <a:bodyPr wrap="square" rtlCol="0">
            <a:spAutoFit/>
          </a:bodyPr>
          <a:lstStyle/>
          <a:p>
            <a:pPr algn="ctr"/>
            <a:r>
              <a:rPr lang="en-US" b="1" dirty="0"/>
              <a:t>MGPDs</a:t>
            </a:r>
          </a:p>
        </p:txBody>
      </p:sp>
      <p:sp>
        <p:nvSpPr>
          <p:cNvPr id="117" name="TextBox 116">
            <a:extLst>
              <a:ext uri="{FF2B5EF4-FFF2-40B4-BE49-F238E27FC236}">
                <a16:creationId xmlns:a16="http://schemas.microsoft.com/office/drawing/2014/main" id="{75F8A298-64CA-4E2C-9282-2CBA9062FADF}"/>
              </a:ext>
            </a:extLst>
          </p:cNvPr>
          <p:cNvSpPr txBox="1"/>
          <p:nvPr/>
        </p:nvSpPr>
        <p:spPr>
          <a:xfrm>
            <a:off x="2093214" y="4381312"/>
            <a:ext cx="1371050" cy="369332"/>
          </a:xfrm>
          <a:prstGeom prst="rect">
            <a:avLst/>
          </a:prstGeom>
          <a:noFill/>
        </p:spPr>
        <p:txBody>
          <a:bodyPr wrap="square" rtlCol="0">
            <a:spAutoFit/>
          </a:bodyPr>
          <a:lstStyle/>
          <a:p>
            <a:pPr algn="ctr"/>
            <a:r>
              <a:rPr lang="en-US" b="1" dirty="0"/>
              <a:t>LGAD</a:t>
            </a:r>
          </a:p>
        </p:txBody>
      </p:sp>
      <p:sp>
        <p:nvSpPr>
          <p:cNvPr id="118" name="TextBox 4">
            <a:extLst>
              <a:ext uri="{FF2B5EF4-FFF2-40B4-BE49-F238E27FC236}">
                <a16:creationId xmlns:a16="http://schemas.microsoft.com/office/drawing/2014/main" id="{68977CA2-56D7-481E-B14A-DCEDA1B9FBC7}"/>
              </a:ext>
            </a:extLst>
          </p:cNvPr>
          <p:cNvSpPr txBox="1"/>
          <p:nvPr/>
        </p:nvSpPr>
        <p:spPr>
          <a:xfrm>
            <a:off x="2425918" y="1606525"/>
            <a:ext cx="705642"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Sensor</a:t>
            </a:r>
          </a:p>
        </p:txBody>
      </p:sp>
      <p:sp>
        <p:nvSpPr>
          <p:cNvPr id="119" name="TextBox 118">
            <a:extLst>
              <a:ext uri="{FF2B5EF4-FFF2-40B4-BE49-F238E27FC236}">
                <a16:creationId xmlns:a16="http://schemas.microsoft.com/office/drawing/2014/main" id="{65BF35CE-94DE-450A-A420-47ADB12CC9AD}"/>
              </a:ext>
            </a:extLst>
          </p:cNvPr>
          <p:cNvSpPr txBox="1"/>
          <p:nvPr/>
        </p:nvSpPr>
        <p:spPr>
          <a:xfrm rot="5400000">
            <a:off x="2602362" y="5109780"/>
            <a:ext cx="478344" cy="369332"/>
          </a:xfrm>
          <a:prstGeom prst="rect">
            <a:avLst/>
          </a:prstGeom>
          <a:noFill/>
        </p:spPr>
        <p:txBody>
          <a:bodyPr wrap="square" rtlCol="0">
            <a:spAutoFit/>
          </a:bodyPr>
          <a:lstStyle/>
          <a:p>
            <a:r>
              <a:rPr lang="en-US" b="1" dirty="0"/>
              <a:t>….</a:t>
            </a:r>
          </a:p>
        </p:txBody>
      </p:sp>
      <p:cxnSp>
        <p:nvCxnSpPr>
          <p:cNvPr id="124" name="Straight Arrow Connector 123">
            <a:extLst>
              <a:ext uri="{FF2B5EF4-FFF2-40B4-BE49-F238E27FC236}">
                <a16:creationId xmlns:a16="http://schemas.microsoft.com/office/drawing/2014/main" id="{8C4490CB-3539-4FE9-AAB7-B8D0604829C9}"/>
              </a:ext>
            </a:extLst>
          </p:cNvPr>
          <p:cNvCxnSpPr>
            <a:cxnSpLocks/>
          </p:cNvCxnSpPr>
          <p:nvPr/>
        </p:nvCxnSpPr>
        <p:spPr bwMode="auto">
          <a:xfrm>
            <a:off x="4047300" y="3176605"/>
            <a:ext cx="895733" cy="7230"/>
          </a:xfrm>
          <a:prstGeom prst="straightConnector1">
            <a:avLst/>
          </a:prstGeom>
          <a:noFill/>
          <a:ln w="9525" cap="flat" cmpd="sng" algn="ctr">
            <a:solidFill>
              <a:schemeClr val="tx1"/>
            </a:solidFill>
            <a:prstDash val="solid"/>
            <a:round/>
            <a:headEnd type="none" w="med" len="med"/>
            <a:tailEnd type="triangle"/>
          </a:ln>
          <a:effectLst/>
        </p:spPr>
      </p:cxnSp>
      <p:sp>
        <p:nvSpPr>
          <p:cNvPr id="125" name="TextBox 4">
            <a:extLst>
              <a:ext uri="{FF2B5EF4-FFF2-40B4-BE49-F238E27FC236}">
                <a16:creationId xmlns:a16="http://schemas.microsoft.com/office/drawing/2014/main" id="{CE0EE941-15E6-4624-AC22-DFA3D0D1D5E1}"/>
              </a:ext>
            </a:extLst>
          </p:cNvPr>
          <p:cNvSpPr txBox="1"/>
          <p:nvPr/>
        </p:nvSpPr>
        <p:spPr>
          <a:xfrm>
            <a:off x="3515948" y="3648102"/>
            <a:ext cx="602601" cy="646331"/>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i="1" dirty="0">
                <a:solidFill>
                  <a:srgbClr val="0070C0"/>
                </a:solidFill>
                <a:latin typeface="Arial" panose="020B0604020202020204" pitchFamily="34" charset="0"/>
                <a:cs typeface="Arial" panose="020B0604020202020204" pitchFamily="34" charset="0"/>
              </a:rPr>
              <a:t>ASIC</a:t>
            </a:r>
          </a:p>
          <a:p>
            <a:pPr algn="ctr"/>
            <a:r>
              <a:rPr lang="en-US" sz="1200" b="1" i="1" dirty="0">
                <a:solidFill>
                  <a:srgbClr val="0070C0"/>
                </a:solidFill>
                <a:latin typeface="Arial" panose="020B0604020202020204" pitchFamily="34" charset="0"/>
                <a:cs typeface="Arial" panose="020B0604020202020204" pitchFamily="34" charset="0"/>
              </a:rPr>
              <a:t>Or</a:t>
            </a:r>
            <a:br>
              <a:rPr lang="en-US" sz="1200" b="1" i="1" dirty="0">
                <a:solidFill>
                  <a:srgbClr val="0070C0"/>
                </a:solidFill>
                <a:latin typeface="Arial" panose="020B0604020202020204" pitchFamily="34" charset="0"/>
                <a:cs typeface="Arial" panose="020B0604020202020204" pitchFamily="34" charset="0"/>
              </a:rPr>
            </a:br>
            <a:r>
              <a:rPr lang="en-US" sz="1200" b="1" i="1" dirty="0">
                <a:solidFill>
                  <a:srgbClr val="0070C0"/>
                </a:solidFill>
                <a:latin typeface="Arial" panose="020B0604020202020204" pitchFamily="34" charset="0"/>
                <a:cs typeface="Arial" panose="020B0604020202020204" pitchFamily="34" charset="0"/>
              </a:rPr>
              <a:t>FADC</a:t>
            </a:r>
          </a:p>
        </p:txBody>
      </p:sp>
      <p:cxnSp>
        <p:nvCxnSpPr>
          <p:cNvPr id="126" name="Straight Arrow Connector 125">
            <a:extLst>
              <a:ext uri="{FF2B5EF4-FFF2-40B4-BE49-F238E27FC236}">
                <a16:creationId xmlns:a16="http://schemas.microsoft.com/office/drawing/2014/main" id="{60A08A0A-AF74-46E9-8A88-88C13696E651}"/>
              </a:ext>
            </a:extLst>
          </p:cNvPr>
          <p:cNvCxnSpPr>
            <a:cxnSpLocks/>
            <a:endCxn id="99" idx="1"/>
          </p:cNvCxnSpPr>
          <p:nvPr/>
        </p:nvCxnSpPr>
        <p:spPr bwMode="auto">
          <a:xfrm flipV="1">
            <a:off x="4019665" y="4608640"/>
            <a:ext cx="1122373" cy="9230"/>
          </a:xfrm>
          <a:prstGeom prst="straightConnector1">
            <a:avLst/>
          </a:prstGeom>
          <a:noFill/>
          <a:ln w="9525" cap="flat" cmpd="sng" algn="ctr">
            <a:solidFill>
              <a:schemeClr val="tx1"/>
            </a:solidFill>
            <a:prstDash val="solid"/>
            <a:round/>
            <a:headEnd type="none" w="med" len="med"/>
            <a:tailEnd type="triangle"/>
          </a:ln>
          <a:effectLst/>
        </p:spPr>
      </p:cxnSp>
      <p:sp>
        <p:nvSpPr>
          <p:cNvPr id="128" name="TextBox 127">
            <a:extLst>
              <a:ext uri="{FF2B5EF4-FFF2-40B4-BE49-F238E27FC236}">
                <a16:creationId xmlns:a16="http://schemas.microsoft.com/office/drawing/2014/main" id="{85E2AF58-9FEA-432B-B5BC-EF998E06EC52}"/>
              </a:ext>
            </a:extLst>
          </p:cNvPr>
          <p:cNvSpPr txBox="1"/>
          <p:nvPr/>
        </p:nvSpPr>
        <p:spPr>
          <a:xfrm flipH="1">
            <a:off x="5977209" y="3436483"/>
            <a:ext cx="374273" cy="369332"/>
          </a:xfrm>
          <a:prstGeom prst="rect">
            <a:avLst/>
          </a:prstGeom>
          <a:noFill/>
        </p:spPr>
        <p:txBody>
          <a:bodyPr wrap="square" rtlCol="0">
            <a:spAutoFit/>
          </a:bodyPr>
          <a:lstStyle/>
          <a:p>
            <a:r>
              <a:rPr lang="en-US" b="1" dirty="0"/>
              <a:t>&gt;</a:t>
            </a:r>
          </a:p>
        </p:txBody>
      </p:sp>
      <p:sp>
        <p:nvSpPr>
          <p:cNvPr id="129" name="TextBox 128">
            <a:extLst>
              <a:ext uri="{FF2B5EF4-FFF2-40B4-BE49-F238E27FC236}">
                <a16:creationId xmlns:a16="http://schemas.microsoft.com/office/drawing/2014/main" id="{30808BEB-28F5-4C89-B473-BD4F9134B2DE}"/>
              </a:ext>
            </a:extLst>
          </p:cNvPr>
          <p:cNvSpPr txBox="1"/>
          <p:nvPr/>
        </p:nvSpPr>
        <p:spPr>
          <a:xfrm rot="10800000" flipH="1">
            <a:off x="5884627" y="3577731"/>
            <a:ext cx="374273" cy="369332"/>
          </a:xfrm>
          <a:prstGeom prst="rect">
            <a:avLst/>
          </a:prstGeom>
          <a:noFill/>
        </p:spPr>
        <p:txBody>
          <a:bodyPr wrap="square" rtlCol="0">
            <a:spAutoFit/>
          </a:bodyPr>
          <a:lstStyle/>
          <a:p>
            <a:r>
              <a:rPr lang="en-US" b="1" dirty="0"/>
              <a:t>&gt;</a:t>
            </a:r>
          </a:p>
        </p:txBody>
      </p:sp>
      <p:sp>
        <p:nvSpPr>
          <p:cNvPr id="131" name="TextBox 130">
            <a:extLst>
              <a:ext uri="{FF2B5EF4-FFF2-40B4-BE49-F238E27FC236}">
                <a16:creationId xmlns:a16="http://schemas.microsoft.com/office/drawing/2014/main" id="{9C4AEC74-0C59-4F00-A77C-D12FE0AC07E4}"/>
              </a:ext>
            </a:extLst>
          </p:cNvPr>
          <p:cNvSpPr txBox="1"/>
          <p:nvPr/>
        </p:nvSpPr>
        <p:spPr>
          <a:xfrm>
            <a:off x="2093214" y="3665788"/>
            <a:ext cx="1371050" cy="553998"/>
          </a:xfrm>
          <a:prstGeom prst="rect">
            <a:avLst/>
          </a:prstGeom>
          <a:noFill/>
        </p:spPr>
        <p:txBody>
          <a:bodyPr wrap="square" rtlCol="0">
            <a:spAutoFit/>
          </a:bodyPr>
          <a:lstStyle/>
          <a:p>
            <a:pPr algn="ctr"/>
            <a:r>
              <a:rPr lang="en-US" b="1" dirty="0"/>
              <a:t>Photosensor</a:t>
            </a:r>
          </a:p>
          <a:p>
            <a:pPr algn="ctr"/>
            <a:r>
              <a:rPr lang="en-US" sz="1200" b="1" dirty="0"/>
              <a:t>(</a:t>
            </a:r>
            <a:r>
              <a:rPr lang="en-US" sz="1200" b="1" dirty="0" err="1"/>
              <a:t>SiPMT,MCP</a:t>
            </a:r>
            <a:r>
              <a:rPr lang="en-US" sz="1200" b="1" dirty="0"/>
              <a:t>)</a:t>
            </a:r>
          </a:p>
        </p:txBody>
      </p:sp>
      <p:sp>
        <p:nvSpPr>
          <p:cNvPr id="133" name="TextBox 4">
            <a:extLst>
              <a:ext uri="{FF2B5EF4-FFF2-40B4-BE49-F238E27FC236}">
                <a16:creationId xmlns:a16="http://schemas.microsoft.com/office/drawing/2014/main" id="{B54BFD6C-6696-42F3-A858-7DD6E7526CF8}"/>
              </a:ext>
            </a:extLst>
          </p:cNvPr>
          <p:cNvSpPr txBox="1"/>
          <p:nvPr/>
        </p:nvSpPr>
        <p:spPr>
          <a:xfrm>
            <a:off x="3534999" y="4439428"/>
            <a:ext cx="551754"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ASIC</a:t>
            </a:r>
          </a:p>
        </p:txBody>
      </p:sp>
      <p:cxnSp>
        <p:nvCxnSpPr>
          <p:cNvPr id="135" name="Straight Arrow Connector 134">
            <a:extLst>
              <a:ext uri="{FF2B5EF4-FFF2-40B4-BE49-F238E27FC236}">
                <a16:creationId xmlns:a16="http://schemas.microsoft.com/office/drawing/2014/main" id="{E15BAB34-E348-4259-94AF-A6E100E63D83}"/>
              </a:ext>
            </a:extLst>
          </p:cNvPr>
          <p:cNvCxnSpPr>
            <a:cxnSpLocks/>
            <a:stCxn id="125" idx="3"/>
            <a:endCxn id="62" idx="1"/>
          </p:cNvCxnSpPr>
          <p:nvPr/>
        </p:nvCxnSpPr>
        <p:spPr bwMode="auto">
          <a:xfrm flipV="1">
            <a:off x="4118549" y="3966615"/>
            <a:ext cx="1169594" cy="4653"/>
          </a:xfrm>
          <a:prstGeom prst="straightConnector1">
            <a:avLst/>
          </a:prstGeom>
          <a:noFill/>
          <a:ln w="9525" cap="flat" cmpd="sng" algn="ctr">
            <a:solidFill>
              <a:schemeClr val="tx1"/>
            </a:solidFill>
            <a:prstDash val="solid"/>
            <a:round/>
            <a:headEnd type="none" w="med" len="med"/>
            <a:tailEnd type="triangle"/>
          </a:ln>
          <a:effectLst/>
        </p:spPr>
      </p:cxnSp>
      <p:sp>
        <p:nvSpPr>
          <p:cNvPr id="140" name="TextBox 139">
            <a:extLst>
              <a:ext uri="{FF2B5EF4-FFF2-40B4-BE49-F238E27FC236}">
                <a16:creationId xmlns:a16="http://schemas.microsoft.com/office/drawing/2014/main" id="{789A49F8-0E46-424F-A1ED-C3A130752AEC}"/>
              </a:ext>
            </a:extLst>
          </p:cNvPr>
          <p:cNvSpPr txBox="1"/>
          <p:nvPr/>
        </p:nvSpPr>
        <p:spPr>
          <a:xfrm rot="10800000" flipH="1">
            <a:off x="7252367" y="3581834"/>
            <a:ext cx="374273" cy="369332"/>
          </a:xfrm>
          <a:prstGeom prst="rect">
            <a:avLst/>
          </a:prstGeom>
          <a:noFill/>
        </p:spPr>
        <p:txBody>
          <a:bodyPr wrap="square" rtlCol="0">
            <a:spAutoFit/>
          </a:bodyPr>
          <a:lstStyle/>
          <a:p>
            <a:r>
              <a:rPr lang="en-US" b="1" dirty="0"/>
              <a:t>&gt;</a:t>
            </a:r>
          </a:p>
        </p:txBody>
      </p:sp>
      <p:sp>
        <p:nvSpPr>
          <p:cNvPr id="141" name="TextBox 140">
            <a:extLst>
              <a:ext uri="{FF2B5EF4-FFF2-40B4-BE49-F238E27FC236}">
                <a16:creationId xmlns:a16="http://schemas.microsoft.com/office/drawing/2014/main" id="{38CDCD7E-DE3F-48F5-B23B-84AA61B44386}"/>
              </a:ext>
            </a:extLst>
          </p:cNvPr>
          <p:cNvSpPr txBox="1"/>
          <p:nvPr/>
        </p:nvSpPr>
        <p:spPr>
          <a:xfrm rot="10800000" flipH="1">
            <a:off x="7268894" y="4562661"/>
            <a:ext cx="374273" cy="369332"/>
          </a:xfrm>
          <a:prstGeom prst="rect">
            <a:avLst/>
          </a:prstGeom>
          <a:noFill/>
        </p:spPr>
        <p:txBody>
          <a:bodyPr wrap="square" rtlCol="0">
            <a:spAutoFit/>
          </a:bodyPr>
          <a:lstStyle/>
          <a:p>
            <a:r>
              <a:rPr lang="en-US" b="1" dirty="0"/>
              <a:t>&gt;</a:t>
            </a:r>
          </a:p>
        </p:txBody>
      </p:sp>
      <p:sp>
        <p:nvSpPr>
          <p:cNvPr id="142" name="TextBox 141">
            <a:extLst>
              <a:ext uri="{FF2B5EF4-FFF2-40B4-BE49-F238E27FC236}">
                <a16:creationId xmlns:a16="http://schemas.microsoft.com/office/drawing/2014/main" id="{9C715E4D-4B7A-40BC-9B6C-BA16BEE2E920}"/>
              </a:ext>
            </a:extLst>
          </p:cNvPr>
          <p:cNvSpPr txBox="1"/>
          <p:nvPr/>
        </p:nvSpPr>
        <p:spPr>
          <a:xfrm rot="10800000" flipH="1">
            <a:off x="5983972" y="4620951"/>
            <a:ext cx="374273" cy="369332"/>
          </a:xfrm>
          <a:prstGeom prst="rect">
            <a:avLst/>
          </a:prstGeom>
          <a:noFill/>
        </p:spPr>
        <p:txBody>
          <a:bodyPr wrap="square" rtlCol="0">
            <a:spAutoFit/>
          </a:bodyPr>
          <a:lstStyle/>
          <a:p>
            <a:r>
              <a:rPr lang="en-US" b="1" dirty="0"/>
              <a:t>&gt;</a:t>
            </a:r>
          </a:p>
        </p:txBody>
      </p:sp>
      <p:sp>
        <p:nvSpPr>
          <p:cNvPr id="143" name="TextBox 142">
            <a:extLst>
              <a:ext uri="{FF2B5EF4-FFF2-40B4-BE49-F238E27FC236}">
                <a16:creationId xmlns:a16="http://schemas.microsoft.com/office/drawing/2014/main" id="{36752038-C8A2-48E6-A964-5CFA9F1F102C}"/>
              </a:ext>
            </a:extLst>
          </p:cNvPr>
          <p:cNvSpPr txBox="1"/>
          <p:nvPr/>
        </p:nvSpPr>
        <p:spPr>
          <a:xfrm rot="21440283" flipH="1">
            <a:off x="7347273" y="4426309"/>
            <a:ext cx="374273" cy="369332"/>
          </a:xfrm>
          <a:prstGeom prst="rect">
            <a:avLst/>
          </a:prstGeom>
          <a:noFill/>
        </p:spPr>
        <p:txBody>
          <a:bodyPr wrap="square" rtlCol="0">
            <a:spAutoFit/>
          </a:bodyPr>
          <a:lstStyle/>
          <a:p>
            <a:r>
              <a:rPr lang="en-US" b="1" dirty="0"/>
              <a:t>&gt;</a:t>
            </a:r>
          </a:p>
        </p:txBody>
      </p:sp>
      <p:sp>
        <p:nvSpPr>
          <p:cNvPr id="144" name="TextBox 143">
            <a:extLst>
              <a:ext uri="{FF2B5EF4-FFF2-40B4-BE49-F238E27FC236}">
                <a16:creationId xmlns:a16="http://schemas.microsoft.com/office/drawing/2014/main" id="{8ECE9DEF-6381-44F5-9C97-93DBB9F8187F}"/>
              </a:ext>
            </a:extLst>
          </p:cNvPr>
          <p:cNvSpPr txBox="1"/>
          <p:nvPr/>
        </p:nvSpPr>
        <p:spPr>
          <a:xfrm rot="21440283" flipH="1">
            <a:off x="7357726" y="3427933"/>
            <a:ext cx="374273" cy="369332"/>
          </a:xfrm>
          <a:prstGeom prst="rect">
            <a:avLst/>
          </a:prstGeom>
          <a:noFill/>
        </p:spPr>
        <p:txBody>
          <a:bodyPr wrap="square" rtlCol="0">
            <a:spAutoFit/>
          </a:bodyPr>
          <a:lstStyle/>
          <a:p>
            <a:r>
              <a:rPr lang="en-US" b="1" dirty="0"/>
              <a:t>&gt;</a:t>
            </a:r>
          </a:p>
        </p:txBody>
      </p:sp>
      <p:sp>
        <p:nvSpPr>
          <p:cNvPr id="145" name="TextBox 144">
            <a:extLst>
              <a:ext uri="{FF2B5EF4-FFF2-40B4-BE49-F238E27FC236}">
                <a16:creationId xmlns:a16="http://schemas.microsoft.com/office/drawing/2014/main" id="{538F46D5-FD53-4BAC-9DB2-F234F8122C26}"/>
              </a:ext>
            </a:extLst>
          </p:cNvPr>
          <p:cNvSpPr txBox="1"/>
          <p:nvPr/>
        </p:nvSpPr>
        <p:spPr>
          <a:xfrm rot="21440283" flipH="1">
            <a:off x="6070630" y="4476012"/>
            <a:ext cx="374273" cy="369332"/>
          </a:xfrm>
          <a:prstGeom prst="rect">
            <a:avLst/>
          </a:prstGeom>
          <a:noFill/>
        </p:spPr>
        <p:txBody>
          <a:bodyPr wrap="square" rtlCol="0">
            <a:spAutoFit/>
          </a:bodyPr>
          <a:lstStyle/>
          <a:p>
            <a:r>
              <a:rPr lang="en-US" b="1" dirty="0"/>
              <a:t>&gt;</a:t>
            </a:r>
          </a:p>
        </p:txBody>
      </p:sp>
      <p:grpSp>
        <p:nvGrpSpPr>
          <p:cNvPr id="146" name="Group 145">
            <a:extLst>
              <a:ext uri="{FF2B5EF4-FFF2-40B4-BE49-F238E27FC236}">
                <a16:creationId xmlns:a16="http://schemas.microsoft.com/office/drawing/2014/main" id="{0DD8C332-F771-4DA4-8A4A-554090928FE7}"/>
              </a:ext>
            </a:extLst>
          </p:cNvPr>
          <p:cNvGrpSpPr/>
          <p:nvPr/>
        </p:nvGrpSpPr>
        <p:grpSpPr>
          <a:xfrm>
            <a:off x="4830699" y="1980652"/>
            <a:ext cx="388404" cy="554673"/>
            <a:chOff x="2780694" y="2613966"/>
            <a:chExt cx="396044" cy="599010"/>
          </a:xfrm>
        </p:grpSpPr>
        <p:sp>
          <p:nvSpPr>
            <p:cNvPr id="147" name="Rectangle 146">
              <a:extLst>
                <a:ext uri="{FF2B5EF4-FFF2-40B4-BE49-F238E27FC236}">
                  <a16:creationId xmlns:a16="http://schemas.microsoft.com/office/drawing/2014/main" id="{2EB914B6-8713-4A49-8A8F-19DB561DA5EF}"/>
                </a:ext>
              </a:extLst>
            </p:cNvPr>
            <p:cNvSpPr/>
            <p:nvPr/>
          </p:nvSpPr>
          <p:spPr bwMode="auto">
            <a:xfrm>
              <a:off x="2780694"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48" name="Rectangle 147">
              <a:extLst>
                <a:ext uri="{FF2B5EF4-FFF2-40B4-BE49-F238E27FC236}">
                  <a16:creationId xmlns:a16="http://schemas.microsoft.com/office/drawing/2014/main" id="{8DF90A90-42DD-4BE2-9890-16247C626372}"/>
                </a:ext>
              </a:extLst>
            </p:cNvPr>
            <p:cNvSpPr/>
            <p:nvPr/>
          </p:nvSpPr>
          <p:spPr bwMode="auto">
            <a:xfrm>
              <a:off x="28706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49" name="Rectangle 148">
              <a:extLst>
                <a:ext uri="{FF2B5EF4-FFF2-40B4-BE49-F238E27FC236}">
                  <a16:creationId xmlns:a16="http://schemas.microsoft.com/office/drawing/2014/main" id="{BD6540D7-8AFA-4334-AF65-2285A0E752D2}"/>
                </a:ext>
              </a:extLst>
            </p:cNvPr>
            <p:cNvSpPr/>
            <p:nvPr/>
          </p:nvSpPr>
          <p:spPr bwMode="auto">
            <a:xfrm>
              <a:off x="28706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grpSp>
        <p:nvGrpSpPr>
          <p:cNvPr id="150" name="Group 149">
            <a:extLst>
              <a:ext uri="{FF2B5EF4-FFF2-40B4-BE49-F238E27FC236}">
                <a16:creationId xmlns:a16="http://schemas.microsoft.com/office/drawing/2014/main" id="{F901DE68-4FB3-4E86-A5CE-0DFC633182EF}"/>
              </a:ext>
            </a:extLst>
          </p:cNvPr>
          <p:cNvGrpSpPr/>
          <p:nvPr/>
        </p:nvGrpSpPr>
        <p:grpSpPr>
          <a:xfrm>
            <a:off x="4980158" y="2121771"/>
            <a:ext cx="388404" cy="554673"/>
            <a:chOff x="2780693" y="2613966"/>
            <a:chExt cx="396044" cy="599010"/>
          </a:xfrm>
        </p:grpSpPr>
        <p:sp>
          <p:nvSpPr>
            <p:cNvPr id="151" name="Rectangle 150">
              <a:extLst>
                <a:ext uri="{FF2B5EF4-FFF2-40B4-BE49-F238E27FC236}">
                  <a16:creationId xmlns:a16="http://schemas.microsoft.com/office/drawing/2014/main" id="{0DD44EAB-3769-4AD7-B990-95110FC3C171}"/>
                </a:ext>
              </a:extLst>
            </p:cNvPr>
            <p:cNvSpPr/>
            <p:nvPr/>
          </p:nvSpPr>
          <p:spPr bwMode="auto">
            <a:xfrm>
              <a:off x="2780693"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52" name="Rectangle 151">
              <a:extLst>
                <a:ext uri="{FF2B5EF4-FFF2-40B4-BE49-F238E27FC236}">
                  <a16:creationId xmlns:a16="http://schemas.microsoft.com/office/drawing/2014/main" id="{162A13C2-B5A8-4E95-9F37-5556C7931460}"/>
                </a:ext>
              </a:extLst>
            </p:cNvPr>
            <p:cNvSpPr/>
            <p:nvPr/>
          </p:nvSpPr>
          <p:spPr bwMode="auto">
            <a:xfrm>
              <a:off x="2870709"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53" name="Rectangle 152">
              <a:extLst>
                <a:ext uri="{FF2B5EF4-FFF2-40B4-BE49-F238E27FC236}">
                  <a16:creationId xmlns:a16="http://schemas.microsoft.com/office/drawing/2014/main" id="{6E41FFDE-C18E-4525-AEDE-5F511BCF0B97}"/>
                </a:ext>
              </a:extLst>
            </p:cNvPr>
            <p:cNvSpPr/>
            <p:nvPr/>
          </p:nvSpPr>
          <p:spPr bwMode="auto">
            <a:xfrm>
              <a:off x="2870709"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grpSp>
        <p:nvGrpSpPr>
          <p:cNvPr id="154" name="Group 153">
            <a:extLst>
              <a:ext uri="{FF2B5EF4-FFF2-40B4-BE49-F238E27FC236}">
                <a16:creationId xmlns:a16="http://schemas.microsoft.com/office/drawing/2014/main" id="{F8633750-B9B3-438C-B38B-AA9E2F911F7C}"/>
              </a:ext>
            </a:extLst>
          </p:cNvPr>
          <p:cNvGrpSpPr/>
          <p:nvPr/>
        </p:nvGrpSpPr>
        <p:grpSpPr>
          <a:xfrm>
            <a:off x="5129620" y="2262891"/>
            <a:ext cx="388404" cy="554673"/>
            <a:chOff x="2780695" y="2613966"/>
            <a:chExt cx="396044" cy="599010"/>
          </a:xfrm>
        </p:grpSpPr>
        <p:sp>
          <p:nvSpPr>
            <p:cNvPr id="155" name="Rectangle 154">
              <a:extLst>
                <a:ext uri="{FF2B5EF4-FFF2-40B4-BE49-F238E27FC236}">
                  <a16:creationId xmlns:a16="http://schemas.microsoft.com/office/drawing/2014/main" id="{69C635B2-B0F3-4EE2-AD9B-112A5133B3E7}"/>
                </a:ext>
              </a:extLst>
            </p:cNvPr>
            <p:cNvSpPr/>
            <p:nvPr/>
          </p:nvSpPr>
          <p:spPr bwMode="auto">
            <a:xfrm>
              <a:off x="2780695"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56" name="Rectangle 155">
              <a:extLst>
                <a:ext uri="{FF2B5EF4-FFF2-40B4-BE49-F238E27FC236}">
                  <a16:creationId xmlns:a16="http://schemas.microsoft.com/office/drawing/2014/main" id="{9EC5E8B5-E5D9-40FB-8913-EC7C0BE0AB46}"/>
                </a:ext>
              </a:extLst>
            </p:cNvPr>
            <p:cNvSpPr/>
            <p:nvPr/>
          </p:nvSpPr>
          <p:spPr bwMode="auto">
            <a:xfrm>
              <a:off x="28706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57" name="Rectangle 156">
              <a:extLst>
                <a:ext uri="{FF2B5EF4-FFF2-40B4-BE49-F238E27FC236}">
                  <a16:creationId xmlns:a16="http://schemas.microsoft.com/office/drawing/2014/main" id="{F68948BD-D618-4614-80F3-D772B9F98CC1}"/>
                </a:ext>
              </a:extLst>
            </p:cNvPr>
            <p:cNvSpPr/>
            <p:nvPr/>
          </p:nvSpPr>
          <p:spPr bwMode="auto">
            <a:xfrm>
              <a:off x="28706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grpSp>
        <p:nvGrpSpPr>
          <p:cNvPr id="158" name="Group 157">
            <a:extLst>
              <a:ext uri="{FF2B5EF4-FFF2-40B4-BE49-F238E27FC236}">
                <a16:creationId xmlns:a16="http://schemas.microsoft.com/office/drawing/2014/main" id="{DC7D2B35-6AC3-4250-A207-F299C0BFEF88}"/>
              </a:ext>
            </a:extLst>
          </p:cNvPr>
          <p:cNvGrpSpPr/>
          <p:nvPr/>
        </p:nvGrpSpPr>
        <p:grpSpPr>
          <a:xfrm>
            <a:off x="5279082" y="2404011"/>
            <a:ext cx="388404" cy="554673"/>
            <a:chOff x="2780696" y="2613966"/>
            <a:chExt cx="396044" cy="599010"/>
          </a:xfrm>
        </p:grpSpPr>
        <p:sp>
          <p:nvSpPr>
            <p:cNvPr id="159" name="Rectangle 158">
              <a:extLst>
                <a:ext uri="{FF2B5EF4-FFF2-40B4-BE49-F238E27FC236}">
                  <a16:creationId xmlns:a16="http://schemas.microsoft.com/office/drawing/2014/main" id="{C94EF0A6-7E58-409E-9DB9-F7A0E6C5FC4D}"/>
                </a:ext>
              </a:extLst>
            </p:cNvPr>
            <p:cNvSpPr/>
            <p:nvPr/>
          </p:nvSpPr>
          <p:spPr bwMode="auto">
            <a:xfrm>
              <a:off x="2780696"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60" name="Rectangle 159">
              <a:extLst>
                <a:ext uri="{FF2B5EF4-FFF2-40B4-BE49-F238E27FC236}">
                  <a16:creationId xmlns:a16="http://schemas.microsoft.com/office/drawing/2014/main" id="{48383D31-0E5C-42D1-81B6-C7EDB3B3D5D0}"/>
                </a:ext>
              </a:extLst>
            </p:cNvPr>
            <p:cNvSpPr/>
            <p:nvPr/>
          </p:nvSpPr>
          <p:spPr bwMode="auto">
            <a:xfrm>
              <a:off x="2870709"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61" name="Rectangle 160">
              <a:extLst>
                <a:ext uri="{FF2B5EF4-FFF2-40B4-BE49-F238E27FC236}">
                  <a16:creationId xmlns:a16="http://schemas.microsoft.com/office/drawing/2014/main" id="{E8313434-2807-4E99-8DAB-9D4DD6C63E60}"/>
                </a:ext>
              </a:extLst>
            </p:cNvPr>
            <p:cNvSpPr/>
            <p:nvPr/>
          </p:nvSpPr>
          <p:spPr bwMode="auto">
            <a:xfrm>
              <a:off x="28706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sp>
        <p:nvSpPr>
          <p:cNvPr id="162" name="TextBox 4">
            <a:extLst>
              <a:ext uri="{FF2B5EF4-FFF2-40B4-BE49-F238E27FC236}">
                <a16:creationId xmlns:a16="http://schemas.microsoft.com/office/drawing/2014/main" id="{3E06C5C2-982C-48A0-9F3B-D74C4D6DA6C4}"/>
              </a:ext>
            </a:extLst>
          </p:cNvPr>
          <p:cNvSpPr txBox="1"/>
          <p:nvPr/>
        </p:nvSpPr>
        <p:spPr>
          <a:xfrm>
            <a:off x="6035065" y="2251407"/>
            <a:ext cx="1172877"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latin typeface="Arial"/>
                <a:cs typeface="Arial"/>
              </a:rPr>
              <a:t>Fiber</a:t>
            </a:r>
            <a:endParaRPr lang="en-US" sz="1200" b="1" i="1" dirty="0">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7BCEF17E-E3A2-4D1B-8251-768E923CD12D}"/>
              </a:ext>
            </a:extLst>
          </p:cNvPr>
          <p:cNvSpPr txBox="1"/>
          <p:nvPr/>
        </p:nvSpPr>
        <p:spPr>
          <a:xfrm>
            <a:off x="5264067" y="2765773"/>
            <a:ext cx="47772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i="1" dirty="0">
                <a:solidFill>
                  <a:srgbClr val="000000"/>
                </a:solidFill>
                <a:latin typeface="Arial" panose="020B0604020202020204" pitchFamily="34" charset="0"/>
                <a:cs typeface="Arial" panose="020B0604020202020204" pitchFamily="34" charset="0"/>
              </a:rPr>
              <a:t>FEB</a:t>
            </a:r>
            <a:endParaRPr lang="en-US" sz="1000" b="1" dirty="0">
              <a:solidFill>
                <a:srgbClr val="000000"/>
              </a:solidFill>
              <a:latin typeface="Arial" panose="020B0604020202020204" pitchFamily="34" charset="0"/>
              <a:cs typeface="Arial" panose="020B0604020202020204" pitchFamily="34" charset="0"/>
            </a:endParaRPr>
          </a:p>
        </p:txBody>
      </p:sp>
      <p:sp>
        <p:nvSpPr>
          <p:cNvPr id="164" name="Rectangle 163">
            <a:extLst>
              <a:ext uri="{FF2B5EF4-FFF2-40B4-BE49-F238E27FC236}">
                <a16:creationId xmlns:a16="http://schemas.microsoft.com/office/drawing/2014/main" id="{3B56C615-AA0F-4C4F-8F7C-45624E3C8E0D}"/>
              </a:ext>
            </a:extLst>
          </p:cNvPr>
          <p:cNvSpPr/>
          <p:nvPr/>
        </p:nvSpPr>
        <p:spPr bwMode="auto">
          <a:xfrm>
            <a:off x="6551483" y="2013227"/>
            <a:ext cx="425283" cy="8366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65" name="Rectangle 164">
            <a:extLst>
              <a:ext uri="{FF2B5EF4-FFF2-40B4-BE49-F238E27FC236}">
                <a16:creationId xmlns:a16="http://schemas.microsoft.com/office/drawing/2014/main" id="{2F925C3C-1F85-47C5-A105-8C241E6737D1}"/>
              </a:ext>
            </a:extLst>
          </p:cNvPr>
          <p:cNvSpPr/>
          <p:nvPr/>
        </p:nvSpPr>
        <p:spPr bwMode="auto">
          <a:xfrm>
            <a:off x="6703983" y="2154122"/>
            <a:ext cx="451192" cy="836912"/>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AGG</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ndParaRPr>
          </a:p>
        </p:txBody>
      </p:sp>
      <p:sp>
        <p:nvSpPr>
          <p:cNvPr id="166" name="TextBox 165">
            <a:extLst>
              <a:ext uri="{FF2B5EF4-FFF2-40B4-BE49-F238E27FC236}">
                <a16:creationId xmlns:a16="http://schemas.microsoft.com/office/drawing/2014/main" id="{90E98370-E40E-4047-AB1C-D88B6B05368C}"/>
              </a:ext>
            </a:extLst>
          </p:cNvPr>
          <p:cNvSpPr txBox="1"/>
          <p:nvPr/>
        </p:nvSpPr>
        <p:spPr>
          <a:xfrm flipH="1">
            <a:off x="5953133" y="2366655"/>
            <a:ext cx="374273" cy="369332"/>
          </a:xfrm>
          <a:prstGeom prst="rect">
            <a:avLst/>
          </a:prstGeom>
          <a:noFill/>
        </p:spPr>
        <p:txBody>
          <a:bodyPr wrap="square" rtlCol="0">
            <a:spAutoFit/>
          </a:bodyPr>
          <a:lstStyle/>
          <a:p>
            <a:r>
              <a:rPr lang="en-US" b="1" dirty="0"/>
              <a:t>&gt;</a:t>
            </a:r>
          </a:p>
        </p:txBody>
      </p:sp>
      <p:sp>
        <p:nvSpPr>
          <p:cNvPr id="167" name="TextBox 166">
            <a:extLst>
              <a:ext uri="{FF2B5EF4-FFF2-40B4-BE49-F238E27FC236}">
                <a16:creationId xmlns:a16="http://schemas.microsoft.com/office/drawing/2014/main" id="{6C5A65C8-80ED-4E17-90C4-7B8B6E14DD25}"/>
              </a:ext>
            </a:extLst>
          </p:cNvPr>
          <p:cNvSpPr txBox="1"/>
          <p:nvPr/>
        </p:nvSpPr>
        <p:spPr>
          <a:xfrm rot="10800000" flipH="1">
            <a:off x="5860551" y="2507903"/>
            <a:ext cx="374273" cy="369332"/>
          </a:xfrm>
          <a:prstGeom prst="rect">
            <a:avLst/>
          </a:prstGeom>
          <a:noFill/>
        </p:spPr>
        <p:txBody>
          <a:bodyPr wrap="square" rtlCol="0">
            <a:spAutoFit/>
          </a:bodyPr>
          <a:lstStyle/>
          <a:p>
            <a:r>
              <a:rPr lang="en-US" b="1" dirty="0"/>
              <a:t>&gt;</a:t>
            </a:r>
          </a:p>
        </p:txBody>
      </p:sp>
      <p:sp>
        <p:nvSpPr>
          <p:cNvPr id="168" name="TextBox 167">
            <a:extLst>
              <a:ext uri="{FF2B5EF4-FFF2-40B4-BE49-F238E27FC236}">
                <a16:creationId xmlns:a16="http://schemas.microsoft.com/office/drawing/2014/main" id="{EBDF598A-E6CE-4F9B-A440-258231951A2C}"/>
              </a:ext>
            </a:extLst>
          </p:cNvPr>
          <p:cNvSpPr txBox="1"/>
          <p:nvPr/>
        </p:nvSpPr>
        <p:spPr>
          <a:xfrm rot="10800000" flipH="1">
            <a:off x="7228291" y="2512006"/>
            <a:ext cx="374273" cy="369332"/>
          </a:xfrm>
          <a:prstGeom prst="rect">
            <a:avLst/>
          </a:prstGeom>
          <a:noFill/>
        </p:spPr>
        <p:txBody>
          <a:bodyPr wrap="square" rtlCol="0">
            <a:spAutoFit/>
          </a:bodyPr>
          <a:lstStyle/>
          <a:p>
            <a:r>
              <a:rPr lang="en-US" b="1" dirty="0"/>
              <a:t>&gt;</a:t>
            </a:r>
          </a:p>
        </p:txBody>
      </p:sp>
      <p:sp>
        <p:nvSpPr>
          <p:cNvPr id="169" name="TextBox 168">
            <a:extLst>
              <a:ext uri="{FF2B5EF4-FFF2-40B4-BE49-F238E27FC236}">
                <a16:creationId xmlns:a16="http://schemas.microsoft.com/office/drawing/2014/main" id="{8C231696-7650-4F25-9B0E-0491DD9393BE}"/>
              </a:ext>
            </a:extLst>
          </p:cNvPr>
          <p:cNvSpPr txBox="1"/>
          <p:nvPr/>
        </p:nvSpPr>
        <p:spPr>
          <a:xfrm rot="21440283" flipH="1">
            <a:off x="7333650" y="2358105"/>
            <a:ext cx="374273" cy="369332"/>
          </a:xfrm>
          <a:prstGeom prst="rect">
            <a:avLst/>
          </a:prstGeom>
          <a:noFill/>
        </p:spPr>
        <p:txBody>
          <a:bodyPr wrap="square" rtlCol="0">
            <a:spAutoFit/>
          </a:bodyPr>
          <a:lstStyle/>
          <a:p>
            <a:r>
              <a:rPr lang="en-US" b="1" dirty="0"/>
              <a:t>&gt;</a:t>
            </a:r>
          </a:p>
        </p:txBody>
      </p:sp>
      <p:cxnSp>
        <p:nvCxnSpPr>
          <p:cNvPr id="174" name="Straight Connector 173">
            <a:extLst>
              <a:ext uri="{FF2B5EF4-FFF2-40B4-BE49-F238E27FC236}">
                <a16:creationId xmlns:a16="http://schemas.microsoft.com/office/drawing/2014/main" id="{6F30B96E-B651-4108-A843-4B62815B2CD9}"/>
              </a:ext>
            </a:extLst>
          </p:cNvPr>
          <p:cNvCxnSpPr>
            <a:cxnSpLocks/>
          </p:cNvCxnSpPr>
          <p:nvPr/>
        </p:nvCxnSpPr>
        <p:spPr bwMode="auto">
          <a:xfrm>
            <a:off x="7986151" y="2525784"/>
            <a:ext cx="8216" cy="851313"/>
          </a:xfrm>
          <a:prstGeom prst="line">
            <a:avLst/>
          </a:prstGeom>
          <a:noFill/>
          <a:ln w="38100" cap="flat" cmpd="sng" algn="ctr">
            <a:solidFill>
              <a:srgbClr val="0000FF"/>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51081ECB-A8C3-4EFF-80AE-B3D82BB50E35}"/>
              </a:ext>
            </a:extLst>
          </p:cNvPr>
          <p:cNvCxnSpPr>
            <a:cxnSpLocks/>
          </p:cNvCxnSpPr>
          <p:nvPr/>
        </p:nvCxnSpPr>
        <p:spPr bwMode="auto">
          <a:xfrm>
            <a:off x="7869896" y="2676444"/>
            <a:ext cx="0" cy="717159"/>
          </a:xfrm>
          <a:prstGeom prst="line">
            <a:avLst/>
          </a:prstGeom>
          <a:noFill/>
          <a:ln w="38100" cap="flat" cmpd="sng" algn="ctr">
            <a:solidFill>
              <a:schemeClr val="tx1"/>
            </a:solidFill>
            <a:prstDash val="solid"/>
            <a:round/>
            <a:headEnd type="none" w="med" len="med"/>
            <a:tailEnd type="none" w="med" len="med"/>
          </a:ln>
          <a:effectLst/>
        </p:spPr>
      </p:cxnSp>
      <p:sp>
        <p:nvSpPr>
          <p:cNvPr id="2" name="TextBox 1">
            <a:extLst>
              <a:ext uri="{FF2B5EF4-FFF2-40B4-BE49-F238E27FC236}">
                <a16:creationId xmlns:a16="http://schemas.microsoft.com/office/drawing/2014/main" id="{AA88CDFE-FC6E-4492-AF30-C5852E95631C}"/>
              </a:ext>
            </a:extLst>
          </p:cNvPr>
          <p:cNvSpPr txBox="1"/>
          <p:nvPr/>
        </p:nvSpPr>
        <p:spPr>
          <a:xfrm>
            <a:off x="4021823" y="896622"/>
            <a:ext cx="2002520" cy="369332"/>
          </a:xfrm>
          <a:prstGeom prst="rect">
            <a:avLst/>
          </a:prstGeom>
          <a:noFill/>
        </p:spPr>
        <p:txBody>
          <a:bodyPr wrap="square" rtlCol="0">
            <a:spAutoFit/>
          </a:bodyPr>
          <a:lstStyle/>
          <a:p>
            <a:pPr algn="ctr"/>
            <a:r>
              <a:rPr lang="en-US" b="1" dirty="0"/>
              <a:t>Zero-</a:t>
            </a:r>
            <a:r>
              <a:rPr lang="en-US" b="1" dirty="0" err="1"/>
              <a:t>supression</a:t>
            </a:r>
            <a:endParaRPr lang="en-US" b="1" dirty="0"/>
          </a:p>
        </p:txBody>
      </p:sp>
      <p:sp>
        <p:nvSpPr>
          <p:cNvPr id="172" name="TextBox 171">
            <a:extLst>
              <a:ext uri="{FF2B5EF4-FFF2-40B4-BE49-F238E27FC236}">
                <a16:creationId xmlns:a16="http://schemas.microsoft.com/office/drawing/2014/main" id="{68C0065F-BBAD-42C1-A928-5BA3A75788F7}"/>
              </a:ext>
            </a:extLst>
          </p:cNvPr>
          <p:cNvSpPr txBox="1"/>
          <p:nvPr/>
        </p:nvSpPr>
        <p:spPr>
          <a:xfrm>
            <a:off x="6570314" y="957893"/>
            <a:ext cx="2642769" cy="369332"/>
          </a:xfrm>
          <a:prstGeom prst="rect">
            <a:avLst/>
          </a:prstGeom>
          <a:noFill/>
        </p:spPr>
        <p:txBody>
          <a:bodyPr wrap="square" rtlCol="0">
            <a:spAutoFit/>
          </a:bodyPr>
          <a:lstStyle/>
          <a:p>
            <a:pPr algn="ctr"/>
            <a:r>
              <a:rPr lang="en-US" b="1" dirty="0"/>
              <a:t>Clustering       /</a:t>
            </a:r>
          </a:p>
        </p:txBody>
      </p:sp>
      <p:cxnSp>
        <p:nvCxnSpPr>
          <p:cNvPr id="183" name="Straight Arrow Connector 182">
            <a:extLst>
              <a:ext uri="{FF2B5EF4-FFF2-40B4-BE49-F238E27FC236}">
                <a16:creationId xmlns:a16="http://schemas.microsoft.com/office/drawing/2014/main" id="{D6EABF79-B867-40AC-8E5B-385257C04138}"/>
              </a:ext>
            </a:extLst>
          </p:cNvPr>
          <p:cNvCxnSpPr>
            <a:cxnSpLocks/>
            <a:endCxn id="155" idx="1"/>
          </p:cNvCxnSpPr>
          <p:nvPr/>
        </p:nvCxnSpPr>
        <p:spPr bwMode="auto">
          <a:xfrm>
            <a:off x="3155524" y="2540228"/>
            <a:ext cx="1974096" cy="0"/>
          </a:xfrm>
          <a:prstGeom prst="straightConnector1">
            <a:avLst/>
          </a:prstGeom>
          <a:noFill/>
          <a:ln w="9525" cap="flat" cmpd="sng" algn="ctr">
            <a:solidFill>
              <a:schemeClr val="tx1"/>
            </a:solidFill>
            <a:prstDash val="solid"/>
            <a:round/>
            <a:headEnd type="none" w="med" len="med"/>
            <a:tailEnd type="triangle"/>
          </a:ln>
          <a:effectLst/>
        </p:spPr>
      </p:cxnSp>
      <p:sp>
        <p:nvSpPr>
          <p:cNvPr id="187" name="TextBox 186">
            <a:extLst>
              <a:ext uri="{FF2B5EF4-FFF2-40B4-BE49-F238E27FC236}">
                <a16:creationId xmlns:a16="http://schemas.microsoft.com/office/drawing/2014/main" id="{1B0C9B44-8AE3-44B5-AE18-F8932FBE10EC}"/>
              </a:ext>
            </a:extLst>
          </p:cNvPr>
          <p:cNvSpPr txBox="1"/>
          <p:nvPr/>
        </p:nvSpPr>
        <p:spPr>
          <a:xfrm>
            <a:off x="8382874" y="901883"/>
            <a:ext cx="2002520" cy="646331"/>
          </a:xfrm>
          <a:prstGeom prst="rect">
            <a:avLst/>
          </a:prstGeom>
          <a:noFill/>
        </p:spPr>
        <p:txBody>
          <a:bodyPr wrap="square" rtlCol="0">
            <a:spAutoFit/>
          </a:bodyPr>
          <a:lstStyle/>
          <a:p>
            <a:pPr algn="ctr"/>
            <a:r>
              <a:rPr lang="en-US" b="1" dirty="0"/>
              <a:t>Detector</a:t>
            </a:r>
          </a:p>
          <a:p>
            <a:pPr algn="ctr"/>
            <a:r>
              <a:rPr lang="en-US" b="1" dirty="0"/>
              <a:t>correlations</a:t>
            </a:r>
          </a:p>
        </p:txBody>
      </p:sp>
      <p:sp>
        <p:nvSpPr>
          <p:cNvPr id="188" name="Arrow: Right 172">
            <a:extLst>
              <a:ext uri="{FF2B5EF4-FFF2-40B4-BE49-F238E27FC236}">
                <a16:creationId xmlns:a16="http://schemas.microsoft.com/office/drawing/2014/main" id="{FDDCFB57-A12F-4A84-9A2C-311E2A3CB433}"/>
              </a:ext>
            </a:extLst>
          </p:cNvPr>
          <p:cNvSpPr/>
          <p:nvPr/>
        </p:nvSpPr>
        <p:spPr bwMode="auto">
          <a:xfrm>
            <a:off x="5913764" y="930939"/>
            <a:ext cx="823764" cy="39412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kumimoji="0" lang="en-US" sz="1000" b="1" i="0" u="none" strike="noStrike" cap="none" normalizeH="0" baseline="0" dirty="0">
                <a:ln>
                  <a:noFill/>
                </a:ln>
                <a:effectLst/>
                <a:latin typeface="Arial" charset="0"/>
              </a:rPr>
              <a:t>O(</a:t>
            </a:r>
            <a:r>
              <a:rPr lang="en-US" sz="1000" b="1" dirty="0">
                <a:latin typeface="Arial" charset="0"/>
              </a:rPr>
              <a:t>500</a:t>
            </a:r>
            <a:r>
              <a:rPr lang="en-US" sz="1000" b="1" dirty="0"/>
              <a:t> Gbps</a:t>
            </a:r>
            <a:r>
              <a:rPr kumimoji="0" lang="en-US" sz="1000" b="1" i="0" u="none" strike="noStrike" cap="none" normalizeH="0" baseline="0" dirty="0">
                <a:ln>
                  <a:noFill/>
                </a:ln>
                <a:effectLst/>
                <a:latin typeface="Arial" charset="0"/>
              </a:rPr>
              <a:t>)</a:t>
            </a:r>
          </a:p>
        </p:txBody>
      </p:sp>
      <p:sp>
        <p:nvSpPr>
          <p:cNvPr id="186" name="Slide Number Placeholder 185">
            <a:extLst>
              <a:ext uri="{FF2B5EF4-FFF2-40B4-BE49-F238E27FC236}">
                <a16:creationId xmlns:a16="http://schemas.microsoft.com/office/drawing/2014/main" id="{76B1FBD9-2055-65ED-4EFF-213E48EAB08D}"/>
              </a:ext>
            </a:extLst>
          </p:cNvPr>
          <p:cNvSpPr>
            <a:spLocks noGrp="1"/>
          </p:cNvSpPr>
          <p:nvPr>
            <p:ph type="sldNum" sz="quarter" idx="12"/>
          </p:nvPr>
        </p:nvSpPr>
        <p:spPr/>
        <p:txBody>
          <a:bodyPr/>
          <a:lstStyle/>
          <a:p>
            <a:fld id="{1BC527EA-8F34-49DB-8792-D73E56A15DF9}" type="slidenum">
              <a:rPr lang="en-US" smtClean="0"/>
              <a:t>2</a:t>
            </a:fld>
            <a:endParaRPr lang="en-US"/>
          </a:p>
        </p:txBody>
      </p:sp>
      <p:sp>
        <p:nvSpPr>
          <p:cNvPr id="185" name="Footer Placeholder 184">
            <a:extLst>
              <a:ext uri="{FF2B5EF4-FFF2-40B4-BE49-F238E27FC236}">
                <a16:creationId xmlns:a16="http://schemas.microsoft.com/office/drawing/2014/main" id="{519E0BC8-4F09-0426-9299-EF9C4E237939}"/>
              </a:ext>
            </a:extLst>
          </p:cNvPr>
          <p:cNvSpPr>
            <a:spLocks noGrp="1"/>
          </p:cNvSpPr>
          <p:nvPr>
            <p:ph type="ftr" sz="quarter" idx="11"/>
          </p:nvPr>
        </p:nvSpPr>
        <p:spPr/>
        <p:txBody>
          <a:bodyPr/>
          <a:lstStyle/>
          <a:p>
            <a:r>
              <a:rPr lang="pt-BR"/>
              <a:t>EIC Detector 1 DAQ WG</a:t>
            </a:r>
            <a:endParaRPr lang="en-US"/>
          </a:p>
        </p:txBody>
      </p:sp>
    </p:spTree>
    <p:extLst>
      <p:ext uri="{BB962C8B-B14F-4D97-AF65-F5344CB8AC3E}">
        <p14:creationId xmlns:p14="http://schemas.microsoft.com/office/powerpoint/2010/main" val="105798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D6B6-488B-4274-8EBC-86EAD41EE9C4}"/>
              </a:ext>
            </a:extLst>
          </p:cNvPr>
          <p:cNvSpPr>
            <a:spLocks noGrp="1"/>
          </p:cNvSpPr>
          <p:nvPr>
            <p:ph type="title"/>
          </p:nvPr>
        </p:nvSpPr>
        <p:spPr>
          <a:xfrm>
            <a:off x="838200" y="365125"/>
            <a:ext cx="10515600" cy="1058503"/>
          </a:xfrm>
        </p:spPr>
        <p:txBody>
          <a:bodyPr/>
          <a:lstStyle/>
          <a:p>
            <a:r>
              <a:rPr lang="en-US" dirty="0"/>
              <a:t>ECCE Streaming Readout Architecture</a:t>
            </a:r>
          </a:p>
        </p:txBody>
      </p:sp>
      <p:sp>
        <p:nvSpPr>
          <p:cNvPr id="3" name="Content Placeholder 2">
            <a:extLst>
              <a:ext uri="{FF2B5EF4-FFF2-40B4-BE49-F238E27FC236}">
                <a16:creationId xmlns:a16="http://schemas.microsoft.com/office/drawing/2014/main" id="{3EB4D79D-FF67-4832-809B-D67525ED1A5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65B7F73-EDE7-46D8-A003-71C125629101}"/>
              </a:ext>
            </a:extLst>
          </p:cNvPr>
          <p:cNvSpPr>
            <a:spLocks noGrp="1"/>
          </p:cNvSpPr>
          <p:nvPr>
            <p:ph type="ftr" sz="quarter" idx="11"/>
          </p:nvPr>
        </p:nvSpPr>
        <p:spPr/>
        <p:txBody>
          <a:bodyPr/>
          <a:lstStyle/>
          <a:p>
            <a:r>
              <a:rPr lang="pt-BR"/>
              <a:t>EIC Detector 1 DAQ WG</a:t>
            </a:r>
            <a:endParaRPr lang="en-US"/>
          </a:p>
        </p:txBody>
      </p:sp>
      <p:sp>
        <p:nvSpPr>
          <p:cNvPr id="5" name="Slide Number Placeholder 4">
            <a:extLst>
              <a:ext uri="{FF2B5EF4-FFF2-40B4-BE49-F238E27FC236}">
                <a16:creationId xmlns:a16="http://schemas.microsoft.com/office/drawing/2014/main" id="{DFFC5033-E2B3-4640-B3B0-A039416BE80A}"/>
              </a:ext>
            </a:extLst>
          </p:cNvPr>
          <p:cNvSpPr>
            <a:spLocks noGrp="1"/>
          </p:cNvSpPr>
          <p:nvPr>
            <p:ph type="sldNum" sz="quarter" idx="12"/>
          </p:nvPr>
        </p:nvSpPr>
        <p:spPr/>
        <p:txBody>
          <a:bodyPr/>
          <a:lstStyle/>
          <a:p>
            <a:fld id="{1BC527EA-8F34-49DB-8792-D73E56A15DF9}" type="slidenum">
              <a:rPr lang="en-US" smtClean="0"/>
              <a:t>3</a:t>
            </a:fld>
            <a:endParaRPr lang="en-US"/>
          </a:p>
        </p:txBody>
      </p:sp>
      <p:pic>
        <p:nvPicPr>
          <p:cNvPr id="7" name="Picture 6">
            <a:extLst>
              <a:ext uri="{FF2B5EF4-FFF2-40B4-BE49-F238E27FC236}">
                <a16:creationId xmlns:a16="http://schemas.microsoft.com/office/drawing/2014/main" id="{0892F3D1-F6EF-4CE7-AA36-D07F6770A14F}"/>
              </a:ext>
            </a:extLst>
          </p:cNvPr>
          <p:cNvPicPr>
            <a:picLocks noChangeAspect="1"/>
          </p:cNvPicPr>
          <p:nvPr/>
        </p:nvPicPr>
        <p:blipFill>
          <a:blip r:embed="rId2"/>
          <a:stretch>
            <a:fillRect/>
          </a:stretch>
        </p:blipFill>
        <p:spPr>
          <a:xfrm>
            <a:off x="164520" y="1870075"/>
            <a:ext cx="11862960" cy="3904891"/>
          </a:xfrm>
          <a:prstGeom prst="rect">
            <a:avLst/>
          </a:prstGeom>
        </p:spPr>
      </p:pic>
    </p:spTree>
    <p:extLst>
      <p:ext uri="{BB962C8B-B14F-4D97-AF65-F5344CB8AC3E}">
        <p14:creationId xmlns:p14="http://schemas.microsoft.com/office/powerpoint/2010/main" val="329030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7804-0BDB-4EA5-BC6E-348969FC1D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2CDF0B-7C32-4375-86A7-F8B1F9DE05A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745AEF7C-C615-4C6B-B520-40E7D8F514EE}"/>
              </a:ext>
            </a:extLst>
          </p:cNvPr>
          <p:cNvSpPr>
            <a:spLocks noGrp="1"/>
          </p:cNvSpPr>
          <p:nvPr>
            <p:ph type="ftr" sz="quarter" idx="11"/>
          </p:nvPr>
        </p:nvSpPr>
        <p:spPr/>
        <p:txBody>
          <a:bodyPr/>
          <a:lstStyle/>
          <a:p>
            <a:r>
              <a:rPr lang="pt-BR"/>
              <a:t>EIC Detector 1 DAQ WG</a:t>
            </a:r>
            <a:endParaRPr lang="en-US"/>
          </a:p>
        </p:txBody>
      </p:sp>
      <p:sp>
        <p:nvSpPr>
          <p:cNvPr id="5" name="Slide Number Placeholder 4">
            <a:extLst>
              <a:ext uri="{FF2B5EF4-FFF2-40B4-BE49-F238E27FC236}">
                <a16:creationId xmlns:a16="http://schemas.microsoft.com/office/drawing/2014/main" id="{4C8F8A36-C102-4D70-9E67-06EAF9A0B670}"/>
              </a:ext>
            </a:extLst>
          </p:cNvPr>
          <p:cNvSpPr>
            <a:spLocks noGrp="1"/>
          </p:cNvSpPr>
          <p:nvPr>
            <p:ph type="sldNum" sz="quarter" idx="12"/>
          </p:nvPr>
        </p:nvSpPr>
        <p:spPr/>
        <p:txBody>
          <a:bodyPr/>
          <a:lstStyle/>
          <a:p>
            <a:fld id="{1BC527EA-8F34-49DB-8792-D73E56A15DF9}" type="slidenum">
              <a:rPr lang="en-US" smtClean="0"/>
              <a:t>4</a:t>
            </a:fld>
            <a:endParaRPr lang="en-US"/>
          </a:p>
        </p:txBody>
      </p:sp>
      <p:pic>
        <p:nvPicPr>
          <p:cNvPr id="7" name="Picture 6">
            <a:extLst>
              <a:ext uri="{FF2B5EF4-FFF2-40B4-BE49-F238E27FC236}">
                <a16:creationId xmlns:a16="http://schemas.microsoft.com/office/drawing/2014/main" id="{8BC14DD1-A1B5-409F-80F6-78F39FA7D586}"/>
              </a:ext>
            </a:extLst>
          </p:cNvPr>
          <p:cNvPicPr>
            <a:picLocks noChangeAspect="1"/>
          </p:cNvPicPr>
          <p:nvPr/>
        </p:nvPicPr>
        <p:blipFill>
          <a:blip r:embed="rId2"/>
          <a:stretch>
            <a:fillRect/>
          </a:stretch>
        </p:blipFill>
        <p:spPr>
          <a:xfrm>
            <a:off x="500332" y="270712"/>
            <a:ext cx="10782172" cy="6085637"/>
          </a:xfrm>
          <a:prstGeom prst="rect">
            <a:avLst/>
          </a:prstGeom>
        </p:spPr>
      </p:pic>
    </p:spTree>
    <p:extLst>
      <p:ext uri="{BB962C8B-B14F-4D97-AF65-F5344CB8AC3E}">
        <p14:creationId xmlns:p14="http://schemas.microsoft.com/office/powerpoint/2010/main" val="29878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1A8C93-4E01-4910-81FE-3094B2AFB2B8}"/>
              </a:ext>
            </a:extLst>
          </p:cNvPr>
          <p:cNvSpPr txBox="1"/>
          <p:nvPr/>
        </p:nvSpPr>
        <p:spPr>
          <a:xfrm>
            <a:off x="583604" y="618165"/>
            <a:ext cx="10617200" cy="646331"/>
          </a:xfrm>
          <a:prstGeom prst="rect">
            <a:avLst/>
          </a:prstGeom>
          <a:noFill/>
        </p:spPr>
        <p:txBody>
          <a:bodyPr wrap="square" rtlCol="0">
            <a:spAutoFit/>
          </a:bodyPr>
          <a:lstStyle/>
          <a:p>
            <a:r>
              <a:rPr lang="en-US" sz="3600" dirty="0"/>
              <a:t>Front End Boards (FEB)</a:t>
            </a:r>
            <a:endParaRPr lang="en-US" dirty="0"/>
          </a:p>
        </p:txBody>
      </p:sp>
      <p:graphicFrame>
        <p:nvGraphicFramePr>
          <p:cNvPr id="6" name="Table 2">
            <a:extLst>
              <a:ext uri="{FF2B5EF4-FFF2-40B4-BE49-F238E27FC236}">
                <a16:creationId xmlns:a16="http://schemas.microsoft.com/office/drawing/2014/main" id="{D879D563-616C-4A4D-A8CF-A2720376B2D5}"/>
              </a:ext>
            </a:extLst>
          </p:cNvPr>
          <p:cNvGraphicFramePr>
            <a:graphicFrameLocks noGrp="1"/>
          </p:cNvGraphicFramePr>
          <p:nvPr>
            <p:extLst>
              <p:ext uri="{D42A27DB-BD31-4B8C-83A1-F6EECF244321}">
                <p14:modId xmlns:p14="http://schemas.microsoft.com/office/powerpoint/2010/main" val="2116429915"/>
              </p:ext>
            </p:extLst>
          </p:nvPr>
        </p:nvGraphicFramePr>
        <p:xfrm>
          <a:off x="5405776" y="2196000"/>
          <a:ext cx="6515099" cy="4122888"/>
        </p:xfrm>
        <a:graphic>
          <a:graphicData uri="http://schemas.openxmlformats.org/drawingml/2006/table">
            <a:tbl>
              <a:tblPr firstRow="1" bandRow="1">
                <a:tableStyleId>{5C22544A-7EE6-4342-B048-85BDC9FD1C3A}</a:tableStyleId>
              </a:tblPr>
              <a:tblGrid>
                <a:gridCol w="1765300">
                  <a:extLst>
                    <a:ext uri="{9D8B030D-6E8A-4147-A177-3AD203B41FA5}">
                      <a16:colId xmlns:a16="http://schemas.microsoft.com/office/drawing/2014/main" val="2355331074"/>
                    </a:ext>
                  </a:extLst>
                </a:gridCol>
                <a:gridCol w="2133600">
                  <a:extLst>
                    <a:ext uri="{9D8B030D-6E8A-4147-A177-3AD203B41FA5}">
                      <a16:colId xmlns:a16="http://schemas.microsoft.com/office/drawing/2014/main" val="4164907251"/>
                    </a:ext>
                  </a:extLst>
                </a:gridCol>
                <a:gridCol w="2616199">
                  <a:extLst>
                    <a:ext uri="{9D8B030D-6E8A-4147-A177-3AD203B41FA5}">
                      <a16:colId xmlns:a16="http://schemas.microsoft.com/office/drawing/2014/main" val="1810150115"/>
                    </a:ext>
                  </a:extLst>
                </a:gridCol>
              </a:tblGrid>
              <a:tr h="267988">
                <a:tc>
                  <a:txBody>
                    <a:bodyPr/>
                    <a:lstStyle/>
                    <a:p>
                      <a:r>
                        <a:rPr lang="en-US" dirty="0"/>
                        <a:t>Detector</a:t>
                      </a:r>
                    </a:p>
                  </a:txBody>
                  <a:tcPr/>
                </a:tc>
                <a:tc>
                  <a:txBody>
                    <a:bodyPr/>
                    <a:lstStyle/>
                    <a:p>
                      <a:r>
                        <a:rPr lang="en-US" dirty="0"/>
                        <a:t>Readout Technology</a:t>
                      </a:r>
                    </a:p>
                  </a:txBody>
                  <a:tcPr/>
                </a:tc>
                <a:tc>
                  <a:txBody>
                    <a:bodyPr/>
                    <a:lstStyle/>
                    <a:p>
                      <a:r>
                        <a:rPr lang="en-US" dirty="0"/>
                        <a:t>Channel Count</a:t>
                      </a:r>
                    </a:p>
                  </a:txBody>
                  <a:tcPr/>
                </a:tc>
                <a:extLst>
                  <a:ext uri="{0D108BD9-81ED-4DB2-BD59-A6C34878D82A}">
                    <a16:rowId xmlns:a16="http://schemas.microsoft.com/office/drawing/2014/main" val="1599873734"/>
                  </a:ext>
                </a:extLst>
              </a:tr>
              <a:tr h="267988">
                <a:tc>
                  <a:txBody>
                    <a:bodyPr/>
                    <a:lstStyle/>
                    <a:p>
                      <a:r>
                        <a:rPr lang="en-US" sz="1000" dirty="0">
                          <a:latin typeface="Arial Rounded MT Bold" panose="020F0704030504030204" pitchFamily="34" charset="0"/>
                        </a:rPr>
                        <a:t>Silicon Tracking</a:t>
                      </a:r>
                    </a:p>
                  </a:txBody>
                  <a:tcPr/>
                </a:tc>
                <a:tc>
                  <a:txBody>
                    <a:bodyPr/>
                    <a:lstStyle/>
                    <a:p>
                      <a:r>
                        <a:rPr lang="en-US" sz="1000" dirty="0">
                          <a:latin typeface="Arial Rounded MT Bold" panose="020F0704030504030204" pitchFamily="34" charset="0"/>
                        </a:rPr>
                        <a:t>Si MAPS</a:t>
                      </a:r>
                    </a:p>
                  </a:txBody>
                  <a:tcPr/>
                </a:tc>
                <a:tc>
                  <a:txBody>
                    <a:bodyPr/>
                    <a:lstStyle/>
                    <a:p>
                      <a:r>
                        <a:rPr lang="en-US" sz="1000" dirty="0">
                          <a:latin typeface="Arial Rounded MT Bold" panose="020F0704030504030204" pitchFamily="34" charset="0"/>
                        </a:rPr>
                        <a:t>37B</a:t>
                      </a:r>
                    </a:p>
                  </a:txBody>
                  <a:tcPr/>
                </a:tc>
                <a:extLst>
                  <a:ext uri="{0D108BD9-81ED-4DB2-BD59-A6C34878D82A}">
                    <a16:rowId xmlns:a16="http://schemas.microsoft.com/office/drawing/2014/main" val="3146384219"/>
                  </a:ext>
                </a:extLst>
              </a:tr>
              <a:tr h="267988">
                <a:tc>
                  <a:txBody>
                    <a:bodyPr/>
                    <a:lstStyle/>
                    <a:p>
                      <a:r>
                        <a:rPr lang="en-US" sz="1000" dirty="0">
                          <a:latin typeface="Arial Rounded MT Bold" panose="020F0704030504030204" pitchFamily="34" charset="0"/>
                        </a:rPr>
                        <a:t>GEM/MMG Layer</a:t>
                      </a:r>
                    </a:p>
                  </a:txBody>
                  <a:tcPr/>
                </a:tc>
                <a:tc>
                  <a:txBody>
                    <a:bodyPr/>
                    <a:lstStyle/>
                    <a:p>
                      <a:r>
                        <a:rPr lang="en-US" sz="1000" dirty="0">
                          <a:latin typeface="Arial Rounded MT Bold" panose="020F0704030504030204" pitchFamily="34" charset="0"/>
                        </a:rPr>
                        <a:t>GEM </a:t>
                      </a:r>
                    </a:p>
                  </a:txBody>
                  <a:tcPr/>
                </a:tc>
                <a:tc>
                  <a:txBody>
                    <a:bodyPr/>
                    <a:lstStyle/>
                    <a:p>
                      <a:r>
                        <a:rPr lang="en-US" sz="1000" dirty="0">
                          <a:latin typeface="Arial Rounded MT Bold" panose="020F0704030504030204" pitchFamily="34" charset="0"/>
                        </a:rPr>
                        <a:t>217K</a:t>
                      </a:r>
                    </a:p>
                  </a:txBody>
                  <a:tcPr/>
                </a:tc>
                <a:extLst>
                  <a:ext uri="{0D108BD9-81ED-4DB2-BD59-A6C34878D82A}">
                    <a16:rowId xmlns:a16="http://schemas.microsoft.com/office/drawing/2014/main" val="611599904"/>
                  </a:ext>
                </a:extLst>
              </a:tr>
              <a:tr h="267988">
                <a:tc>
                  <a:txBody>
                    <a:bodyPr/>
                    <a:lstStyle/>
                    <a:p>
                      <a:r>
                        <a:rPr lang="en-US" sz="1000" dirty="0">
                          <a:latin typeface="Arial Rounded MT Bold" panose="020F0704030504030204" pitchFamily="34" charset="0"/>
                        </a:rPr>
                        <a:t>Cylindrical MPGD *</a:t>
                      </a:r>
                    </a:p>
                  </a:txBody>
                  <a:tcPr/>
                </a:tc>
                <a:tc>
                  <a:txBody>
                    <a:bodyPr/>
                    <a:lstStyle/>
                    <a:p>
                      <a:r>
                        <a:rPr lang="en-US" sz="1000" dirty="0">
                          <a:latin typeface="Arial Rounded MT Bold" panose="020F0704030504030204" pitchFamily="34" charset="0"/>
                        </a:rPr>
                        <a:t>GEM </a:t>
                      </a:r>
                    </a:p>
                  </a:txBody>
                  <a:tcPr/>
                </a:tc>
                <a:tc>
                  <a:txBody>
                    <a:bodyPr/>
                    <a:lstStyle/>
                    <a:p>
                      <a:r>
                        <a:rPr lang="en-US" sz="1000" dirty="0">
                          <a:latin typeface="Arial Rounded MT Bold" panose="020F0704030504030204" pitchFamily="34" charset="0"/>
                        </a:rPr>
                        <a:t>60M</a:t>
                      </a:r>
                    </a:p>
                  </a:txBody>
                  <a:tcPr/>
                </a:tc>
                <a:extLst>
                  <a:ext uri="{0D108BD9-81ED-4DB2-BD59-A6C34878D82A}">
                    <a16:rowId xmlns:a16="http://schemas.microsoft.com/office/drawing/2014/main" val="1284307717"/>
                  </a:ext>
                </a:extLst>
              </a:tr>
              <a:tr h="267988">
                <a:tc>
                  <a:txBody>
                    <a:bodyPr/>
                    <a:lstStyle/>
                    <a:p>
                      <a:r>
                        <a:rPr lang="en-US" sz="1000" dirty="0">
                          <a:latin typeface="Arial Rounded MT Bold" panose="020F0704030504030204" pitchFamily="34" charset="0"/>
                        </a:rPr>
                        <a:t>HP-DIRC</a:t>
                      </a:r>
                    </a:p>
                  </a:txBody>
                  <a:tcPr/>
                </a:tc>
                <a:tc>
                  <a:txBody>
                    <a:bodyPr/>
                    <a:lstStyle/>
                    <a:p>
                      <a:r>
                        <a:rPr lang="en-US" sz="1000" dirty="0">
                          <a:latin typeface="Arial Rounded MT Bold" panose="020F0704030504030204" pitchFamily="34" charset="0"/>
                        </a:rPr>
                        <a:t>MAP/MT</a:t>
                      </a:r>
                    </a:p>
                  </a:txBody>
                  <a:tcPr/>
                </a:tc>
                <a:tc>
                  <a:txBody>
                    <a:bodyPr/>
                    <a:lstStyle/>
                    <a:p>
                      <a:r>
                        <a:rPr lang="en-US" sz="1000" dirty="0">
                          <a:latin typeface="Arial Rounded MT Bold" panose="020F0704030504030204" pitchFamily="34" charset="0"/>
                        </a:rPr>
                        <a:t>100-330k</a:t>
                      </a:r>
                    </a:p>
                  </a:txBody>
                  <a:tcPr/>
                </a:tc>
                <a:extLst>
                  <a:ext uri="{0D108BD9-81ED-4DB2-BD59-A6C34878D82A}">
                    <a16:rowId xmlns:a16="http://schemas.microsoft.com/office/drawing/2014/main" val="3461331150"/>
                  </a:ext>
                </a:extLst>
              </a:tr>
              <a:tr h="267988">
                <a:tc>
                  <a:txBody>
                    <a:bodyPr/>
                    <a:lstStyle/>
                    <a:p>
                      <a:r>
                        <a:rPr lang="en-US" sz="1000" dirty="0">
                          <a:latin typeface="Arial Rounded MT Bold" panose="020F0704030504030204" pitchFamily="34" charset="0"/>
                        </a:rPr>
                        <a:t>ECAL</a:t>
                      </a:r>
                    </a:p>
                  </a:txBody>
                  <a:tcPr/>
                </a:tc>
                <a:tc>
                  <a:txBody>
                    <a:bodyPr/>
                    <a:lstStyle/>
                    <a:p>
                      <a:r>
                        <a:rPr lang="en-US" sz="1000" dirty="0" err="1">
                          <a:latin typeface="Arial Rounded MT Bold" panose="020F0704030504030204" pitchFamily="34" charset="0"/>
                        </a:rPr>
                        <a:t>SiPM</a:t>
                      </a:r>
                      <a:endParaRPr lang="en-US" sz="1000" dirty="0">
                        <a:latin typeface="Arial Rounded MT Bold" panose="020F0704030504030204" pitchFamily="34" charset="0"/>
                      </a:endParaRPr>
                    </a:p>
                  </a:txBody>
                  <a:tcPr/>
                </a:tc>
                <a:tc>
                  <a:txBody>
                    <a:bodyPr/>
                    <a:lstStyle/>
                    <a:p>
                      <a:r>
                        <a:rPr lang="en-US" sz="1000" dirty="0">
                          <a:latin typeface="Arial Rounded MT Bold" panose="020F0704030504030204" pitchFamily="34" charset="0"/>
                        </a:rPr>
                        <a:t>1.7K</a:t>
                      </a:r>
                    </a:p>
                  </a:txBody>
                  <a:tcPr/>
                </a:tc>
                <a:extLst>
                  <a:ext uri="{0D108BD9-81ED-4DB2-BD59-A6C34878D82A}">
                    <a16:rowId xmlns:a16="http://schemas.microsoft.com/office/drawing/2014/main" val="3120262546"/>
                  </a:ext>
                </a:extLst>
              </a:tr>
              <a:tr h="270636">
                <a:tc>
                  <a:txBody>
                    <a:bodyPr/>
                    <a:lstStyle/>
                    <a:p>
                      <a:r>
                        <a:rPr lang="en-US" sz="1000" dirty="0">
                          <a:latin typeface="Arial Rounded MT Bold" panose="020F0704030504030204" pitchFamily="34" charset="0"/>
                        </a:rPr>
                        <a:t>HCAL </a:t>
                      </a:r>
                    </a:p>
                  </a:txBody>
                  <a:tcPr/>
                </a:tc>
                <a:tc>
                  <a:txBody>
                    <a:bodyPr/>
                    <a:lstStyle/>
                    <a:p>
                      <a:r>
                        <a:rPr lang="en-US" sz="1000" dirty="0" err="1">
                          <a:latin typeface="Arial Rounded MT Bold" panose="020F0704030504030204" pitchFamily="34" charset="0"/>
                        </a:rPr>
                        <a:t>SiPM</a:t>
                      </a:r>
                      <a:endParaRPr lang="en-US" sz="1000" dirty="0">
                        <a:latin typeface="Arial Rounded MT Bold" panose="020F0704030504030204" pitchFamily="34" charset="0"/>
                      </a:endParaRPr>
                    </a:p>
                  </a:txBody>
                  <a:tcPr/>
                </a:tc>
                <a:tc>
                  <a:txBody>
                    <a:bodyPr/>
                    <a:lstStyle/>
                    <a:p>
                      <a:r>
                        <a:rPr lang="en-US" sz="1000" dirty="0">
                          <a:latin typeface="Arial Rounded MT Bold" panose="020F0704030504030204" pitchFamily="34" charset="0"/>
                        </a:rPr>
                        <a:t>24K</a:t>
                      </a:r>
                    </a:p>
                  </a:txBody>
                  <a:tcPr/>
                </a:tc>
                <a:extLst>
                  <a:ext uri="{0D108BD9-81ED-4DB2-BD59-A6C34878D82A}">
                    <a16:rowId xmlns:a16="http://schemas.microsoft.com/office/drawing/2014/main" val="3320613882"/>
                  </a:ext>
                </a:extLst>
              </a:tr>
              <a:tr h="270636">
                <a:tc>
                  <a:txBody>
                    <a:bodyPr/>
                    <a:lstStyle/>
                    <a:p>
                      <a:r>
                        <a:rPr lang="en-US" sz="1000" dirty="0">
                          <a:latin typeface="Arial Rounded MT Bold"/>
                        </a:rPr>
                        <a:t>ECAL imaging</a:t>
                      </a:r>
                    </a:p>
                  </a:txBody>
                  <a:tcPr/>
                </a:tc>
                <a:tc>
                  <a:txBody>
                    <a:bodyPr/>
                    <a:lstStyle/>
                    <a:p>
                      <a:r>
                        <a:rPr lang="en-US" sz="1000" dirty="0">
                          <a:latin typeface="Arial Rounded MT Bold" panose="020F0704030504030204" pitchFamily="34" charset="0"/>
                        </a:rPr>
                        <a:t>Si MAPS</a:t>
                      </a:r>
                    </a:p>
                  </a:txBody>
                  <a:tcPr/>
                </a:tc>
                <a:tc>
                  <a:txBody>
                    <a:bodyPr/>
                    <a:lstStyle/>
                    <a:p>
                      <a:r>
                        <a:rPr lang="en-US" sz="1000" dirty="0">
                          <a:latin typeface="Arial Rounded MT Bold" panose="020F0704030504030204" pitchFamily="34" charset="0"/>
                        </a:rPr>
                        <a:t>480M</a:t>
                      </a:r>
                    </a:p>
                  </a:txBody>
                  <a:tcPr/>
                </a:tc>
                <a:extLst>
                  <a:ext uri="{0D108BD9-81ED-4DB2-BD59-A6C34878D82A}">
                    <a16:rowId xmlns:a16="http://schemas.microsoft.com/office/drawing/2014/main" val="1631558272"/>
                  </a:ext>
                </a:extLst>
              </a:tr>
              <a:tr h="267988">
                <a:tc>
                  <a:txBody>
                    <a:bodyPr/>
                    <a:lstStyle/>
                    <a:p>
                      <a:r>
                        <a:rPr lang="en-US" sz="1000" dirty="0" err="1">
                          <a:latin typeface="Arial Rounded MT Bold" panose="020F0704030504030204" pitchFamily="34" charset="0"/>
                        </a:rPr>
                        <a:t>dRICH</a:t>
                      </a:r>
                      <a:endParaRPr lang="en-US" sz="1000" dirty="0">
                        <a:latin typeface="Arial Rounded MT Bold" panose="020F0704030504030204" pitchFamily="34" charset="0"/>
                      </a:endParaRPr>
                    </a:p>
                  </a:txBody>
                  <a:tcPr/>
                </a:tc>
                <a:tc>
                  <a:txBody>
                    <a:bodyPr/>
                    <a:lstStyle/>
                    <a:p>
                      <a:r>
                        <a:rPr lang="en-US" sz="1000" dirty="0">
                          <a:latin typeface="Arial Rounded MT Bold" panose="020F0704030504030204" pitchFamily="34" charset="0"/>
                        </a:rPr>
                        <a:t>PMT/</a:t>
                      </a:r>
                      <a:r>
                        <a:rPr lang="en-US" sz="1000" dirty="0" err="1">
                          <a:latin typeface="Arial Rounded MT Bold" panose="020F0704030504030204" pitchFamily="34" charset="0"/>
                        </a:rPr>
                        <a:t>SiPM</a:t>
                      </a:r>
                      <a:endParaRPr lang="en-US" sz="1000" dirty="0">
                        <a:latin typeface="Arial Rounded MT Bold" panose="020F0704030504030204" pitchFamily="34" charset="0"/>
                      </a:endParaRPr>
                    </a:p>
                  </a:txBody>
                  <a:tcPr/>
                </a:tc>
                <a:tc>
                  <a:txBody>
                    <a:bodyPr/>
                    <a:lstStyle/>
                    <a:p>
                      <a:r>
                        <a:rPr lang="en-US" sz="1000" dirty="0">
                          <a:latin typeface="Arial Rounded MT Bold" panose="020F0704030504030204" pitchFamily="34" charset="0"/>
                        </a:rPr>
                        <a:t>350K</a:t>
                      </a:r>
                    </a:p>
                  </a:txBody>
                  <a:tcPr/>
                </a:tc>
                <a:extLst>
                  <a:ext uri="{0D108BD9-81ED-4DB2-BD59-A6C34878D82A}">
                    <a16:rowId xmlns:a16="http://schemas.microsoft.com/office/drawing/2014/main" val="285753791"/>
                  </a:ext>
                </a:extLst>
              </a:tr>
              <a:tr h="267988">
                <a:tc>
                  <a:txBody>
                    <a:bodyPr/>
                    <a:lstStyle/>
                    <a:p>
                      <a:r>
                        <a:rPr lang="en-US" sz="1000" dirty="0" err="1">
                          <a:latin typeface="Arial Rounded MT Bold" panose="020F0704030504030204" pitchFamily="34" charset="0"/>
                        </a:rPr>
                        <a:t>mRICH</a:t>
                      </a:r>
                      <a:endParaRPr lang="en-US" sz="1000" dirty="0">
                        <a:latin typeface="Arial Rounded MT Bold" panose="020F0704030504030204" pitchFamily="34" charset="0"/>
                      </a:endParaRPr>
                    </a:p>
                  </a:txBody>
                  <a:tcPr/>
                </a:tc>
                <a:tc>
                  <a:txBody>
                    <a:bodyPr/>
                    <a:lstStyle/>
                    <a:p>
                      <a:r>
                        <a:rPr lang="en-US" sz="1000" dirty="0">
                          <a:latin typeface="Arial Rounded MT Bold" panose="020F0704030504030204" pitchFamily="34" charset="0"/>
                        </a:rPr>
                        <a:t>PMT/</a:t>
                      </a:r>
                      <a:r>
                        <a:rPr lang="en-US" sz="1000" dirty="0" err="1">
                          <a:latin typeface="Arial Rounded MT Bold" panose="020F0704030504030204" pitchFamily="34" charset="0"/>
                        </a:rPr>
                        <a:t>SiPM</a:t>
                      </a:r>
                      <a:endParaRPr lang="en-US" sz="1000" dirty="0">
                        <a:latin typeface="Arial Rounded MT Bold" panose="020F0704030504030204" pitchFamily="34" charset="0"/>
                      </a:endParaRPr>
                    </a:p>
                  </a:txBody>
                  <a:tcPr/>
                </a:tc>
                <a:tc>
                  <a:txBody>
                    <a:bodyPr/>
                    <a:lstStyle/>
                    <a:p>
                      <a:r>
                        <a:rPr lang="en-US" sz="1000" dirty="0">
                          <a:latin typeface="Arial Rounded MT Bold" panose="020F0704030504030204" pitchFamily="34" charset="0"/>
                        </a:rPr>
                        <a:t>330K</a:t>
                      </a:r>
                    </a:p>
                  </a:txBody>
                  <a:tcPr/>
                </a:tc>
                <a:extLst>
                  <a:ext uri="{0D108BD9-81ED-4DB2-BD59-A6C34878D82A}">
                    <a16:rowId xmlns:a16="http://schemas.microsoft.com/office/drawing/2014/main" val="4283904668"/>
                  </a:ext>
                </a:extLst>
              </a:tr>
              <a:tr h="267988">
                <a:tc>
                  <a:txBody>
                    <a:bodyPr/>
                    <a:lstStyle/>
                    <a:p>
                      <a:r>
                        <a:rPr lang="en-US" sz="1000" dirty="0">
                          <a:latin typeface="Arial Rounded MT Bold" panose="020F0704030504030204" pitchFamily="34" charset="0"/>
                        </a:rPr>
                        <a:t>B0</a:t>
                      </a:r>
                    </a:p>
                  </a:txBody>
                  <a:tcPr/>
                </a:tc>
                <a:tc>
                  <a:txBody>
                    <a:bodyPr/>
                    <a:lstStyle/>
                    <a:p>
                      <a:r>
                        <a:rPr lang="en-US" sz="1000" dirty="0">
                          <a:latin typeface="Arial Rounded MT Bold" panose="020F0704030504030204" pitchFamily="34" charset="0"/>
                        </a:rPr>
                        <a:t>Si MAPS</a:t>
                      </a:r>
                    </a:p>
                  </a:txBody>
                  <a:tcPr/>
                </a:tc>
                <a:tc>
                  <a:txBody>
                    <a:bodyPr/>
                    <a:lstStyle/>
                    <a:p>
                      <a:r>
                        <a:rPr lang="en-US" sz="1000" dirty="0">
                          <a:latin typeface="Arial Rounded MT Bold" panose="020F0704030504030204" pitchFamily="34" charset="0"/>
                        </a:rPr>
                        <a:t>32M + 320K</a:t>
                      </a:r>
                    </a:p>
                  </a:txBody>
                  <a:tcPr/>
                </a:tc>
                <a:extLst>
                  <a:ext uri="{0D108BD9-81ED-4DB2-BD59-A6C34878D82A}">
                    <a16:rowId xmlns:a16="http://schemas.microsoft.com/office/drawing/2014/main" val="3360303741"/>
                  </a:ext>
                </a:extLst>
              </a:tr>
              <a:tr h="267988">
                <a:tc>
                  <a:txBody>
                    <a:bodyPr/>
                    <a:lstStyle/>
                    <a:p>
                      <a:r>
                        <a:rPr lang="en-US" sz="1000" dirty="0">
                          <a:latin typeface="Arial Rounded MT Bold" panose="020F0704030504030204" pitchFamily="34" charset="0"/>
                        </a:rPr>
                        <a:t>Off-Momentum</a:t>
                      </a:r>
                    </a:p>
                  </a:txBody>
                  <a:tcPr/>
                </a:tc>
                <a:tc>
                  <a:txBody>
                    <a:bodyPr/>
                    <a:lstStyle/>
                    <a:p>
                      <a:r>
                        <a:rPr lang="en-US" sz="1000" dirty="0">
                          <a:latin typeface="Arial Rounded MT Bold" panose="020F0704030504030204" pitchFamily="34" charset="0"/>
                        </a:rPr>
                        <a:t>AC-LGAD (eRD24)</a:t>
                      </a:r>
                    </a:p>
                  </a:txBody>
                  <a:tcPr/>
                </a:tc>
                <a:tc>
                  <a:txBody>
                    <a:bodyPr/>
                    <a:lstStyle/>
                    <a:p>
                      <a:r>
                        <a:rPr lang="en-US" sz="1000" dirty="0">
                          <a:latin typeface="Arial Rounded MT Bold" panose="020F0704030504030204" pitchFamily="34" charset="0"/>
                        </a:rPr>
                        <a:t>750K</a:t>
                      </a:r>
                    </a:p>
                  </a:txBody>
                  <a:tcPr/>
                </a:tc>
                <a:extLst>
                  <a:ext uri="{0D108BD9-81ED-4DB2-BD59-A6C34878D82A}">
                    <a16:rowId xmlns:a16="http://schemas.microsoft.com/office/drawing/2014/main" val="2061987648"/>
                  </a:ext>
                </a:extLst>
              </a:tr>
              <a:tr h="267988">
                <a:tc>
                  <a:txBody>
                    <a:bodyPr/>
                    <a:lstStyle/>
                    <a:p>
                      <a:r>
                        <a:rPr lang="en-US" sz="1000" dirty="0">
                          <a:latin typeface="Arial Rounded MT Bold" panose="020F0704030504030204" pitchFamily="34" charset="0"/>
                        </a:rPr>
                        <a:t>Roman Pots</a:t>
                      </a:r>
                    </a:p>
                  </a:txBody>
                  <a:tcPr/>
                </a:tc>
                <a:tc>
                  <a:txBody>
                    <a:bodyPr/>
                    <a:lstStyle/>
                    <a:p>
                      <a:r>
                        <a:rPr lang="en-US" sz="1000" dirty="0">
                          <a:latin typeface="Arial Rounded MT Bold" panose="020F0704030504030204" pitchFamily="34" charset="0"/>
                        </a:rPr>
                        <a:t>AC-LGAD (eRD24)</a:t>
                      </a:r>
                    </a:p>
                  </a:txBody>
                  <a:tcPr/>
                </a:tc>
                <a:tc>
                  <a:txBody>
                    <a:bodyPr/>
                    <a:lstStyle/>
                    <a:p>
                      <a:r>
                        <a:rPr lang="en-US" sz="1000" dirty="0">
                          <a:latin typeface="Arial Rounded MT Bold" panose="020F0704030504030204" pitchFamily="34" charset="0"/>
                        </a:rPr>
                        <a:t>500K</a:t>
                      </a:r>
                    </a:p>
                  </a:txBody>
                  <a:tcPr/>
                </a:tc>
                <a:extLst>
                  <a:ext uri="{0D108BD9-81ED-4DB2-BD59-A6C34878D82A}">
                    <a16:rowId xmlns:a16="http://schemas.microsoft.com/office/drawing/2014/main" val="3146157009"/>
                  </a:ext>
                </a:extLst>
              </a:tr>
              <a:tr h="267988">
                <a:tc>
                  <a:txBody>
                    <a:bodyPr/>
                    <a:lstStyle/>
                    <a:p>
                      <a:r>
                        <a:rPr lang="en-US" sz="1000" dirty="0">
                          <a:latin typeface="Arial Rounded MT Bold" panose="020F0704030504030204" pitchFamily="34" charset="0"/>
                        </a:rPr>
                        <a:t>ZDC</a:t>
                      </a:r>
                    </a:p>
                  </a:txBody>
                  <a:tcPr/>
                </a:tc>
                <a:tc>
                  <a:txBody>
                    <a:bodyPr/>
                    <a:lstStyle/>
                    <a:p>
                      <a:r>
                        <a:rPr lang="en-US" sz="1000" dirty="0">
                          <a:latin typeface="Arial Rounded MT Bold" panose="020F0704030504030204" pitchFamily="34" charset="0"/>
                        </a:rPr>
                        <a:t>LGAD + ASIC eRD27</a:t>
                      </a:r>
                    </a:p>
                  </a:txBody>
                  <a:tcPr/>
                </a:tc>
                <a:tc>
                  <a:txBody>
                    <a:bodyPr/>
                    <a:lstStyle/>
                    <a:p>
                      <a:r>
                        <a:rPr lang="en-US" sz="1000" dirty="0">
                          <a:latin typeface="Arial Rounded MT Bold" panose="020F0704030504030204" pitchFamily="34" charset="0"/>
                        </a:rPr>
                        <a:t>225+366</a:t>
                      </a:r>
                    </a:p>
                  </a:txBody>
                  <a:tcPr/>
                </a:tc>
                <a:extLst>
                  <a:ext uri="{0D108BD9-81ED-4DB2-BD59-A6C34878D82A}">
                    <a16:rowId xmlns:a16="http://schemas.microsoft.com/office/drawing/2014/main" val="2772613432"/>
                  </a:ext>
                </a:extLst>
              </a:tr>
              <a:tr h="267988">
                <a:tc>
                  <a:txBody>
                    <a:bodyPr/>
                    <a:lstStyle/>
                    <a:p>
                      <a:r>
                        <a:rPr lang="en-US" sz="1000" dirty="0">
                          <a:latin typeface="Arial Rounded MT Bold" panose="020F0704030504030204" pitchFamily="34" charset="0"/>
                        </a:rPr>
                        <a:t>TOF</a:t>
                      </a:r>
                    </a:p>
                  </a:txBody>
                  <a:tcPr/>
                </a:tc>
                <a:tc>
                  <a:txBody>
                    <a:bodyPr/>
                    <a:lstStyle/>
                    <a:p>
                      <a:r>
                        <a:rPr lang="en-US" sz="1000" dirty="0">
                          <a:latin typeface="Arial Rounded MT Bold" panose="020F0704030504030204" pitchFamily="34" charset="0"/>
                        </a:rPr>
                        <a:t>AC-LGAD</a:t>
                      </a:r>
                    </a:p>
                  </a:txBody>
                  <a:tcPr/>
                </a:tc>
                <a:tc>
                  <a:txBody>
                    <a:bodyPr/>
                    <a:lstStyle/>
                    <a:p>
                      <a:r>
                        <a:rPr lang="en-US" sz="1000" dirty="0">
                          <a:latin typeface="Arial Rounded MT Bold" panose="020F0704030504030204" pitchFamily="34" charset="0"/>
                        </a:rPr>
                        <a:t>15M</a:t>
                      </a:r>
                    </a:p>
                  </a:txBody>
                  <a:tcPr/>
                </a:tc>
                <a:extLst>
                  <a:ext uri="{0D108BD9-81ED-4DB2-BD59-A6C34878D82A}">
                    <a16:rowId xmlns:a16="http://schemas.microsoft.com/office/drawing/2014/main" val="2766237425"/>
                  </a:ext>
                </a:extLst>
              </a:tr>
            </a:tbl>
          </a:graphicData>
        </a:graphic>
      </p:graphicFrame>
      <p:sp>
        <p:nvSpPr>
          <p:cNvPr id="7" name="TextBox 6">
            <a:extLst>
              <a:ext uri="{FF2B5EF4-FFF2-40B4-BE49-F238E27FC236}">
                <a16:creationId xmlns:a16="http://schemas.microsoft.com/office/drawing/2014/main" id="{49B35A1B-59E5-4483-926F-DCCA39A26885}"/>
              </a:ext>
            </a:extLst>
          </p:cNvPr>
          <p:cNvSpPr txBox="1"/>
          <p:nvPr/>
        </p:nvSpPr>
        <p:spPr>
          <a:xfrm>
            <a:off x="583604" y="2073102"/>
            <a:ext cx="4520024" cy="4247317"/>
          </a:xfrm>
          <a:prstGeom prst="rect">
            <a:avLst/>
          </a:prstGeom>
          <a:noFill/>
        </p:spPr>
        <p:txBody>
          <a:bodyPr wrap="square" rtlCol="0">
            <a:spAutoFit/>
          </a:bodyPr>
          <a:lstStyle/>
          <a:p>
            <a:pPr marL="285750" indent="-285750">
              <a:buFont typeface="Wingdings" panose="05000000000000000000" pitchFamily="2" charset="2"/>
              <a:buChar char="§"/>
            </a:pPr>
            <a:r>
              <a:rPr lang="en-US" dirty="0"/>
              <a:t>The collider performance:</a:t>
            </a:r>
          </a:p>
          <a:p>
            <a:pPr marL="742950" lvl="1" indent="-285750">
              <a:buFont typeface="Wingdings" panose="05000000000000000000" pitchFamily="2" charset="2"/>
              <a:buChar char="§"/>
            </a:pPr>
            <a:r>
              <a:rPr lang="en-US" dirty="0"/>
              <a:t>~500KHz of collisions</a:t>
            </a:r>
          </a:p>
          <a:p>
            <a:pPr marL="742950" lvl="1" indent="-285750">
              <a:buFont typeface="Wingdings" panose="05000000000000000000" pitchFamily="2" charset="2"/>
              <a:buChar char="§"/>
            </a:pPr>
            <a:r>
              <a:rPr lang="en-US" dirty="0"/>
              <a:t>~60-100Gbps zero suppressed data</a:t>
            </a:r>
          </a:p>
          <a:p>
            <a:pPr marL="742950" lvl="1" indent="-285750">
              <a:buFont typeface="Wingdings" panose="05000000000000000000" pitchFamily="2" charset="2"/>
              <a:buChar char="§"/>
            </a:pPr>
            <a:r>
              <a:rPr lang="en-US" dirty="0"/>
              <a:t>~15 KB/event</a:t>
            </a:r>
          </a:p>
          <a:p>
            <a:pPr marL="742950" lvl="1" indent="-285750">
              <a:buFont typeface="Wingdings" panose="05000000000000000000" pitchFamily="2" charset="2"/>
              <a:buChar char="§"/>
            </a:pPr>
            <a:r>
              <a:rPr lang="en-US" dirty="0"/>
              <a:t>~100 bytes/bunch crossing</a:t>
            </a:r>
          </a:p>
          <a:p>
            <a:pPr marL="742950" lvl="1"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We have an enormous number of channels but the Silicon MAPS readouts test the relevance of the concept of channel.</a:t>
            </a:r>
          </a:p>
          <a:p>
            <a:endParaRPr lang="en-US" dirty="0"/>
          </a:p>
          <a:p>
            <a:pPr marL="285750" indent="-285750">
              <a:buFont typeface="Wingdings" panose="05000000000000000000" pitchFamily="2" charset="2"/>
              <a:buChar char="§"/>
            </a:pPr>
            <a:r>
              <a:rPr lang="en-US" dirty="0"/>
              <a:t>Challenging data compression scheme</a:t>
            </a:r>
          </a:p>
          <a:p>
            <a:pPr marL="742950" lvl="1" indent="-285750">
              <a:buFont typeface="Wingdings" panose="05000000000000000000" pitchFamily="2" charset="2"/>
              <a:buChar char="§"/>
            </a:pPr>
            <a:r>
              <a:rPr lang="en-US" dirty="0"/>
              <a:t>Noise reduction</a:t>
            </a:r>
          </a:p>
          <a:p>
            <a:pPr marL="742950" lvl="1" indent="-285750">
              <a:buFont typeface="Wingdings" panose="05000000000000000000" pitchFamily="2" charset="2"/>
              <a:buChar char="§"/>
            </a:pPr>
            <a:r>
              <a:rPr lang="en-US" dirty="0"/>
              <a:t>Zero suppression</a:t>
            </a:r>
          </a:p>
          <a:p>
            <a:pPr marL="742950" lvl="1" indent="-285750">
              <a:buFont typeface="Wingdings" panose="05000000000000000000" pitchFamily="2" charset="2"/>
              <a:buChar char="§"/>
            </a:pPr>
            <a:r>
              <a:rPr lang="en-US" dirty="0"/>
              <a:t>Background elimination</a:t>
            </a:r>
          </a:p>
          <a:p>
            <a:pPr lvl="1"/>
            <a:endParaRPr lang="en-US" dirty="0"/>
          </a:p>
        </p:txBody>
      </p:sp>
      <p:pic>
        <p:nvPicPr>
          <p:cNvPr id="5" name="Picture 4">
            <a:extLst>
              <a:ext uri="{FF2B5EF4-FFF2-40B4-BE49-F238E27FC236}">
                <a16:creationId xmlns:a16="http://schemas.microsoft.com/office/drawing/2014/main" id="{6764317D-C5BD-4B64-B2EB-A94A22AC5347}"/>
              </a:ext>
            </a:extLst>
          </p:cNvPr>
          <p:cNvPicPr>
            <a:picLocks noChangeAspect="1"/>
          </p:cNvPicPr>
          <p:nvPr/>
        </p:nvPicPr>
        <p:blipFill>
          <a:blip r:embed="rId2"/>
          <a:stretch>
            <a:fillRect/>
          </a:stretch>
        </p:blipFill>
        <p:spPr>
          <a:xfrm>
            <a:off x="8075601" y="410600"/>
            <a:ext cx="3268879" cy="1256871"/>
          </a:xfrm>
          <a:prstGeom prst="rect">
            <a:avLst/>
          </a:prstGeom>
        </p:spPr>
      </p:pic>
      <p:sp>
        <p:nvSpPr>
          <p:cNvPr id="8" name="Rectangle 7">
            <a:extLst>
              <a:ext uri="{FF2B5EF4-FFF2-40B4-BE49-F238E27FC236}">
                <a16:creationId xmlns:a16="http://schemas.microsoft.com/office/drawing/2014/main" id="{56A4D8A4-826F-4BAE-BA69-42BA3FE4B593}"/>
              </a:ext>
            </a:extLst>
          </p:cNvPr>
          <p:cNvSpPr/>
          <p:nvPr/>
        </p:nvSpPr>
        <p:spPr>
          <a:xfrm>
            <a:off x="8766324" y="410600"/>
            <a:ext cx="632646" cy="1342698"/>
          </a:xfrm>
          <a:prstGeom prst="rect">
            <a:avLst/>
          </a:prstGeom>
          <a:solidFill>
            <a:srgbClr val="FB3803">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230978C-066C-4B7E-9F99-62A6C99841A7}"/>
              </a:ext>
            </a:extLst>
          </p:cNvPr>
          <p:cNvSpPr>
            <a:spLocks noGrp="1"/>
          </p:cNvSpPr>
          <p:nvPr>
            <p:ph type="ftr" sz="quarter" idx="11"/>
          </p:nvPr>
        </p:nvSpPr>
        <p:spPr/>
        <p:txBody>
          <a:bodyPr/>
          <a:lstStyle/>
          <a:p>
            <a:r>
              <a:rPr lang="pt-BR"/>
              <a:t>EIC Detector 1 DAQ WG</a:t>
            </a:r>
            <a:endParaRPr lang="en-US"/>
          </a:p>
        </p:txBody>
      </p:sp>
      <p:sp>
        <p:nvSpPr>
          <p:cNvPr id="4" name="Slide Number Placeholder 3">
            <a:extLst>
              <a:ext uri="{FF2B5EF4-FFF2-40B4-BE49-F238E27FC236}">
                <a16:creationId xmlns:a16="http://schemas.microsoft.com/office/drawing/2014/main" id="{48EEE342-6006-D5FE-2710-251A1B74A30C}"/>
              </a:ext>
            </a:extLst>
          </p:cNvPr>
          <p:cNvSpPr>
            <a:spLocks noGrp="1"/>
          </p:cNvSpPr>
          <p:nvPr>
            <p:ph type="sldNum" sz="quarter" idx="12"/>
          </p:nvPr>
        </p:nvSpPr>
        <p:spPr/>
        <p:txBody>
          <a:bodyPr/>
          <a:lstStyle/>
          <a:p>
            <a:fld id="{4CE62972-4332-4B85-8E2A-D63FF21BBC35}" type="slidenum">
              <a:rPr lang="en-US" smtClean="0"/>
              <a:t>5</a:t>
            </a:fld>
            <a:endParaRPr lang="en-US"/>
          </a:p>
        </p:txBody>
      </p:sp>
      <p:sp>
        <p:nvSpPr>
          <p:cNvPr id="10" name="Oval 9">
            <a:extLst>
              <a:ext uri="{FF2B5EF4-FFF2-40B4-BE49-F238E27FC236}">
                <a16:creationId xmlns:a16="http://schemas.microsoft.com/office/drawing/2014/main" id="{10B19800-D966-9F78-5230-D0A2A721F14F}"/>
              </a:ext>
            </a:extLst>
          </p:cNvPr>
          <p:cNvSpPr/>
          <p:nvPr/>
        </p:nvSpPr>
        <p:spPr>
          <a:xfrm>
            <a:off x="4611189" y="4042954"/>
            <a:ext cx="7428410" cy="10711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02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30BE14-7A27-4695-A13F-04B5AC70BB11}"/>
              </a:ext>
            </a:extLst>
          </p:cNvPr>
          <p:cNvSpPr>
            <a:spLocks noGrp="1"/>
          </p:cNvSpPr>
          <p:nvPr>
            <p:ph type="ftr" sz="quarter" idx="11"/>
          </p:nvPr>
        </p:nvSpPr>
        <p:spPr/>
        <p:txBody>
          <a:bodyPr/>
          <a:lstStyle/>
          <a:p>
            <a:r>
              <a:rPr lang="pt-BR"/>
              <a:t>EIC Detector 1 DAQ WG</a:t>
            </a:r>
            <a:endParaRPr lang="en-US"/>
          </a:p>
        </p:txBody>
      </p:sp>
      <p:sp>
        <p:nvSpPr>
          <p:cNvPr id="3" name="Slide Number Placeholder 2">
            <a:extLst>
              <a:ext uri="{FF2B5EF4-FFF2-40B4-BE49-F238E27FC236}">
                <a16:creationId xmlns:a16="http://schemas.microsoft.com/office/drawing/2014/main" id="{824A7079-5A00-4361-AE23-35774128C0E8}"/>
              </a:ext>
            </a:extLst>
          </p:cNvPr>
          <p:cNvSpPr>
            <a:spLocks noGrp="1"/>
          </p:cNvSpPr>
          <p:nvPr>
            <p:ph type="sldNum" sz="quarter" idx="12"/>
          </p:nvPr>
        </p:nvSpPr>
        <p:spPr/>
        <p:txBody>
          <a:bodyPr/>
          <a:lstStyle/>
          <a:p>
            <a:fld id="{4CE62972-4332-4B85-8E2A-D63FF21BBC35}" type="slidenum">
              <a:rPr lang="en-US" smtClean="0"/>
              <a:t>6</a:t>
            </a:fld>
            <a:endParaRPr lang="en-US"/>
          </a:p>
        </p:txBody>
      </p:sp>
      <p:pic>
        <p:nvPicPr>
          <p:cNvPr id="5" name="Picture 4">
            <a:extLst>
              <a:ext uri="{FF2B5EF4-FFF2-40B4-BE49-F238E27FC236}">
                <a16:creationId xmlns:a16="http://schemas.microsoft.com/office/drawing/2014/main" id="{967A5556-256C-460B-A20B-946AEB7B79FF}"/>
              </a:ext>
            </a:extLst>
          </p:cNvPr>
          <p:cNvPicPr>
            <a:picLocks noChangeAspect="1"/>
          </p:cNvPicPr>
          <p:nvPr/>
        </p:nvPicPr>
        <p:blipFill>
          <a:blip r:embed="rId2"/>
          <a:stretch>
            <a:fillRect/>
          </a:stretch>
        </p:blipFill>
        <p:spPr>
          <a:xfrm>
            <a:off x="5563240" y="1740549"/>
            <a:ext cx="6459468" cy="3867082"/>
          </a:xfrm>
          <a:prstGeom prst="rect">
            <a:avLst/>
          </a:prstGeom>
        </p:spPr>
      </p:pic>
      <p:graphicFrame>
        <p:nvGraphicFramePr>
          <p:cNvPr id="6" name="Table 2">
            <a:extLst>
              <a:ext uri="{FF2B5EF4-FFF2-40B4-BE49-F238E27FC236}">
                <a16:creationId xmlns:a16="http://schemas.microsoft.com/office/drawing/2014/main" id="{1819F0CB-CC3E-4202-891D-C433E718A22E}"/>
              </a:ext>
            </a:extLst>
          </p:cNvPr>
          <p:cNvGraphicFramePr>
            <a:graphicFrameLocks noGrp="1"/>
          </p:cNvGraphicFramePr>
          <p:nvPr>
            <p:extLst>
              <p:ext uri="{D42A27DB-BD31-4B8C-83A1-F6EECF244321}">
                <p14:modId xmlns:p14="http://schemas.microsoft.com/office/powerpoint/2010/main" val="2453543835"/>
              </p:ext>
            </p:extLst>
          </p:nvPr>
        </p:nvGraphicFramePr>
        <p:xfrm>
          <a:off x="26894" y="1647170"/>
          <a:ext cx="5436710" cy="4053840"/>
        </p:xfrm>
        <a:graphic>
          <a:graphicData uri="http://schemas.openxmlformats.org/drawingml/2006/table">
            <a:tbl>
              <a:tblPr firstRow="1" bandRow="1">
                <a:tableStyleId>{5C22544A-7EE6-4342-B048-85BDC9FD1C3A}</a:tableStyleId>
              </a:tblPr>
              <a:tblGrid>
                <a:gridCol w="1473105">
                  <a:extLst>
                    <a:ext uri="{9D8B030D-6E8A-4147-A177-3AD203B41FA5}">
                      <a16:colId xmlns:a16="http://schemas.microsoft.com/office/drawing/2014/main" val="2355331074"/>
                    </a:ext>
                  </a:extLst>
                </a:gridCol>
                <a:gridCol w="1780443">
                  <a:extLst>
                    <a:ext uri="{9D8B030D-6E8A-4147-A177-3AD203B41FA5}">
                      <a16:colId xmlns:a16="http://schemas.microsoft.com/office/drawing/2014/main" val="4164907251"/>
                    </a:ext>
                  </a:extLst>
                </a:gridCol>
                <a:gridCol w="2183162">
                  <a:extLst>
                    <a:ext uri="{9D8B030D-6E8A-4147-A177-3AD203B41FA5}">
                      <a16:colId xmlns:a16="http://schemas.microsoft.com/office/drawing/2014/main" val="1810150115"/>
                    </a:ext>
                  </a:extLst>
                </a:gridCol>
              </a:tblGrid>
              <a:tr h="319192">
                <a:tc>
                  <a:txBody>
                    <a:bodyPr/>
                    <a:lstStyle/>
                    <a:p>
                      <a:pPr algn="ctr"/>
                      <a:r>
                        <a:rPr lang="en-US" dirty="0"/>
                        <a:t>Detector</a:t>
                      </a:r>
                    </a:p>
                  </a:txBody>
                  <a:tcPr/>
                </a:tc>
                <a:tc>
                  <a:txBody>
                    <a:bodyPr/>
                    <a:lstStyle/>
                    <a:p>
                      <a:pPr algn="ctr"/>
                      <a:r>
                        <a:rPr lang="en-US" dirty="0"/>
                        <a:t>Readout Technology</a:t>
                      </a:r>
                    </a:p>
                  </a:txBody>
                  <a:tcPr/>
                </a:tc>
                <a:tc>
                  <a:txBody>
                    <a:bodyPr/>
                    <a:lstStyle/>
                    <a:p>
                      <a:pPr algn="ctr"/>
                      <a:r>
                        <a:rPr lang="en-US" dirty="0"/>
                        <a:t>Channel Count</a:t>
                      </a:r>
                    </a:p>
                  </a:txBody>
                  <a:tcPr/>
                </a:tc>
                <a:extLst>
                  <a:ext uri="{0D108BD9-81ED-4DB2-BD59-A6C34878D82A}">
                    <a16:rowId xmlns:a16="http://schemas.microsoft.com/office/drawing/2014/main" val="1599873734"/>
                  </a:ext>
                </a:extLst>
              </a:tr>
              <a:tr h="233868">
                <a:tc>
                  <a:txBody>
                    <a:bodyPr/>
                    <a:lstStyle/>
                    <a:p>
                      <a:pPr algn="ctr"/>
                      <a:r>
                        <a:rPr lang="en-US" sz="1000" dirty="0">
                          <a:latin typeface="Arial Rounded MT Bold" panose="020F0704030504030204" pitchFamily="34" charset="0"/>
                        </a:rPr>
                        <a:t>Silicon Tracking</a:t>
                      </a:r>
                    </a:p>
                  </a:txBody>
                  <a:tcPr/>
                </a:tc>
                <a:tc>
                  <a:txBody>
                    <a:bodyPr/>
                    <a:lstStyle/>
                    <a:p>
                      <a:pPr algn="ctr"/>
                      <a:r>
                        <a:rPr lang="en-US" sz="1000" dirty="0">
                          <a:latin typeface="Arial Rounded MT Bold" panose="020F0704030504030204" pitchFamily="34" charset="0"/>
                        </a:rPr>
                        <a:t>Si MAPS</a:t>
                      </a:r>
                    </a:p>
                  </a:txBody>
                  <a:tcPr/>
                </a:tc>
                <a:tc>
                  <a:txBody>
                    <a:bodyPr/>
                    <a:lstStyle/>
                    <a:p>
                      <a:pPr algn="ctr"/>
                      <a:r>
                        <a:rPr lang="en-US" sz="1000" dirty="0">
                          <a:latin typeface="Arial Rounded MT Bold" panose="020F0704030504030204" pitchFamily="34" charset="0"/>
                        </a:rPr>
                        <a:t>37B</a:t>
                      </a:r>
                    </a:p>
                  </a:txBody>
                  <a:tcPr/>
                </a:tc>
                <a:extLst>
                  <a:ext uri="{0D108BD9-81ED-4DB2-BD59-A6C34878D82A}">
                    <a16:rowId xmlns:a16="http://schemas.microsoft.com/office/drawing/2014/main" val="3146384219"/>
                  </a:ext>
                </a:extLst>
              </a:tr>
              <a:tr h="233868">
                <a:tc>
                  <a:txBody>
                    <a:bodyPr/>
                    <a:lstStyle/>
                    <a:p>
                      <a:pPr algn="ctr"/>
                      <a:r>
                        <a:rPr lang="en-US" sz="1000" dirty="0">
                          <a:latin typeface="Arial Rounded MT Bold" panose="020F0704030504030204" pitchFamily="34" charset="0"/>
                        </a:rPr>
                        <a:t>GEM/MMG Layer</a:t>
                      </a:r>
                    </a:p>
                  </a:txBody>
                  <a:tcPr/>
                </a:tc>
                <a:tc>
                  <a:txBody>
                    <a:bodyPr/>
                    <a:lstStyle/>
                    <a:p>
                      <a:pPr algn="ctr"/>
                      <a:r>
                        <a:rPr lang="en-US" sz="1000" dirty="0">
                          <a:latin typeface="Arial Rounded MT Bold" panose="020F0704030504030204" pitchFamily="34" charset="0"/>
                        </a:rPr>
                        <a:t>GEM </a:t>
                      </a:r>
                    </a:p>
                  </a:txBody>
                  <a:tcPr/>
                </a:tc>
                <a:tc>
                  <a:txBody>
                    <a:bodyPr/>
                    <a:lstStyle/>
                    <a:p>
                      <a:pPr algn="ctr"/>
                      <a:r>
                        <a:rPr lang="en-US" sz="1000" dirty="0">
                          <a:latin typeface="Arial Rounded MT Bold" panose="020F0704030504030204" pitchFamily="34" charset="0"/>
                        </a:rPr>
                        <a:t>217K</a:t>
                      </a:r>
                    </a:p>
                  </a:txBody>
                  <a:tcPr/>
                </a:tc>
                <a:extLst>
                  <a:ext uri="{0D108BD9-81ED-4DB2-BD59-A6C34878D82A}">
                    <a16:rowId xmlns:a16="http://schemas.microsoft.com/office/drawing/2014/main" val="611599904"/>
                  </a:ext>
                </a:extLst>
              </a:tr>
              <a:tr h="233868">
                <a:tc>
                  <a:txBody>
                    <a:bodyPr/>
                    <a:lstStyle/>
                    <a:p>
                      <a:pPr algn="ctr"/>
                      <a:r>
                        <a:rPr lang="en-US" sz="1000" dirty="0">
                          <a:latin typeface="Arial Rounded MT Bold" panose="020F0704030504030204" pitchFamily="34" charset="0"/>
                        </a:rPr>
                        <a:t>Cylindrical MPGD *</a:t>
                      </a:r>
                    </a:p>
                  </a:txBody>
                  <a:tcPr/>
                </a:tc>
                <a:tc>
                  <a:txBody>
                    <a:bodyPr/>
                    <a:lstStyle/>
                    <a:p>
                      <a:pPr algn="ctr"/>
                      <a:r>
                        <a:rPr lang="en-US" sz="1000" dirty="0">
                          <a:latin typeface="Arial Rounded MT Bold" panose="020F0704030504030204" pitchFamily="34" charset="0"/>
                        </a:rPr>
                        <a:t>GEM </a:t>
                      </a:r>
                    </a:p>
                  </a:txBody>
                  <a:tcPr/>
                </a:tc>
                <a:tc>
                  <a:txBody>
                    <a:bodyPr/>
                    <a:lstStyle/>
                    <a:p>
                      <a:pPr algn="ctr"/>
                      <a:r>
                        <a:rPr lang="en-US" sz="1000" dirty="0">
                          <a:latin typeface="Arial Rounded MT Bold" panose="020F0704030504030204" pitchFamily="34" charset="0"/>
                        </a:rPr>
                        <a:t>60M</a:t>
                      </a:r>
                    </a:p>
                  </a:txBody>
                  <a:tcPr/>
                </a:tc>
                <a:extLst>
                  <a:ext uri="{0D108BD9-81ED-4DB2-BD59-A6C34878D82A}">
                    <a16:rowId xmlns:a16="http://schemas.microsoft.com/office/drawing/2014/main" val="1284307717"/>
                  </a:ext>
                </a:extLst>
              </a:tr>
              <a:tr h="233868">
                <a:tc>
                  <a:txBody>
                    <a:bodyPr/>
                    <a:lstStyle/>
                    <a:p>
                      <a:pPr algn="ctr"/>
                      <a:r>
                        <a:rPr lang="en-US" sz="1000" dirty="0">
                          <a:latin typeface="Arial Rounded MT Bold" panose="020F0704030504030204" pitchFamily="34" charset="0"/>
                        </a:rPr>
                        <a:t>HP-DIRC</a:t>
                      </a:r>
                    </a:p>
                  </a:txBody>
                  <a:tcPr/>
                </a:tc>
                <a:tc>
                  <a:txBody>
                    <a:bodyPr/>
                    <a:lstStyle/>
                    <a:p>
                      <a:pPr algn="ctr"/>
                      <a:r>
                        <a:rPr lang="en-US" sz="1000" dirty="0">
                          <a:latin typeface="Arial Rounded MT Bold" panose="020F0704030504030204" pitchFamily="34" charset="0"/>
                        </a:rPr>
                        <a:t>MAP/MT</a:t>
                      </a:r>
                    </a:p>
                  </a:txBody>
                  <a:tcPr/>
                </a:tc>
                <a:tc>
                  <a:txBody>
                    <a:bodyPr/>
                    <a:lstStyle/>
                    <a:p>
                      <a:pPr algn="ctr"/>
                      <a:r>
                        <a:rPr lang="en-US" sz="1000" dirty="0">
                          <a:latin typeface="Arial Rounded MT Bold" panose="020F0704030504030204" pitchFamily="34" charset="0"/>
                        </a:rPr>
                        <a:t>100-330k</a:t>
                      </a:r>
                    </a:p>
                  </a:txBody>
                  <a:tcPr/>
                </a:tc>
                <a:extLst>
                  <a:ext uri="{0D108BD9-81ED-4DB2-BD59-A6C34878D82A}">
                    <a16:rowId xmlns:a16="http://schemas.microsoft.com/office/drawing/2014/main" val="3461331150"/>
                  </a:ext>
                </a:extLst>
              </a:tr>
              <a:tr h="233868">
                <a:tc>
                  <a:txBody>
                    <a:bodyPr/>
                    <a:lstStyle/>
                    <a:p>
                      <a:pPr algn="ctr"/>
                      <a:r>
                        <a:rPr lang="en-US" sz="1000" dirty="0">
                          <a:latin typeface="Arial Rounded MT Bold" panose="020F0704030504030204" pitchFamily="34" charset="0"/>
                        </a:rPr>
                        <a:t>ECAL</a:t>
                      </a:r>
                    </a:p>
                  </a:txBody>
                  <a:tcPr/>
                </a:tc>
                <a:tc>
                  <a:txBody>
                    <a:bodyPr/>
                    <a:lstStyle/>
                    <a:p>
                      <a:pPr algn="ctr"/>
                      <a:r>
                        <a:rPr lang="en-US" sz="1000" dirty="0" err="1">
                          <a:latin typeface="Arial Rounded MT Bold" panose="020F0704030504030204" pitchFamily="34" charset="0"/>
                        </a:rPr>
                        <a:t>SiPM</a:t>
                      </a:r>
                      <a:endParaRPr lang="en-US" sz="1000" dirty="0">
                        <a:latin typeface="Arial Rounded MT Bold" panose="020F0704030504030204" pitchFamily="34" charset="0"/>
                      </a:endParaRPr>
                    </a:p>
                  </a:txBody>
                  <a:tcPr/>
                </a:tc>
                <a:tc>
                  <a:txBody>
                    <a:bodyPr/>
                    <a:lstStyle/>
                    <a:p>
                      <a:pPr algn="ctr"/>
                      <a:r>
                        <a:rPr lang="en-US" sz="1000" dirty="0">
                          <a:latin typeface="Arial Rounded MT Bold" panose="020F0704030504030204" pitchFamily="34" charset="0"/>
                        </a:rPr>
                        <a:t>1.7K</a:t>
                      </a:r>
                    </a:p>
                  </a:txBody>
                  <a:tcPr/>
                </a:tc>
                <a:extLst>
                  <a:ext uri="{0D108BD9-81ED-4DB2-BD59-A6C34878D82A}">
                    <a16:rowId xmlns:a16="http://schemas.microsoft.com/office/drawing/2014/main" val="3120262546"/>
                  </a:ext>
                </a:extLst>
              </a:tr>
              <a:tr h="236179">
                <a:tc>
                  <a:txBody>
                    <a:bodyPr/>
                    <a:lstStyle/>
                    <a:p>
                      <a:pPr algn="ctr"/>
                      <a:r>
                        <a:rPr lang="en-US" sz="1000" dirty="0">
                          <a:latin typeface="Arial Rounded MT Bold" panose="020F0704030504030204" pitchFamily="34" charset="0"/>
                        </a:rPr>
                        <a:t>HCAL </a:t>
                      </a:r>
                    </a:p>
                  </a:txBody>
                  <a:tcPr/>
                </a:tc>
                <a:tc>
                  <a:txBody>
                    <a:bodyPr/>
                    <a:lstStyle/>
                    <a:p>
                      <a:pPr algn="ctr"/>
                      <a:r>
                        <a:rPr lang="en-US" sz="1000" dirty="0" err="1">
                          <a:latin typeface="Arial Rounded MT Bold" panose="020F0704030504030204" pitchFamily="34" charset="0"/>
                        </a:rPr>
                        <a:t>SiPM</a:t>
                      </a:r>
                      <a:endParaRPr lang="en-US" sz="1000" dirty="0">
                        <a:latin typeface="Arial Rounded MT Bold" panose="020F0704030504030204" pitchFamily="34" charset="0"/>
                      </a:endParaRPr>
                    </a:p>
                  </a:txBody>
                  <a:tcPr/>
                </a:tc>
                <a:tc>
                  <a:txBody>
                    <a:bodyPr/>
                    <a:lstStyle/>
                    <a:p>
                      <a:pPr algn="ctr"/>
                      <a:r>
                        <a:rPr lang="en-US" sz="1000" dirty="0">
                          <a:latin typeface="Arial Rounded MT Bold" panose="020F0704030504030204" pitchFamily="34" charset="0"/>
                        </a:rPr>
                        <a:t>24K</a:t>
                      </a:r>
                    </a:p>
                  </a:txBody>
                  <a:tcPr/>
                </a:tc>
                <a:extLst>
                  <a:ext uri="{0D108BD9-81ED-4DB2-BD59-A6C34878D82A}">
                    <a16:rowId xmlns:a16="http://schemas.microsoft.com/office/drawing/2014/main" val="3320613882"/>
                  </a:ext>
                </a:extLst>
              </a:tr>
              <a:tr h="236179">
                <a:tc>
                  <a:txBody>
                    <a:bodyPr/>
                    <a:lstStyle/>
                    <a:p>
                      <a:pPr algn="ctr"/>
                      <a:r>
                        <a:rPr lang="en-US" sz="1000" dirty="0">
                          <a:latin typeface="Arial Rounded MT Bold"/>
                        </a:rPr>
                        <a:t>ECAL imaging</a:t>
                      </a:r>
                    </a:p>
                  </a:txBody>
                  <a:tcPr/>
                </a:tc>
                <a:tc>
                  <a:txBody>
                    <a:bodyPr/>
                    <a:lstStyle/>
                    <a:p>
                      <a:pPr algn="ctr"/>
                      <a:r>
                        <a:rPr lang="en-US" sz="1000" dirty="0">
                          <a:latin typeface="Arial Rounded MT Bold" panose="020F0704030504030204" pitchFamily="34" charset="0"/>
                        </a:rPr>
                        <a:t>Si MAPS</a:t>
                      </a:r>
                    </a:p>
                  </a:txBody>
                  <a:tcPr/>
                </a:tc>
                <a:tc>
                  <a:txBody>
                    <a:bodyPr/>
                    <a:lstStyle/>
                    <a:p>
                      <a:pPr algn="ctr"/>
                      <a:r>
                        <a:rPr lang="en-US" sz="1000" dirty="0">
                          <a:latin typeface="Arial Rounded MT Bold" panose="020F0704030504030204" pitchFamily="34" charset="0"/>
                        </a:rPr>
                        <a:t>480M</a:t>
                      </a:r>
                    </a:p>
                  </a:txBody>
                  <a:tcPr/>
                </a:tc>
                <a:extLst>
                  <a:ext uri="{0D108BD9-81ED-4DB2-BD59-A6C34878D82A}">
                    <a16:rowId xmlns:a16="http://schemas.microsoft.com/office/drawing/2014/main" val="1631558272"/>
                  </a:ext>
                </a:extLst>
              </a:tr>
              <a:tr h="233868">
                <a:tc>
                  <a:txBody>
                    <a:bodyPr/>
                    <a:lstStyle/>
                    <a:p>
                      <a:pPr algn="ctr"/>
                      <a:r>
                        <a:rPr lang="en-US" sz="1000" dirty="0" err="1">
                          <a:latin typeface="Arial Rounded MT Bold" panose="020F0704030504030204" pitchFamily="34" charset="0"/>
                        </a:rPr>
                        <a:t>dRICH</a:t>
                      </a:r>
                      <a:endParaRPr lang="en-US" sz="1000" dirty="0">
                        <a:latin typeface="Arial Rounded MT Bold" panose="020F0704030504030204" pitchFamily="34" charset="0"/>
                      </a:endParaRPr>
                    </a:p>
                  </a:txBody>
                  <a:tcPr/>
                </a:tc>
                <a:tc>
                  <a:txBody>
                    <a:bodyPr/>
                    <a:lstStyle/>
                    <a:p>
                      <a:pPr algn="ctr"/>
                      <a:r>
                        <a:rPr lang="en-US" sz="1000" dirty="0">
                          <a:latin typeface="Arial Rounded MT Bold" panose="020F0704030504030204" pitchFamily="34" charset="0"/>
                        </a:rPr>
                        <a:t>PMT/</a:t>
                      </a:r>
                      <a:r>
                        <a:rPr lang="en-US" sz="1000" dirty="0" err="1">
                          <a:latin typeface="Arial Rounded MT Bold" panose="020F0704030504030204" pitchFamily="34" charset="0"/>
                        </a:rPr>
                        <a:t>SiPM</a:t>
                      </a:r>
                      <a:endParaRPr lang="en-US" sz="1000" dirty="0">
                        <a:latin typeface="Arial Rounded MT Bold" panose="020F0704030504030204" pitchFamily="34" charset="0"/>
                      </a:endParaRPr>
                    </a:p>
                  </a:txBody>
                  <a:tcPr/>
                </a:tc>
                <a:tc>
                  <a:txBody>
                    <a:bodyPr/>
                    <a:lstStyle/>
                    <a:p>
                      <a:pPr algn="ctr"/>
                      <a:r>
                        <a:rPr lang="en-US" sz="1000" dirty="0">
                          <a:latin typeface="Arial Rounded MT Bold" panose="020F0704030504030204" pitchFamily="34" charset="0"/>
                        </a:rPr>
                        <a:t>350K</a:t>
                      </a:r>
                    </a:p>
                  </a:txBody>
                  <a:tcPr/>
                </a:tc>
                <a:extLst>
                  <a:ext uri="{0D108BD9-81ED-4DB2-BD59-A6C34878D82A}">
                    <a16:rowId xmlns:a16="http://schemas.microsoft.com/office/drawing/2014/main" val="285753791"/>
                  </a:ext>
                </a:extLst>
              </a:tr>
              <a:tr h="233868">
                <a:tc>
                  <a:txBody>
                    <a:bodyPr/>
                    <a:lstStyle/>
                    <a:p>
                      <a:pPr algn="ctr"/>
                      <a:r>
                        <a:rPr lang="en-US" sz="1000" dirty="0" err="1">
                          <a:latin typeface="Arial Rounded MT Bold" panose="020F0704030504030204" pitchFamily="34" charset="0"/>
                        </a:rPr>
                        <a:t>mRICH</a:t>
                      </a:r>
                      <a:endParaRPr lang="en-US" sz="1000" dirty="0">
                        <a:latin typeface="Arial Rounded MT Bold" panose="020F0704030504030204" pitchFamily="34" charset="0"/>
                      </a:endParaRPr>
                    </a:p>
                  </a:txBody>
                  <a:tcPr/>
                </a:tc>
                <a:tc>
                  <a:txBody>
                    <a:bodyPr/>
                    <a:lstStyle/>
                    <a:p>
                      <a:pPr algn="ctr"/>
                      <a:r>
                        <a:rPr lang="en-US" sz="1000" dirty="0">
                          <a:latin typeface="Arial Rounded MT Bold" panose="020F0704030504030204" pitchFamily="34" charset="0"/>
                        </a:rPr>
                        <a:t>PMT/</a:t>
                      </a:r>
                      <a:r>
                        <a:rPr lang="en-US" sz="1000" dirty="0" err="1">
                          <a:latin typeface="Arial Rounded MT Bold" panose="020F0704030504030204" pitchFamily="34" charset="0"/>
                        </a:rPr>
                        <a:t>SiPM</a:t>
                      </a:r>
                      <a:endParaRPr lang="en-US" sz="1000" dirty="0">
                        <a:latin typeface="Arial Rounded MT Bold" panose="020F0704030504030204" pitchFamily="34" charset="0"/>
                      </a:endParaRPr>
                    </a:p>
                  </a:txBody>
                  <a:tcPr/>
                </a:tc>
                <a:tc>
                  <a:txBody>
                    <a:bodyPr/>
                    <a:lstStyle/>
                    <a:p>
                      <a:pPr algn="ctr"/>
                      <a:r>
                        <a:rPr lang="en-US" sz="1000" dirty="0">
                          <a:latin typeface="Arial Rounded MT Bold" panose="020F0704030504030204" pitchFamily="34" charset="0"/>
                        </a:rPr>
                        <a:t>330K</a:t>
                      </a:r>
                    </a:p>
                  </a:txBody>
                  <a:tcPr/>
                </a:tc>
                <a:extLst>
                  <a:ext uri="{0D108BD9-81ED-4DB2-BD59-A6C34878D82A}">
                    <a16:rowId xmlns:a16="http://schemas.microsoft.com/office/drawing/2014/main" val="4283904668"/>
                  </a:ext>
                </a:extLst>
              </a:tr>
              <a:tr h="233868">
                <a:tc>
                  <a:txBody>
                    <a:bodyPr/>
                    <a:lstStyle/>
                    <a:p>
                      <a:pPr algn="ctr"/>
                      <a:r>
                        <a:rPr lang="en-US" sz="1000" dirty="0">
                          <a:latin typeface="Arial Rounded MT Bold" panose="020F0704030504030204" pitchFamily="34" charset="0"/>
                        </a:rPr>
                        <a:t>B0</a:t>
                      </a:r>
                    </a:p>
                  </a:txBody>
                  <a:tcPr/>
                </a:tc>
                <a:tc>
                  <a:txBody>
                    <a:bodyPr/>
                    <a:lstStyle/>
                    <a:p>
                      <a:pPr algn="ctr"/>
                      <a:r>
                        <a:rPr lang="en-US" sz="1000" dirty="0">
                          <a:latin typeface="Arial Rounded MT Bold" panose="020F0704030504030204" pitchFamily="34" charset="0"/>
                        </a:rPr>
                        <a:t>Si MAPS</a:t>
                      </a:r>
                    </a:p>
                  </a:txBody>
                  <a:tcPr/>
                </a:tc>
                <a:tc>
                  <a:txBody>
                    <a:bodyPr/>
                    <a:lstStyle/>
                    <a:p>
                      <a:pPr algn="ctr"/>
                      <a:r>
                        <a:rPr lang="en-US" sz="1000" dirty="0">
                          <a:latin typeface="Arial Rounded MT Bold" panose="020F0704030504030204" pitchFamily="34" charset="0"/>
                        </a:rPr>
                        <a:t>32M + 320K</a:t>
                      </a:r>
                    </a:p>
                  </a:txBody>
                  <a:tcPr/>
                </a:tc>
                <a:extLst>
                  <a:ext uri="{0D108BD9-81ED-4DB2-BD59-A6C34878D82A}">
                    <a16:rowId xmlns:a16="http://schemas.microsoft.com/office/drawing/2014/main" val="3360303741"/>
                  </a:ext>
                </a:extLst>
              </a:tr>
              <a:tr h="233868">
                <a:tc>
                  <a:txBody>
                    <a:bodyPr/>
                    <a:lstStyle/>
                    <a:p>
                      <a:pPr algn="ctr"/>
                      <a:r>
                        <a:rPr lang="en-US" sz="1000" dirty="0">
                          <a:latin typeface="Arial Rounded MT Bold" panose="020F0704030504030204" pitchFamily="34" charset="0"/>
                        </a:rPr>
                        <a:t>Off-Momentum</a:t>
                      </a:r>
                    </a:p>
                  </a:txBody>
                  <a:tcPr/>
                </a:tc>
                <a:tc>
                  <a:txBody>
                    <a:bodyPr/>
                    <a:lstStyle/>
                    <a:p>
                      <a:pPr algn="ctr"/>
                      <a:r>
                        <a:rPr lang="en-US" sz="1000" dirty="0">
                          <a:latin typeface="Arial Rounded MT Bold" panose="020F0704030504030204" pitchFamily="34" charset="0"/>
                        </a:rPr>
                        <a:t>AC-LGAD (eRD24)</a:t>
                      </a:r>
                    </a:p>
                  </a:txBody>
                  <a:tcPr/>
                </a:tc>
                <a:tc>
                  <a:txBody>
                    <a:bodyPr/>
                    <a:lstStyle/>
                    <a:p>
                      <a:pPr algn="ctr"/>
                      <a:r>
                        <a:rPr lang="en-US" sz="1000" dirty="0">
                          <a:latin typeface="Arial Rounded MT Bold" panose="020F0704030504030204" pitchFamily="34" charset="0"/>
                        </a:rPr>
                        <a:t>750K</a:t>
                      </a:r>
                    </a:p>
                  </a:txBody>
                  <a:tcPr/>
                </a:tc>
                <a:extLst>
                  <a:ext uri="{0D108BD9-81ED-4DB2-BD59-A6C34878D82A}">
                    <a16:rowId xmlns:a16="http://schemas.microsoft.com/office/drawing/2014/main" val="2061987648"/>
                  </a:ext>
                </a:extLst>
              </a:tr>
              <a:tr h="233868">
                <a:tc>
                  <a:txBody>
                    <a:bodyPr/>
                    <a:lstStyle/>
                    <a:p>
                      <a:pPr algn="ctr"/>
                      <a:r>
                        <a:rPr lang="en-US" sz="1000" dirty="0">
                          <a:latin typeface="Arial Rounded MT Bold" panose="020F0704030504030204" pitchFamily="34" charset="0"/>
                        </a:rPr>
                        <a:t>Roman Pots</a:t>
                      </a:r>
                    </a:p>
                  </a:txBody>
                  <a:tcPr/>
                </a:tc>
                <a:tc>
                  <a:txBody>
                    <a:bodyPr/>
                    <a:lstStyle/>
                    <a:p>
                      <a:pPr algn="ctr"/>
                      <a:r>
                        <a:rPr lang="en-US" sz="1000" dirty="0">
                          <a:latin typeface="Arial Rounded MT Bold" panose="020F0704030504030204" pitchFamily="34" charset="0"/>
                        </a:rPr>
                        <a:t>AC-LGAD (eRD24)</a:t>
                      </a:r>
                    </a:p>
                  </a:txBody>
                  <a:tcPr/>
                </a:tc>
                <a:tc>
                  <a:txBody>
                    <a:bodyPr/>
                    <a:lstStyle/>
                    <a:p>
                      <a:pPr algn="ctr"/>
                      <a:r>
                        <a:rPr lang="en-US" sz="1000" dirty="0">
                          <a:latin typeface="Arial Rounded MT Bold" panose="020F0704030504030204" pitchFamily="34" charset="0"/>
                        </a:rPr>
                        <a:t>500K</a:t>
                      </a:r>
                    </a:p>
                  </a:txBody>
                  <a:tcPr/>
                </a:tc>
                <a:extLst>
                  <a:ext uri="{0D108BD9-81ED-4DB2-BD59-A6C34878D82A}">
                    <a16:rowId xmlns:a16="http://schemas.microsoft.com/office/drawing/2014/main" val="3146157009"/>
                  </a:ext>
                </a:extLst>
              </a:tr>
              <a:tr h="233868">
                <a:tc>
                  <a:txBody>
                    <a:bodyPr/>
                    <a:lstStyle/>
                    <a:p>
                      <a:pPr algn="ctr"/>
                      <a:r>
                        <a:rPr lang="en-US" sz="1000" dirty="0">
                          <a:latin typeface="Arial Rounded MT Bold" panose="020F0704030504030204" pitchFamily="34" charset="0"/>
                        </a:rPr>
                        <a:t>ZDC</a:t>
                      </a:r>
                    </a:p>
                  </a:txBody>
                  <a:tcPr/>
                </a:tc>
                <a:tc>
                  <a:txBody>
                    <a:bodyPr/>
                    <a:lstStyle/>
                    <a:p>
                      <a:pPr algn="ctr"/>
                      <a:r>
                        <a:rPr lang="en-US" sz="1000" dirty="0">
                          <a:latin typeface="Arial Rounded MT Bold" panose="020F0704030504030204" pitchFamily="34" charset="0"/>
                        </a:rPr>
                        <a:t>LGAD + ASIC eRD27</a:t>
                      </a:r>
                    </a:p>
                  </a:txBody>
                  <a:tcPr/>
                </a:tc>
                <a:tc>
                  <a:txBody>
                    <a:bodyPr/>
                    <a:lstStyle/>
                    <a:p>
                      <a:pPr algn="ctr"/>
                      <a:r>
                        <a:rPr lang="en-US" sz="1000" dirty="0">
                          <a:latin typeface="Arial Rounded MT Bold" panose="020F0704030504030204" pitchFamily="34" charset="0"/>
                        </a:rPr>
                        <a:t>225+366</a:t>
                      </a:r>
                    </a:p>
                  </a:txBody>
                  <a:tcPr/>
                </a:tc>
                <a:extLst>
                  <a:ext uri="{0D108BD9-81ED-4DB2-BD59-A6C34878D82A}">
                    <a16:rowId xmlns:a16="http://schemas.microsoft.com/office/drawing/2014/main" val="2772613432"/>
                  </a:ext>
                </a:extLst>
              </a:tr>
              <a:tr h="233868">
                <a:tc>
                  <a:txBody>
                    <a:bodyPr/>
                    <a:lstStyle/>
                    <a:p>
                      <a:pPr algn="ctr"/>
                      <a:r>
                        <a:rPr lang="en-US" sz="1000" dirty="0">
                          <a:latin typeface="Arial Rounded MT Bold" panose="020F0704030504030204" pitchFamily="34" charset="0"/>
                        </a:rPr>
                        <a:t>TOF</a:t>
                      </a:r>
                    </a:p>
                  </a:txBody>
                  <a:tcPr/>
                </a:tc>
                <a:tc>
                  <a:txBody>
                    <a:bodyPr/>
                    <a:lstStyle/>
                    <a:p>
                      <a:pPr algn="ctr"/>
                      <a:r>
                        <a:rPr lang="en-US" sz="1000" dirty="0">
                          <a:latin typeface="Arial Rounded MT Bold" panose="020F0704030504030204" pitchFamily="34" charset="0"/>
                        </a:rPr>
                        <a:t>AC-LGAD</a:t>
                      </a:r>
                    </a:p>
                  </a:txBody>
                  <a:tcPr/>
                </a:tc>
                <a:tc>
                  <a:txBody>
                    <a:bodyPr/>
                    <a:lstStyle/>
                    <a:p>
                      <a:pPr algn="ctr"/>
                      <a:r>
                        <a:rPr lang="en-US" sz="1000" dirty="0">
                          <a:latin typeface="Arial Rounded MT Bold" panose="020F0704030504030204" pitchFamily="34" charset="0"/>
                        </a:rPr>
                        <a:t>15M</a:t>
                      </a:r>
                    </a:p>
                  </a:txBody>
                  <a:tcPr/>
                </a:tc>
                <a:extLst>
                  <a:ext uri="{0D108BD9-81ED-4DB2-BD59-A6C34878D82A}">
                    <a16:rowId xmlns:a16="http://schemas.microsoft.com/office/drawing/2014/main" val="2766237425"/>
                  </a:ext>
                </a:extLst>
              </a:tr>
            </a:tbl>
          </a:graphicData>
        </a:graphic>
      </p:graphicFrame>
      <p:sp>
        <p:nvSpPr>
          <p:cNvPr id="9" name="TextBox 8">
            <a:extLst>
              <a:ext uri="{FF2B5EF4-FFF2-40B4-BE49-F238E27FC236}">
                <a16:creationId xmlns:a16="http://schemas.microsoft.com/office/drawing/2014/main" id="{48590AA4-D3AA-4BC6-8238-184B0F8D9FDE}"/>
              </a:ext>
            </a:extLst>
          </p:cNvPr>
          <p:cNvSpPr txBox="1"/>
          <p:nvPr/>
        </p:nvSpPr>
        <p:spPr>
          <a:xfrm>
            <a:off x="3237781" y="454324"/>
            <a:ext cx="5066581" cy="369332"/>
          </a:xfrm>
          <a:prstGeom prst="rect">
            <a:avLst/>
          </a:prstGeom>
          <a:noFill/>
        </p:spPr>
        <p:txBody>
          <a:bodyPr wrap="square" rtlCol="0">
            <a:spAutoFit/>
          </a:bodyPr>
          <a:lstStyle/>
          <a:p>
            <a:pPr algn="ctr"/>
            <a:r>
              <a:rPr lang="en-US" dirty="0"/>
              <a:t>Side by side ATHENA/ECCE</a:t>
            </a:r>
          </a:p>
        </p:txBody>
      </p:sp>
      <p:sp>
        <p:nvSpPr>
          <p:cNvPr id="4" name="TextBox 3">
            <a:extLst>
              <a:ext uri="{FF2B5EF4-FFF2-40B4-BE49-F238E27FC236}">
                <a16:creationId xmlns:a16="http://schemas.microsoft.com/office/drawing/2014/main" id="{4B694344-83DC-4FBF-8A12-FE300D24CFC8}"/>
              </a:ext>
            </a:extLst>
          </p:cNvPr>
          <p:cNvSpPr txBox="1"/>
          <p:nvPr/>
        </p:nvSpPr>
        <p:spPr>
          <a:xfrm>
            <a:off x="633934" y="1121869"/>
            <a:ext cx="972030" cy="369332"/>
          </a:xfrm>
          <a:prstGeom prst="rect">
            <a:avLst/>
          </a:prstGeom>
          <a:noFill/>
        </p:spPr>
        <p:txBody>
          <a:bodyPr wrap="square" rtlCol="0">
            <a:spAutoFit/>
          </a:bodyPr>
          <a:lstStyle/>
          <a:p>
            <a:r>
              <a:rPr lang="en-US" dirty="0"/>
              <a:t>ATHENA</a:t>
            </a:r>
          </a:p>
        </p:txBody>
      </p:sp>
      <p:sp>
        <p:nvSpPr>
          <p:cNvPr id="7" name="TextBox 6">
            <a:extLst>
              <a:ext uri="{FF2B5EF4-FFF2-40B4-BE49-F238E27FC236}">
                <a16:creationId xmlns:a16="http://schemas.microsoft.com/office/drawing/2014/main" id="{60085264-85FE-4342-81C7-F9A6F0122B33}"/>
              </a:ext>
            </a:extLst>
          </p:cNvPr>
          <p:cNvSpPr txBox="1"/>
          <p:nvPr/>
        </p:nvSpPr>
        <p:spPr>
          <a:xfrm>
            <a:off x="8426061" y="1306535"/>
            <a:ext cx="733825" cy="369332"/>
          </a:xfrm>
          <a:prstGeom prst="rect">
            <a:avLst/>
          </a:prstGeom>
          <a:noFill/>
        </p:spPr>
        <p:txBody>
          <a:bodyPr wrap="square" rtlCol="0">
            <a:spAutoFit/>
          </a:bodyPr>
          <a:lstStyle/>
          <a:p>
            <a:r>
              <a:rPr lang="en-US" dirty="0"/>
              <a:t>ECCE</a:t>
            </a:r>
          </a:p>
        </p:txBody>
      </p:sp>
    </p:spTree>
    <p:extLst>
      <p:ext uri="{BB962C8B-B14F-4D97-AF65-F5344CB8AC3E}">
        <p14:creationId xmlns:p14="http://schemas.microsoft.com/office/powerpoint/2010/main" val="3154667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title"/>
          </p:nvPr>
        </p:nvSpPr>
        <p:spPr>
          <a:xfrm>
            <a:off x="103777" y="198959"/>
            <a:ext cx="11072588" cy="623888"/>
          </a:xfrm>
          <a:prstGeom prst="rect">
            <a:avLst/>
          </a:prstGeom>
          <a:noFill/>
          <a:ln>
            <a:noFill/>
          </a:ln>
        </p:spPr>
        <p:txBody>
          <a:bodyPr spcFirstLastPara="1" wrap="square" lIns="45713" tIns="45713" rIns="45713" bIns="45713" anchor="ctr" anchorCtr="0">
            <a:normAutofit/>
          </a:bodyPr>
          <a:lstStyle/>
          <a:p>
            <a:pPr>
              <a:buSzPts val="7480"/>
            </a:pPr>
            <a:r>
              <a:rPr lang="en-US" sz="3700" dirty="0"/>
              <a:t>Electronics</a:t>
            </a:r>
            <a:endParaRPr dirty="0"/>
          </a:p>
        </p:txBody>
      </p:sp>
      <p:sp>
        <p:nvSpPr>
          <p:cNvPr id="37" name="Google Shape;37;p1"/>
          <p:cNvSpPr txBox="1">
            <a:spLocks noGrp="1"/>
          </p:cNvSpPr>
          <p:nvPr>
            <p:ph type="sldNum" idx="12"/>
          </p:nvPr>
        </p:nvSpPr>
        <p:spPr>
          <a:xfrm>
            <a:off x="11766338" y="6514493"/>
            <a:ext cx="182548" cy="276985"/>
          </a:xfrm>
          <a:prstGeom prst="rect">
            <a:avLst/>
          </a:prstGeom>
          <a:noFill/>
          <a:ln>
            <a:noFill/>
          </a:ln>
        </p:spPr>
        <p:txBody>
          <a:bodyPr spcFirstLastPara="1" wrap="square" lIns="45713" tIns="45713" rIns="45713" bIns="45713" anchor="ctr" anchorCtr="0">
            <a:spAutoFit/>
          </a:bodyPr>
          <a:lstStyle/>
          <a:p>
            <a:fld id="{00000000-1234-1234-1234-123412341234}" type="slidenum">
              <a:rPr lang="en-US"/>
              <a:pPr/>
              <a:t>7</a:t>
            </a:fld>
            <a:endParaRPr/>
          </a:p>
        </p:txBody>
      </p:sp>
      <p:graphicFrame>
        <p:nvGraphicFramePr>
          <p:cNvPr id="38" name="Google Shape;38;p1"/>
          <p:cNvGraphicFramePr/>
          <p:nvPr>
            <p:extLst>
              <p:ext uri="{D42A27DB-BD31-4B8C-83A1-F6EECF244321}">
                <p14:modId xmlns:p14="http://schemas.microsoft.com/office/powerpoint/2010/main" val="245337890"/>
              </p:ext>
            </p:extLst>
          </p:nvPr>
        </p:nvGraphicFramePr>
        <p:xfrm>
          <a:off x="234404" y="1179082"/>
          <a:ext cx="10420593" cy="5555577"/>
        </p:xfrm>
        <a:graphic>
          <a:graphicData uri="http://schemas.openxmlformats.org/drawingml/2006/table">
            <a:tbl>
              <a:tblPr>
                <a:noFill/>
              </a:tblPr>
              <a:tblGrid>
                <a:gridCol w="1571853">
                  <a:extLst>
                    <a:ext uri="{9D8B030D-6E8A-4147-A177-3AD203B41FA5}">
                      <a16:colId xmlns:a16="http://schemas.microsoft.com/office/drawing/2014/main" val="20000"/>
                    </a:ext>
                  </a:extLst>
                </a:gridCol>
                <a:gridCol w="2072066">
                  <a:extLst>
                    <a:ext uri="{9D8B030D-6E8A-4147-A177-3AD203B41FA5}">
                      <a16:colId xmlns:a16="http://schemas.microsoft.com/office/drawing/2014/main" val="20002"/>
                    </a:ext>
                  </a:extLst>
                </a:gridCol>
                <a:gridCol w="2791061">
                  <a:extLst>
                    <a:ext uri="{9D8B030D-6E8A-4147-A177-3AD203B41FA5}">
                      <a16:colId xmlns:a16="http://schemas.microsoft.com/office/drawing/2014/main" val="20003"/>
                    </a:ext>
                  </a:extLst>
                </a:gridCol>
                <a:gridCol w="2270214">
                  <a:extLst>
                    <a:ext uri="{9D8B030D-6E8A-4147-A177-3AD203B41FA5}">
                      <a16:colId xmlns:a16="http://schemas.microsoft.com/office/drawing/2014/main" val="1487672086"/>
                    </a:ext>
                  </a:extLst>
                </a:gridCol>
                <a:gridCol w="1715399">
                  <a:extLst>
                    <a:ext uri="{9D8B030D-6E8A-4147-A177-3AD203B41FA5}">
                      <a16:colId xmlns:a16="http://schemas.microsoft.com/office/drawing/2014/main" val="20004"/>
                    </a:ext>
                  </a:extLst>
                </a:gridCol>
              </a:tblGrid>
              <a:tr h="390894">
                <a:tc>
                  <a:txBody>
                    <a:bodyPr/>
                    <a:lstStyle/>
                    <a:p>
                      <a:pPr marL="0" lvl="0" indent="0" algn="ctr" rtl="0">
                        <a:lnSpc>
                          <a:spcPct val="115000"/>
                        </a:lnSpc>
                        <a:spcBef>
                          <a:spcPts val="0"/>
                        </a:spcBef>
                        <a:spcAft>
                          <a:spcPts val="0"/>
                        </a:spcAft>
                        <a:buNone/>
                      </a:pPr>
                      <a:r>
                        <a:rPr lang="en-US" sz="900" b="1">
                          <a:solidFill>
                            <a:srgbClr val="222222"/>
                          </a:solidFill>
                        </a:rPr>
                        <a:t>Detector</a:t>
                      </a:r>
                      <a:endParaRPr sz="900" b="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EAECF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0:0"/>
                      </a:ext>
                    </a:extLst>
                  </a:tcPr>
                </a:tc>
                <a:tc>
                  <a:txBody>
                    <a:bodyPr/>
                    <a:lstStyle/>
                    <a:p>
                      <a:pPr marL="0" lvl="0" indent="0" algn="ctr" rtl="0">
                        <a:lnSpc>
                          <a:spcPct val="115000"/>
                        </a:lnSpc>
                        <a:spcBef>
                          <a:spcPts val="0"/>
                        </a:spcBef>
                        <a:spcAft>
                          <a:spcPts val="0"/>
                        </a:spcAft>
                        <a:buNone/>
                      </a:pPr>
                      <a:r>
                        <a:rPr lang="en-US" sz="900" b="1">
                          <a:solidFill>
                            <a:srgbClr val="222222"/>
                          </a:solidFill>
                        </a:rPr>
                        <a:t>Functionality</a:t>
                      </a:r>
                      <a:endParaRPr sz="900" b="1">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EAECF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0:2"/>
                      </a:ext>
                    </a:extLst>
                  </a:tcPr>
                </a:tc>
                <a:tc>
                  <a:txBody>
                    <a:bodyPr/>
                    <a:lstStyle/>
                    <a:p>
                      <a:pPr marL="0" lvl="0" indent="0" algn="ctr" rtl="0">
                        <a:lnSpc>
                          <a:spcPct val="115000"/>
                        </a:lnSpc>
                        <a:spcBef>
                          <a:spcPts val="0"/>
                        </a:spcBef>
                        <a:spcAft>
                          <a:spcPts val="0"/>
                        </a:spcAft>
                        <a:buNone/>
                      </a:pPr>
                      <a:r>
                        <a:rPr lang="en-US" sz="900" b="1">
                          <a:solidFill>
                            <a:srgbClr val="222222"/>
                          </a:solidFill>
                        </a:rPr>
                        <a:t>Sensor technology</a:t>
                      </a:r>
                      <a:endParaRPr sz="900" b="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EAECF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0:3"/>
                      </a:ext>
                    </a:extLst>
                  </a:tcPr>
                </a:tc>
                <a:tc>
                  <a:txBody>
                    <a:bodyPr/>
                    <a:lstStyle/>
                    <a:p>
                      <a:pPr marL="0" lvl="0" indent="0" algn="ctr" rtl="0">
                        <a:lnSpc>
                          <a:spcPct val="115000"/>
                        </a:lnSpc>
                        <a:spcBef>
                          <a:spcPts val="0"/>
                        </a:spcBef>
                        <a:spcAft>
                          <a:spcPts val="0"/>
                        </a:spcAft>
                        <a:buNone/>
                      </a:pPr>
                      <a:r>
                        <a:rPr lang="en-US" sz="900"/>
                        <a:t> FEE/ASIC</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EAECF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0:4"/>
                      </a:ext>
                    </a:extLst>
                  </a:tcPr>
                </a:tc>
                <a:tc>
                  <a:txBody>
                    <a:bodyPr/>
                    <a:lstStyle/>
                    <a:p>
                      <a:pPr marL="0" lvl="0" indent="0" algn="ctr" rtl="0">
                        <a:lnSpc>
                          <a:spcPct val="115000"/>
                        </a:lnSpc>
                        <a:spcBef>
                          <a:spcPts val="0"/>
                        </a:spcBef>
                        <a:spcAft>
                          <a:spcPts val="0"/>
                        </a:spcAft>
                        <a:buNone/>
                      </a:pPr>
                      <a:r>
                        <a:rPr lang="en-US" sz="900" b="1">
                          <a:solidFill>
                            <a:srgbClr val="222222"/>
                          </a:solidFill>
                        </a:rPr>
                        <a:t>Status</a:t>
                      </a:r>
                    </a:p>
                    <a:p>
                      <a:pPr marL="0" lvl="0" indent="0" algn="ctr">
                        <a:lnSpc>
                          <a:spcPct val="114999"/>
                        </a:lnSpc>
                        <a:spcBef>
                          <a:spcPts val="0"/>
                        </a:spcBef>
                        <a:spcAft>
                          <a:spcPts val="0"/>
                        </a:spcAft>
                        <a:buNone/>
                      </a:pPr>
                      <a:r>
                        <a:rPr lang="en-US" sz="900" b="1">
                          <a:solidFill>
                            <a:srgbClr val="222222"/>
                          </a:solidFill>
                        </a:rPr>
                        <a:t>(det/</a:t>
                      </a:r>
                      <a:r>
                        <a:rPr lang="en-US" sz="900" b="1" err="1">
                          <a:solidFill>
                            <a:srgbClr val="222222"/>
                          </a:solidFill>
                        </a:rPr>
                        <a:t>asic</a:t>
                      </a:r>
                      <a:r>
                        <a:rPr lang="en-US" sz="900" b="1">
                          <a:solidFill>
                            <a:srgbClr val="222222"/>
                          </a:solidFill>
                        </a:rPr>
                        <a:t>)</a:t>
                      </a: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EAECF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0:4"/>
                      </a:ext>
                    </a:extLst>
                  </a:tcPr>
                </a:tc>
                <a:extLst>
                  <a:ext uri="{0D108BD9-81ED-4DB2-BD59-A6C34878D82A}">
                    <a16:rowId xmlns:a16="http://schemas.microsoft.com/office/drawing/2014/main" val="10000"/>
                  </a:ext>
                </a:extLst>
              </a:tr>
              <a:tr h="172838">
                <a:tc>
                  <a:txBody>
                    <a:bodyPr/>
                    <a:lstStyle/>
                    <a:p>
                      <a:pPr marL="0" lvl="0" indent="0" algn="ctr" rtl="0">
                        <a:lnSpc>
                          <a:spcPct val="115000"/>
                        </a:lnSpc>
                        <a:spcBef>
                          <a:spcPts val="0"/>
                        </a:spcBef>
                        <a:spcAft>
                          <a:spcPts val="0"/>
                        </a:spcAft>
                        <a:buNone/>
                      </a:pPr>
                      <a:r>
                        <a:rPr lang="en-US" sz="900">
                          <a:solidFill>
                            <a:srgbClr val="222222"/>
                          </a:solidFill>
                        </a:rPr>
                        <a:t>DIRC</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0"/>
                      </a:ext>
                    </a:extLst>
                  </a:tcPr>
                </a:tc>
                <a:tc>
                  <a:txBody>
                    <a:bodyPr/>
                    <a:lstStyle/>
                    <a:p>
                      <a:pPr marL="0" lvl="0" indent="0" algn="ctr" rtl="0">
                        <a:lnSpc>
                          <a:spcPct val="115000"/>
                        </a:lnSpc>
                        <a:spcBef>
                          <a:spcPts val="0"/>
                        </a:spcBef>
                        <a:spcAft>
                          <a:spcPts val="0"/>
                        </a:spcAft>
                        <a:buNone/>
                      </a:pPr>
                      <a:r>
                        <a:rPr lang="en-US" sz="900">
                          <a:solidFill>
                            <a:srgbClr val="222222"/>
                          </a:solidFill>
                        </a:rPr>
                        <a:t>Position//Time ( Amplitude)</a:t>
                      </a:r>
                      <a:endParaRPr sz="90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2"/>
                      </a:ext>
                    </a:extLst>
                  </a:tcPr>
                </a:tc>
                <a:tc>
                  <a:txBody>
                    <a:bodyPr/>
                    <a:lstStyle/>
                    <a:p>
                      <a:pPr marL="0" lvl="0" indent="0" algn="ctr" rtl="0">
                        <a:lnSpc>
                          <a:spcPct val="115000"/>
                        </a:lnSpc>
                        <a:spcBef>
                          <a:spcPts val="0"/>
                        </a:spcBef>
                        <a:spcAft>
                          <a:spcPts val="0"/>
                        </a:spcAft>
                        <a:buNone/>
                      </a:pPr>
                      <a:r>
                        <a:rPr lang="en-US" sz="900">
                          <a:solidFill>
                            <a:srgbClr val="222222"/>
                          </a:solidFill>
                        </a:rPr>
                        <a:t>MCP-PMT</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3"/>
                      </a:ext>
                    </a:extLst>
                  </a:tcPr>
                </a:tc>
                <a:tc>
                  <a:txBody>
                    <a:bodyPr/>
                    <a:lstStyle/>
                    <a:p>
                      <a:pPr marL="0" lvl="0" indent="0" algn="ctr" rtl="0">
                        <a:lnSpc>
                          <a:spcPct val="115000"/>
                        </a:lnSpc>
                        <a:spcBef>
                          <a:spcPts val="0"/>
                        </a:spcBef>
                        <a:spcAft>
                          <a:spcPts val="0"/>
                        </a:spcAft>
                        <a:buNone/>
                      </a:pPr>
                      <a:r>
                        <a:rPr lang="en-US" sz="900"/>
                        <a:t>HDSOC</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4"/>
                      </a:ext>
                    </a:extLst>
                  </a:tcPr>
                </a:tc>
                <a:tc>
                  <a:txBody>
                    <a:bodyPr/>
                    <a:lstStyle/>
                    <a:p>
                      <a:pPr marL="0" lvl="0" indent="0" algn="ctr" rtl="0">
                        <a:lnSpc>
                          <a:spcPct val="115000"/>
                        </a:lnSpc>
                        <a:spcBef>
                          <a:spcPts val="0"/>
                        </a:spcBef>
                        <a:spcAft>
                          <a:spcPts val="0"/>
                        </a:spcAft>
                        <a:buNone/>
                      </a:pPr>
                      <a:r>
                        <a:rPr lang="en-US" sz="900">
                          <a:solidFill>
                            <a:srgbClr val="222222"/>
                          </a:solidFill>
                        </a:rPr>
                        <a:t>Ready/prototype</a:t>
                      </a:r>
                      <a:endParaRPr sz="90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4"/>
                      </a:ext>
                    </a:extLst>
                  </a:tcPr>
                </a:tc>
                <a:extLst>
                  <a:ext uri="{0D108BD9-81ED-4DB2-BD59-A6C34878D82A}">
                    <a16:rowId xmlns:a16="http://schemas.microsoft.com/office/drawing/2014/main" val="10001"/>
                  </a:ext>
                </a:extLst>
              </a:tr>
              <a:tr h="172838">
                <a:tc>
                  <a:txBody>
                    <a:bodyPr/>
                    <a:lstStyle/>
                    <a:p>
                      <a:pPr marL="0" lvl="0" indent="0" algn="ctr" rtl="0">
                        <a:lnSpc>
                          <a:spcPct val="115000"/>
                        </a:lnSpc>
                        <a:spcBef>
                          <a:spcPts val="0"/>
                        </a:spcBef>
                        <a:spcAft>
                          <a:spcPts val="0"/>
                        </a:spcAft>
                        <a:buNone/>
                      </a:pPr>
                      <a:r>
                        <a:rPr lang="en-US" sz="900" err="1"/>
                        <a:t>dRICH</a:t>
                      </a:r>
                      <a:endParaRPr sz="900" err="1"/>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0"/>
                      </a:ext>
                    </a:extLst>
                  </a:tcPr>
                </a:tc>
                <a:tc>
                  <a:txBody>
                    <a:bodyPr/>
                    <a:lstStyle/>
                    <a:p>
                      <a:pPr marL="0" lvl="0" indent="0" algn="ctr" rtl="0">
                        <a:lnSpc>
                          <a:spcPct val="115000"/>
                        </a:lnSpc>
                        <a:spcBef>
                          <a:spcPts val="0"/>
                        </a:spcBef>
                        <a:spcAft>
                          <a:spcPts val="0"/>
                        </a:spcAft>
                        <a:buNone/>
                      </a:pPr>
                      <a:r>
                        <a:rPr lang="en-US" sz="900">
                          <a:solidFill>
                            <a:srgbClr val="222222"/>
                          </a:solidFill>
                        </a:rPr>
                        <a:t>Time / Time over threshold/position</a:t>
                      </a:r>
                      <a:endParaRPr sz="90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2"/>
                      </a:ext>
                    </a:extLst>
                  </a:tcPr>
                </a:tc>
                <a:tc>
                  <a:txBody>
                    <a:bodyPr/>
                    <a:lstStyle/>
                    <a:p>
                      <a:pPr marL="0" lvl="0" indent="0" algn="ctr" rtl="0">
                        <a:lnSpc>
                          <a:spcPct val="115000"/>
                        </a:lnSpc>
                        <a:spcBef>
                          <a:spcPts val="0"/>
                        </a:spcBef>
                        <a:spcAft>
                          <a:spcPts val="0"/>
                        </a:spcAft>
                        <a:buNone/>
                      </a:pPr>
                      <a:r>
                        <a:rPr lang="en-US" sz="900" err="1">
                          <a:solidFill>
                            <a:srgbClr val="222222"/>
                          </a:solidFill>
                        </a:rPr>
                        <a:t>SiPM</a:t>
                      </a:r>
                      <a:r>
                        <a:rPr lang="en-US" sz="900">
                          <a:solidFill>
                            <a:srgbClr val="222222"/>
                          </a:solidFill>
                        </a:rPr>
                        <a:t> *</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3"/>
                      </a:ext>
                    </a:extLst>
                  </a:tcPr>
                </a:tc>
                <a:tc>
                  <a:txBody>
                    <a:bodyPr/>
                    <a:lstStyle/>
                    <a:p>
                      <a:pPr marL="0" lvl="0" indent="0" algn="ctr" rtl="0">
                        <a:lnSpc>
                          <a:spcPct val="115000"/>
                        </a:lnSpc>
                        <a:spcBef>
                          <a:spcPts val="0"/>
                        </a:spcBef>
                        <a:spcAft>
                          <a:spcPts val="0"/>
                        </a:spcAft>
                        <a:buNone/>
                      </a:pPr>
                      <a:r>
                        <a:rPr lang="en-US" sz="900"/>
                        <a:t>Updated ALCOR</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Ready/prototype</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4"/>
                      </a:ext>
                    </a:extLst>
                  </a:tcPr>
                </a:tc>
                <a:extLst>
                  <a:ext uri="{0D108BD9-81ED-4DB2-BD59-A6C34878D82A}">
                    <a16:rowId xmlns:a16="http://schemas.microsoft.com/office/drawing/2014/main" val="10002"/>
                  </a:ext>
                </a:extLst>
              </a:tr>
              <a:tr h="172838">
                <a:tc>
                  <a:txBody>
                    <a:bodyPr/>
                    <a:lstStyle/>
                    <a:p>
                      <a:pPr marL="0" lvl="0" indent="0" algn="ctr" rtl="0">
                        <a:lnSpc>
                          <a:spcPct val="115000"/>
                        </a:lnSpc>
                        <a:spcBef>
                          <a:spcPts val="0"/>
                        </a:spcBef>
                        <a:spcAft>
                          <a:spcPts val="0"/>
                        </a:spcAft>
                        <a:buNone/>
                      </a:pPr>
                      <a:r>
                        <a:rPr lang="en-US" sz="900" err="1"/>
                        <a:t>eRICH</a:t>
                      </a:r>
                      <a:endParaRPr sz="900" err="1"/>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3:0"/>
                      </a:ext>
                    </a:extLst>
                  </a:tcPr>
                </a:tc>
                <a:tc>
                  <a:txBody>
                    <a:bodyPr/>
                    <a:lstStyle/>
                    <a:p>
                      <a:pPr marL="0" lvl="0" indent="0" algn="ctr">
                        <a:lnSpc>
                          <a:spcPct val="114999"/>
                        </a:lnSpc>
                        <a:spcBef>
                          <a:spcPts val="0"/>
                        </a:spcBef>
                        <a:spcAft>
                          <a:spcPts val="0"/>
                        </a:spcAft>
                        <a:buNone/>
                      </a:pPr>
                      <a:r>
                        <a:rPr lang="en-US" sz="900" b="0" i="0" u="none" strike="noStrike" noProof="0" dirty="0">
                          <a:solidFill>
                            <a:srgbClr val="222222"/>
                          </a:solidFill>
                          <a:latin typeface="Arial"/>
                        </a:rPr>
                        <a:t>Time / Time over threshold/position</a:t>
                      </a:r>
                      <a:endParaRPr sz="400" dirty="0"/>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3:2"/>
                      </a:ext>
                    </a:extLst>
                  </a:tcPr>
                </a:tc>
                <a:tc>
                  <a:txBody>
                    <a:bodyPr/>
                    <a:lstStyle/>
                    <a:p>
                      <a:pPr marL="0" lvl="0" indent="0" algn="ctr" rtl="0">
                        <a:lnSpc>
                          <a:spcPct val="115000"/>
                        </a:lnSpc>
                        <a:spcBef>
                          <a:spcPts val="0"/>
                        </a:spcBef>
                        <a:spcAft>
                          <a:spcPts val="0"/>
                        </a:spcAft>
                        <a:buNone/>
                      </a:pPr>
                      <a:r>
                        <a:rPr lang="en-US" sz="900" err="1">
                          <a:solidFill>
                            <a:srgbClr val="222222"/>
                          </a:solidFill>
                        </a:rPr>
                        <a:t>SiPM</a:t>
                      </a:r>
                      <a:r>
                        <a:rPr lang="en-US" sz="900">
                          <a:solidFill>
                            <a:srgbClr val="222222"/>
                          </a:solidFill>
                        </a:rPr>
                        <a:t> *</a:t>
                      </a:r>
                      <a:endParaRPr sz="90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3:3"/>
                      </a:ext>
                    </a:extLst>
                  </a:tcPr>
                </a:tc>
                <a:tc>
                  <a:txBody>
                    <a:bodyPr/>
                    <a:lstStyle/>
                    <a:p>
                      <a:pPr marL="0" lvl="0" indent="0" algn="ctr" rtl="0">
                        <a:lnSpc>
                          <a:spcPct val="115000"/>
                        </a:lnSpc>
                        <a:spcBef>
                          <a:spcPts val="0"/>
                        </a:spcBef>
                        <a:spcAft>
                          <a:spcPts val="0"/>
                        </a:spcAft>
                        <a:buNone/>
                      </a:pPr>
                      <a:r>
                        <a:rPr lang="en-US" sz="900"/>
                        <a:t>Updated ALCOR</a:t>
                      </a:r>
                      <a:endParaRPr sz="900"/>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3:4"/>
                      </a:ext>
                    </a:extLst>
                  </a:tcPr>
                </a:tc>
                <a:tc>
                  <a:txBody>
                    <a:bodyPr/>
                    <a:lstStyle/>
                    <a:p>
                      <a:pPr marL="0" lvl="0" indent="0" algn="ctr">
                        <a:lnSpc>
                          <a:spcPct val="114999"/>
                        </a:lnSpc>
                        <a:spcBef>
                          <a:spcPts val="0"/>
                        </a:spcBef>
                        <a:spcAft>
                          <a:spcPts val="0"/>
                        </a:spcAft>
                        <a:buNone/>
                      </a:pPr>
                      <a:r>
                        <a:rPr lang="en-US" sz="900" b="0" i="0" u="none" strike="noStrike" noProof="0" dirty="0">
                          <a:solidFill>
                            <a:srgbClr val="222222"/>
                          </a:solidFill>
                          <a:latin typeface="Arial"/>
                        </a:rPr>
                        <a:t>Ready/prototype</a:t>
                      </a:r>
                      <a:endParaRPr dirty="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3:4"/>
                      </a:ext>
                    </a:extLst>
                  </a:tcPr>
                </a:tc>
                <a:extLst>
                  <a:ext uri="{0D108BD9-81ED-4DB2-BD59-A6C34878D82A}">
                    <a16:rowId xmlns:a16="http://schemas.microsoft.com/office/drawing/2014/main" val="10003"/>
                  </a:ext>
                </a:extLst>
              </a:tr>
              <a:tr h="172838">
                <a:tc>
                  <a:txBody>
                    <a:bodyPr/>
                    <a:lstStyle/>
                    <a:p>
                      <a:pPr marL="0" lvl="0" indent="0" algn="ctr" rtl="0">
                        <a:lnSpc>
                          <a:spcPct val="115000"/>
                        </a:lnSpc>
                        <a:spcBef>
                          <a:spcPts val="0"/>
                        </a:spcBef>
                        <a:spcAft>
                          <a:spcPts val="0"/>
                        </a:spcAft>
                        <a:buNone/>
                      </a:pPr>
                      <a:r>
                        <a:rPr lang="en-US" sz="900" dirty="0" err="1">
                          <a:solidFill>
                            <a:srgbClr val="222222"/>
                          </a:solidFill>
                        </a:rPr>
                        <a:t>EcalBarrelScFi</a:t>
                      </a:r>
                      <a:endParaRPr sz="900" dirty="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4:0"/>
                      </a:ext>
                    </a:extLst>
                  </a:tcPr>
                </a:tc>
                <a:tc>
                  <a:txBody>
                    <a:bodyPr/>
                    <a:lstStyle/>
                    <a:p>
                      <a:pPr marL="0" lvl="0" indent="0" algn="ctr" rtl="0">
                        <a:lnSpc>
                          <a:spcPct val="115000"/>
                        </a:lnSpc>
                        <a:spcBef>
                          <a:spcPts val="0"/>
                        </a:spcBef>
                        <a:spcAft>
                          <a:spcPts val="0"/>
                        </a:spcAft>
                        <a:buNone/>
                      </a:pPr>
                      <a:r>
                        <a:rPr lang="en-US" sz="900" dirty="0">
                          <a:solidFill>
                            <a:srgbClr val="222222"/>
                          </a:solidFill>
                        </a:rPr>
                        <a:t>Amplitude</a:t>
                      </a:r>
                      <a:endParaRPr sz="900" dirty="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4:2"/>
                      </a:ext>
                    </a:extLst>
                  </a:tcPr>
                </a:tc>
                <a:tc>
                  <a:txBody>
                    <a:bodyPr/>
                    <a:lstStyle/>
                    <a:p>
                      <a:pPr marL="0" lvl="0" indent="0" algn="ctr" rtl="0">
                        <a:lnSpc>
                          <a:spcPct val="115000"/>
                        </a:lnSpc>
                        <a:spcBef>
                          <a:spcPts val="0"/>
                        </a:spcBef>
                        <a:spcAft>
                          <a:spcPts val="0"/>
                        </a:spcAft>
                        <a:buNone/>
                      </a:pPr>
                      <a:r>
                        <a:rPr lang="en-US" sz="900" dirty="0" err="1">
                          <a:solidFill>
                            <a:srgbClr val="222222"/>
                          </a:solidFill>
                        </a:rPr>
                        <a:t>SiPM</a:t>
                      </a:r>
                      <a:endParaRPr sz="900" dirty="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4:3"/>
                      </a:ext>
                    </a:extLst>
                  </a:tcPr>
                </a:tc>
                <a:tc>
                  <a:txBody>
                    <a:bodyPr/>
                    <a:lstStyle/>
                    <a:p>
                      <a:pPr marL="0" lvl="0" indent="0" algn="ctr" rtl="0">
                        <a:lnSpc>
                          <a:spcPct val="115000"/>
                        </a:lnSpc>
                        <a:spcBef>
                          <a:spcPts val="0"/>
                        </a:spcBef>
                        <a:spcAft>
                          <a:spcPts val="0"/>
                        </a:spcAft>
                        <a:buNone/>
                      </a:pPr>
                      <a:r>
                        <a:rPr lang="en-US" sz="900" dirty="0">
                          <a:latin typeface="Roboto"/>
                          <a:ea typeface="Roboto"/>
                          <a:cs typeface="Roboto"/>
                          <a:sym typeface="Roboto"/>
                        </a:rPr>
                        <a:t>Amplifier</a:t>
                      </a: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4:4"/>
                      </a:ext>
                    </a:extLst>
                  </a:tcPr>
                </a:tc>
                <a:tc>
                  <a:txBody>
                    <a:bodyPr/>
                    <a:lstStyle/>
                    <a:p>
                      <a:pPr marL="0" lvl="0" indent="0" algn="ctr" rtl="0">
                        <a:lnSpc>
                          <a:spcPct val="115000"/>
                        </a:lnSpc>
                        <a:spcBef>
                          <a:spcPts val="0"/>
                        </a:spcBef>
                        <a:spcAft>
                          <a:spcPts val="0"/>
                        </a:spcAft>
                        <a:buNone/>
                      </a:pPr>
                      <a:r>
                        <a:rPr lang="en-US" sz="900" dirty="0">
                          <a:solidFill>
                            <a:srgbClr val="222222"/>
                          </a:solidFill>
                        </a:rPr>
                        <a:t>Ready/prototype</a:t>
                      </a:r>
                      <a:endParaRPr sz="900" dirty="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4:4"/>
                      </a:ext>
                    </a:extLst>
                  </a:tcPr>
                </a:tc>
                <a:extLst>
                  <a:ext uri="{0D108BD9-81ED-4DB2-BD59-A6C34878D82A}">
                    <a16:rowId xmlns:a16="http://schemas.microsoft.com/office/drawing/2014/main" val="10004"/>
                  </a:ext>
                </a:extLst>
              </a:tr>
              <a:tr h="172838">
                <a:tc>
                  <a:txBody>
                    <a:bodyPr/>
                    <a:lstStyle/>
                    <a:p>
                      <a:pPr marL="0" lvl="0" indent="0" algn="ctr" rtl="0">
                        <a:lnSpc>
                          <a:spcPct val="115000"/>
                        </a:lnSpc>
                        <a:spcBef>
                          <a:spcPts val="0"/>
                        </a:spcBef>
                        <a:spcAft>
                          <a:spcPts val="0"/>
                        </a:spcAft>
                        <a:buNone/>
                      </a:pPr>
                      <a:r>
                        <a:rPr lang="en-US" sz="900" dirty="0" err="1">
                          <a:solidFill>
                            <a:srgbClr val="222222"/>
                          </a:solidFill>
                        </a:rPr>
                        <a:t>EcalImgBarrel</a:t>
                      </a:r>
                      <a:endParaRPr sz="900" dirty="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38:4:0"/>
                      </a:ext>
                    </a:extLst>
                  </a:tcPr>
                </a:tc>
                <a:tc>
                  <a:txBody>
                    <a:bodyPr/>
                    <a:lstStyle/>
                    <a:p>
                      <a:pPr marL="0" lvl="0" indent="0" algn="ctr" rtl="0">
                        <a:lnSpc>
                          <a:spcPct val="115000"/>
                        </a:lnSpc>
                        <a:spcBef>
                          <a:spcPts val="0"/>
                        </a:spcBef>
                        <a:spcAft>
                          <a:spcPts val="0"/>
                        </a:spcAft>
                        <a:buNone/>
                      </a:pPr>
                      <a:r>
                        <a:rPr lang="en-US" sz="900" dirty="0">
                          <a:solidFill>
                            <a:srgbClr val="222222"/>
                          </a:solidFill>
                        </a:rPr>
                        <a:t>Position/Time/Time over threshold</a:t>
                      </a:r>
                      <a:endParaRPr sz="900" dirty="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38:4:2"/>
                      </a:ext>
                    </a:extLst>
                  </a:tcPr>
                </a:tc>
                <a:tc>
                  <a:txBody>
                    <a:bodyPr/>
                    <a:lstStyle/>
                    <a:p>
                      <a:pPr marL="0" lvl="0" indent="0" algn="ctr" rtl="0">
                        <a:lnSpc>
                          <a:spcPct val="115000"/>
                        </a:lnSpc>
                        <a:spcBef>
                          <a:spcPts val="0"/>
                        </a:spcBef>
                        <a:spcAft>
                          <a:spcPts val="0"/>
                        </a:spcAft>
                        <a:buNone/>
                      </a:pPr>
                      <a:r>
                        <a:rPr lang="en-US" sz="900" dirty="0">
                          <a:solidFill>
                            <a:srgbClr val="222222"/>
                          </a:solidFill>
                        </a:rPr>
                        <a:t>ASTROPIX ( MAPS)</a:t>
                      </a:r>
                      <a:endParaRPr sz="900" dirty="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38:4:3"/>
                      </a:ext>
                    </a:extLst>
                  </a:tcPr>
                </a:tc>
                <a:tc>
                  <a:txBody>
                    <a:bodyPr/>
                    <a:lstStyle/>
                    <a:p>
                      <a:pPr marL="0" lvl="0" indent="0" algn="ctr" rtl="0">
                        <a:lnSpc>
                          <a:spcPct val="115000"/>
                        </a:lnSpc>
                        <a:spcBef>
                          <a:spcPts val="0"/>
                        </a:spcBef>
                        <a:spcAft>
                          <a:spcPts val="0"/>
                        </a:spcAft>
                        <a:buNone/>
                      </a:pPr>
                      <a:r>
                        <a:rPr lang="en-US" sz="900" dirty="0"/>
                        <a:t>-</a:t>
                      </a:r>
                      <a:endParaRPr sz="900" dirty="0"/>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38:4:4"/>
                      </a:ext>
                    </a:extLst>
                  </a:tcPr>
                </a:tc>
                <a:tc>
                  <a:txBody>
                    <a:bodyPr/>
                    <a:lstStyle/>
                    <a:p>
                      <a:pPr marL="0" lvl="0" indent="0" algn="ctr" rtl="0">
                        <a:lnSpc>
                          <a:spcPct val="115000"/>
                        </a:lnSpc>
                        <a:spcBef>
                          <a:spcPts val="0"/>
                        </a:spcBef>
                        <a:spcAft>
                          <a:spcPts val="0"/>
                        </a:spcAft>
                        <a:buNone/>
                      </a:pPr>
                      <a:r>
                        <a:rPr lang="en-US" sz="900" dirty="0">
                          <a:solidFill>
                            <a:srgbClr val="222222"/>
                          </a:solidFill>
                        </a:rPr>
                        <a:t>Prototype</a:t>
                      </a:r>
                      <a:endParaRPr sz="900" dirty="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38:4:4"/>
                      </a:ext>
                    </a:extLst>
                  </a:tcPr>
                </a:tc>
                <a:extLst>
                  <a:ext uri="{0D108BD9-81ED-4DB2-BD59-A6C34878D82A}">
                    <a16:rowId xmlns:a16="http://schemas.microsoft.com/office/drawing/2014/main" val="2686210346"/>
                  </a:ext>
                </a:extLst>
              </a:tr>
              <a:tr h="172838">
                <a:tc>
                  <a:txBody>
                    <a:bodyPr/>
                    <a:lstStyle/>
                    <a:p>
                      <a:pPr marL="0" lvl="0" indent="0" algn="ctr" rtl="0">
                        <a:lnSpc>
                          <a:spcPct val="115000"/>
                        </a:lnSpc>
                        <a:spcBef>
                          <a:spcPts val="0"/>
                        </a:spcBef>
                        <a:spcAft>
                          <a:spcPts val="0"/>
                        </a:spcAft>
                        <a:buNone/>
                      </a:pPr>
                      <a:r>
                        <a:rPr lang="en-US" sz="900" dirty="0" err="1">
                          <a:solidFill>
                            <a:srgbClr val="222222"/>
                          </a:solidFill>
                        </a:rPr>
                        <a:t>EcalEndcapN</a:t>
                      </a:r>
                      <a:endParaRPr lang="en-US" sz="900" dirty="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5:0"/>
                      </a:ext>
                    </a:extLst>
                  </a:tcPr>
                </a:tc>
                <a:tc>
                  <a:txBody>
                    <a:bodyPr/>
                    <a:lstStyle/>
                    <a:p>
                      <a:pPr lvl="0" algn="ctr">
                        <a:lnSpc>
                          <a:spcPct val="100000"/>
                        </a:lnSpc>
                        <a:spcBef>
                          <a:spcPts val="0"/>
                        </a:spcBef>
                        <a:spcAft>
                          <a:spcPts val="0"/>
                        </a:spcAft>
                        <a:buNone/>
                      </a:pPr>
                      <a:r>
                        <a:rPr lang="en-US" sz="900" b="0" i="0" u="none" strike="noStrike" noProof="0" dirty="0">
                          <a:solidFill>
                            <a:srgbClr val="222222"/>
                          </a:solidFill>
                          <a:latin typeface="Arial"/>
                        </a:rPr>
                        <a:t>Amplitude</a:t>
                      </a:r>
                      <a:endParaRPr lang="en-US" sz="900" b="0" i="0" u="none" strike="noStrike" noProof="0" dirty="0">
                        <a:latin typeface="Arial"/>
                      </a:endParaRPr>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5:2"/>
                      </a:ext>
                    </a:extLst>
                  </a:tcPr>
                </a:tc>
                <a:tc>
                  <a:txBody>
                    <a:bodyPr/>
                    <a:lstStyle/>
                    <a:p>
                      <a:pPr marL="0" lvl="0" indent="0" algn="ctr" rtl="0">
                        <a:lnSpc>
                          <a:spcPct val="115000"/>
                        </a:lnSpc>
                        <a:spcBef>
                          <a:spcPts val="0"/>
                        </a:spcBef>
                        <a:spcAft>
                          <a:spcPts val="0"/>
                        </a:spcAft>
                        <a:buNone/>
                      </a:pPr>
                      <a:r>
                        <a:rPr lang="en-US" sz="900" dirty="0" err="1">
                          <a:solidFill>
                            <a:srgbClr val="222222"/>
                          </a:solidFill>
                        </a:rPr>
                        <a:t>SiPM</a:t>
                      </a:r>
                      <a:endParaRPr sz="900" dirty="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5:3"/>
                      </a:ext>
                    </a:extLst>
                  </a:tcPr>
                </a:tc>
                <a:tc>
                  <a:txBody>
                    <a:bodyPr/>
                    <a:lstStyle/>
                    <a:p>
                      <a:pPr marL="0" lvl="0" indent="0" algn="ctr" rtl="0">
                        <a:lnSpc>
                          <a:spcPct val="115000"/>
                        </a:lnSpc>
                        <a:spcBef>
                          <a:spcPts val="0"/>
                        </a:spcBef>
                        <a:spcAft>
                          <a:spcPts val="0"/>
                        </a:spcAft>
                        <a:buNone/>
                      </a:pPr>
                      <a:r>
                        <a:rPr lang="en-US" sz="900" dirty="0">
                          <a:latin typeface="Roboto"/>
                          <a:ea typeface="Roboto"/>
                          <a:cs typeface="Roboto"/>
                          <a:sym typeface="Roboto"/>
                        </a:rPr>
                        <a:t>Amplifier</a:t>
                      </a:r>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5:4"/>
                      </a:ext>
                    </a:extLst>
                  </a:tcPr>
                </a:tc>
                <a:tc>
                  <a:txBody>
                    <a:bodyPr/>
                    <a:lstStyle/>
                    <a:p>
                      <a:pPr marL="0" lvl="0" indent="0" algn="ctr">
                        <a:lnSpc>
                          <a:spcPct val="114999"/>
                        </a:lnSpc>
                        <a:spcBef>
                          <a:spcPts val="0"/>
                        </a:spcBef>
                        <a:spcAft>
                          <a:spcPts val="0"/>
                        </a:spcAft>
                        <a:buNone/>
                      </a:pPr>
                      <a:r>
                        <a:rPr lang="en-US" sz="900" b="0" i="0" u="none" strike="noStrike" noProof="0" dirty="0">
                          <a:solidFill>
                            <a:srgbClr val="222222"/>
                          </a:solidFill>
                          <a:latin typeface="Arial"/>
                        </a:rPr>
                        <a:t>Ready/prototype</a:t>
                      </a:r>
                      <a:endParaRPr dirty="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5:4"/>
                      </a:ext>
                    </a:extLst>
                  </a:tcPr>
                </a:tc>
                <a:extLst>
                  <a:ext uri="{0D108BD9-81ED-4DB2-BD59-A6C34878D82A}">
                    <a16:rowId xmlns:a16="http://schemas.microsoft.com/office/drawing/2014/main" val="10005"/>
                  </a:ext>
                </a:extLst>
              </a:tr>
              <a:tr h="172838">
                <a:tc>
                  <a:txBody>
                    <a:bodyPr/>
                    <a:lstStyle/>
                    <a:p>
                      <a:pPr marL="0" lvl="0" indent="0" algn="ctr" rtl="0">
                        <a:lnSpc>
                          <a:spcPct val="115000"/>
                        </a:lnSpc>
                        <a:spcBef>
                          <a:spcPts val="0"/>
                        </a:spcBef>
                        <a:spcAft>
                          <a:spcPts val="0"/>
                        </a:spcAft>
                        <a:buNone/>
                      </a:pPr>
                      <a:r>
                        <a:rPr lang="en-US" sz="900" err="1">
                          <a:solidFill>
                            <a:srgbClr val="222222"/>
                          </a:solidFill>
                        </a:rPr>
                        <a:t>EcalEndcapP</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6:0"/>
                      </a:ext>
                    </a:extLst>
                  </a:tcPr>
                </a:tc>
                <a:tc>
                  <a:txBody>
                    <a:bodyPr/>
                    <a:lstStyle/>
                    <a:p>
                      <a:pPr lvl="0" algn="ctr">
                        <a:lnSpc>
                          <a:spcPct val="100000"/>
                        </a:lnSpc>
                        <a:spcBef>
                          <a:spcPts val="0"/>
                        </a:spcBef>
                        <a:spcAft>
                          <a:spcPts val="0"/>
                        </a:spcAft>
                        <a:buNone/>
                      </a:pPr>
                      <a:r>
                        <a:rPr lang="en-US" sz="900" b="0" i="0" u="none" strike="noStrike" noProof="0" dirty="0">
                          <a:solidFill>
                            <a:srgbClr val="222222"/>
                          </a:solidFill>
                          <a:latin typeface="Arial"/>
                        </a:rPr>
                        <a:t>Amplitude</a:t>
                      </a:r>
                      <a:endParaRPr lang="en-US" sz="900" b="0" i="0" u="none" strike="noStrike" noProof="0" dirty="0">
                        <a:latin typeface="Aria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6:2"/>
                      </a:ext>
                    </a:extLst>
                  </a:tcPr>
                </a:tc>
                <a:tc>
                  <a:txBody>
                    <a:bodyPr/>
                    <a:lstStyle/>
                    <a:p>
                      <a:pPr marL="0" lvl="0" indent="0" algn="ctr" rtl="0">
                        <a:lnSpc>
                          <a:spcPct val="115000"/>
                        </a:lnSpc>
                        <a:spcBef>
                          <a:spcPts val="0"/>
                        </a:spcBef>
                        <a:spcAft>
                          <a:spcPts val="0"/>
                        </a:spcAft>
                        <a:buNone/>
                      </a:pPr>
                      <a:r>
                        <a:rPr lang="en-US" sz="900" dirty="0" err="1">
                          <a:solidFill>
                            <a:srgbClr val="222222"/>
                          </a:solidFill>
                        </a:rPr>
                        <a:t>SiPM</a:t>
                      </a:r>
                      <a:endParaRPr sz="900" dirty="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6:3"/>
                      </a:ext>
                    </a:extLst>
                  </a:tcPr>
                </a:tc>
                <a:tc>
                  <a:txBody>
                    <a:bodyPr/>
                    <a:lstStyle/>
                    <a:p>
                      <a:pPr marL="0" lvl="0" indent="0" algn="ctr" rtl="0">
                        <a:lnSpc>
                          <a:spcPct val="115000"/>
                        </a:lnSpc>
                        <a:spcBef>
                          <a:spcPts val="0"/>
                        </a:spcBef>
                        <a:spcAft>
                          <a:spcPts val="0"/>
                        </a:spcAft>
                        <a:buNone/>
                      </a:pPr>
                      <a:r>
                        <a:rPr lang="en-US" sz="900">
                          <a:latin typeface="Roboto"/>
                          <a:ea typeface="Roboto"/>
                          <a:cs typeface="Roboto"/>
                          <a:sym typeface="Roboto"/>
                        </a:rPr>
                        <a:t>Amplifier</a:t>
                      </a: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6:4"/>
                      </a:ext>
                    </a:extLst>
                  </a:tcPr>
                </a:tc>
                <a:tc>
                  <a:txBody>
                    <a:bodyPr/>
                    <a:lstStyle/>
                    <a:p>
                      <a:pPr marL="0" lvl="0" indent="0" algn="ctr">
                        <a:lnSpc>
                          <a:spcPct val="114999"/>
                        </a:lnSpc>
                        <a:spcBef>
                          <a:spcPts val="0"/>
                        </a:spcBef>
                        <a:spcAft>
                          <a:spcPts val="0"/>
                        </a:spcAft>
                        <a:buNone/>
                      </a:pPr>
                      <a:r>
                        <a:rPr lang="en-US" sz="900" b="0" i="0" u="none" strike="noStrike" noProof="0" dirty="0">
                          <a:solidFill>
                            <a:srgbClr val="222222"/>
                          </a:solidFill>
                          <a:latin typeface="Arial"/>
                        </a:rPr>
                        <a:t>Ready/prototype</a:t>
                      </a:r>
                      <a:endParaRPr dirty="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6:4"/>
                      </a:ext>
                    </a:extLst>
                  </a:tcPr>
                </a:tc>
                <a:extLst>
                  <a:ext uri="{0D108BD9-81ED-4DB2-BD59-A6C34878D82A}">
                    <a16:rowId xmlns:a16="http://schemas.microsoft.com/office/drawing/2014/main" val="10006"/>
                  </a:ext>
                </a:extLst>
              </a:tr>
              <a:tr h="172838">
                <a:tc>
                  <a:txBody>
                    <a:bodyPr/>
                    <a:lstStyle/>
                    <a:p>
                      <a:pPr marL="0" lvl="0" indent="0" algn="ctr" rtl="0">
                        <a:lnSpc>
                          <a:spcPct val="115000"/>
                        </a:lnSpc>
                        <a:spcBef>
                          <a:spcPts val="0"/>
                        </a:spcBef>
                        <a:spcAft>
                          <a:spcPts val="0"/>
                        </a:spcAft>
                        <a:buNone/>
                      </a:pPr>
                      <a:r>
                        <a:rPr lang="en-US" sz="900" err="1">
                          <a:solidFill>
                            <a:srgbClr val="222222"/>
                          </a:solidFill>
                        </a:rPr>
                        <a:t>HcalEndcapN</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8: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Amplitude</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8:2"/>
                      </a:ext>
                    </a:extLst>
                  </a:tcPr>
                </a:tc>
                <a:tc>
                  <a:txBody>
                    <a:bodyPr/>
                    <a:lstStyle/>
                    <a:p>
                      <a:pPr marL="0" lvl="0" indent="0" algn="ctr" rtl="0">
                        <a:lnSpc>
                          <a:spcPct val="115000"/>
                        </a:lnSpc>
                        <a:spcBef>
                          <a:spcPts val="0"/>
                        </a:spcBef>
                        <a:spcAft>
                          <a:spcPts val="0"/>
                        </a:spcAft>
                        <a:buNone/>
                      </a:pPr>
                      <a:r>
                        <a:rPr lang="en-US" sz="900" dirty="0" err="1">
                          <a:solidFill>
                            <a:srgbClr val="222222"/>
                          </a:solidFill>
                        </a:rPr>
                        <a:t>SiPM</a:t>
                      </a:r>
                      <a:endParaRPr sz="900" dirty="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8:3"/>
                      </a:ext>
                    </a:extLst>
                  </a:tcPr>
                </a:tc>
                <a:tc>
                  <a:txBody>
                    <a:bodyPr/>
                    <a:lstStyle/>
                    <a:p>
                      <a:pPr marL="0" lvl="0" indent="0" algn="ctr" rtl="0">
                        <a:lnSpc>
                          <a:spcPct val="115000"/>
                        </a:lnSpc>
                        <a:spcBef>
                          <a:spcPts val="0"/>
                        </a:spcBef>
                        <a:spcAft>
                          <a:spcPts val="0"/>
                        </a:spcAft>
                        <a:buNone/>
                      </a:pPr>
                      <a:r>
                        <a:rPr lang="en-US" sz="900">
                          <a:latin typeface="Roboto"/>
                          <a:ea typeface="Roboto"/>
                          <a:cs typeface="Roboto"/>
                          <a:sym typeface="Roboto"/>
                        </a:rPr>
                        <a:t>Amplifier</a:t>
                      </a:r>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8:4"/>
                      </a:ext>
                    </a:extLst>
                  </a:tcPr>
                </a:tc>
                <a:tc>
                  <a:txBody>
                    <a:bodyPr/>
                    <a:lstStyle/>
                    <a:p>
                      <a:pPr marL="0" lvl="0" indent="0" algn="ctr" rtl="0">
                        <a:lnSpc>
                          <a:spcPct val="115000"/>
                        </a:lnSpc>
                        <a:spcBef>
                          <a:spcPts val="0"/>
                        </a:spcBef>
                        <a:spcAft>
                          <a:spcPts val="0"/>
                        </a:spcAft>
                        <a:buNone/>
                      </a:pPr>
                      <a:r>
                        <a:rPr lang="en-US" sz="900" dirty="0">
                          <a:solidFill>
                            <a:srgbClr val="222222"/>
                          </a:solidFill>
                        </a:rPr>
                        <a:t>Ready/prototype</a:t>
                      </a:r>
                      <a:endParaRPr sz="900" dirty="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8:4"/>
                      </a:ext>
                    </a:extLst>
                  </a:tcPr>
                </a:tc>
                <a:extLst>
                  <a:ext uri="{0D108BD9-81ED-4DB2-BD59-A6C34878D82A}">
                    <a16:rowId xmlns:a16="http://schemas.microsoft.com/office/drawing/2014/main" val="10008"/>
                  </a:ext>
                </a:extLst>
              </a:tr>
              <a:tr h="172838">
                <a:tc>
                  <a:txBody>
                    <a:bodyPr/>
                    <a:lstStyle/>
                    <a:p>
                      <a:pPr marL="0" lvl="0" indent="0" algn="ctr" rtl="0">
                        <a:lnSpc>
                          <a:spcPct val="115000"/>
                        </a:lnSpc>
                        <a:spcBef>
                          <a:spcPts val="0"/>
                        </a:spcBef>
                        <a:spcAft>
                          <a:spcPts val="0"/>
                        </a:spcAft>
                        <a:buNone/>
                      </a:pPr>
                      <a:r>
                        <a:rPr lang="en-US" sz="900" err="1">
                          <a:solidFill>
                            <a:srgbClr val="222222"/>
                          </a:solidFill>
                        </a:rPr>
                        <a:t>HcalEndcapP</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9: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Amplitude</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9:2"/>
                      </a:ext>
                    </a:extLst>
                  </a:tcPr>
                </a:tc>
                <a:tc>
                  <a:txBody>
                    <a:bodyPr/>
                    <a:lstStyle/>
                    <a:p>
                      <a:pPr marL="0" lvl="0" indent="0" algn="ctr" rtl="0">
                        <a:lnSpc>
                          <a:spcPct val="115000"/>
                        </a:lnSpc>
                        <a:spcBef>
                          <a:spcPts val="0"/>
                        </a:spcBef>
                        <a:spcAft>
                          <a:spcPts val="0"/>
                        </a:spcAft>
                        <a:buNone/>
                      </a:pPr>
                      <a:r>
                        <a:rPr lang="en-US" sz="900" err="1">
                          <a:solidFill>
                            <a:srgbClr val="222222"/>
                          </a:solidFill>
                        </a:rPr>
                        <a:t>SiPM</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9:3"/>
                      </a:ext>
                    </a:extLst>
                  </a:tcPr>
                </a:tc>
                <a:tc>
                  <a:txBody>
                    <a:bodyPr/>
                    <a:lstStyle/>
                    <a:p>
                      <a:pPr marL="0" lvl="0" indent="0" algn="ctr" rtl="0">
                        <a:lnSpc>
                          <a:spcPct val="115000"/>
                        </a:lnSpc>
                        <a:spcBef>
                          <a:spcPts val="0"/>
                        </a:spcBef>
                        <a:spcAft>
                          <a:spcPts val="0"/>
                        </a:spcAft>
                        <a:buNone/>
                      </a:pPr>
                      <a:r>
                        <a:rPr lang="en-US" sz="900">
                          <a:latin typeface="Roboto"/>
                          <a:ea typeface="Roboto"/>
                          <a:cs typeface="Roboto"/>
                          <a:sym typeface="Roboto"/>
                        </a:rPr>
                        <a:t>Amplifier</a:t>
                      </a: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9: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Ready/prototype</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9:4"/>
                      </a:ext>
                    </a:extLst>
                  </a:tcPr>
                </a:tc>
                <a:extLst>
                  <a:ext uri="{0D108BD9-81ED-4DB2-BD59-A6C34878D82A}">
                    <a16:rowId xmlns:a16="http://schemas.microsoft.com/office/drawing/2014/main" val="10009"/>
                  </a:ext>
                </a:extLst>
              </a:tr>
              <a:tr h="172838">
                <a:tc>
                  <a:txBody>
                    <a:bodyPr/>
                    <a:lstStyle/>
                    <a:p>
                      <a:pPr marL="0" lvl="0" indent="0" algn="ctr" rtl="0">
                        <a:lnSpc>
                          <a:spcPct val="115000"/>
                        </a:lnSpc>
                        <a:spcBef>
                          <a:spcPts val="0"/>
                        </a:spcBef>
                        <a:spcAft>
                          <a:spcPts val="0"/>
                        </a:spcAft>
                        <a:buNone/>
                      </a:pPr>
                      <a:r>
                        <a:rPr lang="en-US" sz="900" err="1">
                          <a:solidFill>
                            <a:srgbClr val="222222"/>
                          </a:solidFill>
                        </a:rPr>
                        <a:t>HcalBarrel</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0: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Amplitude</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0:2"/>
                      </a:ext>
                    </a:extLst>
                  </a:tcPr>
                </a:tc>
                <a:tc>
                  <a:txBody>
                    <a:bodyPr/>
                    <a:lstStyle/>
                    <a:p>
                      <a:pPr marL="0" lvl="0" indent="0" algn="ctr" rtl="0">
                        <a:lnSpc>
                          <a:spcPct val="115000"/>
                        </a:lnSpc>
                        <a:spcBef>
                          <a:spcPts val="0"/>
                        </a:spcBef>
                        <a:spcAft>
                          <a:spcPts val="0"/>
                        </a:spcAft>
                        <a:buNone/>
                      </a:pPr>
                      <a:r>
                        <a:rPr lang="en-US" sz="900" err="1">
                          <a:solidFill>
                            <a:srgbClr val="222222"/>
                          </a:solidFill>
                        </a:rPr>
                        <a:t>SiPM</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0:3"/>
                      </a:ext>
                    </a:extLst>
                  </a:tcPr>
                </a:tc>
                <a:tc>
                  <a:txBody>
                    <a:bodyPr/>
                    <a:lstStyle/>
                    <a:p>
                      <a:pPr marL="0" lvl="0" indent="0" algn="ctr" rtl="0">
                        <a:lnSpc>
                          <a:spcPct val="115000"/>
                        </a:lnSpc>
                        <a:spcBef>
                          <a:spcPts val="0"/>
                        </a:spcBef>
                        <a:spcAft>
                          <a:spcPts val="0"/>
                        </a:spcAft>
                        <a:buNone/>
                      </a:pPr>
                      <a:r>
                        <a:rPr lang="en-US" sz="900">
                          <a:latin typeface="Roboto"/>
                          <a:ea typeface="Roboto"/>
                          <a:cs typeface="Roboto"/>
                          <a:sym typeface="Roboto"/>
                        </a:rPr>
                        <a:t>Amplifier</a:t>
                      </a: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0: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Ready/prototype</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0:4"/>
                      </a:ext>
                    </a:extLst>
                  </a:tcPr>
                </a:tc>
                <a:extLst>
                  <a:ext uri="{0D108BD9-81ED-4DB2-BD59-A6C34878D82A}">
                    <a16:rowId xmlns:a16="http://schemas.microsoft.com/office/drawing/2014/main" val="10010"/>
                  </a:ext>
                </a:extLst>
              </a:tr>
              <a:tr h="316863">
                <a:tc>
                  <a:txBody>
                    <a:bodyPr/>
                    <a:lstStyle/>
                    <a:p>
                      <a:pPr marL="0" lvl="0" indent="0" algn="ctr" rtl="0">
                        <a:lnSpc>
                          <a:spcPct val="115000"/>
                        </a:lnSpc>
                        <a:spcBef>
                          <a:spcPts val="0"/>
                        </a:spcBef>
                        <a:spcAft>
                          <a:spcPts val="0"/>
                        </a:spcAft>
                        <a:buNone/>
                      </a:pPr>
                      <a:r>
                        <a:rPr lang="en-US" sz="900">
                          <a:solidFill>
                            <a:srgbClr val="222222"/>
                          </a:solidFill>
                        </a:rPr>
                        <a:t>Inner Vertex Tracker</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1: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Position/Amplitude/Time</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1:2"/>
                      </a:ext>
                    </a:extLst>
                  </a:tcPr>
                </a:tc>
                <a:tc>
                  <a:txBody>
                    <a:bodyPr/>
                    <a:lstStyle/>
                    <a:p>
                      <a:pPr marL="0" lvl="0" indent="0" algn="ctr">
                        <a:lnSpc>
                          <a:spcPct val="114999"/>
                        </a:lnSpc>
                        <a:spcBef>
                          <a:spcPts val="0"/>
                        </a:spcBef>
                        <a:spcAft>
                          <a:spcPts val="0"/>
                        </a:spcAft>
                        <a:buNone/>
                      </a:pPr>
                      <a:r>
                        <a:rPr lang="en-US" sz="900" b="0" i="0" u="none" strike="noStrike" noProof="0">
                          <a:latin typeface="Arial"/>
                        </a:rPr>
                        <a:t>ALPIDE 65 nm(</a:t>
                      </a:r>
                      <a:r>
                        <a:rPr lang="en-US" sz="900">
                          <a:solidFill>
                            <a:srgbClr val="222222"/>
                          </a:solidFill>
                        </a:rPr>
                        <a:t>MAPS)</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1:3"/>
                      </a:ext>
                    </a:extLst>
                  </a:tcPr>
                </a:tc>
                <a:tc>
                  <a:txBody>
                    <a:bodyPr/>
                    <a:lstStyle/>
                    <a:p>
                      <a:pPr marL="0" lvl="0" indent="0" algn="ctr" rtl="0">
                        <a:lnSpc>
                          <a:spcPct val="115000"/>
                        </a:lnSpc>
                        <a:spcBef>
                          <a:spcPts val="0"/>
                        </a:spcBef>
                        <a:spcAft>
                          <a:spcPts val="0"/>
                        </a:spcAft>
                        <a:buNone/>
                      </a:pPr>
                      <a:r>
                        <a:rPr lang="en-US" sz="900"/>
                        <a:t>-</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1: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Prototype</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1:4"/>
                      </a:ext>
                    </a:extLst>
                  </a:tcPr>
                </a:tc>
                <a:extLst>
                  <a:ext uri="{0D108BD9-81ED-4DB2-BD59-A6C34878D82A}">
                    <a16:rowId xmlns:a16="http://schemas.microsoft.com/office/drawing/2014/main" val="10011"/>
                  </a:ext>
                </a:extLst>
              </a:tr>
              <a:tr h="316863">
                <a:tc>
                  <a:txBody>
                    <a:bodyPr/>
                    <a:lstStyle/>
                    <a:p>
                      <a:pPr marL="0" lvl="0" indent="0" algn="ctr" rtl="0">
                        <a:lnSpc>
                          <a:spcPct val="115000"/>
                        </a:lnSpc>
                        <a:spcBef>
                          <a:spcPts val="0"/>
                        </a:spcBef>
                        <a:spcAft>
                          <a:spcPts val="0"/>
                        </a:spcAft>
                        <a:buNone/>
                      </a:pPr>
                      <a:r>
                        <a:rPr lang="en-US" sz="900" err="1">
                          <a:solidFill>
                            <a:srgbClr val="222222"/>
                          </a:solidFill>
                        </a:rPr>
                        <a:t>MPGDTrackerBarrel</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2: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Position/Amplitude/Time</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2:2"/>
                      </a:ext>
                    </a:extLst>
                  </a:tcPr>
                </a:tc>
                <a:tc>
                  <a:txBody>
                    <a:bodyPr/>
                    <a:lstStyle/>
                    <a:p>
                      <a:pPr marL="0" lvl="0" indent="0" algn="ctr" rtl="0">
                        <a:lnSpc>
                          <a:spcPct val="115000"/>
                        </a:lnSpc>
                        <a:spcBef>
                          <a:spcPts val="0"/>
                        </a:spcBef>
                        <a:spcAft>
                          <a:spcPts val="0"/>
                        </a:spcAft>
                        <a:buNone/>
                      </a:pPr>
                      <a:r>
                        <a:rPr lang="en-US" sz="900">
                          <a:solidFill>
                            <a:srgbClr val="222222"/>
                          </a:solidFill>
                        </a:rPr>
                        <a:t>Micromegas</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2:3"/>
                      </a:ext>
                    </a:extLst>
                  </a:tcPr>
                </a:tc>
                <a:tc>
                  <a:txBody>
                    <a:bodyPr/>
                    <a:lstStyle/>
                    <a:p>
                      <a:pPr marL="0" lvl="0" indent="0" algn="ctr" rtl="0">
                        <a:lnSpc>
                          <a:spcPct val="115000"/>
                        </a:lnSpc>
                        <a:spcBef>
                          <a:spcPts val="0"/>
                        </a:spcBef>
                        <a:spcAft>
                          <a:spcPts val="0"/>
                        </a:spcAft>
                        <a:buNone/>
                      </a:pPr>
                      <a:r>
                        <a:rPr lang="en-US" sz="900"/>
                        <a:t>SALSA</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2: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Ready/conceptual*</a:t>
                      </a:r>
                      <a:endParaRPr sz="900" b="0" i="0" u="none" strike="noStrike" noProof="0">
                        <a:solidFill>
                          <a:srgbClr val="222222"/>
                        </a:solidFill>
                        <a:latin typeface="Aria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2:4"/>
                      </a:ext>
                    </a:extLst>
                  </a:tcPr>
                </a:tc>
                <a:extLst>
                  <a:ext uri="{0D108BD9-81ED-4DB2-BD59-A6C34878D82A}">
                    <a16:rowId xmlns:a16="http://schemas.microsoft.com/office/drawing/2014/main" val="10012"/>
                  </a:ext>
                </a:extLst>
              </a:tr>
              <a:tr h="316863">
                <a:tc>
                  <a:txBody>
                    <a:bodyPr/>
                    <a:lstStyle/>
                    <a:p>
                      <a:pPr marL="0" lvl="0" indent="0" algn="ctr" rtl="0">
                        <a:lnSpc>
                          <a:spcPct val="115000"/>
                        </a:lnSpc>
                        <a:spcBef>
                          <a:spcPts val="0"/>
                        </a:spcBef>
                        <a:spcAft>
                          <a:spcPts val="0"/>
                        </a:spcAft>
                        <a:buNone/>
                      </a:pPr>
                      <a:r>
                        <a:rPr lang="en-US" sz="900" err="1">
                          <a:solidFill>
                            <a:srgbClr val="222222"/>
                          </a:solidFill>
                        </a:rPr>
                        <a:t>urWELLTrackerEndcap</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3: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Position/Amplitude/Time</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3:2"/>
                      </a:ext>
                    </a:extLst>
                  </a:tcPr>
                </a:tc>
                <a:tc>
                  <a:txBody>
                    <a:bodyPr/>
                    <a:lstStyle/>
                    <a:p>
                      <a:pPr marL="0" lvl="0" indent="0" algn="ctr" rtl="0">
                        <a:lnSpc>
                          <a:spcPct val="115000"/>
                        </a:lnSpc>
                        <a:spcBef>
                          <a:spcPts val="0"/>
                        </a:spcBef>
                        <a:spcAft>
                          <a:spcPts val="0"/>
                        </a:spcAft>
                        <a:buNone/>
                      </a:pPr>
                      <a:r>
                        <a:rPr lang="en-US" sz="900" err="1">
                          <a:solidFill>
                            <a:srgbClr val="222222"/>
                          </a:solidFill>
                        </a:rPr>
                        <a:t>uRWELL</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3:3"/>
                      </a:ext>
                    </a:extLst>
                  </a:tcPr>
                </a:tc>
                <a:tc>
                  <a:txBody>
                    <a:bodyPr/>
                    <a:lstStyle/>
                    <a:p>
                      <a:pPr marL="0" lvl="0" indent="0" algn="ctr">
                        <a:lnSpc>
                          <a:spcPct val="114999"/>
                        </a:lnSpc>
                        <a:spcBef>
                          <a:spcPts val="0"/>
                        </a:spcBef>
                        <a:spcAft>
                          <a:spcPts val="0"/>
                        </a:spcAft>
                        <a:buNone/>
                      </a:pPr>
                      <a:r>
                        <a:rPr lang="en-US" sz="900" b="0" i="0" u="none" strike="noStrike" noProof="0">
                          <a:latin typeface="Arial"/>
                        </a:rPr>
                        <a:t>SALSA</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3: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Prototype/conceptual*</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3:4"/>
                      </a:ext>
                    </a:extLst>
                  </a:tcPr>
                </a:tc>
                <a:extLst>
                  <a:ext uri="{0D108BD9-81ED-4DB2-BD59-A6C34878D82A}">
                    <a16:rowId xmlns:a16="http://schemas.microsoft.com/office/drawing/2014/main" val="10013"/>
                  </a:ext>
                </a:extLst>
              </a:tr>
              <a:tr h="316863">
                <a:tc>
                  <a:txBody>
                    <a:bodyPr/>
                    <a:lstStyle/>
                    <a:p>
                      <a:pPr marL="0" lvl="0" indent="0" algn="ctr" rtl="0">
                        <a:lnSpc>
                          <a:spcPct val="115000"/>
                        </a:lnSpc>
                        <a:spcBef>
                          <a:spcPts val="0"/>
                        </a:spcBef>
                        <a:spcAft>
                          <a:spcPts val="0"/>
                        </a:spcAft>
                        <a:buNone/>
                      </a:pPr>
                      <a:r>
                        <a:rPr lang="en-US" sz="900" err="1">
                          <a:solidFill>
                            <a:srgbClr val="222222"/>
                          </a:solidFill>
                        </a:rPr>
                        <a:t>GEMTrackerEndcap</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4: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Position/Amplitude/Time</a:t>
                      </a:r>
                      <a:endParaRPr sz="400">
                        <a:latin typeface="Aria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4:2"/>
                      </a:ext>
                    </a:extLst>
                  </a:tcPr>
                </a:tc>
                <a:tc>
                  <a:txBody>
                    <a:bodyPr/>
                    <a:lstStyle/>
                    <a:p>
                      <a:pPr marL="0" lvl="0" indent="0" algn="ctr" rtl="0">
                        <a:lnSpc>
                          <a:spcPct val="115000"/>
                        </a:lnSpc>
                        <a:spcBef>
                          <a:spcPts val="0"/>
                        </a:spcBef>
                        <a:spcAft>
                          <a:spcPts val="0"/>
                        </a:spcAft>
                        <a:buNone/>
                      </a:pPr>
                      <a:r>
                        <a:rPr lang="en-US" sz="900">
                          <a:solidFill>
                            <a:srgbClr val="222222"/>
                          </a:solidFill>
                        </a:rPr>
                        <a:t>GEM</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4:3"/>
                      </a:ext>
                    </a:extLst>
                  </a:tcPr>
                </a:tc>
                <a:tc>
                  <a:txBody>
                    <a:bodyPr/>
                    <a:lstStyle/>
                    <a:p>
                      <a:pPr marL="0" lvl="0" indent="0" algn="ctr">
                        <a:lnSpc>
                          <a:spcPct val="114999"/>
                        </a:lnSpc>
                        <a:spcBef>
                          <a:spcPts val="0"/>
                        </a:spcBef>
                        <a:spcAft>
                          <a:spcPts val="0"/>
                        </a:spcAft>
                        <a:buNone/>
                      </a:pPr>
                      <a:r>
                        <a:rPr lang="en-US" sz="900" b="0" i="0" u="none" strike="noStrike" noProof="0">
                          <a:latin typeface="Arial"/>
                        </a:rPr>
                        <a:t>SALSA</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4: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Ready/conceptual*</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4:4"/>
                      </a:ext>
                    </a:extLst>
                  </a:tcPr>
                </a:tc>
                <a:extLst>
                  <a:ext uri="{0D108BD9-81ED-4DB2-BD59-A6C34878D82A}">
                    <a16:rowId xmlns:a16="http://schemas.microsoft.com/office/drawing/2014/main" val="10014"/>
                  </a:ext>
                </a:extLst>
              </a:tr>
              <a:tr h="172838">
                <a:tc>
                  <a:txBody>
                    <a:bodyPr/>
                    <a:lstStyle/>
                    <a:p>
                      <a:pPr marL="0" lvl="0" indent="0" algn="ctr" rtl="0">
                        <a:lnSpc>
                          <a:spcPct val="115000"/>
                        </a:lnSpc>
                        <a:spcBef>
                          <a:spcPts val="0"/>
                        </a:spcBef>
                        <a:spcAft>
                          <a:spcPts val="0"/>
                        </a:spcAft>
                        <a:buNone/>
                      </a:pPr>
                      <a:r>
                        <a:rPr lang="en-US" sz="900">
                          <a:solidFill>
                            <a:srgbClr val="222222"/>
                          </a:solidFill>
                        </a:rPr>
                        <a:t>B0Silicon</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5: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Position/Amplitude/Time</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5:2"/>
                      </a:ext>
                    </a:extLst>
                  </a:tcPr>
                </a:tc>
                <a:tc>
                  <a:txBody>
                    <a:bodyPr/>
                    <a:lstStyle/>
                    <a:p>
                      <a:pPr marL="0" lvl="0" indent="0" algn="ctr" rtl="0">
                        <a:lnSpc>
                          <a:spcPct val="115000"/>
                        </a:lnSpc>
                        <a:spcBef>
                          <a:spcPts val="0"/>
                        </a:spcBef>
                        <a:spcAft>
                          <a:spcPts val="0"/>
                        </a:spcAft>
                        <a:buNone/>
                      </a:pPr>
                      <a:r>
                        <a:rPr lang="en-US" sz="900">
                          <a:solidFill>
                            <a:srgbClr val="222222"/>
                          </a:solidFill>
                        </a:rPr>
                        <a:t>MAPS*</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5:3"/>
                      </a:ext>
                    </a:extLst>
                  </a:tcPr>
                </a:tc>
                <a:tc>
                  <a:txBody>
                    <a:bodyPr/>
                    <a:lstStyle/>
                    <a:p>
                      <a:pPr marL="0" lvl="0" indent="0" algn="ctr" rtl="0">
                        <a:lnSpc>
                          <a:spcPct val="115000"/>
                        </a:lnSpc>
                        <a:spcBef>
                          <a:spcPts val="0"/>
                        </a:spcBef>
                        <a:spcAft>
                          <a:spcPts val="0"/>
                        </a:spcAft>
                        <a:buNone/>
                      </a:pPr>
                      <a:r>
                        <a:rPr lang="en-US" sz="900"/>
                        <a:t>ALPIDE ITS2</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5:4"/>
                      </a:ext>
                    </a:extLst>
                  </a:tcPr>
                </a:tc>
                <a:tc>
                  <a:txBody>
                    <a:bodyPr/>
                    <a:lstStyle/>
                    <a:p>
                      <a:pPr marL="0" lvl="0" indent="0" algn="ctr" rtl="0">
                        <a:lnSpc>
                          <a:spcPct val="115000"/>
                        </a:lnSpc>
                        <a:spcBef>
                          <a:spcPts val="0"/>
                        </a:spcBef>
                        <a:spcAft>
                          <a:spcPts val="0"/>
                        </a:spcAft>
                        <a:buNone/>
                      </a:pPr>
                      <a:r>
                        <a:rPr lang="en-US" sz="900">
                          <a:solidFill>
                            <a:srgbClr val="222222"/>
                          </a:solidFill>
                        </a:rPr>
                        <a:t>Ready/ready</a:t>
                      </a:r>
                      <a:endParaRPr sz="900">
                        <a:solidFill>
                          <a:srgbClr val="222222"/>
                        </a:solidFil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5:4"/>
                      </a:ext>
                    </a:extLst>
                  </a:tcPr>
                </a:tc>
                <a:extLst>
                  <a:ext uri="{0D108BD9-81ED-4DB2-BD59-A6C34878D82A}">
                    <a16:rowId xmlns:a16="http://schemas.microsoft.com/office/drawing/2014/main" val="10015"/>
                  </a:ext>
                </a:extLst>
              </a:tr>
              <a:tr h="172838">
                <a:tc>
                  <a:txBody>
                    <a:bodyPr/>
                    <a:lstStyle/>
                    <a:p>
                      <a:pPr marL="0" lvl="0" indent="0" algn="ctr" rtl="0">
                        <a:lnSpc>
                          <a:spcPct val="115000"/>
                        </a:lnSpc>
                        <a:spcBef>
                          <a:spcPts val="0"/>
                        </a:spcBef>
                        <a:spcAft>
                          <a:spcPts val="0"/>
                        </a:spcAft>
                        <a:buNone/>
                      </a:pPr>
                      <a:r>
                        <a:rPr lang="en-US" sz="900">
                          <a:solidFill>
                            <a:srgbClr val="222222"/>
                          </a:solidFill>
                        </a:rPr>
                        <a:t>B0preshower</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6: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Time / Time over threshold</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6:2"/>
                      </a:ext>
                    </a:extLst>
                  </a:tcPr>
                </a:tc>
                <a:tc>
                  <a:txBody>
                    <a:bodyPr/>
                    <a:lstStyle/>
                    <a:p>
                      <a:pPr marL="0" lvl="0" indent="0" algn="ctr" rtl="0">
                        <a:lnSpc>
                          <a:spcPct val="115000"/>
                        </a:lnSpc>
                        <a:spcBef>
                          <a:spcPts val="0"/>
                        </a:spcBef>
                        <a:spcAft>
                          <a:spcPts val="0"/>
                        </a:spcAft>
                        <a:buNone/>
                      </a:pPr>
                      <a:r>
                        <a:rPr lang="en-US" sz="900">
                          <a:solidFill>
                            <a:srgbClr val="222222"/>
                          </a:solidFill>
                        </a:rPr>
                        <a:t>AC-LGAD</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6:3"/>
                      </a:ext>
                    </a:extLst>
                  </a:tcPr>
                </a:tc>
                <a:tc>
                  <a:txBody>
                    <a:bodyPr/>
                    <a:lstStyle/>
                    <a:p>
                      <a:pPr marL="0" lvl="0" indent="0" algn="ctr" rtl="0">
                        <a:lnSpc>
                          <a:spcPct val="115000"/>
                        </a:lnSpc>
                        <a:spcBef>
                          <a:spcPts val="0"/>
                        </a:spcBef>
                        <a:spcAft>
                          <a:spcPts val="0"/>
                        </a:spcAft>
                        <a:buNone/>
                      </a:pPr>
                      <a:r>
                        <a:rPr lang="en-US" sz="900"/>
                        <a:t>Updated ALTIROC</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6: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Prototype/prototype</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6:4"/>
                      </a:ext>
                    </a:extLst>
                  </a:tcPr>
                </a:tc>
                <a:extLst>
                  <a:ext uri="{0D108BD9-81ED-4DB2-BD59-A6C34878D82A}">
                    <a16:rowId xmlns:a16="http://schemas.microsoft.com/office/drawing/2014/main" val="10016"/>
                  </a:ext>
                </a:extLst>
              </a:tr>
              <a:tr h="172838">
                <a:tc>
                  <a:txBody>
                    <a:bodyPr/>
                    <a:lstStyle/>
                    <a:p>
                      <a:pPr marL="0" lvl="0" indent="0" algn="ctr" rtl="0">
                        <a:lnSpc>
                          <a:spcPct val="115000"/>
                        </a:lnSpc>
                        <a:spcBef>
                          <a:spcPts val="0"/>
                        </a:spcBef>
                        <a:spcAft>
                          <a:spcPts val="0"/>
                        </a:spcAft>
                        <a:buNone/>
                      </a:pPr>
                      <a:r>
                        <a:rPr lang="en-US" sz="900">
                          <a:solidFill>
                            <a:srgbClr val="222222"/>
                          </a:solidFill>
                        </a:rPr>
                        <a:t>RP</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7: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Time / Time over threshold</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7:2"/>
                      </a:ext>
                    </a:extLst>
                  </a:tcPr>
                </a:tc>
                <a:tc>
                  <a:txBody>
                    <a:bodyPr/>
                    <a:lstStyle/>
                    <a:p>
                      <a:pPr marL="0" lvl="0" indent="0" algn="ctr" rtl="0">
                        <a:lnSpc>
                          <a:spcPct val="115000"/>
                        </a:lnSpc>
                        <a:spcBef>
                          <a:spcPts val="0"/>
                        </a:spcBef>
                        <a:spcAft>
                          <a:spcPts val="0"/>
                        </a:spcAft>
                        <a:buNone/>
                      </a:pPr>
                      <a:r>
                        <a:rPr lang="en-US" sz="900">
                          <a:solidFill>
                            <a:srgbClr val="222222"/>
                          </a:solidFill>
                        </a:rPr>
                        <a:t>AC-LGAD</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7:3"/>
                      </a:ext>
                    </a:extLst>
                  </a:tcPr>
                </a:tc>
                <a:tc>
                  <a:txBody>
                    <a:bodyPr/>
                    <a:lstStyle/>
                    <a:p>
                      <a:pPr marL="0" lvl="0" indent="0" algn="ctr" rtl="0">
                        <a:lnSpc>
                          <a:spcPct val="115000"/>
                        </a:lnSpc>
                        <a:spcBef>
                          <a:spcPts val="0"/>
                        </a:spcBef>
                        <a:spcAft>
                          <a:spcPts val="0"/>
                        </a:spcAft>
                        <a:buNone/>
                      </a:pPr>
                      <a:r>
                        <a:rPr lang="en-US" sz="900"/>
                        <a:t>Updated ALTIROC</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7: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Prototype/prototype</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7:4"/>
                      </a:ext>
                    </a:extLst>
                  </a:tcPr>
                </a:tc>
                <a:extLst>
                  <a:ext uri="{0D108BD9-81ED-4DB2-BD59-A6C34878D82A}">
                    <a16:rowId xmlns:a16="http://schemas.microsoft.com/office/drawing/2014/main" val="10017"/>
                  </a:ext>
                </a:extLst>
              </a:tr>
              <a:tr h="172838">
                <a:tc>
                  <a:txBody>
                    <a:bodyPr/>
                    <a:lstStyle/>
                    <a:p>
                      <a:pPr marL="0" lvl="0" indent="0" algn="ctr" rtl="0">
                        <a:lnSpc>
                          <a:spcPct val="115000"/>
                        </a:lnSpc>
                        <a:spcBef>
                          <a:spcPts val="0"/>
                        </a:spcBef>
                        <a:spcAft>
                          <a:spcPts val="0"/>
                        </a:spcAft>
                        <a:buNone/>
                      </a:pPr>
                      <a:r>
                        <a:rPr lang="en-US" sz="900" err="1">
                          <a:solidFill>
                            <a:srgbClr val="222222"/>
                          </a:solidFill>
                        </a:rPr>
                        <a:t>OffM</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8: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Time / Time over threshold</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8:2"/>
                      </a:ext>
                    </a:extLst>
                  </a:tcPr>
                </a:tc>
                <a:tc>
                  <a:txBody>
                    <a:bodyPr/>
                    <a:lstStyle/>
                    <a:p>
                      <a:pPr marL="0" lvl="0" indent="0" algn="ctr" rtl="0">
                        <a:lnSpc>
                          <a:spcPct val="115000"/>
                        </a:lnSpc>
                        <a:spcBef>
                          <a:spcPts val="0"/>
                        </a:spcBef>
                        <a:spcAft>
                          <a:spcPts val="0"/>
                        </a:spcAft>
                        <a:buNone/>
                      </a:pPr>
                      <a:r>
                        <a:rPr lang="en-US" sz="900">
                          <a:solidFill>
                            <a:srgbClr val="222222"/>
                          </a:solidFill>
                        </a:rPr>
                        <a:t>AC-LGAD</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8:3"/>
                      </a:ext>
                    </a:extLst>
                  </a:tcPr>
                </a:tc>
                <a:tc>
                  <a:txBody>
                    <a:bodyPr/>
                    <a:lstStyle/>
                    <a:p>
                      <a:pPr marL="0" lvl="0" indent="0" algn="ctr" rtl="0">
                        <a:lnSpc>
                          <a:spcPct val="115000"/>
                        </a:lnSpc>
                        <a:spcBef>
                          <a:spcPts val="0"/>
                        </a:spcBef>
                        <a:spcAft>
                          <a:spcPts val="0"/>
                        </a:spcAft>
                        <a:buNone/>
                      </a:pPr>
                      <a:r>
                        <a:rPr lang="en-US" sz="900"/>
                        <a:t>Updated ALTIROC</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8: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Prototype/prototype</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8:4"/>
                      </a:ext>
                    </a:extLst>
                  </a:tcPr>
                </a:tc>
                <a:extLst>
                  <a:ext uri="{0D108BD9-81ED-4DB2-BD59-A6C34878D82A}">
                    <a16:rowId xmlns:a16="http://schemas.microsoft.com/office/drawing/2014/main" val="10018"/>
                  </a:ext>
                </a:extLst>
              </a:tr>
              <a:tr h="172838">
                <a:tc>
                  <a:txBody>
                    <a:bodyPr/>
                    <a:lstStyle/>
                    <a:p>
                      <a:pPr marL="0" lvl="0" indent="0" algn="ctr" rtl="0">
                        <a:lnSpc>
                          <a:spcPct val="115000"/>
                        </a:lnSpc>
                        <a:spcBef>
                          <a:spcPts val="0"/>
                        </a:spcBef>
                        <a:spcAft>
                          <a:spcPts val="0"/>
                        </a:spcAft>
                        <a:buNone/>
                      </a:pPr>
                      <a:r>
                        <a:rPr lang="en-US" sz="900" err="1">
                          <a:solidFill>
                            <a:srgbClr val="222222"/>
                          </a:solidFill>
                        </a:rPr>
                        <a:t>ffiZDCSi</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9: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Time / Time over threshold</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9:2"/>
                      </a:ext>
                    </a:extLst>
                  </a:tcPr>
                </a:tc>
                <a:tc>
                  <a:txBody>
                    <a:bodyPr/>
                    <a:lstStyle/>
                    <a:p>
                      <a:pPr marL="0" lvl="0" indent="0" algn="ctr" rtl="0">
                        <a:lnSpc>
                          <a:spcPct val="115000"/>
                        </a:lnSpc>
                        <a:spcBef>
                          <a:spcPts val="0"/>
                        </a:spcBef>
                        <a:spcAft>
                          <a:spcPts val="0"/>
                        </a:spcAft>
                        <a:buNone/>
                      </a:pPr>
                      <a:r>
                        <a:rPr lang="en-US" sz="900">
                          <a:solidFill>
                            <a:srgbClr val="222222"/>
                          </a:solidFill>
                        </a:rPr>
                        <a:t>Silicon strip detectors - DC-LGADs</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9:3"/>
                      </a:ext>
                    </a:extLst>
                  </a:tcPr>
                </a:tc>
                <a:tc>
                  <a:txBody>
                    <a:bodyPr/>
                    <a:lstStyle/>
                    <a:p>
                      <a:pPr marL="0" lvl="0" indent="0" algn="ctr" rtl="0">
                        <a:lnSpc>
                          <a:spcPct val="115000"/>
                        </a:lnSpc>
                        <a:spcBef>
                          <a:spcPts val="0"/>
                        </a:spcBef>
                        <a:spcAft>
                          <a:spcPts val="0"/>
                        </a:spcAft>
                        <a:buNone/>
                      </a:pPr>
                      <a:r>
                        <a:rPr lang="en-US" sz="900"/>
                        <a:t>Updated ALTIROC</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9: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Prototype/prototype</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19:4"/>
                      </a:ext>
                    </a:extLst>
                  </a:tcPr>
                </a:tc>
                <a:extLst>
                  <a:ext uri="{0D108BD9-81ED-4DB2-BD59-A6C34878D82A}">
                    <a16:rowId xmlns:a16="http://schemas.microsoft.com/office/drawing/2014/main" val="10019"/>
                  </a:ext>
                </a:extLst>
              </a:tr>
              <a:tr h="172838">
                <a:tc>
                  <a:txBody>
                    <a:bodyPr/>
                    <a:lstStyle/>
                    <a:p>
                      <a:pPr marL="0" lvl="0" indent="0" algn="ctr" rtl="0">
                        <a:lnSpc>
                          <a:spcPct val="115000"/>
                        </a:lnSpc>
                        <a:spcBef>
                          <a:spcPts val="0"/>
                        </a:spcBef>
                        <a:spcAft>
                          <a:spcPts val="0"/>
                        </a:spcAft>
                        <a:buNone/>
                      </a:pPr>
                      <a:r>
                        <a:rPr lang="en-US" sz="900" err="1">
                          <a:solidFill>
                            <a:srgbClr val="222222"/>
                          </a:solidFill>
                        </a:rPr>
                        <a:t>ffiSDCSciFi</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0: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Amplitude/Time</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0:2"/>
                      </a:ext>
                    </a:extLst>
                  </a:tcPr>
                </a:tc>
                <a:tc>
                  <a:txBody>
                    <a:bodyPr/>
                    <a:lstStyle/>
                    <a:p>
                      <a:pPr marL="0" lvl="0" indent="0" algn="ctr" rtl="0">
                        <a:lnSpc>
                          <a:spcPct val="115000"/>
                        </a:lnSpc>
                        <a:spcBef>
                          <a:spcPts val="0"/>
                        </a:spcBef>
                        <a:spcAft>
                          <a:spcPts val="0"/>
                        </a:spcAft>
                        <a:buNone/>
                      </a:pPr>
                      <a:r>
                        <a:rPr lang="en-US" sz="900" dirty="0">
                          <a:solidFill>
                            <a:srgbClr val="222222"/>
                          </a:solidFill>
                        </a:rPr>
                        <a:t>PMTs</a:t>
                      </a:r>
                      <a:endParaRPr sz="900" dirty="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0:3"/>
                      </a:ext>
                    </a:extLst>
                  </a:tcPr>
                </a:tc>
                <a:tc>
                  <a:txBody>
                    <a:bodyPr/>
                    <a:lstStyle/>
                    <a:p>
                      <a:pPr marL="0" lvl="0" indent="0" algn="ctr" rtl="0">
                        <a:lnSpc>
                          <a:spcPct val="115000"/>
                        </a:lnSpc>
                        <a:spcBef>
                          <a:spcPts val="0"/>
                        </a:spcBef>
                        <a:spcAft>
                          <a:spcPts val="0"/>
                        </a:spcAft>
                        <a:buNone/>
                      </a:pPr>
                      <a:r>
                        <a:rPr lang="en-US" sz="900">
                          <a:latin typeface="Roboto"/>
                          <a:ea typeface="Roboto"/>
                          <a:cs typeface="Roboto"/>
                          <a:sym typeface="Roboto"/>
                        </a:rPr>
                        <a:t>Amplifier</a:t>
                      </a: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0: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Ready/conceptual</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0:4"/>
                      </a:ext>
                    </a:extLst>
                  </a:tcPr>
                </a:tc>
                <a:extLst>
                  <a:ext uri="{0D108BD9-81ED-4DB2-BD59-A6C34878D82A}">
                    <a16:rowId xmlns:a16="http://schemas.microsoft.com/office/drawing/2014/main" val="10020"/>
                  </a:ext>
                </a:extLst>
              </a:tr>
              <a:tr h="172838">
                <a:tc>
                  <a:txBody>
                    <a:bodyPr/>
                    <a:lstStyle/>
                    <a:p>
                      <a:pPr marL="0" lvl="0" indent="0" algn="ctr" rtl="0">
                        <a:lnSpc>
                          <a:spcPct val="115000"/>
                        </a:lnSpc>
                        <a:spcBef>
                          <a:spcPts val="0"/>
                        </a:spcBef>
                        <a:spcAft>
                          <a:spcPts val="0"/>
                        </a:spcAft>
                        <a:buNone/>
                      </a:pPr>
                      <a:r>
                        <a:rPr lang="en-US" sz="900" err="1">
                          <a:solidFill>
                            <a:srgbClr val="222222"/>
                          </a:solidFill>
                        </a:rPr>
                        <a:t>ZDCSiPb</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1: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Amplitude/Time</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1:2"/>
                      </a:ext>
                    </a:extLst>
                  </a:tcPr>
                </a:tc>
                <a:tc>
                  <a:txBody>
                    <a:bodyPr/>
                    <a:lstStyle/>
                    <a:p>
                      <a:pPr marL="0" lvl="0" indent="0" algn="ctr" rtl="0">
                        <a:lnSpc>
                          <a:spcPct val="115000"/>
                        </a:lnSpc>
                        <a:spcBef>
                          <a:spcPts val="0"/>
                        </a:spcBef>
                        <a:spcAft>
                          <a:spcPts val="0"/>
                        </a:spcAft>
                        <a:buNone/>
                      </a:pPr>
                      <a:r>
                        <a:rPr lang="en-US" sz="900">
                          <a:solidFill>
                            <a:srgbClr val="222222"/>
                          </a:solidFill>
                        </a:rPr>
                        <a:t>If silicon used, less if silicon fibers used.</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1:3"/>
                      </a:ext>
                    </a:extLst>
                  </a:tcPr>
                </a:tc>
                <a:tc>
                  <a:txBody>
                    <a:bodyPr/>
                    <a:lstStyle/>
                    <a:p>
                      <a:pPr marL="0" lvl="0" indent="0" algn="ctr" rtl="0">
                        <a:lnSpc>
                          <a:spcPct val="115000"/>
                        </a:lnSpc>
                        <a:spcBef>
                          <a:spcPts val="0"/>
                        </a:spcBef>
                        <a:spcAft>
                          <a:spcPts val="0"/>
                        </a:spcAft>
                        <a:buNone/>
                      </a:pPr>
                      <a:r>
                        <a:rPr lang="en-US" sz="900">
                          <a:latin typeface="Roboto"/>
                          <a:ea typeface="Roboto"/>
                          <a:cs typeface="Roboto"/>
                          <a:sym typeface="Roboto"/>
                        </a:rPr>
                        <a:t>Amplifier</a:t>
                      </a: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1: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Ready/conceptual</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1:4"/>
                      </a:ext>
                    </a:extLst>
                  </a:tcPr>
                </a:tc>
                <a:extLst>
                  <a:ext uri="{0D108BD9-81ED-4DB2-BD59-A6C34878D82A}">
                    <a16:rowId xmlns:a16="http://schemas.microsoft.com/office/drawing/2014/main" val="10021"/>
                  </a:ext>
                </a:extLst>
              </a:tr>
              <a:tr h="322475">
                <a:tc>
                  <a:txBody>
                    <a:bodyPr/>
                    <a:lstStyle/>
                    <a:p>
                      <a:pPr marL="0" lvl="0" indent="0" algn="ctr" rtl="0">
                        <a:lnSpc>
                          <a:spcPct val="115000"/>
                        </a:lnSpc>
                        <a:spcBef>
                          <a:spcPts val="0"/>
                        </a:spcBef>
                        <a:spcAft>
                          <a:spcPts val="0"/>
                        </a:spcAft>
                        <a:buNone/>
                      </a:pPr>
                      <a:r>
                        <a:rPr lang="en-US" sz="900" err="1">
                          <a:solidFill>
                            <a:srgbClr val="222222"/>
                          </a:solidFill>
                        </a:rPr>
                        <a:t>ZDCScint</a:t>
                      </a:r>
                      <a:endParaRPr sz="900" err="1">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2: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Amplitude/Time</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2:2"/>
                      </a:ext>
                    </a:extLst>
                  </a:tcPr>
                </a:tc>
                <a:tc>
                  <a:txBody>
                    <a:bodyPr/>
                    <a:lstStyle/>
                    <a:p>
                      <a:pPr marL="0" lvl="0" indent="0" algn="ctr" rtl="0">
                        <a:lnSpc>
                          <a:spcPct val="115000"/>
                        </a:lnSpc>
                        <a:spcBef>
                          <a:spcPts val="0"/>
                        </a:spcBef>
                        <a:spcAft>
                          <a:spcPts val="0"/>
                        </a:spcAft>
                        <a:buNone/>
                      </a:pPr>
                      <a:r>
                        <a:rPr lang="en-US" sz="900" dirty="0">
                          <a:solidFill>
                            <a:srgbClr val="222222"/>
                          </a:solidFill>
                        </a:rPr>
                        <a:t>PMTs; depends on whether two sections are read-out independently.</a:t>
                      </a:r>
                      <a:endParaRPr sz="900" dirty="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2:3"/>
                      </a:ext>
                    </a:extLst>
                  </a:tcPr>
                </a:tc>
                <a:tc>
                  <a:txBody>
                    <a:bodyPr/>
                    <a:lstStyle/>
                    <a:p>
                      <a:pPr marL="0" lvl="0" indent="0" algn="ctr" rtl="0">
                        <a:lnSpc>
                          <a:spcPct val="115000"/>
                        </a:lnSpc>
                        <a:spcBef>
                          <a:spcPts val="0"/>
                        </a:spcBef>
                        <a:spcAft>
                          <a:spcPts val="0"/>
                        </a:spcAft>
                        <a:buNone/>
                      </a:pPr>
                      <a:r>
                        <a:rPr lang="en-US" sz="900">
                          <a:latin typeface="Roboto"/>
                          <a:ea typeface="Roboto"/>
                          <a:cs typeface="Roboto"/>
                          <a:sym typeface="Roboto"/>
                        </a:rPr>
                        <a:t>Amplifier</a:t>
                      </a: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2: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Ready/conceptual</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2:4"/>
                      </a:ext>
                    </a:extLst>
                  </a:tcPr>
                </a:tc>
                <a:extLst>
                  <a:ext uri="{0D108BD9-81ED-4DB2-BD59-A6C34878D82A}">
                    <a16:rowId xmlns:a16="http://schemas.microsoft.com/office/drawing/2014/main" val="10022"/>
                  </a:ext>
                </a:extLst>
              </a:tr>
              <a:tr h="172838">
                <a:tc>
                  <a:txBody>
                    <a:bodyPr/>
                    <a:lstStyle/>
                    <a:p>
                      <a:pPr marL="0" lvl="0" indent="0" algn="ctr" rtl="0">
                        <a:lnSpc>
                          <a:spcPct val="115000"/>
                        </a:lnSpc>
                        <a:spcBef>
                          <a:spcPts val="0"/>
                        </a:spcBef>
                        <a:spcAft>
                          <a:spcPts val="0"/>
                        </a:spcAft>
                        <a:buNone/>
                      </a:pPr>
                      <a:r>
                        <a:rPr lang="en-US" sz="900">
                          <a:solidFill>
                            <a:srgbClr val="222222"/>
                          </a:solidFill>
                        </a:rPr>
                        <a:t>TOF</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3:0"/>
                      </a:ext>
                    </a:extLst>
                  </a:tcPr>
                </a:tc>
                <a:tc>
                  <a:txBody>
                    <a:bodyPr/>
                    <a:lstStyle/>
                    <a:p>
                      <a:pPr lvl="0" algn="ctr">
                        <a:lnSpc>
                          <a:spcPct val="100000"/>
                        </a:lnSpc>
                        <a:spcBef>
                          <a:spcPts val="0"/>
                        </a:spcBef>
                        <a:spcAft>
                          <a:spcPts val="0"/>
                        </a:spcAft>
                        <a:buNone/>
                      </a:pPr>
                      <a:r>
                        <a:rPr lang="en-US" sz="900" b="0" i="0" u="none" strike="noStrike" noProof="0">
                          <a:solidFill>
                            <a:srgbClr val="222222"/>
                          </a:solidFill>
                          <a:latin typeface="Arial"/>
                        </a:rPr>
                        <a:t>Time / Time over threshold</a:t>
                      </a:r>
                      <a:endParaRPr lang="en-US" sz="900" b="0" i="0" u="none" strike="noStrike" noProof="0">
                        <a:latin typeface="Aria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3:2"/>
                      </a:ext>
                    </a:extLst>
                  </a:tcPr>
                </a:tc>
                <a:tc>
                  <a:txBody>
                    <a:bodyPr/>
                    <a:lstStyle/>
                    <a:p>
                      <a:pPr marL="0" lvl="0" indent="0" algn="ctr" rtl="0">
                        <a:lnSpc>
                          <a:spcPct val="115000"/>
                        </a:lnSpc>
                        <a:spcBef>
                          <a:spcPts val="0"/>
                        </a:spcBef>
                        <a:spcAft>
                          <a:spcPts val="0"/>
                        </a:spcAft>
                        <a:buNone/>
                      </a:pPr>
                      <a:r>
                        <a:rPr lang="en-US" sz="900">
                          <a:solidFill>
                            <a:srgbClr val="222222"/>
                          </a:solidFill>
                        </a:rPr>
                        <a:t>AC-LGAD</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3:3"/>
                      </a:ext>
                    </a:extLst>
                  </a:tcPr>
                </a:tc>
                <a:tc>
                  <a:txBody>
                    <a:bodyPr/>
                    <a:lstStyle/>
                    <a:p>
                      <a:pPr marL="0" lvl="0" indent="0" algn="ctr" rtl="0">
                        <a:lnSpc>
                          <a:spcPct val="115000"/>
                        </a:lnSpc>
                        <a:spcBef>
                          <a:spcPts val="0"/>
                        </a:spcBef>
                        <a:spcAft>
                          <a:spcPts val="0"/>
                        </a:spcAft>
                        <a:buNone/>
                      </a:pPr>
                      <a:r>
                        <a:rPr lang="en-US" sz="900"/>
                        <a:t>Updated ALTIROC</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3:4"/>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Prototype/prototype</a:t>
                      </a:r>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3:4"/>
                      </a:ext>
                    </a:extLst>
                  </a:tcPr>
                </a:tc>
                <a:extLst>
                  <a:ext uri="{0D108BD9-81ED-4DB2-BD59-A6C34878D82A}">
                    <a16:rowId xmlns:a16="http://schemas.microsoft.com/office/drawing/2014/main" val="10023"/>
                  </a:ext>
                </a:extLst>
              </a:tr>
              <a:tr h="460900">
                <a:tc>
                  <a:txBody>
                    <a:bodyPr/>
                    <a:lstStyle/>
                    <a:p>
                      <a:pPr marL="0" lvl="0" indent="0" algn="ctr" rtl="0">
                        <a:lnSpc>
                          <a:spcPct val="115000"/>
                        </a:lnSpc>
                        <a:spcBef>
                          <a:spcPts val="0"/>
                        </a:spcBef>
                        <a:spcAft>
                          <a:spcPts val="0"/>
                        </a:spcAft>
                        <a:buNone/>
                      </a:pPr>
                      <a:r>
                        <a:rPr lang="en-US" sz="900">
                          <a:solidFill>
                            <a:srgbClr val="222222"/>
                          </a:solidFill>
                        </a:rPr>
                        <a:t>Luminosity monitoring and Low Q tagging</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4:0"/>
                      </a:ext>
                    </a:extLst>
                  </a:tcPr>
                </a:tc>
                <a:tc>
                  <a:txBody>
                    <a:bodyPr/>
                    <a:lstStyle/>
                    <a:p>
                      <a:pPr marL="0" lvl="0" indent="0" algn="ctr">
                        <a:lnSpc>
                          <a:spcPct val="114999"/>
                        </a:lnSpc>
                        <a:spcBef>
                          <a:spcPts val="0"/>
                        </a:spcBef>
                        <a:spcAft>
                          <a:spcPts val="0"/>
                        </a:spcAft>
                        <a:buNone/>
                      </a:pPr>
                      <a:r>
                        <a:rPr lang="en-US" sz="900" b="0" i="0" u="none" strike="noStrike" noProof="0">
                          <a:solidFill>
                            <a:srgbClr val="222222"/>
                          </a:solidFill>
                          <a:latin typeface="Arial"/>
                        </a:rPr>
                        <a:t>Amplitude/Time</a:t>
                      </a:r>
                      <a:endParaRPr sz="4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4:2"/>
                      </a:ext>
                    </a:extLst>
                  </a:tcPr>
                </a:tc>
                <a:tc>
                  <a:txBody>
                    <a:bodyPr/>
                    <a:lstStyle/>
                    <a:p>
                      <a:pPr marL="0" lvl="0" indent="0" algn="ctr" rtl="0">
                        <a:lnSpc>
                          <a:spcPct val="115000"/>
                        </a:lnSpc>
                        <a:spcBef>
                          <a:spcPts val="0"/>
                        </a:spcBef>
                        <a:spcAft>
                          <a:spcPts val="0"/>
                        </a:spcAft>
                        <a:buNone/>
                      </a:pPr>
                      <a:r>
                        <a:rPr lang="en-US" sz="900">
                          <a:solidFill>
                            <a:srgbClr val="222222"/>
                          </a:solidFill>
                        </a:rPr>
                        <a:t>6 PMT based calorimeters *</a:t>
                      </a:r>
                      <a:endParaRPr sz="900">
                        <a:solidFill>
                          <a:srgbClr val="222222"/>
                        </a:solidFill>
                      </a:endParaRP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4:3"/>
                      </a:ext>
                    </a:extLst>
                  </a:tcPr>
                </a:tc>
                <a:tc>
                  <a:txBody>
                    <a:bodyPr/>
                    <a:lstStyle/>
                    <a:p>
                      <a:pPr marL="0" lvl="0" indent="0" algn="ctr" rtl="0">
                        <a:lnSpc>
                          <a:spcPct val="115000"/>
                        </a:lnSpc>
                        <a:spcBef>
                          <a:spcPts val="0"/>
                        </a:spcBef>
                        <a:spcAft>
                          <a:spcPts val="0"/>
                        </a:spcAft>
                        <a:buNone/>
                      </a:pPr>
                      <a:r>
                        <a:rPr lang="en-US" sz="900"/>
                        <a:t>Select existing ASIC</a:t>
                      </a:r>
                      <a:endParaRPr sz="9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4:4"/>
                      </a:ext>
                    </a:extLst>
                  </a:tcPr>
                </a:tc>
                <a:tc>
                  <a:txBody>
                    <a:bodyPr/>
                    <a:lstStyle/>
                    <a:p>
                      <a:pPr marL="0" lvl="0" indent="0" algn="ctr">
                        <a:lnSpc>
                          <a:spcPct val="114999"/>
                        </a:lnSpc>
                        <a:spcBef>
                          <a:spcPts val="0"/>
                        </a:spcBef>
                        <a:spcAft>
                          <a:spcPts val="0"/>
                        </a:spcAft>
                        <a:buNone/>
                      </a:pPr>
                      <a:r>
                        <a:rPr lang="en-US" sz="900" b="0" i="0" u="none" strike="noStrike" noProof="0" dirty="0">
                          <a:solidFill>
                            <a:srgbClr val="222222"/>
                          </a:solidFill>
                          <a:latin typeface="Arial"/>
                        </a:rPr>
                        <a:t>Protype/conceptual</a:t>
                      </a:r>
                      <a:endParaRPr sz="900" b="0" i="0" u="none" strike="noStrike" noProof="0" dirty="0">
                        <a:solidFill>
                          <a:srgbClr val="222222"/>
                        </a:solidFill>
                        <a:latin typeface="Aria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solidFill>
                      <a:srgbClr val="F8F9F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38:24:4"/>
                      </a:ext>
                    </a:extLst>
                  </a:tcPr>
                </a:tc>
                <a:extLst>
                  <a:ext uri="{0D108BD9-81ED-4DB2-BD59-A6C34878D82A}">
                    <a16:rowId xmlns:a16="http://schemas.microsoft.com/office/drawing/2014/main" val="10024"/>
                  </a:ext>
                </a:extLst>
              </a:tr>
            </a:tbl>
          </a:graphicData>
        </a:graphic>
      </p:graphicFrame>
      <p:sp>
        <p:nvSpPr>
          <p:cNvPr id="2" name="TextBox 1">
            <a:extLst>
              <a:ext uri="{FF2B5EF4-FFF2-40B4-BE49-F238E27FC236}">
                <a16:creationId xmlns:a16="http://schemas.microsoft.com/office/drawing/2014/main" id="{A203B997-0668-4FB2-B23A-FAC99D4B411F}"/>
              </a:ext>
            </a:extLst>
          </p:cNvPr>
          <p:cNvSpPr txBox="1"/>
          <p:nvPr/>
        </p:nvSpPr>
        <p:spPr>
          <a:xfrm>
            <a:off x="137190" y="673279"/>
            <a:ext cx="11663967" cy="523220"/>
          </a:xfrm>
          <a:prstGeom prst="rect">
            <a:avLst/>
          </a:prstGeom>
          <a:noFill/>
        </p:spPr>
        <p:txBody>
          <a:bodyPr wrap="square" rtlCol="0">
            <a:spAutoFit/>
          </a:bodyPr>
          <a:lstStyle/>
          <a:p>
            <a:r>
              <a:rPr lang="en-US" sz="1400"/>
              <a:t>Summarize in a tabular form the current state of the readout chain. Examples of development stages can include "R&amp;D", "conceptual design", "pre-</a:t>
            </a:r>
            <a:r>
              <a:rPr lang="en-US" sz="1400" err="1"/>
              <a:t>prototype","full</a:t>
            </a:r>
            <a:r>
              <a:rPr lang="en-US" sz="1400"/>
              <a:t> functionality prototype", "integration tests with detector", "ready for production", etc. </a:t>
            </a:r>
          </a:p>
        </p:txBody>
      </p:sp>
    </p:spTree>
    <p:extLst>
      <p:ext uri="{BB962C8B-B14F-4D97-AF65-F5344CB8AC3E}">
        <p14:creationId xmlns:p14="http://schemas.microsoft.com/office/powerpoint/2010/main" val="319892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g10b8cedbde3_0_7"/>
          <p:cNvSpPr txBox="1">
            <a:spLocks noGrp="1"/>
          </p:cNvSpPr>
          <p:nvPr>
            <p:ph type="title"/>
          </p:nvPr>
        </p:nvSpPr>
        <p:spPr>
          <a:xfrm>
            <a:off x="112486" y="290399"/>
            <a:ext cx="11072550" cy="623850"/>
          </a:xfrm>
          <a:prstGeom prst="rect">
            <a:avLst/>
          </a:prstGeom>
          <a:noFill/>
          <a:ln>
            <a:noFill/>
          </a:ln>
        </p:spPr>
        <p:txBody>
          <a:bodyPr spcFirstLastPara="1" wrap="square" lIns="45713" tIns="45713" rIns="45713" bIns="45713" anchor="ctr" anchorCtr="0">
            <a:normAutofit/>
          </a:bodyPr>
          <a:lstStyle/>
          <a:p>
            <a:pPr>
              <a:buSzPts val="7480"/>
            </a:pPr>
            <a:r>
              <a:rPr lang="en-US" sz="3700" dirty="0"/>
              <a:t>ASICs R&amp;D </a:t>
            </a:r>
            <a:endParaRPr dirty="0"/>
          </a:p>
        </p:txBody>
      </p:sp>
      <p:sp>
        <p:nvSpPr>
          <p:cNvPr id="44" name="Google Shape;44;g10b8cedbde3_0_7"/>
          <p:cNvSpPr txBox="1">
            <a:spLocks noGrp="1"/>
          </p:cNvSpPr>
          <p:nvPr>
            <p:ph type="sldNum" idx="12"/>
          </p:nvPr>
        </p:nvSpPr>
        <p:spPr>
          <a:xfrm>
            <a:off x="11766338" y="6520891"/>
            <a:ext cx="182550" cy="276985"/>
          </a:xfrm>
          <a:prstGeom prst="rect">
            <a:avLst/>
          </a:prstGeom>
          <a:noFill/>
          <a:ln>
            <a:noFill/>
          </a:ln>
        </p:spPr>
        <p:txBody>
          <a:bodyPr spcFirstLastPara="1" wrap="square" lIns="45713" tIns="45713" rIns="45713" bIns="45713" anchor="ctr" anchorCtr="0">
            <a:spAutoFit/>
          </a:bodyPr>
          <a:lstStyle/>
          <a:p>
            <a:fld id="{00000000-1234-1234-1234-123412341234}" type="slidenum">
              <a:rPr lang="en-US"/>
              <a:pPr/>
              <a:t>8</a:t>
            </a:fld>
            <a:endParaRPr/>
          </a:p>
        </p:txBody>
      </p:sp>
      <p:graphicFrame>
        <p:nvGraphicFramePr>
          <p:cNvPr id="45" name="Google Shape;45;g10b8cedbde3_0_7"/>
          <p:cNvGraphicFramePr/>
          <p:nvPr>
            <p:extLst>
              <p:ext uri="{D42A27DB-BD31-4B8C-83A1-F6EECF244321}">
                <p14:modId xmlns:p14="http://schemas.microsoft.com/office/powerpoint/2010/main" val="498461230"/>
              </p:ext>
            </p:extLst>
          </p:nvPr>
        </p:nvGraphicFramePr>
        <p:xfrm>
          <a:off x="1266595" y="1886596"/>
          <a:ext cx="9835701" cy="3033611"/>
        </p:xfrm>
        <a:graphic>
          <a:graphicData uri="http://schemas.openxmlformats.org/drawingml/2006/table">
            <a:tbl>
              <a:tblPr>
                <a:noFill/>
              </a:tblPr>
              <a:tblGrid>
                <a:gridCol w="2038672">
                  <a:extLst>
                    <a:ext uri="{9D8B030D-6E8A-4147-A177-3AD203B41FA5}">
                      <a16:colId xmlns:a16="http://schemas.microsoft.com/office/drawing/2014/main" val="20000"/>
                    </a:ext>
                  </a:extLst>
                </a:gridCol>
                <a:gridCol w="3302410">
                  <a:extLst>
                    <a:ext uri="{9D8B030D-6E8A-4147-A177-3AD203B41FA5}">
                      <a16:colId xmlns:a16="http://schemas.microsoft.com/office/drawing/2014/main" val="509722166"/>
                    </a:ext>
                  </a:extLst>
                </a:gridCol>
                <a:gridCol w="3302410">
                  <a:extLst>
                    <a:ext uri="{9D8B030D-6E8A-4147-A177-3AD203B41FA5}">
                      <a16:colId xmlns:a16="http://schemas.microsoft.com/office/drawing/2014/main" val="20001"/>
                    </a:ext>
                  </a:extLst>
                </a:gridCol>
                <a:gridCol w="1192209">
                  <a:extLst>
                    <a:ext uri="{9D8B030D-6E8A-4147-A177-3AD203B41FA5}">
                      <a16:colId xmlns:a16="http://schemas.microsoft.com/office/drawing/2014/main" val="20003"/>
                    </a:ext>
                  </a:extLst>
                </a:gridCol>
              </a:tblGrid>
              <a:tr h="496790">
                <a:tc>
                  <a:txBody>
                    <a:bodyPr/>
                    <a:lstStyle/>
                    <a:p>
                      <a:pPr marL="0" lvl="0" indent="0" algn="ctr" rtl="0">
                        <a:lnSpc>
                          <a:spcPct val="115000"/>
                        </a:lnSpc>
                        <a:spcBef>
                          <a:spcPts val="0"/>
                        </a:spcBef>
                        <a:spcAft>
                          <a:spcPts val="0"/>
                        </a:spcAft>
                        <a:buNone/>
                      </a:pPr>
                      <a:r>
                        <a:rPr lang="en-US" sz="1000" dirty="0"/>
                        <a:t>ASIC proposed</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0:0"/>
                      </a:ext>
                    </a:extLst>
                  </a:tcPr>
                </a:tc>
                <a:tc>
                  <a:txBody>
                    <a:bodyPr/>
                    <a:lstStyle/>
                    <a:p>
                      <a:pPr marL="0" lvl="0" indent="0" algn="ctr" rtl="0">
                        <a:lnSpc>
                          <a:spcPct val="115000"/>
                        </a:lnSpc>
                        <a:spcBef>
                          <a:spcPts val="0"/>
                        </a:spcBef>
                        <a:spcAft>
                          <a:spcPts val="0"/>
                        </a:spcAft>
                        <a:buNone/>
                      </a:pPr>
                      <a:r>
                        <a:rPr lang="en-US" sz="1000" dirty="0"/>
                        <a:t>Institution(s)</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0:1"/>
                      </a:ext>
                    </a:extLst>
                  </a:tcPr>
                </a:tc>
                <a:tc>
                  <a:txBody>
                    <a:bodyPr/>
                    <a:lstStyle/>
                    <a:p>
                      <a:pPr marL="0" lvl="0" indent="0" algn="ctr" rtl="0">
                        <a:lnSpc>
                          <a:spcPct val="115000"/>
                        </a:lnSpc>
                        <a:spcBef>
                          <a:spcPts val="0"/>
                        </a:spcBef>
                        <a:spcAft>
                          <a:spcPts val="0"/>
                        </a:spcAft>
                        <a:buNone/>
                      </a:pPr>
                      <a:r>
                        <a:rPr lang="en-US" sz="1000" dirty="0"/>
                        <a:t>R&amp;D</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0:1"/>
                      </a:ext>
                    </a:extLst>
                  </a:tcPr>
                </a:tc>
                <a:tc>
                  <a:txBody>
                    <a:bodyPr/>
                    <a:lstStyle/>
                    <a:p>
                      <a:pPr marL="0" lvl="0" indent="0" algn="ctr" rtl="0">
                        <a:lnSpc>
                          <a:spcPct val="115000"/>
                        </a:lnSpc>
                        <a:spcBef>
                          <a:spcPts val="0"/>
                        </a:spcBef>
                        <a:spcAft>
                          <a:spcPts val="0"/>
                        </a:spcAft>
                        <a:buNone/>
                      </a:pPr>
                      <a:r>
                        <a:rPr lang="en-US" sz="1000" dirty="0"/>
                        <a:t>Fall back option</a:t>
                      </a:r>
                      <a:endParaRPr sz="1000" dirty="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0:3"/>
                      </a:ext>
                    </a:extLst>
                  </a:tcPr>
                </a:tc>
                <a:extLst>
                  <a:ext uri="{0D108BD9-81ED-4DB2-BD59-A6C34878D82A}">
                    <a16:rowId xmlns:a16="http://schemas.microsoft.com/office/drawing/2014/main" val="10000"/>
                  </a:ext>
                </a:extLst>
              </a:tr>
              <a:tr h="328140">
                <a:tc>
                  <a:txBody>
                    <a:bodyPr/>
                    <a:lstStyle/>
                    <a:p>
                      <a:pPr marL="0" lvl="0" indent="0" algn="ctr" rtl="0">
                        <a:lnSpc>
                          <a:spcPct val="115000"/>
                        </a:lnSpc>
                        <a:spcBef>
                          <a:spcPts val="0"/>
                        </a:spcBef>
                        <a:spcAft>
                          <a:spcPts val="0"/>
                        </a:spcAft>
                        <a:buNone/>
                      </a:pPr>
                      <a:r>
                        <a:rPr lang="en-US" sz="1000" dirty="0"/>
                        <a:t>ALCOR</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1:0"/>
                      </a:ext>
                    </a:extLst>
                  </a:tcPr>
                </a:tc>
                <a:tc>
                  <a:txBody>
                    <a:bodyPr/>
                    <a:lstStyle/>
                    <a:p>
                      <a:pPr marL="0" lvl="0" indent="0" algn="ctr" rtl="0">
                        <a:lnSpc>
                          <a:spcPct val="115000"/>
                        </a:lnSpc>
                        <a:spcBef>
                          <a:spcPts val="0"/>
                        </a:spcBef>
                        <a:spcAft>
                          <a:spcPts val="0"/>
                        </a:spcAft>
                        <a:buNone/>
                      </a:pPr>
                      <a:r>
                        <a:rPr lang="en-US" sz="1000" dirty="0"/>
                        <a:t>INFN</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1:1"/>
                      </a:ext>
                    </a:extLst>
                  </a:tcPr>
                </a:tc>
                <a:tc>
                  <a:txBody>
                    <a:bodyPr/>
                    <a:lstStyle/>
                    <a:p>
                      <a:pPr marL="0" lvl="0" indent="0" algn="ctr" rtl="0">
                        <a:lnSpc>
                          <a:spcPct val="115000"/>
                        </a:lnSpc>
                        <a:spcBef>
                          <a:spcPts val="0"/>
                        </a:spcBef>
                        <a:spcAft>
                          <a:spcPts val="0"/>
                        </a:spcAft>
                        <a:buNone/>
                      </a:pPr>
                      <a:r>
                        <a:rPr lang="en-US" sz="1000" dirty="0"/>
                        <a:t>Current version for low rate. Increase data throughput. Test streaming mode</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1:1"/>
                      </a:ext>
                    </a:extLst>
                  </a:tcPr>
                </a:tc>
                <a:tc>
                  <a:txBody>
                    <a:bodyPr/>
                    <a:lstStyle/>
                    <a:p>
                      <a:pPr marL="0" lvl="0" indent="0" algn="ctr" rtl="0">
                        <a:spcBef>
                          <a:spcPts val="0"/>
                        </a:spcBef>
                        <a:spcAft>
                          <a:spcPts val="0"/>
                        </a:spcAft>
                        <a:buNone/>
                      </a:pPr>
                      <a:r>
                        <a:rPr lang="en-US" sz="1000" dirty="0"/>
                        <a:t>(low risk)</a:t>
                      </a:r>
                      <a:endParaRPr sz="1000" dirty="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1:3"/>
                      </a:ext>
                    </a:extLst>
                  </a:tcPr>
                </a:tc>
                <a:extLst>
                  <a:ext uri="{0D108BD9-81ED-4DB2-BD59-A6C34878D82A}">
                    <a16:rowId xmlns:a16="http://schemas.microsoft.com/office/drawing/2014/main" val="10001"/>
                  </a:ext>
                </a:extLst>
              </a:tr>
              <a:tr h="328140">
                <a:tc>
                  <a:txBody>
                    <a:bodyPr/>
                    <a:lstStyle/>
                    <a:p>
                      <a:pPr marL="0" lvl="0" indent="0" algn="ctr" rtl="0">
                        <a:lnSpc>
                          <a:spcPct val="115000"/>
                        </a:lnSpc>
                        <a:spcBef>
                          <a:spcPts val="0"/>
                        </a:spcBef>
                        <a:spcAft>
                          <a:spcPts val="0"/>
                        </a:spcAft>
                        <a:buNone/>
                      </a:pPr>
                      <a:r>
                        <a:rPr lang="en-US" sz="1000" dirty="0"/>
                        <a:t>ASTROPIX</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2:0"/>
                      </a:ext>
                    </a:extLst>
                  </a:tcPr>
                </a:tc>
                <a:tc>
                  <a:txBody>
                    <a:bodyPr/>
                    <a:lstStyle/>
                    <a:p>
                      <a:pPr marL="0" lvl="0" indent="0" algn="ctr" rtl="0">
                        <a:lnSpc>
                          <a:spcPct val="115000"/>
                        </a:lnSpc>
                        <a:spcBef>
                          <a:spcPts val="0"/>
                        </a:spcBef>
                        <a:spcAft>
                          <a:spcPts val="0"/>
                        </a:spcAft>
                        <a:buNone/>
                      </a:pPr>
                      <a:r>
                        <a:rPr lang="en-US" sz="1000" dirty="0"/>
                        <a:t>ANL in collaboration with NASA</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2:1"/>
                      </a:ext>
                    </a:extLst>
                  </a:tcPr>
                </a:tc>
                <a:tc>
                  <a:txBody>
                    <a:bodyPr/>
                    <a:lstStyle/>
                    <a:p>
                      <a:pPr marL="0" lvl="0" indent="0" algn="ctr" rtl="0">
                        <a:lnSpc>
                          <a:spcPct val="115000"/>
                        </a:lnSpc>
                        <a:spcBef>
                          <a:spcPts val="0"/>
                        </a:spcBef>
                        <a:spcAft>
                          <a:spcPts val="0"/>
                        </a:spcAft>
                        <a:buNone/>
                      </a:pPr>
                      <a:r>
                        <a:rPr lang="en-US" sz="1000" dirty="0"/>
                        <a:t>Customization for Imaging calorimeter, improved power and energy resolution</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2:1"/>
                      </a:ext>
                    </a:extLst>
                  </a:tcPr>
                </a:tc>
                <a:tc>
                  <a:txBody>
                    <a:bodyPr/>
                    <a:lstStyle/>
                    <a:p>
                      <a:pPr marL="0" lvl="0" indent="0" algn="ctr" rtl="0">
                        <a:lnSpc>
                          <a:spcPct val="115000"/>
                        </a:lnSpc>
                        <a:spcBef>
                          <a:spcPts val="0"/>
                        </a:spcBef>
                        <a:spcAft>
                          <a:spcPts val="0"/>
                        </a:spcAft>
                        <a:buNone/>
                      </a:pPr>
                      <a:r>
                        <a:rPr lang="en-US" sz="1000" dirty="0"/>
                        <a:t>(low risk)</a:t>
                      </a:r>
                      <a:endParaRPr sz="1000" dirty="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2:3"/>
                      </a:ext>
                    </a:extLst>
                  </a:tcPr>
                </a:tc>
                <a:extLst>
                  <a:ext uri="{0D108BD9-81ED-4DB2-BD59-A6C34878D82A}">
                    <a16:rowId xmlns:a16="http://schemas.microsoft.com/office/drawing/2014/main" val="10002"/>
                  </a:ext>
                </a:extLst>
              </a:tr>
              <a:tr h="327885">
                <a:tc>
                  <a:txBody>
                    <a:bodyPr/>
                    <a:lstStyle/>
                    <a:p>
                      <a:pPr marL="0" lvl="0" indent="0" algn="ctr" rtl="0">
                        <a:lnSpc>
                          <a:spcPct val="115000"/>
                        </a:lnSpc>
                        <a:spcBef>
                          <a:spcPts val="0"/>
                        </a:spcBef>
                        <a:spcAft>
                          <a:spcPts val="0"/>
                        </a:spcAft>
                        <a:buNone/>
                      </a:pPr>
                      <a:r>
                        <a:rPr lang="en-US" sz="1000" dirty="0"/>
                        <a:t>ALPIDE</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3:0"/>
                      </a:ext>
                    </a:extLst>
                  </a:tcPr>
                </a:tc>
                <a:tc>
                  <a:txBody>
                    <a:bodyPr/>
                    <a:lstStyle/>
                    <a:p>
                      <a:pPr marL="0" lvl="0" indent="0" algn="ctr" rtl="0">
                        <a:lnSpc>
                          <a:spcPct val="115000"/>
                        </a:lnSpc>
                        <a:spcBef>
                          <a:spcPts val="0"/>
                        </a:spcBef>
                        <a:spcAft>
                          <a:spcPts val="0"/>
                        </a:spcAft>
                        <a:buNone/>
                      </a:pPr>
                      <a:r>
                        <a:rPr lang="en-US" sz="1000" dirty="0"/>
                        <a:t>EIC R&amp;D silicon consortium in collaboration with CERN</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3:1"/>
                      </a:ext>
                    </a:extLst>
                  </a:tcPr>
                </a:tc>
                <a:tc>
                  <a:txBody>
                    <a:bodyPr/>
                    <a:lstStyle/>
                    <a:p>
                      <a:pPr marL="0" lvl="0" indent="0" algn="ctr" rtl="0">
                        <a:lnSpc>
                          <a:spcPct val="115000"/>
                        </a:lnSpc>
                        <a:spcBef>
                          <a:spcPts val="0"/>
                        </a:spcBef>
                        <a:spcAft>
                          <a:spcPts val="0"/>
                        </a:spcAft>
                        <a:buNone/>
                      </a:pPr>
                      <a:r>
                        <a:rPr lang="en-US" sz="1000" dirty="0"/>
                        <a:t>65 nm technology ITS3, lower material budget and lower </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3:1"/>
                      </a:ext>
                    </a:extLst>
                  </a:tcPr>
                </a:tc>
                <a:tc>
                  <a:txBody>
                    <a:bodyPr/>
                    <a:lstStyle/>
                    <a:p>
                      <a:pPr marL="0" lvl="0" indent="0" algn="ctr" rtl="0">
                        <a:lnSpc>
                          <a:spcPct val="115000"/>
                        </a:lnSpc>
                        <a:spcBef>
                          <a:spcPts val="0"/>
                        </a:spcBef>
                        <a:spcAft>
                          <a:spcPts val="0"/>
                        </a:spcAft>
                        <a:buNone/>
                      </a:pPr>
                      <a:r>
                        <a:rPr lang="en-US" sz="1000" dirty="0"/>
                        <a:t>180 nm ITS2</a:t>
                      </a:r>
                      <a:endParaRPr sz="1000" dirty="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3:3"/>
                      </a:ext>
                    </a:extLst>
                  </a:tcPr>
                </a:tc>
                <a:extLst>
                  <a:ext uri="{0D108BD9-81ED-4DB2-BD59-A6C34878D82A}">
                    <a16:rowId xmlns:a16="http://schemas.microsoft.com/office/drawing/2014/main" val="10003"/>
                  </a:ext>
                </a:extLst>
              </a:tr>
              <a:tr h="496790">
                <a:tc>
                  <a:txBody>
                    <a:bodyPr/>
                    <a:lstStyle/>
                    <a:p>
                      <a:pPr marL="0" lvl="0" indent="0" algn="ctr">
                        <a:lnSpc>
                          <a:spcPct val="114999"/>
                        </a:lnSpc>
                        <a:spcBef>
                          <a:spcPts val="0"/>
                        </a:spcBef>
                        <a:spcAft>
                          <a:spcPts val="0"/>
                        </a:spcAft>
                        <a:buNone/>
                      </a:pPr>
                      <a:r>
                        <a:rPr lang="en-US" sz="1000" b="0" i="0" u="none" strike="noStrike" noProof="0" dirty="0">
                          <a:latin typeface="Arial"/>
                        </a:rPr>
                        <a:t>SALSA</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4:0"/>
                      </a:ext>
                    </a:extLst>
                  </a:tcPr>
                </a:tc>
                <a:tc>
                  <a:txBody>
                    <a:bodyPr/>
                    <a:lstStyle/>
                    <a:p>
                      <a:pPr marL="0" lvl="0" indent="0" algn="ctr" rtl="0">
                        <a:lnSpc>
                          <a:spcPct val="115000"/>
                        </a:lnSpc>
                        <a:spcBef>
                          <a:spcPts val="0"/>
                        </a:spcBef>
                        <a:spcAft>
                          <a:spcPts val="0"/>
                        </a:spcAft>
                        <a:buNone/>
                      </a:pPr>
                      <a:r>
                        <a:rPr lang="en-US" sz="1000" dirty="0"/>
                        <a:t>CEA SACLAY in collaboration with University of Sao Paulo</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4:1"/>
                      </a:ext>
                    </a:extLst>
                  </a:tcPr>
                </a:tc>
                <a:tc>
                  <a:txBody>
                    <a:bodyPr/>
                    <a:lstStyle/>
                    <a:p>
                      <a:pPr marL="0" lvl="0" indent="0" algn="ctr" rtl="0">
                        <a:lnSpc>
                          <a:spcPct val="115000"/>
                        </a:lnSpc>
                        <a:spcBef>
                          <a:spcPts val="0"/>
                        </a:spcBef>
                        <a:spcAft>
                          <a:spcPts val="0"/>
                        </a:spcAft>
                        <a:buNone/>
                      </a:pPr>
                      <a:r>
                        <a:rPr lang="en-US" sz="1000" dirty="0"/>
                        <a:t>Updated version of SAMPA for better performance and better support for streaming</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4:1"/>
                      </a:ext>
                    </a:extLst>
                  </a:tcPr>
                </a:tc>
                <a:tc>
                  <a:txBody>
                    <a:bodyPr/>
                    <a:lstStyle/>
                    <a:p>
                      <a:pPr marL="0" lvl="0" indent="0" algn="ctr" rtl="0">
                        <a:lnSpc>
                          <a:spcPct val="115000"/>
                        </a:lnSpc>
                        <a:spcBef>
                          <a:spcPts val="0"/>
                        </a:spcBef>
                        <a:spcAft>
                          <a:spcPts val="0"/>
                        </a:spcAft>
                        <a:buNone/>
                      </a:pPr>
                      <a:r>
                        <a:rPr lang="en-US" sz="1000" dirty="0"/>
                        <a:t>SAMPA or VMM3</a:t>
                      </a:r>
                      <a:endParaRPr sz="1000" dirty="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4:3"/>
                      </a:ext>
                    </a:extLst>
                  </a:tcPr>
                </a:tc>
                <a:extLst>
                  <a:ext uri="{0D108BD9-81ED-4DB2-BD59-A6C34878D82A}">
                    <a16:rowId xmlns:a16="http://schemas.microsoft.com/office/drawing/2014/main" val="10004"/>
                  </a:ext>
                </a:extLst>
              </a:tr>
              <a:tr h="496790">
                <a:tc>
                  <a:txBody>
                    <a:bodyPr/>
                    <a:lstStyle/>
                    <a:p>
                      <a:pPr marL="0" lvl="0" indent="0" algn="ctr" rtl="0">
                        <a:lnSpc>
                          <a:spcPct val="115000"/>
                        </a:lnSpc>
                        <a:spcBef>
                          <a:spcPts val="0"/>
                        </a:spcBef>
                        <a:spcAft>
                          <a:spcPts val="0"/>
                        </a:spcAft>
                        <a:buNone/>
                      </a:pPr>
                      <a:r>
                        <a:rPr lang="en-US" sz="1000" dirty="0"/>
                        <a:t>ALTIROC</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5:0"/>
                      </a:ext>
                    </a:extLst>
                  </a:tcPr>
                </a:tc>
                <a:tc>
                  <a:txBody>
                    <a:bodyPr/>
                    <a:lstStyle/>
                    <a:p>
                      <a:pPr marL="0" lvl="0" indent="0" algn="ctr">
                        <a:lnSpc>
                          <a:spcPct val="114999"/>
                        </a:lnSpc>
                        <a:spcBef>
                          <a:spcPts val="0"/>
                        </a:spcBef>
                        <a:spcAft>
                          <a:spcPts val="0"/>
                        </a:spcAft>
                        <a:buNone/>
                      </a:pPr>
                      <a:r>
                        <a:rPr lang="en-US" sz="1000" dirty="0"/>
                        <a:t>CEA SACLAY/CNRS</a:t>
                      </a: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5:1"/>
                      </a:ext>
                    </a:extLst>
                  </a:tcPr>
                </a:tc>
                <a:tc>
                  <a:txBody>
                    <a:bodyPr/>
                    <a:lstStyle/>
                    <a:p>
                      <a:pPr marL="0" lvl="0" indent="0" algn="ctr" rtl="0">
                        <a:lnSpc>
                          <a:spcPct val="115000"/>
                        </a:lnSpc>
                        <a:spcBef>
                          <a:spcPts val="0"/>
                        </a:spcBef>
                        <a:spcAft>
                          <a:spcPts val="0"/>
                        </a:spcAft>
                        <a:buNone/>
                      </a:pPr>
                      <a:r>
                        <a:rPr lang="en-US" sz="1000" dirty="0"/>
                        <a:t>Customization for EIC / AC LGAD</a:t>
                      </a:r>
                    </a:p>
                    <a:p>
                      <a:pPr marL="0" lvl="0" indent="0" algn="ctr">
                        <a:lnSpc>
                          <a:spcPct val="114999"/>
                        </a:lnSpc>
                        <a:spcBef>
                          <a:spcPts val="0"/>
                        </a:spcBef>
                        <a:spcAft>
                          <a:spcPts val="0"/>
                        </a:spcAft>
                        <a:buNone/>
                      </a:pPr>
                      <a:r>
                        <a:rPr lang="en-US" sz="1000" dirty="0"/>
                        <a:t>Streaming</a:t>
                      </a: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5:1"/>
                      </a:ext>
                    </a:extLst>
                  </a:tcPr>
                </a:tc>
                <a:tc>
                  <a:txBody>
                    <a:bodyPr/>
                    <a:lstStyle/>
                    <a:p>
                      <a:pPr marL="0" lvl="0" indent="0" algn="ctr">
                        <a:lnSpc>
                          <a:spcPct val="114999"/>
                        </a:lnSpc>
                        <a:spcBef>
                          <a:spcPts val="0"/>
                        </a:spcBef>
                        <a:spcAft>
                          <a:spcPts val="0"/>
                        </a:spcAft>
                        <a:buNone/>
                      </a:pPr>
                      <a:endParaRPr sz="1000" b="0" i="0" u="none" strike="noStrike" noProof="0" dirty="0">
                        <a:latin typeface="Arial"/>
                      </a:endParaRPr>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5:3"/>
                      </a:ext>
                    </a:extLst>
                  </a:tcPr>
                </a:tc>
                <a:extLst>
                  <a:ext uri="{0D108BD9-81ED-4DB2-BD59-A6C34878D82A}">
                    <a16:rowId xmlns:a16="http://schemas.microsoft.com/office/drawing/2014/main" val="10005"/>
                  </a:ext>
                </a:extLst>
              </a:tr>
              <a:tr h="496790">
                <a:tc>
                  <a:txBody>
                    <a:bodyPr/>
                    <a:lstStyle/>
                    <a:p>
                      <a:pPr marL="0" lvl="0" indent="0" algn="ctr" rtl="0">
                        <a:lnSpc>
                          <a:spcPct val="115000"/>
                        </a:lnSpc>
                        <a:spcBef>
                          <a:spcPts val="0"/>
                        </a:spcBef>
                        <a:spcAft>
                          <a:spcPts val="0"/>
                        </a:spcAft>
                        <a:buNone/>
                      </a:pPr>
                      <a:r>
                        <a:rPr lang="en-US" sz="1000" dirty="0"/>
                        <a:t>HDSOC64</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5:0"/>
                      </a:ext>
                    </a:extLst>
                  </a:tcPr>
                </a:tc>
                <a:tc>
                  <a:txBody>
                    <a:bodyPr/>
                    <a:lstStyle/>
                    <a:p>
                      <a:pPr marL="0" lvl="0" indent="0" algn="ctr">
                        <a:lnSpc>
                          <a:spcPct val="114999"/>
                        </a:lnSpc>
                        <a:spcBef>
                          <a:spcPts val="0"/>
                        </a:spcBef>
                        <a:spcAft>
                          <a:spcPts val="0"/>
                        </a:spcAft>
                        <a:buNone/>
                      </a:pPr>
                      <a:r>
                        <a:rPr lang="en-US" sz="1000" dirty="0"/>
                        <a:t>NALU</a:t>
                      </a:r>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5:1"/>
                      </a:ext>
                    </a:extLst>
                  </a:tcPr>
                </a:tc>
                <a:tc>
                  <a:txBody>
                    <a:bodyPr/>
                    <a:lstStyle/>
                    <a:p>
                      <a:pPr marL="0" lvl="0" indent="0" algn="ctr">
                        <a:lnSpc>
                          <a:spcPct val="114999"/>
                        </a:lnSpc>
                        <a:spcBef>
                          <a:spcPts val="0"/>
                        </a:spcBef>
                        <a:spcAft>
                          <a:spcPts val="0"/>
                        </a:spcAft>
                        <a:buNone/>
                      </a:pPr>
                      <a:r>
                        <a:rPr lang="en-US" sz="1000" dirty="0"/>
                        <a:t>64 channels version of HDSOC</a:t>
                      </a:r>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5:1"/>
                      </a:ext>
                    </a:extLst>
                  </a:tcPr>
                </a:tc>
                <a:tc>
                  <a:txBody>
                    <a:bodyPr/>
                    <a:lstStyle/>
                    <a:p>
                      <a:pPr marL="0" lvl="0" indent="0" algn="ctr">
                        <a:lnSpc>
                          <a:spcPct val="114999"/>
                        </a:lnSpc>
                        <a:spcBef>
                          <a:spcPts val="0"/>
                        </a:spcBef>
                        <a:spcAft>
                          <a:spcPts val="0"/>
                        </a:spcAft>
                        <a:buNone/>
                      </a:pPr>
                      <a:r>
                        <a:rPr lang="en-US" sz="1050" dirty="0"/>
                        <a:t>HDSOC32</a:t>
                      </a:r>
                      <a:endParaRPr sz="1100" dirty="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45:5:3"/>
                      </a:ext>
                    </a:extLst>
                  </a:tcPr>
                </a:tc>
                <a:extLst>
                  <a:ext uri="{0D108BD9-81ED-4DB2-BD59-A6C34878D82A}">
                    <a16:rowId xmlns:a16="http://schemas.microsoft.com/office/drawing/2014/main" val="5204907"/>
                  </a:ext>
                </a:extLst>
              </a:tr>
            </a:tbl>
          </a:graphicData>
        </a:graphic>
      </p:graphicFrame>
      <p:sp>
        <p:nvSpPr>
          <p:cNvPr id="46" name="Google Shape;46;g10b8cedbde3_0_7"/>
          <p:cNvSpPr txBox="1"/>
          <p:nvPr/>
        </p:nvSpPr>
        <p:spPr>
          <a:xfrm>
            <a:off x="1275775" y="5778988"/>
            <a:ext cx="9245700" cy="200041"/>
          </a:xfrm>
          <a:prstGeom prst="rect">
            <a:avLst/>
          </a:prstGeom>
          <a:noFill/>
          <a:ln>
            <a:noFill/>
          </a:ln>
        </p:spPr>
        <p:txBody>
          <a:bodyPr spcFirstLastPara="1" wrap="square" lIns="45713" tIns="45713" rIns="45713" bIns="45713" anchor="t" anchorCtr="0">
            <a:spAutoFit/>
          </a:bodyPr>
          <a:lstStyle/>
          <a:p>
            <a:endParaRPr/>
          </a:p>
        </p:txBody>
      </p:sp>
      <p:sp>
        <p:nvSpPr>
          <p:cNvPr id="47" name="Google Shape;47;g10b8cedbde3_0_7"/>
          <p:cNvSpPr txBox="1"/>
          <p:nvPr/>
        </p:nvSpPr>
        <p:spPr>
          <a:xfrm>
            <a:off x="872350" y="4949590"/>
            <a:ext cx="10052550" cy="1384980"/>
          </a:xfrm>
          <a:prstGeom prst="rect">
            <a:avLst/>
          </a:prstGeom>
          <a:noFill/>
          <a:ln>
            <a:noFill/>
          </a:ln>
        </p:spPr>
        <p:txBody>
          <a:bodyPr spcFirstLastPara="1" wrap="square" lIns="45713" tIns="45713" rIns="45713" bIns="45713" anchor="t" anchorCtr="0">
            <a:spAutoFit/>
          </a:bodyPr>
          <a:lstStyle/>
          <a:p>
            <a:r>
              <a:rPr lang="en-US" sz="1400" dirty="0">
                <a:ea typeface="+mn-lt"/>
                <a:cs typeface="+mn-lt"/>
              </a:rPr>
              <a:t>Advanced prototype for TDR - start production around 2026 and ASIC choice will be frozen at that date</a:t>
            </a:r>
            <a:endParaRPr lang="en-US" dirty="0">
              <a:ea typeface="+mn-lt"/>
              <a:cs typeface="+mn-lt"/>
            </a:endParaRPr>
          </a:p>
          <a:p>
            <a:r>
              <a:rPr lang="en-US" sz="1400" dirty="0"/>
              <a:t>All ASICs are based on existing design : development of new chip mostly for improved data links for better rate capability and streaming support making the R&amp;D fairly low risk, </a:t>
            </a:r>
            <a:endParaRPr lang="en-US" dirty="0"/>
          </a:p>
          <a:p>
            <a:r>
              <a:rPr lang="en-US" sz="1400" dirty="0">
                <a:cs typeface="Arial"/>
              </a:rPr>
              <a:t>SALSA is a new iteration of SAMPA with higher channel density / higher sampling rate / lower power consumption</a:t>
            </a:r>
            <a:endParaRPr lang="en-US" sz="1400" dirty="0"/>
          </a:p>
          <a:p>
            <a:r>
              <a:rPr lang="en-US" sz="1400" dirty="0"/>
              <a:t>Other ASICs will be chosen in conjunction with project from available ASICs for better standardization</a:t>
            </a:r>
            <a:endParaRPr lang="en-US" sz="1400" dirty="0">
              <a:cs typeface="Arial"/>
            </a:endParaRPr>
          </a:p>
          <a:p>
            <a:endParaRPr lang="en-US" sz="1400" dirty="0">
              <a:cs typeface="Arial"/>
            </a:endParaRPr>
          </a:p>
        </p:txBody>
      </p:sp>
      <p:sp>
        <p:nvSpPr>
          <p:cNvPr id="3" name="TextBox 2">
            <a:extLst>
              <a:ext uri="{FF2B5EF4-FFF2-40B4-BE49-F238E27FC236}">
                <a16:creationId xmlns:a16="http://schemas.microsoft.com/office/drawing/2014/main" id="{A99DCAF3-76EE-48B7-9048-A987F85BFD36}"/>
              </a:ext>
            </a:extLst>
          </p:cNvPr>
          <p:cNvSpPr txBox="1"/>
          <p:nvPr/>
        </p:nvSpPr>
        <p:spPr>
          <a:xfrm>
            <a:off x="442175" y="878971"/>
            <a:ext cx="11191740" cy="923330"/>
          </a:xfrm>
          <a:prstGeom prst="rect">
            <a:avLst/>
          </a:prstGeom>
          <a:noFill/>
        </p:spPr>
        <p:txBody>
          <a:bodyPr wrap="square" rtlCol="0">
            <a:spAutoFit/>
          </a:bodyPr>
          <a:lstStyle/>
          <a:p>
            <a:r>
              <a:rPr lang="en-US"/>
              <a:t>Provide a summary (e.g., in tabular format) of the specific R&amp;D goals and development timescale for each individual ASIC, including each fallback option. For each ASIC, include estimate of when the decision needs to be taken whether to go with the baseline ASIC or the fallback option. </a:t>
            </a:r>
          </a:p>
        </p:txBody>
      </p:sp>
    </p:spTree>
    <p:extLst>
      <p:ext uri="{BB962C8B-B14F-4D97-AF65-F5344CB8AC3E}">
        <p14:creationId xmlns:p14="http://schemas.microsoft.com/office/powerpoint/2010/main" val="203159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10b8cedbde3_0_14"/>
          <p:cNvSpPr txBox="1">
            <a:spLocks noGrp="1"/>
          </p:cNvSpPr>
          <p:nvPr>
            <p:ph type="title"/>
          </p:nvPr>
        </p:nvSpPr>
        <p:spPr>
          <a:xfrm>
            <a:off x="112486" y="290399"/>
            <a:ext cx="11072550" cy="623850"/>
          </a:xfrm>
          <a:prstGeom prst="rect">
            <a:avLst/>
          </a:prstGeom>
          <a:noFill/>
          <a:ln>
            <a:noFill/>
          </a:ln>
        </p:spPr>
        <p:txBody>
          <a:bodyPr spcFirstLastPara="1" wrap="square" lIns="45713" tIns="45713" rIns="45713" bIns="45713" anchor="ctr" anchorCtr="0">
            <a:normAutofit/>
          </a:bodyPr>
          <a:lstStyle/>
          <a:p>
            <a:pPr>
              <a:buSzPts val="7480"/>
            </a:pPr>
            <a:r>
              <a:rPr lang="en-US" sz="3700" dirty="0"/>
              <a:t>ASICs timeline </a:t>
            </a:r>
            <a:endParaRPr dirty="0"/>
          </a:p>
        </p:txBody>
      </p:sp>
      <p:sp>
        <p:nvSpPr>
          <p:cNvPr id="54" name="Google Shape;54;g10b8cedbde3_0_14"/>
          <p:cNvSpPr txBox="1">
            <a:spLocks noGrp="1"/>
          </p:cNvSpPr>
          <p:nvPr>
            <p:ph type="sldNum" idx="12"/>
          </p:nvPr>
        </p:nvSpPr>
        <p:spPr>
          <a:xfrm>
            <a:off x="11586693" y="6520891"/>
            <a:ext cx="362195" cy="276985"/>
          </a:xfrm>
          <a:prstGeom prst="rect">
            <a:avLst/>
          </a:prstGeom>
          <a:noFill/>
          <a:ln>
            <a:noFill/>
          </a:ln>
        </p:spPr>
        <p:txBody>
          <a:bodyPr spcFirstLastPara="1" wrap="square" lIns="45713" tIns="45713" rIns="45713" bIns="45713" anchor="ctr" anchorCtr="0">
            <a:spAutoFit/>
          </a:bodyPr>
          <a:lstStyle/>
          <a:p>
            <a:fld id="{00000000-1234-1234-1234-123412341234}" type="slidenum">
              <a:rPr lang="en-US"/>
              <a:pPr/>
              <a:t>9</a:t>
            </a:fld>
            <a:endParaRPr/>
          </a:p>
        </p:txBody>
      </p:sp>
      <p:graphicFrame>
        <p:nvGraphicFramePr>
          <p:cNvPr id="55" name="Google Shape;55;g10b8cedbde3_0_14"/>
          <p:cNvGraphicFramePr/>
          <p:nvPr/>
        </p:nvGraphicFramePr>
        <p:xfrm>
          <a:off x="36608" y="1604534"/>
          <a:ext cx="11731182" cy="4402224"/>
        </p:xfrm>
        <a:graphic>
          <a:graphicData uri="http://schemas.openxmlformats.org/drawingml/2006/table">
            <a:tbl>
              <a:tblPr>
                <a:noFill/>
              </a:tblPr>
              <a:tblGrid>
                <a:gridCol w="1873057">
                  <a:extLst>
                    <a:ext uri="{9D8B030D-6E8A-4147-A177-3AD203B41FA5}">
                      <a16:colId xmlns:a16="http://schemas.microsoft.com/office/drawing/2014/main" val="20000"/>
                    </a:ext>
                  </a:extLst>
                </a:gridCol>
                <a:gridCol w="1873057">
                  <a:extLst>
                    <a:ext uri="{9D8B030D-6E8A-4147-A177-3AD203B41FA5}">
                      <a16:colId xmlns:a16="http://schemas.microsoft.com/office/drawing/2014/main" val="20001"/>
                    </a:ext>
                  </a:extLst>
                </a:gridCol>
                <a:gridCol w="1095346">
                  <a:extLst>
                    <a:ext uri="{9D8B030D-6E8A-4147-A177-3AD203B41FA5}">
                      <a16:colId xmlns:a16="http://schemas.microsoft.com/office/drawing/2014/main" val="20002"/>
                    </a:ext>
                  </a:extLst>
                </a:gridCol>
                <a:gridCol w="1412992">
                  <a:extLst>
                    <a:ext uri="{9D8B030D-6E8A-4147-A177-3AD203B41FA5}">
                      <a16:colId xmlns:a16="http://schemas.microsoft.com/office/drawing/2014/main" val="20003"/>
                    </a:ext>
                  </a:extLst>
                </a:gridCol>
                <a:gridCol w="1095346">
                  <a:extLst>
                    <a:ext uri="{9D8B030D-6E8A-4147-A177-3AD203B41FA5}">
                      <a16:colId xmlns:a16="http://schemas.microsoft.com/office/drawing/2014/main" val="20004"/>
                    </a:ext>
                  </a:extLst>
                </a:gridCol>
                <a:gridCol w="1095346">
                  <a:extLst>
                    <a:ext uri="{9D8B030D-6E8A-4147-A177-3AD203B41FA5}">
                      <a16:colId xmlns:a16="http://schemas.microsoft.com/office/drawing/2014/main" val="20005"/>
                    </a:ext>
                  </a:extLst>
                </a:gridCol>
                <a:gridCol w="1095346">
                  <a:extLst>
                    <a:ext uri="{9D8B030D-6E8A-4147-A177-3AD203B41FA5}">
                      <a16:colId xmlns:a16="http://schemas.microsoft.com/office/drawing/2014/main" val="20006"/>
                    </a:ext>
                  </a:extLst>
                </a:gridCol>
                <a:gridCol w="1095346">
                  <a:extLst>
                    <a:ext uri="{9D8B030D-6E8A-4147-A177-3AD203B41FA5}">
                      <a16:colId xmlns:a16="http://schemas.microsoft.com/office/drawing/2014/main" val="20007"/>
                    </a:ext>
                  </a:extLst>
                </a:gridCol>
                <a:gridCol w="1095346">
                  <a:extLst>
                    <a:ext uri="{9D8B030D-6E8A-4147-A177-3AD203B41FA5}">
                      <a16:colId xmlns:a16="http://schemas.microsoft.com/office/drawing/2014/main" val="20008"/>
                    </a:ext>
                  </a:extLst>
                </a:gridCol>
              </a:tblGrid>
              <a:tr h="1052583">
                <a:tc>
                  <a:txBody>
                    <a:bodyPr/>
                    <a:lstStyle/>
                    <a:p>
                      <a:pPr marL="0" lvl="0" indent="0" algn="ctr" rtl="0">
                        <a:lnSpc>
                          <a:spcPct val="115000"/>
                        </a:lnSpc>
                        <a:spcBef>
                          <a:spcPts val="0"/>
                        </a:spcBef>
                        <a:spcAft>
                          <a:spcPts val="0"/>
                        </a:spcAft>
                        <a:buNone/>
                      </a:pPr>
                      <a:r>
                        <a:rPr lang="en-US" sz="1200"/>
                        <a:t>Detector type</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ASIC proposed</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R&amp;D</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Conceptual design</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err="1"/>
                        <a:t>Preprototype</a:t>
                      </a:r>
                      <a:endParaRPr sz="1200" err="1"/>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Full functional prototype</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dirty="0"/>
                        <a:t>Integration with readout chain</a:t>
                      </a:r>
                    </a:p>
                    <a:p>
                      <a:pPr marL="0" lvl="0" indent="0" algn="ctr" rtl="0">
                        <a:lnSpc>
                          <a:spcPct val="115000"/>
                        </a:lnSpc>
                        <a:spcBef>
                          <a:spcPts val="0"/>
                        </a:spcBef>
                        <a:spcAft>
                          <a:spcPts val="0"/>
                        </a:spcAft>
                        <a:buNone/>
                      </a:pPr>
                      <a:r>
                        <a:rPr lang="en-US" sz="1200" dirty="0"/>
                        <a:t>and detector</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dirty="0"/>
                        <a:t>Ready for production</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Fall back</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514133">
                <a:tc>
                  <a:txBody>
                    <a:bodyPr/>
                    <a:lstStyle/>
                    <a:p>
                      <a:pPr marL="0" lvl="0" indent="0" algn="ctr" rtl="0">
                        <a:lnSpc>
                          <a:spcPct val="115000"/>
                        </a:lnSpc>
                        <a:spcBef>
                          <a:spcPts val="0"/>
                        </a:spcBef>
                        <a:spcAft>
                          <a:spcPts val="0"/>
                        </a:spcAft>
                        <a:buNone/>
                      </a:pPr>
                      <a:r>
                        <a:rPr lang="en-US" sz="1200"/>
                        <a:t>MCP PMT</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HDSOC 64 channels</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t>done</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t>done</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t>done</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2022</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2023</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HDSOC32</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14133">
                <a:tc>
                  <a:txBody>
                    <a:bodyPr/>
                    <a:lstStyle/>
                    <a:p>
                      <a:pPr marL="0" lvl="0" indent="0" algn="ctr" rtl="0">
                        <a:lnSpc>
                          <a:spcPct val="115000"/>
                        </a:lnSpc>
                        <a:spcBef>
                          <a:spcPts val="0"/>
                        </a:spcBef>
                        <a:spcAft>
                          <a:spcPts val="0"/>
                        </a:spcAft>
                        <a:buNone/>
                      </a:pPr>
                      <a:r>
                        <a:rPr lang="en-US" sz="1200" err="1"/>
                        <a:t>SiPMT</a:t>
                      </a:r>
                      <a:endParaRPr sz="1200" err="1"/>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ALCOR</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t>done</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dirty="0"/>
                        <a:t>done</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2022</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2023-24</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2025</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514133">
                <a:tc>
                  <a:txBody>
                    <a:bodyPr/>
                    <a:lstStyle/>
                    <a:p>
                      <a:pPr marL="0" lvl="0" indent="0" algn="ctr" rtl="0">
                        <a:lnSpc>
                          <a:spcPct val="115000"/>
                        </a:lnSpc>
                        <a:spcBef>
                          <a:spcPts val="0"/>
                        </a:spcBef>
                        <a:spcAft>
                          <a:spcPts val="0"/>
                        </a:spcAft>
                        <a:buNone/>
                      </a:pPr>
                      <a:r>
                        <a:rPr lang="en-US" sz="1200"/>
                        <a:t>Pixel detector Imaging calorimeter</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ASTROPIX</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2015</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2018/19</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March 2020   </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rPr>
                        <a:t>2021</a:t>
                      </a:r>
                      <a:endParaRPr sz="1200">
                        <a:solidFill>
                          <a:schemeClr val="dk1"/>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2022</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2023</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514133">
                <a:tc>
                  <a:txBody>
                    <a:bodyPr/>
                    <a:lstStyle/>
                    <a:p>
                      <a:pPr marL="0" lvl="0" indent="0" algn="ctr" rtl="0">
                        <a:lnSpc>
                          <a:spcPct val="115000"/>
                        </a:lnSpc>
                        <a:spcBef>
                          <a:spcPts val="0"/>
                        </a:spcBef>
                        <a:spcAft>
                          <a:spcPts val="0"/>
                        </a:spcAft>
                        <a:buNone/>
                      </a:pPr>
                      <a:r>
                        <a:rPr lang="en-US" sz="1200"/>
                        <a:t>MAPS</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ALPIDE ITS3</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t>done</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2019</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2021</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2023</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2024</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2025</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ALPIDE ITS2</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778976">
                <a:tc>
                  <a:txBody>
                    <a:bodyPr/>
                    <a:lstStyle/>
                    <a:p>
                      <a:pPr marL="0" lvl="0" indent="0" algn="ctr" rtl="0">
                        <a:lnSpc>
                          <a:spcPct val="115000"/>
                        </a:lnSpc>
                        <a:spcBef>
                          <a:spcPts val="0"/>
                        </a:spcBef>
                        <a:spcAft>
                          <a:spcPts val="0"/>
                        </a:spcAft>
                        <a:buNone/>
                      </a:pPr>
                      <a:r>
                        <a:rPr lang="en-US" sz="1200"/>
                        <a:t>MPGD</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SALSA</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dirty="0"/>
                        <a:t>2021</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t>2022</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t>2023</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2025</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SAMPA or VMM3</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514133">
                <a:tc>
                  <a:txBody>
                    <a:bodyPr/>
                    <a:lstStyle/>
                    <a:p>
                      <a:pPr marL="0" lvl="0" indent="0" algn="ctr" rtl="0">
                        <a:lnSpc>
                          <a:spcPct val="115000"/>
                        </a:lnSpc>
                        <a:spcBef>
                          <a:spcPts val="0"/>
                        </a:spcBef>
                        <a:spcAft>
                          <a:spcPts val="0"/>
                        </a:spcAft>
                        <a:buNone/>
                      </a:pPr>
                      <a:r>
                        <a:rPr lang="en-US" sz="1200"/>
                        <a:t>AC-LGAD</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ALTIROC</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t>done</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done</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dirty="0"/>
                        <a:t>2022</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t>2026</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t>2027</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t>2028</a:t>
                      </a: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dirty="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3F91C07C-F678-457D-9863-81813F415F9C}"/>
              </a:ext>
            </a:extLst>
          </p:cNvPr>
          <p:cNvSpPr txBox="1"/>
          <p:nvPr/>
        </p:nvSpPr>
        <p:spPr>
          <a:xfrm>
            <a:off x="304677" y="851242"/>
            <a:ext cx="10707126" cy="646331"/>
          </a:xfrm>
          <a:prstGeom prst="rect">
            <a:avLst/>
          </a:prstGeom>
          <a:noFill/>
        </p:spPr>
        <p:txBody>
          <a:bodyPr wrap="square" rtlCol="0">
            <a:spAutoFit/>
          </a:bodyPr>
          <a:lstStyle/>
          <a:p>
            <a:r>
              <a:rPr lang="en-US" dirty="0"/>
              <a:t>Describe the development plan and timeline for the customization and prototyping of electronics specific to each sub-detector concept. </a:t>
            </a:r>
          </a:p>
        </p:txBody>
      </p:sp>
      <p:sp>
        <p:nvSpPr>
          <p:cNvPr id="3" name="TextBox 2">
            <a:extLst>
              <a:ext uri="{FF2B5EF4-FFF2-40B4-BE49-F238E27FC236}">
                <a16:creationId xmlns:a16="http://schemas.microsoft.com/office/drawing/2014/main" id="{FD2A3EB1-BEFC-48B2-8714-4F003FF5BFE6}"/>
              </a:ext>
            </a:extLst>
          </p:cNvPr>
          <p:cNvSpPr txBox="1"/>
          <p:nvPr/>
        </p:nvSpPr>
        <p:spPr>
          <a:xfrm>
            <a:off x="745388" y="6288125"/>
            <a:ext cx="10990134" cy="369332"/>
          </a:xfrm>
          <a:prstGeom prst="rect">
            <a:avLst/>
          </a:prstGeom>
          <a:noFill/>
        </p:spPr>
        <p:txBody>
          <a:bodyPr wrap="square" rtlCol="0">
            <a:spAutoFit/>
          </a:bodyPr>
          <a:lstStyle/>
          <a:p>
            <a:r>
              <a:rPr lang="en-US" dirty="0"/>
              <a:t>Rough timeline : final details need to be worked out with different groups after detector selection</a:t>
            </a:r>
          </a:p>
        </p:txBody>
      </p:sp>
    </p:spTree>
    <p:extLst>
      <p:ext uri="{BB962C8B-B14F-4D97-AF65-F5344CB8AC3E}">
        <p14:creationId xmlns:p14="http://schemas.microsoft.com/office/powerpoint/2010/main" val="3789908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1606</Words>
  <Application>Microsoft Office PowerPoint</Application>
  <PresentationFormat>Widescreen</PresentationFormat>
  <Paragraphs>545</Paragraphs>
  <Slides>14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Rounded MT Bold</vt:lpstr>
      <vt:lpstr>Calibri</vt:lpstr>
      <vt:lpstr>Calibri Light</vt:lpstr>
      <vt:lpstr>Roboto</vt:lpstr>
      <vt:lpstr>Wingdings</vt:lpstr>
      <vt:lpstr>Office Theme</vt:lpstr>
      <vt:lpstr>Office Theme</vt:lpstr>
      <vt:lpstr>PowerPoint Presentation</vt:lpstr>
      <vt:lpstr>PowerPoint Presentation</vt:lpstr>
      <vt:lpstr>ECCE Streaming Readout Architecture</vt:lpstr>
      <vt:lpstr>PowerPoint Presentation</vt:lpstr>
      <vt:lpstr>PowerPoint Presentation</vt:lpstr>
      <vt:lpstr>PowerPoint Presentation</vt:lpstr>
      <vt:lpstr>Electronics</vt:lpstr>
      <vt:lpstr>ASICs R&amp;D </vt:lpstr>
      <vt:lpstr>ASICs timeline </vt:lpstr>
      <vt:lpstr>PowerPoint Presentation</vt:lpstr>
      <vt:lpstr>PowerPoint Presentation</vt:lpstr>
      <vt:lpstr>PowerPoint Presentation</vt:lpstr>
      <vt:lpstr>PowerPoint Presentation</vt:lpstr>
      <vt:lpstr>Few items from kick-off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dc:creator>
  <cp:lastModifiedBy>Schambach, Jo</cp:lastModifiedBy>
  <cp:revision>51</cp:revision>
  <dcterms:created xsi:type="dcterms:W3CDTF">2022-03-31T09:33:15Z</dcterms:created>
  <dcterms:modified xsi:type="dcterms:W3CDTF">2022-04-28T12:28:43Z</dcterms:modified>
</cp:coreProperties>
</file>