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256" r:id="rId3"/>
    <p:sldId id="274" r:id="rId4"/>
    <p:sldId id="469" r:id="rId5"/>
    <p:sldId id="275" r:id="rId6"/>
    <p:sldId id="454" r:id="rId7"/>
    <p:sldId id="455" r:id="rId8"/>
    <p:sldId id="456" r:id="rId9"/>
    <p:sldId id="457" r:id="rId10"/>
    <p:sldId id="276" r:id="rId11"/>
    <p:sldId id="458" r:id="rId12"/>
    <p:sldId id="459" r:id="rId13"/>
    <p:sldId id="468" r:id="rId14"/>
    <p:sldId id="470" r:id="rId15"/>
    <p:sldId id="471" r:id="rId16"/>
    <p:sldId id="472" r:id="rId17"/>
    <p:sldId id="474" r:id="rId18"/>
    <p:sldId id="475" r:id="rId19"/>
    <p:sldId id="477" r:id="rId20"/>
    <p:sldId id="478" r:id="rId21"/>
    <p:sldId id="476" r:id="rId22"/>
    <p:sldId id="461" r:id="rId23"/>
    <p:sldId id="479" r:id="rId24"/>
    <p:sldId id="480" r:id="rId25"/>
    <p:sldId id="481" r:id="rId26"/>
    <p:sldId id="482" r:id="rId27"/>
    <p:sldId id="27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53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90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10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17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429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633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11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844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74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4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5485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11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553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65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374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83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27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sphenix.physics.sunysb.edu/tpc_gas/HTML_Gases_Argon/split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1F60-D2FF-4BAB-9D18-D645A62016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sPHENIX TPC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48209-22CF-48AF-86B6-8A9CB21E7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TK Hemmick</a:t>
            </a:r>
          </a:p>
        </p:txBody>
      </p:sp>
    </p:spTree>
    <p:extLst>
      <p:ext uri="{BB962C8B-B14F-4D97-AF65-F5344CB8AC3E}">
        <p14:creationId xmlns:p14="http://schemas.microsoft.com/office/powerpoint/2010/main" val="82189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B9FD-E2ED-C7BA-F1A2-C5E45C5E3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4362"/>
          </a:xfrm>
        </p:spPr>
        <p:txBody>
          <a:bodyPr/>
          <a:lstStyle/>
          <a:p>
            <a:r>
              <a:rPr lang="en-US" dirty="0"/>
              <a:t>Problem with IBF noise.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66513-94FD-14BD-94BF-E7B630987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79" y="4150740"/>
            <a:ext cx="8596668" cy="2707260"/>
          </a:xfrm>
        </p:spPr>
        <p:txBody>
          <a:bodyPr>
            <a:normAutofit/>
          </a:bodyPr>
          <a:lstStyle/>
          <a:p>
            <a:r>
              <a:rPr lang="en-US" dirty="0"/>
              <a:t>Grounding, shutting down fans etc.</a:t>
            </a:r>
          </a:p>
          <a:p>
            <a:r>
              <a:rPr lang="en-US" dirty="0"/>
              <a:t>Final Noise ~0.5 Hz</a:t>
            </a:r>
          </a:p>
          <a:p>
            <a:pPr lvl="1"/>
            <a:r>
              <a:rPr lang="en-US" dirty="0"/>
              <a:t>Generated by power supply continual adjustment.</a:t>
            </a:r>
          </a:p>
          <a:p>
            <a:pPr lvl="1"/>
            <a:r>
              <a:rPr lang="en-US" dirty="0"/>
              <a:t>Too slow to be filtered; cannot be turned off.</a:t>
            </a:r>
          </a:p>
          <a:p>
            <a:pPr lvl="1"/>
            <a:r>
              <a:rPr lang="en-US" dirty="0"/>
              <a:t>MEASURE it.</a:t>
            </a:r>
          </a:p>
          <a:p>
            <a:pPr lvl="2"/>
            <a:r>
              <a:rPr lang="en-US" dirty="0"/>
              <a:t>Spy capacitor ~10X the capacitance of the cable leading to the IBF membrane</a:t>
            </a:r>
          </a:p>
          <a:p>
            <a:pPr lvl="2"/>
            <a:r>
              <a:rPr lang="en-US" dirty="0"/>
              <a:t>Spy sees PS induced current at 10X the magnitude. </a:t>
            </a:r>
            <a:r>
              <a:rPr lang="en-US" dirty="0">
                <a:sym typeface="Wingdings" panose="05000000000000000000" pitchFamily="2" charset="2"/>
              </a:rPr>
              <a:t>  CANGLES!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8BED9F-03B3-AF41-A810-6877EA4ADE97}"/>
              </a:ext>
            </a:extLst>
          </p:cNvPr>
          <p:cNvSpPr/>
          <p:nvPr/>
        </p:nvSpPr>
        <p:spPr>
          <a:xfrm>
            <a:off x="327802" y="1315528"/>
            <a:ext cx="2631058" cy="953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 Power Supply</a:t>
            </a:r>
          </a:p>
          <a:p>
            <a:pPr algn="ctr"/>
            <a:r>
              <a:rPr lang="en-US" dirty="0"/>
              <a:t>(read compare adjust)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A8691E-3D22-EAEA-D765-96E8BCF574B3}"/>
              </a:ext>
            </a:extLst>
          </p:cNvPr>
          <p:cNvSpPr/>
          <p:nvPr/>
        </p:nvSpPr>
        <p:spPr>
          <a:xfrm>
            <a:off x="3761117" y="1315528"/>
            <a:ext cx="1889185" cy="9532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pAmmeter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DEBC9B-0C86-692F-38A5-BE4E31F19A57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2958860" y="1792138"/>
            <a:ext cx="80225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BD7475-F8E7-7681-2F88-B9D096F7E994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5650302" y="1792138"/>
            <a:ext cx="84682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F46E5B-33B4-C42A-0A91-7008E40958B3}"/>
              </a:ext>
            </a:extLst>
          </p:cNvPr>
          <p:cNvSpPr txBox="1"/>
          <p:nvPr/>
        </p:nvSpPr>
        <p:spPr>
          <a:xfrm>
            <a:off x="6607834" y="1595887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Collection Membrane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87F70-6E6B-30EF-A496-5123D2583873}"/>
              </a:ext>
            </a:extLst>
          </p:cNvPr>
          <p:cNvSpPr/>
          <p:nvPr/>
        </p:nvSpPr>
        <p:spPr>
          <a:xfrm>
            <a:off x="327802" y="3004866"/>
            <a:ext cx="2631058" cy="953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 Power Supply</a:t>
            </a:r>
          </a:p>
          <a:p>
            <a:pPr algn="ctr"/>
            <a:r>
              <a:rPr lang="en-US" dirty="0"/>
              <a:t>(read compare adjust)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747C70-E736-4E07-7166-EC77344B99ED}"/>
              </a:ext>
            </a:extLst>
          </p:cNvPr>
          <p:cNvSpPr/>
          <p:nvPr/>
        </p:nvSpPr>
        <p:spPr>
          <a:xfrm>
            <a:off x="3761117" y="3588753"/>
            <a:ext cx="1889185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pAmmeter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60A7D0-EA1D-B33B-0094-7B9B2CFAF5DE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2958860" y="3481476"/>
            <a:ext cx="802257" cy="2919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80AD3E-04FD-6A31-D39E-B686098EE9F6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5650301" y="3142251"/>
            <a:ext cx="80225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AB792C9-4C4F-ACE0-D651-E6B39C0DAFEE}"/>
              </a:ext>
            </a:extLst>
          </p:cNvPr>
          <p:cNvSpPr txBox="1"/>
          <p:nvPr/>
        </p:nvSpPr>
        <p:spPr>
          <a:xfrm>
            <a:off x="6541701" y="2907904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Collection Membrane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B0A2F6-56E8-276C-A90B-F35D82262243}"/>
              </a:ext>
            </a:extLst>
          </p:cNvPr>
          <p:cNvSpPr/>
          <p:nvPr/>
        </p:nvSpPr>
        <p:spPr>
          <a:xfrm>
            <a:off x="3761116" y="2957585"/>
            <a:ext cx="1889185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pAmmeter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70455D-0FEB-1E08-6683-F49562A88E81}"/>
              </a:ext>
            </a:extLst>
          </p:cNvPr>
          <p:cNvCxnSpPr>
            <a:cxnSpLocks/>
            <a:stCxn id="12" idx="3"/>
            <a:endCxn id="19" idx="1"/>
          </p:cNvCxnSpPr>
          <p:nvPr/>
        </p:nvCxnSpPr>
        <p:spPr>
          <a:xfrm flipV="1">
            <a:off x="2958860" y="3142251"/>
            <a:ext cx="802256" cy="3392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47CFC136-D821-1D59-3D26-39270ABAF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301" y="3563979"/>
            <a:ext cx="1440612" cy="8575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82E1B73-CD85-DA1B-8581-103EA0DA04DE}"/>
              </a:ext>
            </a:extLst>
          </p:cNvPr>
          <p:cNvSpPr txBox="1"/>
          <p:nvPr/>
        </p:nvSpPr>
        <p:spPr>
          <a:xfrm>
            <a:off x="7026471" y="3573957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Spy Capacitor</a:t>
            </a:r>
          </a:p>
        </p:txBody>
      </p:sp>
      <p:pic>
        <p:nvPicPr>
          <p:cNvPr id="32" name="Picture 31" descr="Chart&#10;&#10;Description automatically generated with low confidence">
            <a:extLst>
              <a:ext uri="{FF2B5EF4-FFF2-40B4-BE49-F238E27FC236}">
                <a16:creationId xmlns:a16="http://schemas.microsoft.com/office/drawing/2014/main" id="{A57568C6-69E4-3C61-98C3-0A6671C41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01" t="16352" r="39347" b="65258"/>
          <a:stretch/>
        </p:blipFill>
        <p:spPr>
          <a:xfrm>
            <a:off x="8646494" y="4094661"/>
            <a:ext cx="3281906" cy="2221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4BD7862-F771-DF36-78B3-776514961881}"/>
              </a:ext>
            </a:extLst>
          </p:cNvPr>
          <p:cNvSpPr txBox="1"/>
          <p:nvPr/>
        </p:nvSpPr>
        <p:spPr>
          <a:xfrm rot="16200000">
            <a:off x="7781862" y="4980697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Membrane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A20FCD-C2EC-92B2-503B-BD200FD17A0A}"/>
              </a:ext>
            </a:extLst>
          </p:cNvPr>
          <p:cNvSpPr txBox="1"/>
          <p:nvPr/>
        </p:nvSpPr>
        <p:spPr>
          <a:xfrm>
            <a:off x="9657306" y="6316021"/>
            <a:ext cx="16001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Spy Capacitor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B60366-4AE4-E08E-F2D0-959A68C0F931}"/>
              </a:ext>
            </a:extLst>
          </p:cNvPr>
          <p:cNvSpPr txBox="1"/>
          <p:nvPr/>
        </p:nvSpPr>
        <p:spPr>
          <a:xfrm>
            <a:off x="9657306" y="483079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 ~ 0.1</a:t>
            </a:r>
          </a:p>
        </p:txBody>
      </p:sp>
    </p:spTree>
    <p:extLst>
      <p:ext uri="{BB962C8B-B14F-4D97-AF65-F5344CB8AC3E}">
        <p14:creationId xmlns:p14="http://schemas.microsoft.com/office/powerpoint/2010/main" val="49428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2500B-DDAC-502C-7383-7B737C41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816638"/>
          </a:xfrm>
        </p:spPr>
        <p:txBody>
          <a:bodyPr/>
          <a:lstStyle/>
          <a:p>
            <a:r>
              <a:rPr lang="en-US" dirty="0"/>
              <a:t>Typical IBF 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41A6BA-1014-A2D9-7499-84AE2F9005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80" y="4401430"/>
                <a:ext cx="7682108" cy="2252371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𝐼𝐵𝐹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𝑇𝑜𝑝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𝐼𝐵𝐹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𝑐𝑎𝑛𝑑𝑙𝑒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𝑇𝑖𝑝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𝑃𝑎𝑑𝑝𝑙𝑎𝑛𝑒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𝑐𝑎𝑛𝑑𝑙𝑒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0.65 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𝑛𝐴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𝑛𝐴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=0.26%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𝑚𝑎𝑡𝑐h𝑖𝑛𝑔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𝑏𝑒𝑛𝑐h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𝑟𝑒𝑠𝑢𝑙𝑡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Begin “informally” processing modules</a:t>
                </a:r>
              </a:p>
              <a:p>
                <a:pPr lvl="1"/>
                <a:r>
                  <a:rPr lang="en-US" dirty="0"/>
                  <a:t>By hand work to get a sampling.</a:t>
                </a:r>
              </a:p>
              <a:p>
                <a:pPr lvl="1"/>
                <a:r>
                  <a:rPr lang="en-US" dirty="0"/>
                  <a:t>Not yet in database</a:t>
                </a:r>
              </a:p>
              <a:p>
                <a:pPr lvl="1"/>
                <a:r>
                  <a:rPr lang="en-US" dirty="0"/>
                  <a:t>Stability studies (see later)</a:t>
                </a:r>
              </a:p>
              <a:p>
                <a:r>
                  <a:rPr lang="en-US" dirty="0"/>
                  <a:t>War in Ukraine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41A6BA-1014-A2D9-7499-84AE2F9005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80" y="4401430"/>
                <a:ext cx="7682108" cy="2252371"/>
              </a:xfrm>
              <a:blipFill>
                <a:blip r:embed="rId2"/>
                <a:stretch>
                  <a:fillRect l="-79" b="-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7C7702A-7C04-999B-0B49-C6F549651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83" y="713121"/>
            <a:ext cx="4910302" cy="35262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26929A-AA80-57D8-4016-6F0A699B7ED3}"/>
              </a:ext>
            </a:extLst>
          </p:cNvPr>
          <p:cNvSpPr/>
          <p:nvPr/>
        </p:nvSpPr>
        <p:spPr>
          <a:xfrm>
            <a:off x="2840966" y="3075317"/>
            <a:ext cx="2208363" cy="353683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adCurrent_R2_M120_28.png" descr="PadCurrent_R2_M120_28.png">
            <a:extLst>
              <a:ext uri="{FF2B5EF4-FFF2-40B4-BE49-F238E27FC236}">
                <a16:creationId xmlns:a16="http://schemas.microsoft.com/office/drawing/2014/main" id="{A2E65E38-B1D0-5754-D117-9330CE533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363" y="713121"/>
            <a:ext cx="3782671" cy="271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onCurrent_R2_M120_28.png" descr="IonCurrent_R2_M120_28.png">
            <a:extLst>
              <a:ext uri="{FF2B5EF4-FFF2-40B4-BE49-F238E27FC236}">
                <a16:creationId xmlns:a16="http://schemas.microsoft.com/office/drawing/2014/main" id="{59AD5638-F6A3-8BCA-F195-25B4AB2DB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046" y="3786094"/>
            <a:ext cx="3782671" cy="271820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E6F6B8-8C6E-C270-E154-B24E0E8D8873}"/>
              </a:ext>
            </a:extLst>
          </p:cNvPr>
          <p:cNvCxnSpPr/>
          <p:nvPr/>
        </p:nvCxnSpPr>
        <p:spPr>
          <a:xfrm>
            <a:off x="6176513" y="2001327"/>
            <a:ext cx="29680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61CB8A-4D0E-5D8B-3E2A-5493E1C68C18}"/>
              </a:ext>
            </a:extLst>
          </p:cNvPr>
          <p:cNvCxnSpPr/>
          <p:nvPr/>
        </p:nvCxnSpPr>
        <p:spPr>
          <a:xfrm>
            <a:off x="8865079" y="4422474"/>
            <a:ext cx="29680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DEC9BC-CBBA-8F6D-BC46-84FF1F4EEA59}"/>
              </a:ext>
            </a:extLst>
          </p:cNvPr>
          <p:cNvSpPr txBox="1"/>
          <p:nvPr/>
        </p:nvSpPr>
        <p:spPr>
          <a:xfrm>
            <a:off x="10051924" y="3416762"/>
            <a:ext cx="19607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First valid result!</a:t>
            </a:r>
          </a:p>
        </p:txBody>
      </p:sp>
    </p:spTree>
    <p:extLst>
      <p:ext uri="{BB962C8B-B14F-4D97-AF65-F5344CB8AC3E}">
        <p14:creationId xmlns:p14="http://schemas.microsoft.com/office/powerpoint/2010/main" val="1723026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B8FBC-CA8B-4BC6-ACBF-EBF85E218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34417" cy="681487"/>
          </a:xfrm>
        </p:spPr>
        <p:txBody>
          <a:bodyPr/>
          <a:lstStyle/>
          <a:p>
            <a:r>
              <a:rPr lang="en-US" dirty="0"/>
              <a:t>Where is most of the world’s Ne produced?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F19C1-F14B-4F8B-89EC-1E1737287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74" y="3912432"/>
            <a:ext cx="8596668" cy="294556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This is an immediate trouble for module testing.</a:t>
            </a:r>
          </a:p>
          <a:p>
            <a:r>
              <a:rPr lang="en-US" dirty="0"/>
              <a:t>This is a further trouble for running in the Spring.</a:t>
            </a:r>
          </a:p>
          <a:p>
            <a:pPr lvl="1"/>
            <a:r>
              <a:rPr lang="en-US" dirty="0"/>
              <a:t>Prakhar will calculate what happens if we use Ar in place of Ne</a:t>
            </a:r>
          </a:p>
          <a:p>
            <a:pPr lvl="2"/>
            <a:r>
              <a:rPr lang="en-US" dirty="0"/>
              <a:t>Likely fine performance for avalanche/drift/diffusion.</a:t>
            </a:r>
          </a:p>
          <a:p>
            <a:pPr lvl="2"/>
            <a:r>
              <a:rPr lang="en-US" dirty="0"/>
              <a:t>MUST look at attachment carefully.</a:t>
            </a:r>
          </a:p>
          <a:p>
            <a:pPr lvl="2"/>
            <a:r>
              <a:rPr lang="en-US" dirty="0"/>
              <a:t>Can increase CF4 a bit to compensate for diffusion(certainly)/attachment(highly likely)</a:t>
            </a:r>
          </a:p>
          <a:p>
            <a:pPr lvl="1"/>
            <a:r>
              <a:rPr lang="en-US" dirty="0"/>
              <a:t>Ross will need to look at the impact on distortions</a:t>
            </a:r>
          </a:p>
          <a:p>
            <a:pPr lvl="2"/>
            <a:r>
              <a:rPr lang="en-US" dirty="0"/>
              <a:t>Ionization Up = Gain down (good)</a:t>
            </a:r>
          </a:p>
          <a:p>
            <a:pPr lvl="2"/>
            <a:r>
              <a:rPr lang="en-US" dirty="0"/>
              <a:t>Ion Velocity Down (bad)</a:t>
            </a:r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26D4E-323F-4759-AC37-2C2210B0C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4" y="608550"/>
            <a:ext cx="4834104" cy="23370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C3F09-6C98-4272-AD42-C8D99218D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572" y="608550"/>
            <a:ext cx="6789229" cy="2337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9C065-904D-44A6-95E1-806DF3713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4" y="3036834"/>
            <a:ext cx="11605185" cy="7843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1B07FF21-2483-4CBA-A944-0213F1711EF2}"/>
              </a:ext>
            </a:extLst>
          </p:cNvPr>
          <p:cNvSpPr/>
          <p:nvPr/>
        </p:nvSpPr>
        <p:spPr>
          <a:xfrm>
            <a:off x="4207596" y="6249450"/>
            <a:ext cx="226382" cy="50503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9B3D3-34A6-4FE9-9E07-9174525F50A9}"/>
              </a:ext>
            </a:extLst>
          </p:cNvPr>
          <p:cNvSpPr txBox="1"/>
          <p:nvPr/>
        </p:nvSpPr>
        <p:spPr>
          <a:xfrm>
            <a:off x="4617208" y="6317300"/>
            <a:ext cx="496001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NOTE:  Ne:CF</a:t>
            </a:r>
            <a:r>
              <a:rPr lang="en-US" baseline="-25000" dirty="0"/>
              <a:t>4</a:t>
            </a:r>
            <a:r>
              <a:rPr lang="en-US" dirty="0"/>
              <a:t> 90:10 </a:t>
            </a:r>
            <a:r>
              <a:rPr lang="en-US" dirty="0">
                <a:sym typeface="Wingdings" panose="05000000000000000000" pitchFamily="2" charset="2"/>
              </a:rPr>
              <a:t> 50:50 ~1.4X distortion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52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174D-878F-4602-8F3B-83B6CECF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36121"/>
          </a:xfrm>
        </p:spPr>
        <p:txBody>
          <a:bodyPr/>
          <a:lstStyle/>
          <a:p>
            <a:r>
              <a:rPr lang="en-US" dirty="0"/>
              <a:t>Progress on Calculations (Prakhar Garg)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994E7-7E94-423D-8E36-A61A6448C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944" y="796049"/>
            <a:ext cx="8596668" cy="5853351"/>
          </a:xfrm>
        </p:spPr>
        <p:txBody>
          <a:bodyPr>
            <a:normAutofit/>
          </a:bodyPr>
          <a:lstStyle/>
          <a:p>
            <a:r>
              <a:rPr lang="en-US" dirty="0"/>
              <a:t>We investigated a list of alternate gas selections to try to cover the full phase space of reasonable possibilities.  These included:</a:t>
            </a:r>
          </a:p>
          <a:p>
            <a:pPr lvl="1"/>
            <a:r>
              <a:rPr lang="en-US" dirty="0"/>
              <a:t>All possible mixtures of He + CF4  (0:100, 5:95, 10:90, … , 100:0)</a:t>
            </a:r>
          </a:p>
          <a:p>
            <a:pPr lvl="2"/>
            <a:r>
              <a:rPr lang="en-US" dirty="0"/>
              <a:t>Helium is lighter and will have lower ionization, lower ions, higher diffusion.</a:t>
            </a:r>
          </a:p>
          <a:p>
            <a:pPr lvl="1"/>
            <a:r>
              <a:rPr lang="en-US" dirty="0"/>
              <a:t>All possible mixtures of Ar + CF4</a:t>
            </a:r>
          </a:p>
          <a:p>
            <a:pPr lvl="2"/>
            <a:r>
              <a:rPr lang="en-US" dirty="0"/>
              <a:t>Argon is heavier and will have more ionization, higher ions, lower diffusion.</a:t>
            </a:r>
          </a:p>
          <a:p>
            <a:pPr lvl="1"/>
            <a:r>
              <a:rPr lang="en-US" dirty="0"/>
              <a:t>All possible mixtures of He/Ar + CF4</a:t>
            </a:r>
          </a:p>
          <a:p>
            <a:pPr lvl="2"/>
            <a:r>
              <a:rPr lang="en-US" dirty="0"/>
              <a:t>An attempt to balance He &amp; Ar to artificially produce a Neon match.</a:t>
            </a:r>
          </a:p>
          <a:p>
            <a:pPr lvl="1"/>
            <a:r>
              <a:rPr lang="en-US" dirty="0"/>
              <a:t>All possible mixtures of Ar + CF4/CH4</a:t>
            </a:r>
          </a:p>
          <a:p>
            <a:pPr lvl="2"/>
            <a:r>
              <a:rPr lang="en-US" dirty="0"/>
              <a:t>An attempt to substitute some CH4 for CF4 to improve the ion velocity to compensate for using Ar in the place of Neon.</a:t>
            </a:r>
          </a:p>
          <a:p>
            <a:r>
              <a:rPr lang="en-US" dirty="0"/>
              <a:t>We found a clear best selection (with caveats since Garfield is not perfect)</a:t>
            </a:r>
          </a:p>
          <a:p>
            <a:r>
              <a:rPr lang="en-US" dirty="0"/>
              <a:t>Chatted with ALICE (Harry </a:t>
            </a:r>
            <a:r>
              <a:rPr lang="en-US" dirty="0" err="1"/>
              <a:t>Appleshauser</a:t>
            </a:r>
            <a:r>
              <a:rPr lang="en-US" dirty="0"/>
              <a:t>, Piotr </a:t>
            </a:r>
            <a:r>
              <a:rPr lang="en-US" dirty="0" err="1"/>
              <a:t>Gasik</a:t>
            </a:r>
            <a:r>
              <a:rPr lang="en-US" dirty="0"/>
              <a:t>, </a:t>
            </a:r>
            <a:r>
              <a:rPr lang="en-US" dirty="0" err="1"/>
              <a:t>Chilo</a:t>
            </a:r>
            <a:r>
              <a:rPr lang="en-US" dirty="0"/>
              <a:t> </a:t>
            </a:r>
            <a:r>
              <a:rPr lang="en-US" dirty="0" err="1"/>
              <a:t>Garabatos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Their status</a:t>
            </a:r>
          </a:p>
          <a:p>
            <a:pPr lvl="1"/>
            <a:r>
              <a:rPr lang="en-US" dirty="0"/>
              <a:t>Their plans</a:t>
            </a:r>
          </a:p>
          <a:p>
            <a:pPr lvl="1"/>
            <a:r>
              <a:rPr lang="en-US" dirty="0"/>
              <a:t>Comments on our gas alternative.</a:t>
            </a:r>
          </a:p>
        </p:txBody>
      </p:sp>
      <p:pic>
        <p:nvPicPr>
          <p:cNvPr id="1026" name="Picture 2" descr="People | Center for Frontiers in Nuclear Science: A Center for the  Promotion of the Electron Ion Collider">
            <a:extLst>
              <a:ext uri="{FF2B5EF4-FFF2-40B4-BE49-F238E27FC236}">
                <a16:creationId xmlns:a16="http://schemas.microsoft.com/office/drawing/2014/main" id="{4F75654F-B590-BB8F-B767-5EFCDD126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832" y="0"/>
            <a:ext cx="1395167" cy="209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4FE785-6BA2-136C-2333-FC26C8400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668" y="5383980"/>
            <a:ext cx="1191331" cy="1474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03541-C1B6-DEC6-2B16-76C72D193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000" y="5383980"/>
            <a:ext cx="1114964" cy="14740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2C2EBEA-3E95-4A3E-7608-379772CB0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23188" r="54706" b="26366"/>
          <a:stretch/>
        </p:blipFill>
        <p:spPr bwMode="auto">
          <a:xfrm>
            <a:off x="10902964" y="5383981"/>
            <a:ext cx="1265104" cy="14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0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9A48C-3198-450D-BD92-18A5F04C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53374"/>
          </a:xfrm>
        </p:spPr>
        <p:txBody>
          <a:bodyPr/>
          <a:lstStyle/>
          <a:p>
            <a:r>
              <a:rPr lang="en-US" dirty="0"/>
              <a:t>Summary of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2F906-6749-4A1D-B9B3-E9911090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70" y="573328"/>
            <a:ext cx="11718824" cy="62846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 + CF4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Failure.</a:t>
            </a:r>
          </a:p>
          <a:p>
            <a:pPr lvl="1"/>
            <a:r>
              <a:rPr lang="en-US" dirty="0"/>
              <a:t>The use of Helium destroys the transverse diffusion.</a:t>
            </a:r>
          </a:p>
          <a:p>
            <a:pPr lvl="1"/>
            <a:r>
              <a:rPr lang="en-US" dirty="0"/>
              <a:t>100% CF4 is better than allowing any Helium in the mix.</a:t>
            </a:r>
          </a:p>
          <a:p>
            <a:r>
              <a:rPr lang="en-US" dirty="0"/>
              <a:t>Ar + CF4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Success</a:t>
            </a:r>
          </a:p>
          <a:p>
            <a:pPr lvl="1"/>
            <a:r>
              <a:rPr lang="en-US" dirty="0"/>
              <a:t>Almost perfect match possible with one exception.</a:t>
            </a:r>
          </a:p>
          <a:p>
            <a:pPr lvl="1"/>
            <a:r>
              <a:rPr lang="en-US" dirty="0"/>
              <a:t>The picture below shows that 60:40 Ar:CF4 is a near perfect match in transverse diffusion, longitudinal diffusion, electron drift velocity, and attachment.</a:t>
            </a:r>
          </a:p>
          <a:p>
            <a:pPr lvl="1"/>
            <a:r>
              <a:rPr lang="en-US" dirty="0"/>
              <a:t>The Townsend coefficient is a bit lower indicating the need for higher voltages to produce the same gain (cautionary note below).</a:t>
            </a:r>
          </a:p>
          <a:p>
            <a:pPr lvl="1"/>
            <a:r>
              <a:rPr lang="en-US" dirty="0"/>
              <a:t>The ion mobility is down by 23%...indicating 23% higher space charge.</a:t>
            </a:r>
          </a:p>
          <a:p>
            <a:pPr lvl="1"/>
            <a:r>
              <a:rPr lang="en-US" dirty="0"/>
              <a:t>Prakhar cautions that Penning ionization, which will be strong in Ne:CF4 will be reduced in Ar:CF4 and that Penning transfer constants are not known in all out gas mixtures.  So the amount of required additional voltage in Ar+CF4 has to be determined experimentally.</a:t>
            </a:r>
          </a:p>
          <a:p>
            <a:pPr lvl="1"/>
            <a:r>
              <a:rPr lang="en-US" dirty="0"/>
              <a:t>Ross will be able to calculate the impact of 23% increased space charge.</a:t>
            </a:r>
          </a:p>
          <a:p>
            <a:r>
              <a:rPr lang="en-US" dirty="0"/>
              <a:t>He/Ar + CF4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Failure</a:t>
            </a:r>
          </a:p>
          <a:p>
            <a:pPr lvl="1"/>
            <a:r>
              <a:rPr lang="en-US" dirty="0"/>
              <a:t>Beyond 10% Helium, diffusion becomes larger than Ne+CF4 and so we cannot use those.</a:t>
            </a:r>
          </a:p>
          <a:p>
            <a:pPr lvl="1"/>
            <a:r>
              <a:rPr lang="en-US" dirty="0"/>
              <a:t>At 10% Helium, the impact on the ion mobility is negligible and so there is no good reason to go to this kind of mixture.</a:t>
            </a:r>
          </a:p>
          <a:p>
            <a:r>
              <a:rPr lang="en-US" dirty="0"/>
              <a:t>Ar + CF4/CH4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Failure</a:t>
            </a:r>
          </a:p>
          <a:p>
            <a:pPr lvl="1"/>
            <a:r>
              <a:rPr lang="en-US" dirty="0"/>
              <a:t>The idea is to "cut" the heavier CF4 with lighter CH4 to improve the ion mobility.  </a:t>
            </a:r>
          </a:p>
          <a:p>
            <a:pPr lvl="1"/>
            <a:r>
              <a:rPr lang="en-US" dirty="0"/>
              <a:t>We limited the CH4 to 10% in order to have </a:t>
            </a:r>
            <a:r>
              <a:rPr lang="en-US" dirty="0" err="1"/>
              <a:t>teh</a:t>
            </a:r>
            <a:r>
              <a:rPr lang="en-US" dirty="0"/>
              <a:t> mixture as non-flammable for safety concerns.</a:t>
            </a:r>
          </a:p>
          <a:p>
            <a:pPr lvl="1"/>
            <a:r>
              <a:rPr lang="en-US" dirty="0"/>
              <a:t>This improvement in ion mobility but the damage to transverse diffusion (CF4 is the sole reason for our good transverse diffusion) is too small to justify the use of CH4.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E2F66-C07A-458D-A0C8-E88D525577EF}"/>
              </a:ext>
            </a:extLst>
          </p:cNvPr>
          <p:cNvSpPr txBox="1"/>
          <p:nvPr/>
        </p:nvSpPr>
        <p:spPr>
          <a:xfrm>
            <a:off x="5685793" y="132776"/>
            <a:ext cx="6325696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https://sphenix.physics.sunysb.edu/tpc_gas/HTML_Gases_Argon/split.html</a:t>
            </a:r>
            <a:endParaRPr lang="en-US" sz="1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5E8319-53C9-6846-A6A5-39A6321AADA3}"/>
              </a:ext>
            </a:extLst>
          </p:cNvPr>
          <p:cNvSpPr txBox="1">
            <a:spLocks/>
          </p:cNvSpPr>
          <p:nvPr/>
        </p:nvSpPr>
        <p:spPr>
          <a:xfrm>
            <a:off x="6096000" y="753374"/>
            <a:ext cx="5829835" cy="1320355"/>
          </a:xfrm>
          <a:prstGeom prst="rect">
            <a:avLst/>
          </a:prstGeom>
          <a:solidFill>
            <a:srgbClr val="FFC5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 a nutshell:</a:t>
            </a:r>
          </a:p>
          <a:p>
            <a:r>
              <a:rPr lang="en-US" dirty="0"/>
              <a:t>Electron transport characteristics drive precision.</a:t>
            </a:r>
          </a:p>
          <a:p>
            <a:r>
              <a:rPr lang="en-US" dirty="0"/>
              <a:t>Ion transport characteristics drive accuracy.</a:t>
            </a:r>
          </a:p>
        </p:txBody>
      </p:sp>
    </p:spTree>
    <p:extLst>
      <p:ext uri="{BB962C8B-B14F-4D97-AF65-F5344CB8AC3E}">
        <p14:creationId xmlns:p14="http://schemas.microsoft.com/office/powerpoint/2010/main" val="1542445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8E9669-BE38-4770-ABA9-3D9E67CB3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540"/>
            <a:ext cx="9171690" cy="6171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8DF7C-798D-4A54-B41B-A2D15E3B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6540"/>
          </a:xfrm>
        </p:spPr>
        <p:txBody>
          <a:bodyPr/>
          <a:lstStyle/>
          <a:p>
            <a:r>
              <a:rPr lang="en-US" dirty="0"/>
              <a:t>Ar:CF</a:t>
            </a:r>
            <a:r>
              <a:rPr lang="en-US" baseline="-25000" dirty="0"/>
              <a:t>4</a:t>
            </a:r>
            <a:r>
              <a:rPr lang="en-US" dirty="0"/>
              <a:t> 60:40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FADD9-A6C8-41D1-B9DF-423B000CF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1688" y="353684"/>
            <a:ext cx="3020307" cy="650431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Nearly perfect match</a:t>
            </a:r>
          </a:p>
          <a:p>
            <a:r>
              <a:rPr lang="en-US" dirty="0"/>
              <a:t>Electron transport will be basically same.</a:t>
            </a:r>
          </a:p>
          <a:p>
            <a:r>
              <a:rPr lang="en-US" dirty="0"/>
              <a:t>GEM voltages will “cautionary” be similar:</a:t>
            </a:r>
          </a:p>
          <a:p>
            <a:pPr lvl="1"/>
            <a:r>
              <a:rPr lang="en-US" dirty="0"/>
              <a:t>Townsend says more voltage for same gain</a:t>
            </a:r>
          </a:p>
          <a:p>
            <a:pPr lvl="1"/>
            <a:r>
              <a:rPr lang="en-US" dirty="0"/>
              <a:t>Original ionization higher (roughly same factor)?</a:t>
            </a:r>
          </a:p>
          <a:p>
            <a:pPr lvl="1"/>
            <a:r>
              <a:rPr lang="en-US" dirty="0"/>
              <a:t>Caution:  Penning is unknown in this gas mixture.</a:t>
            </a:r>
          </a:p>
          <a:p>
            <a:r>
              <a:rPr lang="en-US" dirty="0"/>
              <a:t>Piotr </a:t>
            </a:r>
            <a:r>
              <a:rPr lang="en-US" dirty="0" err="1"/>
              <a:t>Gasik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Calculated stability comparison to old mixture.</a:t>
            </a:r>
          </a:p>
          <a:p>
            <a:pPr lvl="1"/>
            <a:r>
              <a:rPr lang="en-US" dirty="0"/>
              <a:t>With appropriate caveats looks basically the same.</a:t>
            </a:r>
          </a:p>
          <a:p>
            <a:pPr lvl="1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536A61-598E-42E5-9559-BABD9172A89D}"/>
              </a:ext>
            </a:extLst>
          </p:cNvPr>
          <p:cNvCxnSpPr/>
          <p:nvPr/>
        </p:nvCxnSpPr>
        <p:spPr>
          <a:xfrm flipV="1">
            <a:off x="3460631" y="3219450"/>
            <a:ext cx="0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327400-F5FE-4847-931D-14C58F403AB3}"/>
              </a:ext>
            </a:extLst>
          </p:cNvPr>
          <p:cNvCxnSpPr/>
          <p:nvPr/>
        </p:nvCxnSpPr>
        <p:spPr>
          <a:xfrm flipV="1">
            <a:off x="8435198" y="6341853"/>
            <a:ext cx="0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5A8AAB-D7C8-E544-9A1E-8F45DF7CF193}"/>
              </a:ext>
            </a:extLst>
          </p:cNvPr>
          <p:cNvCxnSpPr/>
          <p:nvPr/>
        </p:nvCxnSpPr>
        <p:spPr>
          <a:xfrm flipV="1">
            <a:off x="4648201" y="6341853"/>
            <a:ext cx="0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552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A97A1-DAD4-14BE-2F1E-4DDCB00F9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58483"/>
          </a:xfrm>
        </p:spPr>
        <p:txBody>
          <a:bodyPr/>
          <a:lstStyle/>
          <a:p>
            <a:r>
              <a:rPr lang="en-US" dirty="0"/>
              <a:t>Discussion with sPHENIX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C7A93-653C-A140-A070-9A63EC157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86" y="777664"/>
            <a:ext cx="9263644" cy="5933687"/>
          </a:xfrm>
        </p:spPr>
        <p:txBody>
          <a:bodyPr>
            <a:normAutofit/>
          </a:bodyPr>
          <a:lstStyle/>
          <a:p>
            <a:r>
              <a:rPr lang="en-US" dirty="0"/>
              <a:t>Reasons to be prepared for non-Neon running:</a:t>
            </a:r>
          </a:p>
          <a:p>
            <a:pPr lvl="1"/>
            <a:r>
              <a:rPr lang="en-US" dirty="0"/>
              <a:t>Predicting the future cost is difficult:</a:t>
            </a:r>
          </a:p>
          <a:p>
            <a:pPr lvl="2"/>
            <a:r>
              <a:rPr lang="en-US" dirty="0"/>
              <a:t>Presently triple.</a:t>
            </a:r>
          </a:p>
          <a:p>
            <a:pPr lvl="2"/>
            <a:r>
              <a:rPr lang="en-US" dirty="0"/>
              <a:t>Can go down if new players enter lucrative market (you basically just harvest it from air).</a:t>
            </a:r>
          </a:p>
          <a:p>
            <a:pPr lvl="2"/>
            <a:r>
              <a:rPr lang="en-US" dirty="0"/>
              <a:t>Can go up if new players take time to get running and the world is running low.</a:t>
            </a:r>
          </a:p>
          <a:p>
            <a:pPr lvl="1"/>
            <a:r>
              <a:rPr lang="en-US" dirty="0"/>
              <a:t>Bottom line:  We must be fully prepared to use Ar:CF</a:t>
            </a:r>
            <a:r>
              <a:rPr lang="en-US" baseline="-25000" dirty="0"/>
              <a:t>4</a:t>
            </a:r>
            <a:r>
              <a:rPr lang="en-US" dirty="0"/>
              <a:t> as a fallback solution</a:t>
            </a:r>
          </a:p>
          <a:p>
            <a:r>
              <a:rPr lang="en-US" dirty="0"/>
              <a:t>Module characterization &amp; Argon Mixture Development:</a:t>
            </a:r>
          </a:p>
          <a:p>
            <a:pPr lvl="1"/>
            <a:r>
              <a:rPr lang="en-US" dirty="0"/>
              <a:t>Module characterization can be modified to do </a:t>
            </a:r>
            <a:r>
              <a:rPr lang="en-US" dirty="0" err="1"/>
              <a:t>req’d</a:t>
            </a:r>
            <a:r>
              <a:rPr lang="en-US" dirty="0"/>
              <a:t> R&amp;D on Argon Mixture.</a:t>
            </a:r>
          </a:p>
          <a:p>
            <a:pPr lvl="1"/>
            <a:r>
              <a:rPr lang="en-US" dirty="0"/>
              <a:t>It is a rapid process to see if the Argon mixture is viable.</a:t>
            </a:r>
          </a:p>
          <a:p>
            <a:pPr lvl="1"/>
            <a:r>
              <a:rPr lang="en-US" dirty="0"/>
              <a:t>It is an involved process to fully characterize the Argon. Mixture</a:t>
            </a:r>
          </a:p>
          <a:p>
            <a:pPr lvl="1"/>
            <a:r>
              <a:rPr lang="en-US" dirty="0"/>
              <a:t>Shapes of the gain/IBF are dictated by the module not the gas.</a:t>
            </a:r>
          </a:p>
          <a:p>
            <a:r>
              <a:rPr lang="en-US" dirty="0"/>
              <a:t>Procedure: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Demonstrate viability of the Argon mixture immediately.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Characterize all modules fully with Neon.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Later characterize a representative sample of modules also with Ar.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Finish the complete studies of Argon in parallel with TPC assembly.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099FBB-00F5-C57B-963A-8CC93E5CC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544" y="-11653"/>
            <a:ext cx="1251456" cy="1578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DD1791-C803-CEF0-6595-32A521DBB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09"/>
          <a:stretch/>
        </p:blipFill>
        <p:spPr>
          <a:xfrm>
            <a:off x="9430996" y="0"/>
            <a:ext cx="1483036" cy="15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9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D40DA-C7CE-0E46-E039-2C629EB79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8740"/>
          </a:xfrm>
        </p:spPr>
        <p:txBody>
          <a:bodyPr/>
          <a:lstStyle/>
          <a:p>
            <a:r>
              <a:rPr lang="en-US" dirty="0"/>
              <a:t>Single Xray Data Acquisition and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9A1D4-27F6-0C63-C98E-3DD3B2B08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553" y="3893382"/>
            <a:ext cx="8596668" cy="2958859"/>
          </a:xfrm>
        </p:spPr>
        <p:txBody>
          <a:bodyPr>
            <a:normAutofit/>
          </a:bodyPr>
          <a:lstStyle/>
          <a:p>
            <a:r>
              <a:rPr lang="en-US" dirty="0"/>
              <a:t>Installed &amp; Debugged readout of DRS4-based data acquisition.</a:t>
            </a:r>
          </a:p>
          <a:p>
            <a:r>
              <a:rPr lang="en-US" dirty="0"/>
              <a:t>Wrote analysis code to show pulse height of digitized </a:t>
            </a:r>
            <a:r>
              <a:rPr lang="en-US" dirty="0" err="1"/>
              <a:t>Xrays</a:t>
            </a:r>
            <a:r>
              <a:rPr lang="en-US" dirty="0"/>
              <a:t>.</a:t>
            </a:r>
          </a:p>
          <a:p>
            <a:r>
              <a:rPr lang="en-US" dirty="0"/>
              <a:t>Validated system using Ne+CF</a:t>
            </a:r>
            <a:r>
              <a:rPr lang="en-US" baseline="-25000" dirty="0"/>
              <a:t>4</a:t>
            </a:r>
            <a:r>
              <a:rPr lang="en-US" dirty="0"/>
              <a:t> to demonstrate known results.</a:t>
            </a:r>
          </a:p>
          <a:p>
            <a:r>
              <a:rPr lang="en-US" dirty="0"/>
              <a:t>Modified gas system to switch effortlessly from Ne to Ar mixtures.</a:t>
            </a:r>
          </a:p>
          <a:p>
            <a:r>
              <a:rPr lang="en-US" dirty="0"/>
              <a:t>Measured gain vs. voltage in Ar:CF</a:t>
            </a:r>
            <a:r>
              <a:rPr lang="en-US" baseline="-25000" dirty="0"/>
              <a:t>4  </a:t>
            </a:r>
            <a:r>
              <a:rPr lang="en-US" dirty="0"/>
              <a:t>60:40</a:t>
            </a:r>
          </a:p>
          <a:p>
            <a:r>
              <a:rPr lang="en-US" dirty="0"/>
              <a:t>Measured map of module response in Ar:CF</a:t>
            </a:r>
            <a:r>
              <a:rPr lang="en-US" baseline="-25000" dirty="0"/>
              <a:t>4</a:t>
            </a:r>
            <a:endParaRPr lang="en-US" dirty="0"/>
          </a:p>
          <a:p>
            <a:r>
              <a:rPr lang="en-US" dirty="0"/>
              <a:t>Conclusion:  Viability of Ar mixture established.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1D1EC-386F-48EF-D687-82F92A882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226" y="0"/>
            <a:ext cx="1667774" cy="1667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34AB4-EDDC-EB7B-4829-B954E08F3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54" y="698741"/>
            <a:ext cx="2219942" cy="2958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EB8237-F1F4-5229-CCDB-9D3914E5E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322" y="698739"/>
            <a:ext cx="3946207" cy="2958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CD28E1-7426-8983-10D8-B04B45B7D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528" y="698737"/>
            <a:ext cx="3946207" cy="29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0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18</a:t>
            </a:fld>
            <a:endParaRPr/>
          </a:p>
        </p:txBody>
      </p:sp>
      <p:sp>
        <p:nvSpPr>
          <p:cNvPr id="115" name="TextBox 4"/>
          <p:cNvSpPr txBox="1"/>
          <p:nvPr/>
        </p:nvSpPr>
        <p:spPr>
          <a:xfrm>
            <a:off x="45719" y="92597"/>
            <a:ext cx="1210056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 algn="l"/>
            <a:r>
              <a:rPr dirty="0"/>
              <a:t>Ne/CF4 50:50</a:t>
            </a:r>
            <a:r>
              <a:rPr lang="en-US" dirty="0"/>
              <a:t>  and Ar/CF4 60:40</a:t>
            </a:r>
            <a:endParaRPr dirty="0"/>
          </a:p>
        </p:txBody>
      </p:sp>
      <p:pic>
        <p:nvPicPr>
          <p:cNvPr id="116" name="gain_NeCF4.png" descr="gain_NeCF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426" y="757265"/>
            <a:ext cx="4147785" cy="2988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ampl_NeCF4.png" descr="ampl_NeCF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38" y="757265"/>
            <a:ext cx="4159088" cy="298869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02EFFD-E666-0A03-A67E-FA009347E72B}"/>
              </a:ext>
            </a:extLst>
          </p:cNvPr>
          <p:cNvCxnSpPr/>
          <p:nvPr/>
        </p:nvCxnSpPr>
        <p:spPr>
          <a:xfrm>
            <a:off x="5072332" y="2777706"/>
            <a:ext cx="12335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CBD1DE-4320-F289-652B-FA94913D8F65}"/>
              </a:ext>
            </a:extLst>
          </p:cNvPr>
          <p:cNvCxnSpPr/>
          <p:nvPr/>
        </p:nvCxnSpPr>
        <p:spPr>
          <a:xfrm>
            <a:off x="6305909" y="2812211"/>
            <a:ext cx="0" cy="439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mpl_NeCF4.png" descr="ampl_NeCF4.png">
            <a:extLst>
              <a:ext uri="{FF2B5EF4-FFF2-40B4-BE49-F238E27FC236}">
                <a16:creationId xmlns:a16="http://schemas.microsoft.com/office/drawing/2014/main" id="{AFCEB3E7-6E3E-D662-2A5D-0C723854B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03" y="3709716"/>
            <a:ext cx="3987223" cy="2872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ain_NeCF4.png" descr="gain_NeCF4.png">
            <a:extLst>
              <a:ext uri="{FF2B5EF4-FFF2-40B4-BE49-F238E27FC236}">
                <a16:creationId xmlns:a16="http://schemas.microsoft.com/office/drawing/2014/main" id="{04EB22BC-EC5B-4135-1409-499D93DBE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425" y="3745957"/>
            <a:ext cx="4147785" cy="298869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C9E3C0-6142-9EF9-CF52-DA70594C8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8132" y="1417959"/>
            <a:ext cx="3599538" cy="425621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Clear Xray peak</a:t>
            </a:r>
          </a:p>
          <a:p>
            <a:r>
              <a:rPr lang="en-US" dirty="0"/>
              <a:t>Noise very low/signal wide</a:t>
            </a:r>
          </a:p>
          <a:p>
            <a:pPr lvl="1"/>
            <a:r>
              <a:rPr lang="en-US" dirty="0"/>
              <a:t>Typical for very low IBF</a:t>
            </a:r>
          </a:p>
          <a:p>
            <a:r>
              <a:rPr lang="en-US" dirty="0"/>
              <a:t>Voltage scale X*(Fermilab)</a:t>
            </a:r>
          </a:p>
          <a:p>
            <a:pPr lvl="1"/>
            <a:r>
              <a:rPr lang="en-US" dirty="0"/>
              <a:t>Elevation ~600 feet.</a:t>
            </a:r>
          </a:p>
          <a:p>
            <a:pPr lvl="1"/>
            <a:r>
              <a:rPr lang="en-US" dirty="0"/>
              <a:t>Chambers all run low.</a:t>
            </a:r>
          </a:p>
          <a:p>
            <a:pPr lvl="1"/>
            <a:r>
              <a:rPr lang="en-US" dirty="0"/>
              <a:t>Very familiar &amp; expected.</a:t>
            </a:r>
          </a:p>
          <a:p>
            <a:r>
              <a:rPr lang="en-US" dirty="0"/>
              <a:t>2000X gain located.</a:t>
            </a:r>
          </a:p>
          <a:p>
            <a:pPr lvl="1"/>
            <a:r>
              <a:rPr lang="en-US" dirty="0"/>
              <a:t>Ne = 1.040X Fermilab</a:t>
            </a:r>
          </a:p>
          <a:p>
            <a:pPr lvl="1"/>
            <a:r>
              <a:rPr lang="en-US" dirty="0"/>
              <a:t>Ar = 1.185X Fermilab</a:t>
            </a:r>
          </a:p>
          <a:p>
            <a:pPr lvl="1"/>
            <a:r>
              <a:rPr lang="en-US" dirty="0"/>
              <a:t>Expected trend.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643097-F5C9-050A-F84B-2AB265352802}"/>
              </a:ext>
            </a:extLst>
          </p:cNvPr>
          <p:cNvSpPr/>
          <p:nvPr/>
        </p:nvSpPr>
        <p:spPr>
          <a:xfrm>
            <a:off x="5495026" y="4209691"/>
            <a:ext cx="19236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C9B648-3644-C794-3662-FA54EEA42EC7}"/>
                  </a:ext>
                </a:extLst>
              </p:cNvPr>
              <p:cNvSpPr txBox="1"/>
              <p:nvPr/>
            </p:nvSpPr>
            <p:spPr>
              <a:xfrm>
                <a:off x="5180976" y="4082405"/>
                <a:ext cx="2551789" cy="1573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𝑮𝒂𝒊𝒏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b="1" i="1" smtClean="0">
                                  <a:latin typeface="Cambria Math" panose="02040503050406030204" pitchFamily="18" charset="0"/>
                                </a:rPr>
                                <m:t>𝑨𝒓</m:t>
                              </m:r>
                            </m:num>
                            <m:den>
                              <m:r>
                                <a:rPr lang="en-US" sz="10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  <m:sSub>
                                <m:sSubPr>
                                  <m:ctrlPr>
                                    <a:rPr lang="en-US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1" i="1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sz="1000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𝟒𝟎</m:t>
                          </m:r>
                        </m:e>
                      </m:d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𝟖𝟖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 ∗ </m:t>
                      </m:r>
                      <m:sSup>
                        <m:sSupPr>
                          <m:ctrlPr>
                            <a:rPr lang="en-US" sz="1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𝟑𝟑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𝟒𝟒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p>
                      </m:sSup>
                    </m:oMath>
                  </m:oMathPara>
                </a14:m>
                <a:endParaRPr lang="en-US" sz="10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C9B648-3644-C794-3662-FA54EEA42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976" y="4082405"/>
                <a:ext cx="2551789" cy="157351"/>
              </a:xfrm>
              <a:prstGeom prst="rect">
                <a:avLst/>
              </a:prstGeom>
              <a:blipFill>
                <a:blip r:embed="rId6"/>
                <a:stretch>
                  <a:fillRect l="-718" t="-160000" b="-2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C1014990-8C38-39BE-C8BD-BFDBCD23FFF1}"/>
              </a:ext>
            </a:extLst>
          </p:cNvPr>
          <p:cNvSpPr/>
          <p:nvPr/>
        </p:nvSpPr>
        <p:spPr>
          <a:xfrm>
            <a:off x="5421124" y="1209867"/>
            <a:ext cx="192369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0E8637-94BD-69C9-4F57-AF53F74FDCC4}"/>
                  </a:ext>
                </a:extLst>
              </p:cNvPr>
              <p:cNvSpPr txBox="1"/>
              <p:nvPr/>
            </p:nvSpPr>
            <p:spPr>
              <a:xfrm>
                <a:off x="5137023" y="1104018"/>
                <a:ext cx="2599879" cy="1573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𝑮𝒂𝒊𝒏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b="1" i="1" smtClean="0">
                                  <a:latin typeface="Cambria Math" panose="02040503050406030204" pitchFamily="18" charset="0"/>
                                </a:rPr>
                                <m:t>𝑵𝒆</m:t>
                              </m:r>
                            </m:num>
                            <m:den>
                              <m:r>
                                <a:rPr lang="en-US" sz="10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  <m:sSub>
                                <m:sSubPr>
                                  <m:ctrlPr>
                                    <a:rPr lang="en-US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1" i="1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sz="1000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𝟓𝟔𝟎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𝟓𝟎</m:t>
                          </m:r>
                        </m:e>
                      </m:d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𝟐𝟔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𝟖𝟏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</a:rPr>
                        <m:t> ∗ </m:t>
                      </m:r>
                      <m:sSup>
                        <m:sSupPr>
                          <m:ctrlPr>
                            <a:rPr lang="en-US" sz="1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𝟑𝟑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0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p>
                      </m:sSup>
                    </m:oMath>
                  </m:oMathPara>
                </a14:m>
                <a:endParaRPr lang="en-US" sz="10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0E8637-94BD-69C9-4F57-AF53F74FD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023" y="1104018"/>
                <a:ext cx="2599879" cy="157351"/>
              </a:xfrm>
              <a:prstGeom prst="rect">
                <a:avLst/>
              </a:prstGeom>
              <a:blipFill>
                <a:blip r:embed="rId7"/>
                <a:stretch>
                  <a:fillRect l="-939" t="-150000" b="-2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EC1D85-5BED-2365-B930-3343920FBDE1}"/>
              </a:ext>
            </a:extLst>
          </p:cNvPr>
          <p:cNvCxnSpPr>
            <a:cxnSpLocks/>
          </p:cNvCxnSpPr>
          <p:nvPr/>
        </p:nvCxnSpPr>
        <p:spPr>
          <a:xfrm>
            <a:off x="5072332" y="5771072"/>
            <a:ext cx="17942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C746F4-BCC7-42AA-DA98-0F33B41D17AA}"/>
              </a:ext>
            </a:extLst>
          </p:cNvPr>
          <p:cNvCxnSpPr/>
          <p:nvPr/>
        </p:nvCxnSpPr>
        <p:spPr>
          <a:xfrm>
            <a:off x="6866626" y="5753819"/>
            <a:ext cx="0" cy="500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19</a:t>
            </a:fld>
            <a:endParaRPr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790B8C0-C8F5-6DF0-8930-72E5E951A5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2896" y="3906766"/>
            <a:ext cx="4012500" cy="2891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659F0A-C9C5-EEA8-E2DF-570B33849C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2896" y="411822"/>
            <a:ext cx="3928031" cy="2830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3F164-4E87-D435-9CFE-25306B50D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6072"/>
            <a:ext cx="3353833" cy="2462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45F1D6-73BD-28F3-CDC3-F31F4EF5D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5576"/>
            <a:ext cx="3353833" cy="2462840"/>
          </a:xfrm>
          <a:prstGeom prst="rect">
            <a:avLst/>
          </a:prstGeom>
        </p:spPr>
      </p:pic>
      <p:sp>
        <p:nvSpPr>
          <p:cNvPr id="121" name="TextBox 4"/>
          <p:cNvSpPr txBox="1"/>
          <p:nvPr/>
        </p:nvSpPr>
        <p:spPr>
          <a:xfrm>
            <a:off x="862142" y="2616413"/>
            <a:ext cx="289588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200" b="1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 algn="l"/>
            <a:r>
              <a:rPr dirty="0"/>
              <a:t>Ne/CF4 50:50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EE5E1C18-1105-6396-B0FA-EF349707D2E5}"/>
              </a:ext>
            </a:extLst>
          </p:cNvPr>
          <p:cNvSpPr txBox="1"/>
          <p:nvPr/>
        </p:nvSpPr>
        <p:spPr>
          <a:xfrm>
            <a:off x="862141" y="6122372"/>
            <a:ext cx="289588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200" b="1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 algn="l"/>
            <a:r>
              <a:rPr lang="en-US" dirty="0"/>
              <a:t>Ar</a:t>
            </a:r>
            <a:r>
              <a:rPr dirty="0"/>
              <a:t>/CF4 </a:t>
            </a:r>
            <a:r>
              <a:rPr lang="en-US" dirty="0"/>
              <a:t>6</a:t>
            </a:r>
            <a:r>
              <a:rPr dirty="0"/>
              <a:t>0:</a:t>
            </a:r>
            <a:r>
              <a:rPr lang="en-US" dirty="0"/>
              <a:t>4</a:t>
            </a:r>
            <a:r>
              <a:rPr dirty="0"/>
              <a:t>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79484B-9920-8DDB-DF23-AEC6AC016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349" y="411822"/>
            <a:ext cx="4023434" cy="2891212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1BE109A1-EED3-A8CC-1399-DAEE5F82D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5568" y="3933408"/>
            <a:ext cx="4034832" cy="2899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A96DF0-706C-721E-A619-68B98D742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1071" y="2282795"/>
            <a:ext cx="3531106" cy="254434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7F4CF0-EA92-A6E0-3AEA-CC9F9781B4FA}"/>
              </a:ext>
            </a:extLst>
          </p:cNvPr>
          <p:cNvCxnSpPr/>
          <p:nvPr/>
        </p:nvCxnSpPr>
        <p:spPr>
          <a:xfrm flipV="1">
            <a:off x="8997351" y="2406770"/>
            <a:ext cx="2613804" cy="2165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33DC40F-721E-AA70-4836-39B2DD3A92D5}"/>
              </a:ext>
            </a:extLst>
          </p:cNvPr>
          <p:cNvSpPr txBox="1"/>
          <p:nvPr/>
        </p:nvSpPr>
        <p:spPr>
          <a:xfrm>
            <a:off x="9332226" y="5892111"/>
            <a:ext cx="274966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Measured throughput: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modules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weeks = all done.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28A7-7184-8236-DF11-B5B49C254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Missing from Our Risk Registry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30282-6944-E472-BA1B-4A92D20D5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85088"/>
            <a:ext cx="8596668" cy="3285483"/>
          </a:xfrm>
        </p:spPr>
        <p:txBody>
          <a:bodyPr/>
          <a:lstStyle/>
          <a:p>
            <a:r>
              <a:rPr lang="en-US" dirty="0"/>
              <a:t>All projects attempt to capture cost and schedule risk in a risk registry.</a:t>
            </a:r>
          </a:p>
          <a:p>
            <a:r>
              <a:rPr lang="en-US" dirty="0"/>
              <a:t>sPHENIX (and the TPC in particular) failed to capture recent world events.</a:t>
            </a:r>
          </a:p>
          <a:p>
            <a:r>
              <a:rPr lang="en-US" dirty="0"/>
              <a:t>Today’s discussion:</a:t>
            </a:r>
          </a:p>
          <a:p>
            <a:pPr lvl="1"/>
            <a:r>
              <a:rPr lang="en-US" dirty="0"/>
              <a:t>TPC systems affected by both normal and unprecedented events.</a:t>
            </a:r>
          </a:p>
          <a:p>
            <a:pPr lvl="1"/>
            <a:r>
              <a:rPr lang="en-US" dirty="0"/>
              <a:t>Today we’ll list items and the mitigation strategies imposed and/or anticipated.</a:t>
            </a:r>
          </a:p>
          <a:p>
            <a:pPr lvl="2"/>
            <a:r>
              <a:rPr lang="en-US" dirty="0"/>
              <a:t>Module testing &amp; possible change of running gas.</a:t>
            </a:r>
          </a:p>
          <a:p>
            <a:pPr lvl="2"/>
            <a:r>
              <a:rPr lang="en-US" dirty="0"/>
              <a:t>Diffuse laser and fiber splitter light delivery.</a:t>
            </a:r>
          </a:p>
          <a:p>
            <a:pPr lvl="2"/>
            <a:r>
              <a:rPr lang="en-US" dirty="0"/>
              <a:t>PLL chip on the TPC FEE</a:t>
            </a:r>
          </a:p>
          <a:p>
            <a:pPr lvl="2"/>
            <a:r>
              <a:rPr lang="en-US" dirty="0"/>
              <a:t>Final construction &amp; testing to demonstrate TPC KPP’s.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A2637-3D86-58B2-1D7E-D281CABE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1" y="816638"/>
            <a:ext cx="3333751" cy="2309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E23A2-0D3D-1078-E6E3-29DC3A27F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904" y="816638"/>
            <a:ext cx="3464044" cy="2309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F02842-0CB9-1E9F-EEFB-F272EA058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100" y="815399"/>
            <a:ext cx="4106748" cy="2311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B0E49-2BCB-88F1-0B80-584CAFE1DC72}"/>
              </a:ext>
            </a:extLst>
          </p:cNvPr>
          <p:cNvSpPr txBox="1"/>
          <p:nvPr/>
        </p:nvSpPr>
        <p:spPr>
          <a:xfrm>
            <a:off x="783018" y="3164818"/>
            <a:ext cx="23337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Worldwide Pandemic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15728-FE15-9952-5678-AE7A029F768F}"/>
              </a:ext>
            </a:extLst>
          </p:cNvPr>
          <p:cNvSpPr txBox="1"/>
          <p:nvPr/>
        </p:nvSpPr>
        <p:spPr>
          <a:xfrm>
            <a:off x="4402068" y="3164818"/>
            <a:ext cx="21210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Supply Chain Crisis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4B432-5F64-DD98-75F3-FA7067EE0BBB}"/>
              </a:ext>
            </a:extLst>
          </p:cNvPr>
          <p:cNvSpPr txBox="1"/>
          <p:nvPr/>
        </p:nvSpPr>
        <p:spPr>
          <a:xfrm>
            <a:off x="8407616" y="3164818"/>
            <a:ext cx="16289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War in Europe</a:t>
            </a:r>
          </a:p>
        </p:txBody>
      </p:sp>
    </p:spTree>
    <p:extLst>
      <p:ext uri="{BB962C8B-B14F-4D97-AF65-F5344CB8AC3E}">
        <p14:creationId xmlns:p14="http://schemas.microsoft.com/office/powerpoint/2010/main" val="1674811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D873E1-4BE1-070F-C8FC-01D783D759B9}"/>
              </a:ext>
            </a:extLst>
          </p:cNvPr>
          <p:cNvSpPr txBox="1"/>
          <p:nvPr/>
        </p:nvSpPr>
        <p:spPr>
          <a:xfrm>
            <a:off x="5053050" y="435381"/>
            <a:ext cx="6566541" cy="34163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“try to kill it exercise”: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standard for stress tests is </a:t>
            </a:r>
            <a:br>
              <a:rPr lang="en-US" dirty="0"/>
            </a:br>
            <a:r>
              <a:rPr lang="en-US" dirty="0"/>
              <a:t>40 </a:t>
            </a:r>
            <a:r>
              <a:rPr lang="en-US" dirty="0" err="1"/>
              <a:t>nA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 while fighting noise, it was </a:t>
            </a:r>
            <a:br>
              <a:rPr lang="en-US" dirty="0"/>
            </a:br>
            <a:r>
              <a:rPr lang="en-US" dirty="0"/>
              <a:t>possible to delve into Xray-based </a:t>
            </a:r>
            <a:br>
              <a:rPr lang="en-US" dirty="0"/>
            </a:br>
            <a:r>
              <a:rPr lang="en-US" dirty="0"/>
              <a:t>stress tests.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difficult to make sparks from </a:t>
            </a:r>
            <a:r>
              <a:rPr lang="en-US" dirty="0" err="1"/>
              <a:t>Xrays</a:t>
            </a:r>
            <a:r>
              <a:rPr lang="en-US" dirty="0"/>
              <a:t> so we decided to </a:t>
            </a:r>
            <a:br>
              <a:rPr lang="en-US" dirty="0"/>
            </a:br>
            <a:r>
              <a:rPr lang="en-US" dirty="0"/>
              <a:t>push it to an extreme to at least see a few sparks.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means extreme: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4000 </a:t>
            </a:r>
            <a:r>
              <a:rPr lang="en-US" dirty="0" err="1"/>
              <a:t>nA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Gain at 2000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15,000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sparks in 20 minutes (no damage, but we got scared)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F5468-C508-FE40-55EA-5710E2B1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44747"/>
          </a:xfrm>
        </p:spPr>
        <p:txBody>
          <a:bodyPr/>
          <a:lstStyle/>
          <a:p>
            <a:r>
              <a:rPr lang="en-US" dirty="0"/>
              <a:t>Torture Chamber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427A8-0F9E-18EA-F362-DB980C8FB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44" y="4028789"/>
            <a:ext cx="8596668" cy="2393830"/>
          </a:xfrm>
        </p:spPr>
        <p:txBody>
          <a:bodyPr>
            <a:normAutofit/>
          </a:bodyPr>
          <a:lstStyle/>
          <a:p>
            <a:r>
              <a:rPr lang="en-US" dirty="0" err="1"/>
              <a:t>Xrays</a:t>
            </a:r>
            <a:r>
              <a:rPr lang="en-US" dirty="0"/>
              <a:t> are used for stress tests because they are easy to come by.</a:t>
            </a:r>
          </a:p>
          <a:p>
            <a:r>
              <a:rPr lang="en-US" dirty="0"/>
              <a:t>Alpha particles are a more stringent test (</a:t>
            </a:r>
            <a:r>
              <a:rPr lang="en-US" baseline="30000" dirty="0"/>
              <a:t>241</a:t>
            </a:r>
            <a:r>
              <a:rPr lang="en-US" dirty="0"/>
              <a:t>Am provides 5 MeV alpha)</a:t>
            </a:r>
          </a:p>
          <a:p>
            <a:r>
              <a:rPr lang="en-US" dirty="0"/>
              <a:t>Stress station as second and parallel device.</a:t>
            </a:r>
          </a:p>
          <a:p>
            <a:r>
              <a:rPr lang="en-US" dirty="0"/>
              <a:t>Side benefit:</a:t>
            </a:r>
          </a:p>
          <a:p>
            <a:pPr lvl="1"/>
            <a:r>
              <a:rPr lang="en-US" dirty="0"/>
              <a:t>Provides samples of sparks that will be detectable during running</a:t>
            </a:r>
            <a:br>
              <a:rPr lang="en-US" dirty="0"/>
            </a:br>
            <a:r>
              <a:rPr lang="en-US" dirty="0"/>
              <a:t>using the capacitive pickoff from the resistor chain.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F6244-F81F-6848-49A9-69A92A2EA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42" y="554373"/>
            <a:ext cx="4103444" cy="3076755"/>
          </a:xfrm>
          <a:prstGeom prst="rect">
            <a:avLst/>
          </a:prstGeom>
        </p:spPr>
      </p:pic>
      <p:pic>
        <p:nvPicPr>
          <p:cNvPr id="5" name="Picture 2" descr="People | Center for Frontiers in Nuclear Science: A Center for the  Promotion of the Electron Ion Collider">
            <a:extLst>
              <a:ext uri="{FF2B5EF4-FFF2-40B4-BE49-F238E27FC236}">
                <a16:creationId xmlns:a16="http://schemas.microsoft.com/office/drawing/2014/main" id="{7BAA729B-AEEC-7D0E-4BF9-4BA4B2549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832" y="0"/>
            <a:ext cx="1395167" cy="209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EE93C-79E1-82B6-0D16-3FD3D15D1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45" t="10859" r="41812" b="41168"/>
          <a:stretch/>
        </p:blipFill>
        <p:spPr>
          <a:xfrm>
            <a:off x="9177784" y="0"/>
            <a:ext cx="1619048" cy="2092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A223B-6DED-9F72-2A1E-AE1C5527E804}"/>
              </a:ext>
            </a:extLst>
          </p:cNvPr>
          <p:cNvSpPr txBox="1"/>
          <p:nvPr/>
        </p:nvSpPr>
        <p:spPr>
          <a:xfrm>
            <a:off x="8596668" y="5851467"/>
            <a:ext cx="353353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Measured throughput: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modules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weeks =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4148303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282D-7822-4735-AF12-3D01C94C2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1487"/>
          </a:xfr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41C40-9FA6-4D4B-83F0-7292F9F34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06" y="4619565"/>
            <a:ext cx="8596668" cy="2057279"/>
          </a:xfrm>
        </p:spPr>
        <p:txBody>
          <a:bodyPr/>
          <a:lstStyle/>
          <a:p>
            <a:r>
              <a:rPr lang="en-US" dirty="0"/>
              <a:t>Bright solutions showed that another fiber works fine (not to be fused)</a:t>
            </a:r>
          </a:p>
          <a:p>
            <a:r>
              <a:rPr lang="en-US" dirty="0"/>
              <a:t>Thor Labs offers an alternative to fusing:  Hex Fiber Bundle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308AC-AEA2-4850-A27A-81588C82B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24070" cy="4619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90BA12-8BEF-4989-A078-3E65A42A1552}"/>
              </a:ext>
            </a:extLst>
          </p:cNvPr>
          <p:cNvSpPr txBox="1"/>
          <p:nvPr/>
        </p:nvSpPr>
        <p:spPr>
          <a:xfrm>
            <a:off x="8362951" y="4495698"/>
            <a:ext cx="362146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Hex Fiber Bundle makes collection efficiency acceptable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90F0B-CB0F-4DF5-9B43-986CAFFB5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473" y="5428447"/>
            <a:ext cx="4767286" cy="12483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6489E-B778-A0D5-3F8A-84744293D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494" y="1075293"/>
            <a:ext cx="4006373" cy="2529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D623ED-AD2B-CA7B-935D-10750ECF6469}"/>
              </a:ext>
            </a:extLst>
          </p:cNvPr>
          <p:cNvSpPr txBox="1"/>
          <p:nvPr/>
        </p:nvSpPr>
        <p:spPr>
          <a:xfrm rot="341938">
            <a:off x="9909865" y="2277373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fused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ACBB22-ED33-66F5-96F8-5D867FC04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426" y="5237153"/>
            <a:ext cx="3404991" cy="155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55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52EC7-2546-E169-5261-56A1C8FB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44747"/>
          </a:xfrm>
        </p:spPr>
        <p:txBody>
          <a:bodyPr/>
          <a:lstStyle/>
          <a:p>
            <a:r>
              <a:rPr lang="en-US" dirty="0"/>
              <a:t>PLL Issue (now over)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DD8C1-A293-2019-6101-A891E2FA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634" y="811840"/>
            <a:ext cx="8596668" cy="5944546"/>
          </a:xfrm>
        </p:spPr>
        <p:txBody>
          <a:bodyPr>
            <a:normAutofit/>
          </a:bodyPr>
          <a:lstStyle/>
          <a:p>
            <a:r>
              <a:rPr lang="en-US" dirty="0"/>
              <a:t>TPC FEE designed with PLL to regenerate RHIC-multiple clock</a:t>
            </a:r>
          </a:p>
          <a:p>
            <a:r>
              <a:rPr lang="en-US" dirty="0"/>
              <a:t>PLL fine at sPHENIX radiation spec, trouble at ALICE rad spec.</a:t>
            </a:r>
          </a:p>
          <a:p>
            <a:pPr lvl="1"/>
            <a:r>
              <a:rPr lang="en-US" dirty="0"/>
              <a:t>Fixed crystal is rad hard, but leave PLL as “stuffing option”</a:t>
            </a:r>
          </a:p>
          <a:p>
            <a:pPr lvl="1"/>
            <a:r>
              <a:rPr lang="en-US" dirty="0"/>
              <a:t>FEE built without PLL.</a:t>
            </a:r>
          </a:p>
          <a:p>
            <a:pPr lvl="1"/>
            <a:r>
              <a:rPr lang="en-US" dirty="0"/>
              <a:t>Determined February 2022 as unsuitable via failed test.</a:t>
            </a:r>
          </a:p>
          <a:p>
            <a:r>
              <a:rPr lang="en-US" dirty="0"/>
              <a:t>Rework required for PLL chip:</a:t>
            </a:r>
          </a:p>
          <a:p>
            <a:r>
              <a:rPr lang="en-US" dirty="0"/>
              <a:t>March:</a:t>
            </a:r>
          </a:p>
          <a:p>
            <a:pPr lvl="1"/>
            <a:r>
              <a:rPr lang="en-US" dirty="0"/>
              <a:t>Identified 350/700 chips and placed order…hunt for more.</a:t>
            </a:r>
          </a:p>
          <a:p>
            <a:r>
              <a:rPr lang="en-US" dirty="0"/>
              <a:t>April 25:</a:t>
            </a:r>
          </a:p>
          <a:p>
            <a:pPr lvl="1"/>
            <a:r>
              <a:rPr lang="en-US" dirty="0"/>
              <a:t>Shipping date pushed to Spring 2023!</a:t>
            </a:r>
          </a:p>
          <a:p>
            <a:pPr lvl="1"/>
            <a:r>
              <a:rPr lang="en-US" dirty="0"/>
              <a:t>Alternatives:</a:t>
            </a:r>
          </a:p>
          <a:p>
            <a:pPr lvl="2"/>
            <a:r>
              <a:rPr lang="en-US" dirty="0"/>
              <a:t>Different brand PLL and adapter card</a:t>
            </a:r>
          </a:p>
          <a:p>
            <a:pPr lvl="2"/>
            <a:r>
              <a:rPr lang="en-US" dirty="0"/>
              <a:t>Use PLL inside FPGA</a:t>
            </a:r>
          </a:p>
          <a:p>
            <a:pPr lvl="2"/>
            <a:r>
              <a:rPr lang="en-US" dirty="0"/>
              <a:t>Use alternative chip from same manufacturer.</a:t>
            </a:r>
          </a:p>
          <a:p>
            <a:pPr lvl="1"/>
            <a:r>
              <a:rPr lang="en-US" dirty="0"/>
              <a:t>&gt;1000 on shelf arrives today or tomorrow.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D6737E-C023-BF4E-AA2C-48A8A299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606" y="101614"/>
            <a:ext cx="4175414" cy="3622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6F0479-7BB7-AA13-0C57-41889C14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72" y="1591569"/>
            <a:ext cx="1085858" cy="128588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A5D95D-6F00-F7D9-1AA6-3116F700F3E3}"/>
              </a:ext>
            </a:extLst>
          </p:cNvPr>
          <p:cNvCxnSpPr>
            <a:cxnSpLocks/>
          </p:cNvCxnSpPr>
          <p:nvPr/>
        </p:nvCxnSpPr>
        <p:spPr>
          <a:xfrm flipV="1">
            <a:off x="9761997" y="1335438"/>
            <a:ext cx="409567" cy="25613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>
            <a:extLst>
              <a:ext uri="{FF2B5EF4-FFF2-40B4-BE49-F238E27FC236}">
                <a16:creationId xmlns:a16="http://schemas.microsoft.com/office/drawing/2014/main" id="{A3594113-93C8-5B8C-A2CA-4B28A05AFE58}"/>
              </a:ext>
            </a:extLst>
          </p:cNvPr>
          <p:cNvSpPr/>
          <p:nvPr/>
        </p:nvSpPr>
        <p:spPr>
          <a:xfrm>
            <a:off x="7607684" y="5373316"/>
            <a:ext cx="306552" cy="379551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140163-11F5-604A-C3AE-56D2EE43A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264" y="3794002"/>
            <a:ext cx="3905946" cy="3063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896509-6B5B-C753-4EA5-B45B91AAFD70}"/>
              </a:ext>
            </a:extLst>
          </p:cNvPr>
          <p:cNvSpPr txBox="1"/>
          <p:nvPr/>
        </p:nvSpPr>
        <p:spPr>
          <a:xfrm>
            <a:off x="6769715" y="539122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A,B,C</a:t>
            </a:r>
          </a:p>
        </p:txBody>
      </p:sp>
    </p:spTree>
    <p:extLst>
      <p:ext uri="{BB962C8B-B14F-4D97-AF65-F5344CB8AC3E}">
        <p14:creationId xmlns:p14="http://schemas.microsoft.com/office/powerpoint/2010/main" val="1671445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44A78-398C-7119-1DC6-168668CEF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18868"/>
          </a:xfrm>
        </p:spPr>
        <p:txBody>
          <a:bodyPr/>
          <a:lstStyle/>
          <a:p>
            <a:r>
              <a:rPr lang="en-US" dirty="0"/>
              <a:t>Recouping Lost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2D06A-DE2E-E2B9-C79C-A0DEBDAE7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1735" y="3429000"/>
            <a:ext cx="5345501" cy="3325482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US" dirty="0"/>
              <a:t>Discussion with sPHENIX management:</a:t>
            </a:r>
          </a:p>
          <a:p>
            <a:pPr lvl="1"/>
            <a:r>
              <a:rPr lang="en-US" dirty="0"/>
              <a:t>Need to borrow a top-notch EXPERIENCED tech for TPC project from now until the end.</a:t>
            </a:r>
          </a:p>
          <a:p>
            <a:pPr lvl="1"/>
            <a:r>
              <a:rPr lang="en-US" dirty="0"/>
              <a:t>Expertise and experience are more helpful than extra hands to the TPC now.</a:t>
            </a:r>
          </a:p>
          <a:p>
            <a:r>
              <a:rPr lang="en-US" dirty="0"/>
              <a:t>Specific request:</a:t>
            </a:r>
          </a:p>
          <a:p>
            <a:pPr lvl="1"/>
            <a:r>
              <a:rPr lang="en-US" dirty="0"/>
              <a:t>Carter Biggs</a:t>
            </a:r>
          </a:p>
          <a:p>
            <a:pPr lvl="2"/>
            <a:r>
              <a:rPr lang="en-US" dirty="0"/>
              <a:t>Lead tech of PHENIX and sPHENIX for many years.</a:t>
            </a:r>
          </a:p>
          <a:p>
            <a:pPr lvl="2"/>
            <a:r>
              <a:rPr lang="en-US" dirty="0"/>
              <a:t>Now in partial retirement (~60% time).</a:t>
            </a:r>
          </a:p>
          <a:p>
            <a:pPr lvl="1"/>
            <a:r>
              <a:rPr lang="en-US" dirty="0"/>
              <a:t>Done!  Carter is full time TPC starting next week.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9D12C-0E92-FF26-520E-8FDCD9A8E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42" b="28038"/>
          <a:stretch/>
        </p:blipFill>
        <p:spPr>
          <a:xfrm>
            <a:off x="8285477" y="549276"/>
            <a:ext cx="2307759" cy="279777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D5A0D2-3741-A5EE-A580-76C9DB2BFED2}"/>
              </a:ext>
            </a:extLst>
          </p:cNvPr>
          <p:cNvSpPr txBox="1">
            <a:spLocks/>
          </p:cNvSpPr>
          <p:nvPr/>
        </p:nvSpPr>
        <p:spPr>
          <a:xfrm>
            <a:off x="74764" y="874144"/>
            <a:ext cx="6430270" cy="59838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Time saving plan under</a:t>
            </a:r>
            <a:br>
              <a:rPr lang="en-US" dirty="0"/>
            </a:br>
            <a:r>
              <a:rPr lang="en-US" dirty="0"/>
              <a:t>discussion with BNL</a:t>
            </a:r>
            <a:br>
              <a:rPr lang="en-US" dirty="0"/>
            </a:br>
            <a:r>
              <a:rPr lang="en-US" dirty="0"/>
              <a:t>mechanical engineers.</a:t>
            </a:r>
          </a:p>
          <a:p>
            <a:r>
              <a:rPr lang="en-US" dirty="0"/>
              <a:t>Original plan:</a:t>
            </a:r>
          </a:p>
          <a:p>
            <a:pPr lvl="1"/>
            <a:r>
              <a:rPr lang="en-US" dirty="0"/>
              <a:t>Empty wagon wheel on frame.</a:t>
            </a:r>
          </a:p>
          <a:p>
            <a:pPr lvl="1"/>
            <a:r>
              <a:rPr lang="en-US" dirty="0"/>
              <a:t>Inner/outer field cages</a:t>
            </a:r>
          </a:p>
          <a:p>
            <a:pPr lvl="1"/>
            <a:r>
              <a:rPr lang="en-US" dirty="0"/>
              <a:t>Central-membrane</a:t>
            </a:r>
          </a:p>
          <a:p>
            <a:pPr lvl="1"/>
            <a:r>
              <a:rPr lang="en-US" dirty="0"/>
              <a:t>Bottom wagon wheel</a:t>
            </a:r>
          </a:p>
          <a:p>
            <a:pPr lvl="1"/>
            <a:r>
              <a:rPr lang="en-US" dirty="0"/>
              <a:t>Empty TPC </a:t>
            </a:r>
            <a:r>
              <a:rPr lang="en-US" dirty="0">
                <a:sym typeface="Wingdings" panose="05000000000000000000" pitchFamily="2" charset="2"/>
              </a:rPr>
              <a:t> horizontal for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module installation.</a:t>
            </a:r>
          </a:p>
          <a:p>
            <a:r>
              <a:rPr lang="en-US" dirty="0">
                <a:sym typeface="Wingdings" panose="05000000000000000000" pitchFamily="2" charset="2"/>
              </a:rPr>
              <a:t>New concept under discussion: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Populate wagon wheels with modules first.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Benefit:  Much faster assembly.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Risk:  Heavier to move from vertical to horizontal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Needs: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Analysis by engineers (ongoing).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Experienced technician to oversee.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F1933-A349-913E-EBD2-71AAB6D76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24" y="770627"/>
            <a:ext cx="259851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26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9E3B-38D0-CB63-F56B-857B901C9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62000"/>
          </a:xfrm>
        </p:spPr>
        <p:txBody>
          <a:bodyPr/>
          <a:lstStyle/>
          <a:p>
            <a:r>
              <a:rPr lang="en-US" dirty="0"/>
              <a:t>Tasks Before Shipping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7C424-17AD-491A-C4CE-29E2C475A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96" y="4260432"/>
            <a:ext cx="8596668" cy="2402032"/>
          </a:xfrm>
        </p:spPr>
        <p:txBody>
          <a:bodyPr/>
          <a:lstStyle/>
          <a:p>
            <a:r>
              <a:rPr lang="en-US" dirty="0"/>
              <a:t>The KPP’s for the TPC that we need to verify are:</a:t>
            </a:r>
          </a:p>
          <a:p>
            <a:pPr lvl="1"/>
            <a:r>
              <a:rPr lang="en-US" dirty="0"/>
              <a:t>Live channel fraction (test pulser OK for this)</a:t>
            </a:r>
          </a:p>
          <a:p>
            <a:pPr lvl="1"/>
            <a:r>
              <a:rPr lang="en-US" dirty="0"/>
              <a:t>MIP efficiency (must actually “run” the detector)</a:t>
            </a:r>
          </a:p>
          <a:p>
            <a:r>
              <a:rPr lang="en-US" dirty="0"/>
              <a:t>Only Argon can be available and affordable so we must use that.</a:t>
            </a:r>
          </a:p>
          <a:p>
            <a:r>
              <a:rPr lang="en-US" dirty="0"/>
              <a:t>The slice test electronics (or a duplicate thereof) tests one sector at a time.</a:t>
            </a:r>
          </a:p>
          <a:p>
            <a:pPr lvl="1"/>
            <a:r>
              <a:rPr lang="en-US" dirty="0"/>
              <a:t>No need for a trigger…plenty of cosmic rays in this large of a volume.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E2897-4871-9426-BA0E-F380D066C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92" y="667109"/>
            <a:ext cx="2596624" cy="3456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05F43C-4959-A3FE-973D-F73F035FAFA3}"/>
              </a:ext>
            </a:extLst>
          </p:cNvPr>
          <p:cNvSpPr txBox="1"/>
          <p:nvPr/>
        </p:nvSpPr>
        <p:spPr>
          <a:xfrm>
            <a:off x="338261" y="3646558"/>
            <a:ext cx="11504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Slice 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47A61-BE13-9DF8-2711-766FE621A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751" y="667109"/>
            <a:ext cx="2593168" cy="3456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9AB90B-EF09-819A-C984-9544D12E4B13}"/>
              </a:ext>
            </a:extLst>
          </p:cNvPr>
          <p:cNvSpPr txBox="1"/>
          <p:nvPr/>
        </p:nvSpPr>
        <p:spPr>
          <a:xfrm>
            <a:off x="3799550" y="3661395"/>
            <a:ext cx="17927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Recirculate Gas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6185B1-AE67-B204-BAD7-BA044AE08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654" y="667109"/>
            <a:ext cx="2593169" cy="34563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61490C-0029-41EB-877E-A831A81E5E82}"/>
              </a:ext>
            </a:extLst>
          </p:cNvPr>
          <p:cNvSpPr txBox="1"/>
          <p:nvPr/>
        </p:nvSpPr>
        <p:spPr>
          <a:xfrm>
            <a:off x="6949169" y="3662314"/>
            <a:ext cx="14794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High Voltage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D42314-444C-41FC-0B83-04A73B76D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923" y="667108"/>
            <a:ext cx="3456318" cy="34563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84EEDB-F9D9-623B-844A-F018114016B2}"/>
              </a:ext>
            </a:extLst>
          </p:cNvPr>
          <p:cNvSpPr txBox="1"/>
          <p:nvPr/>
        </p:nvSpPr>
        <p:spPr>
          <a:xfrm>
            <a:off x="9496251" y="3662491"/>
            <a:ext cx="26212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Chiller from Evaporator</a:t>
            </a:r>
          </a:p>
        </p:txBody>
      </p:sp>
    </p:spTree>
    <p:extLst>
      <p:ext uri="{BB962C8B-B14F-4D97-AF65-F5344CB8AC3E}">
        <p14:creationId xmlns:p14="http://schemas.microsoft.com/office/powerpoint/2010/main" val="218058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9E3B-38D0-CB63-F56B-857B901C9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62000"/>
          </a:xfrm>
        </p:spPr>
        <p:txBody>
          <a:bodyPr/>
          <a:lstStyle/>
          <a:p>
            <a:r>
              <a:rPr lang="en-US" dirty="0"/>
              <a:t>Tasks After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7C424-17AD-491A-C4CE-29E2C475A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81" y="663216"/>
            <a:ext cx="9562221" cy="6065388"/>
          </a:xfrm>
        </p:spPr>
        <p:txBody>
          <a:bodyPr/>
          <a:lstStyle/>
          <a:p>
            <a:r>
              <a:rPr lang="en-US" dirty="0"/>
              <a:t>Immediate Tasks after installation:</a:t>
            </a:r>
          </a:p>
          <a:p>
            <a:pPr lvl="1"/>
            <a:r>
              <a:rPr lang="en-US" dirty="0"/>
              <a:t>Celebrate</a:t>
            </a:r>
          </a:p>
          <a:p>
            <a:pPr lvl="1"/>
            <a:r>
              <a:rPr lang="en-US" dirty="0"/>
              <a:t>Rest</a:t>
            </a:r>
          </a:p>
          <a:p>
            <a:pPr lvl="1"/>
            <a:r>
              <a:rPr lang="en-US" dirty="0"/>
              <a:t>Code</a:t>
            </a:r>
          </a:p>
          <a:p>
            <a:r>
              <a:rPr lang="en-US" dirty="0"/>
              <a:t>Shakedown is best only after all services are installed:</a:t>
            </a:r>
          </a:p>
          <a:p>
            <a:pPr lvl="1"/>
            <a:r>
              <a:rPr lang="en-US" dirty="0"/>
              <a:t>High Voltage</a:t>
            </a:r>
          </a:p>
          <a:p>
            <a:pPr lvl="1"/>
            <a:r>
              <a:rPr lang="en-US" dirty="0"/>
              <a:t>Gas</a:t>
            </a:r>
          </a:p>
          <a:p>
            <a:pPr lvl="1"/>
            <a:r>
              <a:rPr lang="en-US" dirty="0"/>
              <a:t>Cooling</a:t>
            </a:r>
          </a:p>
          <a:p>
            <a:pPr lvl="1"/>
            <a:r>
              <a:rPr lang="en-US" dirty="0"/>
              <a:t>DAQ</a:t>
            </a:r>
          </a:p>
          <a:p>
            <a:r>
              <a:rPr lang="en-US" dirty="0"/>
              <a:t>Free running mode of the SAMPA will ultimately allow cosmic running:</a:t>
            </a:r>
          </a:p>
          <a:p>
            <a:pPr lvl="1"/>
            <a:r>
              <a:rPr lang="en-US" dirty="0"/>
              <a:t>No trigger required with SAMPA in “streaming mode”</a:t>
            </a:r>
          </a:p>
          <a:p>
            <a:pPr lvl="1"/>
            <a:r>
              <a:rPr lang="en-US" dirty="0"/>
              <a:t>Tracks will actually be reasonably high rate.</a:t>
            </a:r>
          </a:p>
          <a:p>
            <a:pPr lvl="1"/>
            <a:r>
              <a:rPr lang="en-US" dirty="0"/>
              <a:t>Laser firings (both line and diffuse laser) will insert “known” signals.</a:t>
            </a:r>
          </a:p>
          <a:p>
            <a:pPr lvl="2"/>
            <a:r>
              <a:rPr lang="en-US" dirty="0"/>
              <a:t>Running without B-field will allow 3D map of E-field driven static distortions.</a:t>
            </a:r>
          </a:p>
          <a:p>
            <a:pPr lvl="2"/>
            <a:r>
              <a:rPr lang="en-US" dirty="0"/>
              <a:t>Running with B-field will allow full map of E &amp; B-driven static distortions.</a:t>
            </a:r>
          </a:p>
          <a:p>
            <a:pPr lvl="2"/>
            <a:r>
              <a:rPr lang="en-US" dirty="0"/>
              <a:t>Dynamic distortions required collisions.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56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9D35D-1D37-4005-8FF6-88A2F103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1586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85CAF-ABBA-4A2E-BBF4-7F607FF61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57" y="776246"/>
            <a:ext cx="9180522" cy="5830348"/>
          </a:xfrm>
        </p:spPr>
        <p:txBody>
          <a:bodyPr>
            <a:normAutofit/>
          </a:bodyPr>
          <a:lstStyle/>
          <a:p>
            <a:r>
              <a:rPr lang="en-US" dirty="0"/>
              <a:t>Gas Issues</a:t>
            </a:r>
          </a:p>
          <a:p>
            <a:pPr lvl="1"/>
            <a:r>
              <a:rPr lang="en-US" dirty="0"/>
              <a:t>Consultation w/ sPHENIX management and ALICE experts.</a:t>
            </a:r>
          </a:p>
          <a:p>
            <a:pPr lvl="1"/>
            <a:r>
              <a:rPr lang="en-US" dirty="0"/>
              <a:t>Theoretical investigation of viable gas yields best result.</a:t>
            </a:r>
          </a:p>
          <a:p>
            <a:pPr lvl="1"/>
            <a:r>
              <a:rPr lang="en-US" dirty="0"/>
              <a:t>Reconfiguration of gain mapper provides validation.</a:t>
            </a:r>
          </a:p>
          <a:p>
            <a:pPr lvl="1"/>
            <a:r>
              <a:rPr lang="en-US" dirty="0"/>
              <a:t>Prefer Neon, but know what to do if it is not available.</a:t>
            </a:r>
          </a:p>
          <a:p>
            <a:r>
              <a:rPr lang="en-US" dirty="0"/>
              <a:t>Laser Fiber Issue</a:t>
            </a:r>
          </a:p>
          <a:p>
            <a:pPr lvl="1"/>
            <a:r>
              <a:rPr lang="en-US" dirty="0"/>
              <a:t>New fiber &amp; coupling technique highly likely to proceed.</a:t>
            </a:r>
          </a:p>
          <a:p>
            <a:pPr lvl="1"/>
            <a:r>
              <a:rPr lang="en-US" dirty="0"/>
              <a:t>Need to pull the trigger on the lasers basically immediately.</a:t>
            </a:r>
          </a:p>
          <a:p>
            <a:r>
              <a:rPr lang="en-US" dirty="0"/>
              <a:t>PLL issue</a:t>
            </a:r>
          </a:p>
          <a:p>
            <a:pPr lvl="1"/>
            <a:r>
              <a:rPr lang="en-US" dirty="0"/>
              <a:t>Solved.</a:t>
            </a:r>
          </a:p>
          <a:p>
            <a:r>
              <a:rPr lang="en-US" dirty="0"/>
              <a:t>Cavalry</a:t>
            </a:r>
          </a:p>
          <a:p>
            <a:pPr lvl="1"/>
            <a:r>
              <a:rPr lang="en-US" dirty="0"/>
              <a:t>Most experienced tech I know of becomes TPC-only tech.</a:t>
            </a:r>
          </a:p>
          <a:p>
            <a:pPr lvl="1"/>
            <a:r>
              <a:rPr lang="en-US" dirty="0"/>
              <a:t>Vital for moving along big steps like assembly.</a:t>
            </a:r>
          </a:p>
          <a:p>
            <a:pPr lvl="1"/>
            <a:r>
              <a:rPr lang="en-US" dirty="0"/>
              <a:t>BNL engineers validating new time-saving assembly procedure.</a:t>
            </a:r>
          </a:p>
          <a:p>
            <a:r>
              <a:rPr lang="en-US" dirty="0"/>
              <a:t>On schedule delivery restored to “likely” status by aggressive/effective action. </a:t>
            </a:r>
          </a:p>
        </p:txBody>
      </p:sp>
    </p:spTree>
    <p:extLst>
      <p:ext uri="{BB962C8B-B14F-4D97-AF65-F5344CB8AC3E}">
        <p14:creationId xmlns:p14="http://schemas.microsoft.com/office/powerpoint/2010/main" val="1064846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6574-7698-BC01-3434-6F8E05C68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296792" cy="704295"/>
          </a:xfrm>
        </p:spPr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935F4-50C1-8467-EC7C-3012A5BF5571}"/>
              </a:ext>
            </a:extLst>
          </p:cNvPr>
          <p:cNvSpPr txBox="1"/>
          <p:nvPr/>
        </p:nvSpPr>
        <p:spPr>
          <a:xfrm>
            <a:off x="266330" y="810828"/>
            <a:ext cx="938369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Delayed module testing from subtle sPHENIX-unique issues solved.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Mitigation = new software and hardware to speed gain mapping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Neon Supply Issue due to Ukraine War.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Mitigation = Consult sPHENIX management; ALICE expertise; 1</a:t>
            </a:r>
            <a:r>
              <a:rPr lang="en-US" baseline="30000" dirty="0"/>
              <a:t>st</a:t>
            </a:r>
            <a:r>
              <a:rPr lang="en-US" dirty="0"/>
              <a:t> principal calculations; Backup gas identified; backup gas measured; backup gas validated.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Diffuse Laser Fibers Exhibit Anomalous/Rapid Degradation of Transmission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Mitigation =  fiber source found (tested and works); New light coupling devised (ready for testing)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PLL chip required for FEE card becomes unavailable.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Mitigation = Alternate version of chip identified/purchased.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Assembly of TPC and testing for KPP validation possible delay: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new working gas alternative to verify that TPC meets KPP specifications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Assign senior sPHENIX tech to work exclusively on the TPC.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Devise time-saving construction plan.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Restored “likely” status for TPC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sPHENIX on current schedule (October 2022)</a:t>
            </a:r>
          </a:p>
        </p:txBody>
      </p:sp>
    </p:spTree>
    <p:extLst>
      <p:ext uri="{BB962C8B-B14F-4D97-AF65-F5344CB8AC3E}">
        <p14:creationId xmlns:p14="http://schemas.microsoft.com/office/powerpoint/2010/main" val="389501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225DD-6EEE-E20C-A080-1FA61439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36121"/>
          </a:xfrm>
        </p:spPr>
        <p:txBody>
          <a:bodyPr/>
          <a:lstStyle/>
          <a:p>
            <a:r>
              <a:rPr lang="en-US" dirty="0"/>
              <a:t>Module Steps &amp; Tests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8A5C9-F31F-B6CB-6808-EDB98DD52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88" y="5312808"/>
            <a:ext cx="8596668" cy="1545192"/>
          </a:xfrm>
        </p:spPr>
        <p:txBody>
          <a:bodyPr/>
          <a:lstStyle/>
          <a:p>
            <a:r>
              <a:rPr lang="en-US" dirty="0"/>
              <a:t>Status last time we spoke:</a:t>
            </a:r>
          </a:p>
          <a:p>
            <a:pPr lvl="1"/>
            <a:r>
              <a:rPr lang="en-US" dirty="0"/>
              <a:t>All modules/gems HV tested in air.</a:t>
            </a:r>
          </a:p>
          <a:p>
            <a:pPr lvl="1"/>
            <a:r>
              <a:rPr lang="en-US" dirty="0"/>
              <a:t>Characterization station 1</a:t>
            </a:r>
            <a:r>
              <a:rPr lang="en-US" baseline="30000" dirty="0"/>
              <a:t>st</a:t>
            </a:r>
            <a:r>
              <a:rPr lang="en-US" dirty="0"/>
              <a:t> results were poor.</a:t>
            </a:r>
          </a:p>
          <a:p>
            <a:pPr lvl="1"/>
            <a:r>
              <a:rPr lang="en-US" dirty="0"/>
              <a:t>Next step:  fix characterization station and complete tests.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BEAE7-9D44-410F-0F5F-2A0D93FC9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93" y="778155"/>
            <a:ext cx="2823518" cy="2118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6AA32-2DCD-2FD3-B6C4-636CC47B1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893" y="778155"/>
            <a:ext cx="7081643" cy="2118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9BA99-25E0-5BFB-3797-5CB84FE6B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93" y="2938731"/>
            <a:ext cx="4695449" cy="2206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C62450-25FE-FCD4-D278-85182A715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824" y="2938730"/>
            <a:ext cx="1652210" cy="2206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D618C1-ECE9-43E3-0DA7-E8B7705038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159" b="23436"/>
          <a:stretch/>
        </p:blipFill>
        <p:spPr>
          <a:xfrm>
            <a:off x="6852416" y="2938730"/>
            <a:ext cx="2652405" cy="2206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6C195E-FB43-0420-E3A2-D71F03D7ADDB}"/>
              </a:ext>
            </a:extLst>
          </p:cNvPr>
          <p:cNvSpPr txBox="1"/>
          <p:nvPr/>
        </p:nvSpPr>
        <p:spPr>
          <a:xfrm>
            <a:off x="7446687" y="4760359"/>
            <a:ext cx="146386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WTF…cannot be</a:t>
            </a:r>
          </a:p>
        </p:txBody>
      </p:sp>
    </p:spTree>
    <p:extLst>
      <p:ext uri="{BB962C8B-B14F-4D97-AF65-F5344CB8AC3E}">
        <p14:creationId xmlns:p14="http://schemas.microsoft.com/office/powerpoint/2010/main" val="3343413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87C3-F7FA-425F-9135-E58E9321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324600" cy="800456"/>
          </a:xfrm>
        </p:spPr>
        <p:txBody>
          <a:bodyPr/>
          <a:lstStyle/>
          <a:p>
            <a:r>
              <a:rPr lang="en-US" dirty="0"/>
              <a:t>Impossible Slope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7D670-7320-46BC-A221-45545F79E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8450" y="1"/>
            <a:ext cx="5543550" cy="45720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Gain map from Xray system showed crazy gain variation across the module.</a:t>
            </a:r>
          </a:p>
          <a:p>
            <a:r>
              <a:rPr lang="en-US" dirty="0"/>
              <a:t>Played games:</a:t>
            </a:r>
          </a:p>
          <a:p>
            <a:pPr lvl="1"/>
            <a:r>
              <a:rPr lang="en-US" dirty="0"/>
              <a:t>Non-uniform drift field?  --NO</a:t>
            </a:r>
          </a:p>
          <a:p>
            <a:pPr lvl="1"/>
            <a:r>
              <a:rPr lang="en-US" dirty="0"/>
              <a:t>Gas differences (inlet at high gain, outlet at low gain)  --NO</a:t>
            </a:r>
          </a:p>
          <a:p>
            <a:pPr lvl="1"/>
            <a:r>
              <a:rPr lang="en-US" dirty="0"/>
              <a:t>Drying the GEMs using the gas?  --NO</a:t>
            </a:r>
          </a:p>
          <a:p>
            <a:r>
              <a:rPr lang="en-US" dirty="0"/>
              <a:t>The least likely idea (until then) worked:</a:t>
            </a:r>
          </a:p>
          <a:p>
            <a:pPr lvl="1"/>
            <a:r>
              <a:rPr lang="en-US" dirty="0"/>
              <a:t>Current = Rate * Gain</a:t>
            </a:r>
          </a:p>
          <a:p>
            <a:pPr lvl="1"/>
            <a:r>
              <a:rPr lang="en-US" dirty="0"/>
              <a:t>Maybe X-ray source rate changes with position?</a:t>
            </a:r>
          </a:p>
          <a:p>
            <a:pPr lvl="1"/>
            <a:r>
              <a:rPr lang="en-US" dirty="0"/>
              <a:t>Long Narrow collimator is sensitive to spot.</a:t>
            </a:r>
          </a:p>
          <a:p>
            <a:pPr lvl="1"/>
            <a:r>
              <a:rPr lang="en-US" dirty="0"/>
              <a:t>Replace with wide collimator and </a:t>
            </a:r>
            <a:br>
              <a:rPr lang="en-US" dirty="0"/>
            </a:br>
            <a:r>
              <a:rPr lang="en-US" dirty="0"/>
              <a:t>high-Z “washer” with a narrow hole.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9E6A9-3576-4392-9256-3A37A3D0B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95" b="23334"/>
          <a:stretch/>
        </p:blipFill>
        <p:spPr>
          <a:xfrm>
            <a:off x="207995" y="800456"/>
            <a:ext cx="6324600" cy="5774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76BF4-21EE-4E95-824A-BD197953CC5C}"/>
              </a:ext>
            </a:extLst>
          </p:cNvPr>
          <p:cNvSpPr txBox="1"/>
          <p:nvPr/>
        </p:nvSpPr>
        <p:spPr>
          <a:xfrm>
            <a:off x="533400" y="1800225"/>
            <a:ext cx="12282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WTF???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DF0E2D-517B-49B0-9638-04922DB0F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380" y="4616833"/>
            <a:ext cx="5557620" cy="19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43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F6DF-28D6-4E1B-9B9C-0C180788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91910"/>
          </a:xfrm>
        </p:spPr>
        <p:txBody>
          <a:bodyPr/>
          <a:lstStyle/>
          <a:p>
            <a:r>
              <a:rPr lang="en-US" dirty="0"/>
              <a:t>Moire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DDABA-66DF-44FE-8578-1AC49DAFC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86219"/>
            <a:ext cx="5572125" cy="183921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After X-ray spot location is irrelevant, a new phenomenon appeared:</a:t>
            </a:r>
            <a:br>
              <a:rPr lang="en-US" dirty="0"/>
            </a:br>
            <a:r>
              <a:rPr lang="en-US" dirty="0"/>
              <a:t>Moire Pattern from Lines and Circles!</a:t>
            </a:r>
          </a:p>
          <a:p>
            <a:r>
              <a:rPr lang="en-US" dirty="0"/>
              <a:t>Lines = cartesian coordinates during X-ray scans</a:t>
            </a:r>
          </a:p>
          <a:p>
            <a:r>
              <a:rPr lang="en-US" dirty="0"/>
              <a:t>Circles = High Voltage sectors of the GEMs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0D701-0061-4E7F-BF52-E8193E149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67" r="22417" b="23195"/>
          <a:stretch/>
        </p:blipFill>
        <p:spPr>
          <a:xfrm>
            <a:off x="103860" y="1028700"/>
            <a:ext cx="5761382" cy="5210175"/>
          </a:xfrm>
          <a:prstGeom prst="rect">
            <a:avLst/>
          </a:prstGeom>
        </p:spPr>
      </p:pic>
      <p:pic>
        <p:nvPicPr>
          <p:cNvPr id="2050" name="Picture 2" descr="moiré conic sections">
            <a:extLst>
              <a:ext uri="{FF2B5EF4-FFF2-40B4-BE49-F238E27FC236}">
                <a16:creationId xmlns:a16="http://schemas.microsoft.com/office/drawing/2014/main" id="{5D3B7850-FFE0-46AC-B635-6D11C5B76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42" y="2562225"/>
            <a:ext cx="355282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9C1EA2-06E9-457E-A1AE-8EAE548E6F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81" t="21558"/>
          <a:stretch/>
        </p:blipFill>
        <p:spPr>
          <a:xfrm>
            <a:off x="8880238" y="2532314"/>
            <a:ext cx="3311762" cy="43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7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BBD4B-24FD-4F79-AF62-7EFD0186A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Radial Scan Reveals the “Dips”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C33F6-D576-45F5-877B-A9C1FDEC0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278" y="4263557"/>
            <a:ext cx="9534185" cy="2297499"/>
          </a:xfrm>
        </p:spPr>
        <p:txBody>
          <a:bodyPr/>
          <a:lstStyle/>
          <a:p>
            <a:r>
              <a:rPr lang="en-US" dirty="0"/>
              <a:t>Plateau response while Xray is within the HV sector is the true gain reference.</a:t>
            </a:r>
          </a:p>
          <a:p>
            <a:r>
              <a:rPr lang="en-US" dirty="0"/>
              <a:t>Eliminate cartesian pattern of motor movement.</a:t>
            </a:r>
          </a:p>
          <a:p>
            <a:r>
              <a:rPr lang="en-US" dirty="0"/>
              <a:t>Take very fine steps in a radial direction at each phi location.</a:t>
            </a:r>
          </a:p>
          <a:p>
            <a:r>
              <a:rPr lang="en-US" dirty="0"/>
              <a:t>Use “16 Candles” function to locate plateau.</a:t>
            </a:r>
          </a:p>
          <a:p>
            <a:r>
              <a:rPr lang="en-US" dirty="0"/>
              <a:t>Sample the results only at the plateau.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014640-658C-45B6-9D1F-5CAC2F6C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78" y="635346"/>
            <a:ext cx="5041317" cy="3516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28B96-BDDA-4669-A558-FF960ADD9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891" y="555480"/>
            <a:ext cx="5196412" cy="3595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3697FE-8762-3D2A-9505-47B0894D1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3778" y="4402316"/>
            <a:ext cx="1646944" cy="23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49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93AD-F14B-4D0E-9DA4-B68BAB1CC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23900"/>
          </a:xfrm>
        </p:spPr>
        <p:txBody>
          <a:bodyPr/>
          <a:lstStyle/>
          <a:p>
            <a:r>
              <a:rPr lang="en-US" dirty="0"/>
              <a:t>Getting the Gain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4A213-D65C-41F5-BDFF-53D0D3F1D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55" y="4764635"/>
            <a:ext cx="6099481" cy="1943814"/>
          </a:xfrm>
        </p:spPr>
        <p:txBody>
          <a:bodyPr>
            <a:normAutofit/>
          </a:bodyPr>
          <a:lstStyle/>
          <a:p>
            <a:r>
              <a:rPr lang="en-US" dirty="0"/>
              <a:t>Use the center of each Gaussian only (not height)</a:t>
            </a:r>
          </a:p>
          <a:p>
            <a:r>
              <a:rPr lang="en-US" dirty="0"/>
              <a:t>Inspect the original data in the plateau (blue) </a:t>
            </a:r>
            <a:br>
              <a:rPr lang="en-US" dirty="0"/>
            </a:br>
            <a:r>
              <a:rPr lang="en-US" dirty="0"/>
              <a:t>at the center (green arrow).</a:t>
            </a:r>
          </a:p>
          <a:p>
            <a:r>
              <a:rPr lang="en-US" dirty="0"/>
              <a:t>Get the “gain” map.</a:t>
            </a:r>
          </a:p>
          <a:p>
            <a:r>
              <a:rPr lang="en-US" dirty="0"/>
              <a:t>RMS/MEAN = 0.08 – 0.13 (ALICE typical ~0.15)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DE812-1B41-4BD1-8BB2-328496C8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54" y="723900"/>
            <a:ext cx="5642521" cy="397212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A09699-E9AF-4F84-B6B7-2D358FE41BE4}"/>
              </a:ext>
            </a:extLst>
          </p:cNvPr>
          <p:cNvCxnSpPr/>
          <p:nvPr/>
        </p:nvCxnSpPr>
        <p:spPr>
          <a:xfrm>
            <a:off x="1962150" y="1714500"/>
            <a:ext cx="0" cy="30480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C81E80-4AFE-44A6-8C7E-875D47A08E3D}"/>
              </a:ext>
            </a:extLst>
          </p:cNvPr>
          <p:cNvCxnSpPr/>
          <p:nvPr/>
        </p:nvCxnSpPr>
        <p:spPr>
          <a:xfrm>
            <a:off x="3524606" y="1674264"/>
            <a:ext cx="0" cy="30480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24193D-BDDC-4F55-9C72-911210DD1F81}"/>
              </a:ext>
            </a:extLst>
          </p:cNvPr>
          <p:cNvCxnSpPr/>
          <p:nvPr/>
        </p:nvCxnSpPr>
        <p:spPr>
          <a:xfrm>
            <a:off x="5095607" y="1369464"/>
            <a:ext cx="0" cy="30480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ainDistributionNoEdges_R2_M120.png" descr="GainDistributionNoEdges_R2_M120.png">
            <a:extLst>
              <a:ext uri="{FF2B5EF4-FFF2-40B4-BE49-F238E27FC236}">
                <a16:creationId xmlns:a16="http://schemas.microsoft.com/office/drawing/2014/main" id="{4C0009B6-9113-7A8A-DA56-B4ECDAB91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034" y="3531440"/>
            <a:ext cx="4629267" cy="3326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GainMap_R2_M120.png" descr="GainMap_R2_M120.png">
            <a:extLst>
              <a:ext uri="{FF2B5EF4-FFF2-40B4-BE49-F238E27FC236}">
                <a16:creationId xmlns:a16="http://schemas.microsoft.com/office/drawing/2014/main" id="{6B85EF4F-31F1-6FB2-0F15-CE1426309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829" y="102440"/>
            <a:ext cx="4629268" cy="33265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CFD5D-22B2-5472-3BC8-84C1609CCF2E}"/>
              </a:ext>
            </a:extLst>
          </p:cNvPr>
          <p:cNvSpPr txBox="1"/>
          <p:nvPr/>
        </p:nvSpPr>
        <p:spPr>
          <a:xfrm>
            <a:off x="10220407" y="131555"/>
            <a:ext cx="189108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Hot Spot from </a:t>
            </a:r>
            <a:r>
              <a:rPr lang="en-US" dirty="0" err="1"/>
              <a:t>Tuneup</a:t>
            </a:r>
            <a:r>
              <a:rPr lang="en-US" dirty="0"/>
              <a:t> </a:t>
            </a:r>
            <a:r>
              <a:rPr lang="en-US" dirty="0" err="1"/>
              <a:t>Xrays</a:t>
            </a:r>
            <a:r>
              <a:rPr lang="en-US" dirty="0"/>
              <a:t> (gain vs. HV 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A6209A-6AA4-DCC0-E1E2-1FA41E8387BB}"/>
              </a:ext>
            </a:extLst>
          </p:cNvPr>
          <p:cNvCxnSpPr/>
          <p:nvPr/>
        </p:nvCxnSpPr>
        <p:spPr>
          <a:xfrm flipH="1">
            <a:off x="9005977" y="595223"/>
            <a:ext cx="1181819" cy="7742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F1E7A98-C7E6-C65D-C44E-0165AEAFB6B2}"/>
              </a:ext>
            </a:extLst>
          </p:cNvPr>
          <p:cNvSpPr txBox="1"/>
          <p:nvPr/>
        </p:nvSpPr>
        <p:spPr>
          <a:xfrm>
            <a:off x="8246853" y="3921783"/>
            <a:ext cx="2217274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Criterion:</a:t>
            </a:r>
          </a:p>
          <a:p>
            <a:r>
              <a:rPr lang="en-US" sz="1400" dirty="0"/>
              <a:t>ALICE:  RMS/MEAN &lt; 0.20</a:t>
            </a:r>
          </a:p>
          <a:p>
            <a:r>
              <a:rPr lang="en-US" sz="1400" dirty="0"/>
              <a:t>Our Modules:  0.08-0.11</a:t>
            </a:r>
          </a:p>
        </p:txBody>
      </p:sp>
    </p:spTree>
    <p:extLst>
      <p:ext uri="{BB962C8B-B14F-4D97-AF65-F5344CB8AC3E}">
        <p14:creationId xmlns:p14="http://schemas.microsoft.com/office/powerpoint/2010/main" val="3867731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18678-A8B0-AA17-4A49-632EACAB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10242"/>
          </a:xfrm>
        </p:spPr>
        <p:txBody>
          <a:bodyPr/>
          <a:lstStyle/>
          <a:p>
            <a:r>
              <a:rPr lang="en-US" dirty="0"/>
              <a:t>Problem with Speed.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9558A-874C-1D7D-BE35-04627906E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67" y="3029260"/>
            <a:ext cx="10487789" cy="3483683"/>
          </a:xfrm>
        </p:spPr>
        <p:txBody>
          <a:bodyPr>
            <a:normAutofit/>
          </a:bodyPr>
          <a:lstStyle/>
          <a:p>
            <a:r>
              <a:rPr lang="en-US" dirty="0"/>
              <a:t>Scan time more than 5 hours.</a:t>
            </a:r>
          </a:p>
          <a:p>
            <a:r>
              <a:rPr lang="en-US" dirty="0"/>
              <a:t>Motor Motion:</a:t>
            </a:r>
          </a:p>
          <a:p>
            <a:pPr lvl="1"/>
            <a:r>
              <a:rPr lang="en-US" dirty="0"/>
              <a:t>Motor controller only moved one axis at a time.</a:t>
            </a:r>
          </a:p>
          <a:p>
            <a:pPr lvl="1"/>
            <a:r>
              <a:rPr lang="en-US" dirty="0"/>
              <a:t>Accelerate </a:t>
            </a:r>
            <a:r>
              <a:rPr lang="en-US" dirty="0">
                <a:sym typeface="Wingdings" panose="05000000000000000000" pitchFamily="2" charset="2"/>
              </a:rPr>
              <a:t> coast  decelerate makes average velocity slow.</a:t>
            </a:r>
          </a:p>
          <a:p>
            <a:r>
              <a:rPr lang="en-US" dirty="0" err="1">
                <a:sym typeface="Wingdings" panose="05000000000000000000" pitchFamily="2" charset="2"/>
              </a:rPr>
              <a:t>pAmmeter</a:t>
            </a:r>
            <a:r>
              <a:rPr lang="en-US" dirty="0">
                <a:sym typeface="Wingdings" panose="05000000000000000000" pitchFamily="2" charset="2"/>
              </a:rPr>
              <a:t> readout: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Shell command:       Attach port, read, average, Release port (</a:t>
            </a:r>
            <a:r>
              <a:rPr lang="en-US" dirty="0" err="1">
                <a:sym typeface="Wingdings" panose="05000000000000000000" pitchFamily="2" charset="2"/>
              </a:rPr>
              <a:t>sloooooow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/>
              <a:t>Singleton Server:     Continuously attached, TPC/IP communication delivers full dataset (~1 kHz)</a:t>
            </a:r>
          </a:p>
          <a:p>
            <a:r>
              <a:rPr lang="en-US" dirty="0"/>
              <a:t>Scan time = 20 minutes.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4A7B1-7F40-55F1-2B86-F570DB4A6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43" b="31447"/>
          <a:stretch/>
        </p:blipFill>
        <p:spPr>
          <a:xfrm>
            <a:off x="5117337" y="913020"/>
            <a:ext cx="2765329" cy="1529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DE5B8-A869-05A2-5006-D119F1AA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94" r="66542" b="38490"/>
          <a:stretch/>
        </p:blipFill>
        <p:spPr>
          <a:xfrm>
            <a:off x="2366037" y="898839"/>
            <a:ext cx="1721533" cy="1544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A6CD4-1D80-7CD4-EB4B-9B13DB7E9859}"/>
              </a:ext>
            </a:extLst>
          </p:cNvPr>
          <p:cNvSpPr txBox="1"/>
          <p:nvPr/>
        </p:nvSpPr>
        <p:spPr>
          <a:xfrm>
            <a:off x="1682151" y="2442968"/>
            <a:ext cx="30893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VMX2: One motor at a time.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C22ED-B3BC-DD47-0C4C-D80C0C9106A2}"/>
              </a:ext>
            </a:extLst>
          </p:cNvPr>
          <p:cNvSpPr txBox="1"/>
          <p:nvPr/>
        </p:nvSpPr>
        <p:spPr>
          <a:xfrm>
            <a:off x="5003147" y="2442968"/>
            <a:ext cx="32303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VMX1-1: Simultaneous Motion</a:t>
            </a:r>
          </a:p>
        </p:txBody>
      </p:sp>
    </p:spTree>
    <p:extLst>
      <p:ext uri="{BB962C8B-B14F-4D97-AF65-F5344CB8AC3E}">
        <p14:creationId xmlns:p14="http://schemas.microsoft.com/office/powerpoint/2010/main" val="34422172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706</TotalTime>
  <Words>2632</Words>
  <Application>Microsoft Office PowerPoint</Application>
  <PresentationFormat>Widescreen</PresentationFormat>
  <Paragraphs>326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Cambria Math</vt:lpstr>
      <vt:lpstr>Garamond</vt:lpstr>
      <vt:lpstr>Trebuchet MS</vt:lpstr>
      <vt:lpstr>Wingdings 3</vt:lpstr>
      <vt:lpstr>Facet</vt:lpstr>
      <vt:lpstr>1_Facet</vt:lpstr>
      <vt:lpstr>sPHENIX TPC Status</vt:lpstr>
      <vt:lpstr>Missing from Our Risk Registry</vt:lpstr>
      <vt:lpstr>Executive Summary</vt:lpstr>
      <vt:lpstr>Module Steps &amp; Tests Summary</vt:lpstr>
      <vt:lpstr>Impossible Slope</vt:lpstr>
      <vt:lpstr>Moire Pattern</vt:lpstr>
      <vt:lpstr>Radial Scan Reveals the “Dips”</vt:lpstr>
      <vt:lpstr>Getting the Gain Map</vt:lpstr>
      <vt:lpstr>Problem with Speed.</vt:lpstr>
      <vt:lpstr>Problem with IBF noise.</vt:lpstr>
      <vt:lpstr>Typical IBF Result</vt:lpstr>
      <vt:lpstr>Where is most of the world’s Ne produced?</vt:lpstr>
      <vt:lpstr>Progress on Calculations (Prakhar Garg)</vt:lpstr>
      <vt:lpstr>Summary of Conclusions</vt:lpstr>
      <vt:lpstr>Ar:CF4 60:40</vt:lpstr>
      <vt:lpstr>Discussion with sPHENIX Management</vt:lpstr>
      <vt:lpstr>Single Xray Data Acquisition and Analysis</vt:lpstr>
      <vt:lpstr>PowerPoint Presentation</vt:lpstr>
      <vt:lpstr>PowerPoint Presentation</vt:lpstr>
      <vt:lpstr>Torture Chamber</vt:lpstr>
      <vt:lpstr>title</vt:lpstr>
      <vt:lpstr>PLL Issue (now over)</vt:lpstr>
      <vt:lpstr>Recouping Lost Schedule</vt:lpstr>
      <vt:lpstr>Tasks Before Shipping</vt:lpstr>
      <vt:lpstr>Tasks After Installation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TPC Module QA</dc:title>
  <dc:creator>Thomas Hemmick</dc:creator>
  <cp:lastModifiedBy>Thomas Hemmick</cp:lastModifiedBy>
  <cp:revision>9</cp:revision>
  <dcterms:created xsi:type="dcterms:W3CDTF">2021-11-18T10:13:57Z</dcterms:created>
  <dcterms:modified xsi:type="dcterms:W3CDTF">2022-05-05T13:08:42Z</dcterms:modified>
</cp:coreProperties>
</file>