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6.JPG" ContentType="image/jpeg"/>
  <Override PartName="/ppt/media/image3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978" r:id="rId2"/>
    <p:sldId id="943" r:id="rId3"/>
    <p:sldId id="857" r:id="rId4"/>
    <p:sldId id="955" r:id="rId5"/>
    <p:sldId id="956" r:id="rId6"/>
    <p:sldId id="972" r:id="rId7"/>
    <p:sldId id="974" r:id="rId8"/>
    <p:sldId id="976" r:id="rId9"/>
    <p:sldId id="914" r:id="rId10"/>
    <p:sldId id="979" r:id="rId11"/>
    <p:sldId id="977" r:id="rId12"/>
    <p:sldId id="980" r:id="rId13"/>
    <p:sldId id="954" r:id="rId14"/>
    <p:sldId id="917" r:id="rId15"/>
    <p:sldId id="887" r:id="rId16"/>
    <p:sldId id="981" r:id="rId17"/>
    <p:sldId id="970" r:id="rId18"/>
    <p:sldId id="971" r:id="rId19"/>
    <p:sldId id="982" r:id="rId20"/>
    <p:sldId id="983" r:id="rId21"/>
    <p:sldId id="984" r:id="rId22"/>
    <p:sldId id="985" r:id="rId23"/>
    <p:sldId id="986" r:id="rId24"/>
    <p:sldId id="987" r:id="rId25"/>
    <p:sldId id="988" r:id="rId26"/>
    <p:sldId id="989" r:id="rId27"/>
    <p:sldId id="990" r:id="rId28"/>
    <p:sldId id="991" r:id="rId29"/>
    <p:sldId id="992" r:id="rId30"/>
    <p:sldId id="993" r:id="rId31"/>
    <p:sldId id="994" r:id="rId32"/>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082"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17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26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34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430" algn="l" defTabSz="914174" rtl="0" eaLnBrk="1" latinLnBrk="0" hangingPunct="1">
      <a:defRPr kern="1200">
        <a:solidFill>
          <a:schemeClr val="tx1"/>
        </a:solidFill>
        <a:latin typeface="Calibri" pitchFamily="34" charset="0"/>
        <a:ea typeface="MS PGothic" pitchFamily="34" charset="-128"/>
        <a:cs typeface="+mn-cs"/>
      </a:defRPr>
    </a:lvl6pPr>
    <a:lvl7pPr marL="2742512" algn="l" defTabSz="914174" rtl="0" eaLnBrk="1" latinLnBrk="0" hangingPunct="1">
      <a:defRPr kern="1200">
        <a:solidFill>
          <a:schemeClr val="tx1"/>
        </a:solidFill>
        <a:latin typeface="Calibri" pitchFamily="34" charset="0"/>
        <a:ea typeface="MS PGothic" pitchFamily="34" charset="-128"/>
        <a:cs typeface="+mn-cs"/>
      </a:defRPr>
    </a:lvl7pPr>
    <a:lvl8pPr marL="3199600" algn="l" defTabSz="914174" rtl="0" eaLnBrk="1" latinLnBrk="0" hangingPunct="1">
      <a:defRPr kern="1200">
        <a:solidFill>
          <a:schemeClr val="tx1"/>
        </a:solidFill>
        <a:latin typeface="Calibri" pitchFamily="34" charset="0"/>
        <a:ea typeface="MS PGothic" pitchFamily="34" charset="-128"/>
        <a:cs typeface="+mn-cs"/>
      </a:defRPr>
    </a:lvl8pPr>
    <a:lvl9pPr marL="3656686" algn="l" defTabSz="914174"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F3FF"/>
    <a:srgbClr val="66CCFF"/>
    <a:srgbClr val="108001"/>
    <a:srgbClr val="0080FF"/>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26" autoAdjust="0"/>
    <p:restoredTop sz="99805" autoAdjust="0"/>
  </p:normalViewPr>
  <p:slideViewPr>
    <p:cSldViewPr>
      <p:cViewPr>
        <p:scale>
          <a:sx n="125" d="100"/>
          <a:sy n="125" d="100"/>
        </p:scale>
        <p:origin x="-696" y="-792"/>
      </p:cViewPr>
      <p:guideLst>
        <p:guide orient="horz" pos="1620"/>
        <p:guide pos="2880"/>
      </p:guideLst>
    </p:cSldViewPr>
  </p:slideViewPr>
  <p:notesTextViewPr>
    <p:cViewPr>
      <p:scale>
        <a:sx n="1" d="1"/>
        <a:sy n="1" d="1"/>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5/19/22</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5/19/22</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082"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174"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26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34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430" algn="l" defTabSz="914174" rtl="0" eaLnBrk="1" latinLnBrk="0" hangingPunct="1">
      <a:defRPr sz="1200" kern="1200">
        <a:solidFill>
          <a:schemeClr val="tx1"/>
        </a:solidFill>
        <a:latin typeface="+mn-lt"/>
        <a:ea typeface="+mn-ea"/>
        <a:cs typeface="+mn-cs"/>
      </a:defRPr>
    </a:lvl6pPr>
    <a:lvl7pPr marL="2742512" algn="l" defTabSz="914174" rtl="0" eaLnBrk="1" latinLnBrk="0" hangingPunct="1">
      <a:defRPr sz="1200" kern="1200">
        <a:solidFill>
          <a:schemeClr val="tx1"/>
        </a:solidFill>
        <a:latin typeface="+mn-lt"/>
        <a:ea typeface="+mn-ea"/>
        <a:cs typeface="+mn-cs"/>
      </a:defRPr>
    </a:lvl7pPr>
    <a:lvl8pPr marL="3199600" algn="l" defTabSz="914174" rtl="0" eaLnBrk="1" latinLnBrk="0" hangingPunct="1">
      <a:defRPr sz="1200" kern="1200">
        <a:solidFill>
          <a:schemeClr val="tx1"/>
        </a:solidFill>
        <a:latin typeface="+mn-lt"/>
        <a:ea typeface="+mn-ea"/>
        <a:cs typeface="+mn-cs"/>
      </a:defRPr>
    </a:lvl8pPr>
    <a:lvl9pPr marL="3656686" algn="l" defTabSz="914174"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14"/>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082" indent="0" algn="ctr">
              <a:buNone/>
              <a:defRPr>
                <a:solidFill>
                  <a:schemeClr val="tx1">
                    <a:tint val="75000"/>
                  </a:schemeClr>
                </a:solidFill>
              </a:defRPr>
            </a:lvl2pPr>
            <a:lvl3pPr marL="914174" indent="0" algn="ctr">
              <a:buNone/>
              <a:defRPr>
                <a:solidFill>
                  <a:schemeClr val="tx1">
                    <a:tint val="75000"/>
                  </a:schemeClr>
                </a:solidFill>
              </a:defRPr>
            </a:lvl3pPr>
            <a:lvl4pPr marL="1371260" indent="0" algn="ctr">
              <a:buNone/>
              <a:defRPr>
                <a:solidFill>
                  <a:schemeClr val="tx1">
                    <a:tint val="75000"/>
                  </a:schemeClr>
                </a:solidFill>
              </a:defRPr>
            </a:lvl4pPr>
            <a:lvl5pPr marL="1828349" indent="0" algn="ctr">
              <a:buNone/>
              <a:defRPr>
                <a:solidFill>
                  <a:schemeClr val="tx1">
                    <a:tint val="75000"/>
                  </a:schemeClr>
                </a:solidFill>
              </a:defRPr>
            </a:lvl5pPr>
            <a:lvl6pPr marL="2285430" indent="0" algn="ctr">
              <a:buNone/>
              <a:defRPr>
                <a:solidFill>
                  <a:schemeClr val="tx1">
                    <a:tint val="75000"/>
                  </a:schemeClr>
                </a:solidFill>
              </a:defRPr>
            </a:lvl6pPr>
            <a:lvl7pPr marL="2742512"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smtClean="0"/>
              <a:t>05/19/22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05/19/22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91"/>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05/19/22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05/19/22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082" indent="0">
              <a:buNone/>
              <a:defRPr sz="1800">
                <a:solidFill>
                  <a:schemeClr val="tx1">
                    <a:tint val="75000"/>
                  </a:schemeClr>
                </a:solidFill>
              </a:defRPr>
            </a:lvl2pPr>
            <a:lvl3pPr marL="914174" indent="0">
              <a:buNone/>
              <a:defRPr sz="1600">
                <a:solidFill>
                  <a:schemeClr val="tx1">
                    <a:tint val="75000"/>
                  </a:schemeClr>
                </a:solidFill>
              </a:defRPr>
            </a:lvl3pPr>
            <a:lvl4pPr marL="1371260" indent="0">
              <a:buNone/>
              <a:defRPr sz="1400">
                <a:solidFill>
                  <a:schemeClr val="tx1">
                    <a:tint val="75000"/>
                  </a:schemeClr>
                </a:solidFill>
              </a:defRPr>
            </a:lvl4pPr>
            <a:lvl5pPr marL="1828349" indent="0">
              <a:buNone/>
              <a:defRPr sz="1400">
                <a:solidFill>
                  <a:schemeClr val="tx1">
                    <a:tint val="75000"/>
                  </a:schemeClr>
                </a:solidFill>
              </a:defRPr>
            </a:lvl5pPr>
            <a:lvl6pPr marL="2285430" indent="0">
              <a:buNone/>
              <a:defRPr sz="1400">
                <a:solidFill>
                  <a:schemeClr val="tx1">
                    <a:tint val="75000"/>
                  </a:schemeClr>
                </a:solidFill>
              </a:defRPr>
            </a:lvl6pPr>
            <a:lvl7pPr marL="2742512" indent="0">
              <a:buNone/>
              <a:defRPr sz="1400">
                <a:solidFill>
                  <a:schemeClr val="tx1">
                    <a:tint val="75000"/>
                  </a:schemeClr>
                </a:solidFill>
              </a:defRPr>
            </a:lvl7pPr>
            <a:lvl8pPr marL="3199600" indent="0">
              <a:buNone/>
              <a:defRPr sz="1400">
                <a:solidFill>
                  <a:schemeClr val="tx1">
                    <a:tint val="75000"/>
                  </a:schemeClr>
                </a:solidFill>
              </a:defRPr>
            </a:lvl8pPr>
            <a:lvl9pPr marL="3656686"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05/19/22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smtClean="0"/>
              <a:t>05/19/22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82" indent="0">
              <a:buNone/>
              <a:defRPr sz="2000" b="1"/>
            </a:lvl2pPr>
            <a:lvl3pPr marL="914174" indent="0">
              <a:buNone/>
              <a:defRPr sz="1800" b="1"/>
            </a:lvl3pPr>
            <a:lvl4pPr marL="1371260" indent="0">
              <a:buNone/>
              <a:defRPr sz="1600" b="1"/>
            </a:lvl4pPr>
            <a:lvl5pPr marL="1828349" indent="0">
              <a:buNone/>
              <a:defRPr sz="1600" b="1"/>
            </a:lvl5pPr>
            <a:lvl6pPr marL="2285430" indent="0">
              <a:buNone/>
              <a:defRPr sz="1600" b="1"/>
            </a:lvl6pPr>
            <a:lvl7pPr marL="2742512"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151335"/>
            <a:ext cx="4041775" cy="479822"/>
          </a:xfrm>
        </p:spPr>
        <p:txBody>
          <a:bodyPr anchor="b"/>
          <a:lstStyle>
            <a:lvl1pPr marL="0" indent="0">
              <a:buNone/>
              <a:defRPr sz="2400" b="1"/>
            </a:lvl1pPr>
            <a:lvl2pPr marL="457082" indent="0">
              <a:buNone/>
              <a:defRPr sz="2000" b="1"/>
            </a:lvl2pPr>
            <a:lvl3pPr marL="914174" indent="0">
              <a:buNone/>
              <a:defRPr sz="1800" b="1"/>
            </a:lvl3pPr>
            <a:lvl4pPr marL="1371260" indent="0">
              <a:buNone/>
              <a:defRPr sz="1600" b="1"/>
            </a:lvl4pPr>
            <a:lvl5pPr marL="1828349" indent="0">
              <a:buNone/>
              <a:defRPr sz="1600" b="1"/>
            </a:lvl5pPr>
            <a:lvl6pPr marL="2285430" indent="0">
              <a:buNone/>
              <a:defRPr sz="1600" b="1"/>
            </a:lvl6pPr>
            <a:lvl7pPr marL="2742512"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smtClean="0"/>
              <a:t>05/19/22</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smtClean="0"/>
              <a:t>05/19/22</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smtClean="0"/>
              <a:t>PMG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05/19/22</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6" y="1076342"/>
            <a:ext cx="3008313" cy="3518297"/>
          </a:xfrm>
        </p:spPr>
        <p:txBody>
          <a:bodyPr/>
          <a:lstStyle>
            <a:lvl1pPr marL="0" indent="0">
              <a:buNone/>
              <a:defRPr sz="1400"/>
            </a:lvl1pPr>
            <a:lvl2pPr marL="457082" indent="0">
              <a:buNone/>
              <a:defRPr sz="1200"/>
            </a:lvl2pPr>
            <a:lvl3pPr marL="914174" indent="0">
              <a:buNone/>
              <a:defRPr sz="1000"/>
            </a:lvl3pPr>
            <a:lvl4pPr marL="1371260" indent="0">
              <a:buNone/>
              <a:defRPr sz="900"/>
            </a:lvl4pPr>
            <a:lvl5pPr marL="1828349" indent="0">
              <a:buNone/>
              <a:defRPr sz="900"/>
            </a:lvl5pPr>
            <a:lvl6pPr marL="2285430" indent="0">
              <a:buNone/>
              <a:defRPr sz="900"/>
            </a:lvl6pPr>
            <a:lvl7pPr marL="2742512"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05/19/22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082" indent="0">
              <a:buNone/>
              <a:defRPr sz="2800"/>
            </a:lvl2pPr>
            <a:lvl3pPr marL="914174" indent="0">
              <a:buNone/>
              <a:defRPr sz="2400"/>
            </a:lvl3pPr>
            <a:lvl4pPr marL="1371260" indent="0">
              <a:buNone/>
              <a:defRPr sz="2000"/>
            </a:lvl4pPr>
            <a:lvl5pPr marL="1828349" indent="0">
              <a:buNone/>
              <a:defRPr sz="2000"/>
            </a:lvl5pPr>
            <a:lvl6pPr marL="2285430" indent="0">
              <a:buNone/>
              <a:defRPr sz="2000"/>
            </a:lvl6pPr>
            <a:lvl7pPr marL="2742512" indent="0">
              <a:buNone/>
              <a:defRPr sz="2000"/>
            </a:lvl7pPr>
            <a:lvl8pPr marL="3199600" indent="0">
              <a:buNone/>
              <a:defRPr sz="2000"/>
            </a:lvl8pPr>
            <a:lvl9pPr marL="3656686" indent="0">
              <a:buNone/>
              <a:defRPr sz="2000"/>
            </a:lvl9pPr>
          </a:lstStyle>
          <a:p>
            <a:pPr lvl="0"/>
            <a:endParaRPr lang="en-US" noProof="0" dirty="0"/>
          </a:p>
        </p:txBody>
      </p:sp>
      <p:sp>
        <p:nvSpPr>
          <p:cNvPr id="4" name="Text Placeholder 3"/>
          <p:cNvSpPr>
            <a:spLocks noGrp="1"/>
          </p:cNvSpPr>
          <p:nvPr>
            <p:ph type="body" sz="half" idx="2"/>
          </p:nvPr>
        </p:nvSpPr>
        <p:spPr>
          <a:xfrm>
            <a:off x="1828800" y="4229116"/>
            <a:ext cx="5486400" cy="603647"/>
          </a:xfrm>
        </p:spPr>
        <p:txBody>
          <a:bodyPr/>
          <a:lstStyle>
            <a:lvl1pPr marL="0" indent="0">
              <a:buNone/>
              <a:defRPr sz="1400"/>
            </a:lvl1pPr>
            <a:lvl2pPr marL="457082" indent="0">
              <a:buNone/>
              <a:defRPr sz="1200"/>
            </a:lvl2pPr>
            <a:lvl3pPr marL="914174" indent="0">
              <a:buNone/>
              <a:defRPr sz="1000"/>
            </a:lvl3pPr>
            <a:lvl4pPr marL="1371260" indent="0">
              <a:buNone/>
              <a:defRPr sz="900"/>
            </a:lvl4pPr>
            <a:lvl5pPr marL="1828349" indent="0">
              <a:buNone/>
              <a:defRPr sz="900"/>
            </a:lvl5pPr>
            <a:lvl6pPr marL="2285430" indent="0">
              <a:buNone/>
              <a:defRPr sz="900"/>
            </a:lvl6pPr>
            <a:lvl7pPr marL="2742512"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05/19/22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19"/>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19" tIns="45710" rIns="91419" bIns="45710"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smtClean="0"/>
              <a:t>05/19/22</a:t>
            </a:r>
            <a:endParaRPr lang="en-US" altLang="en-US" dirty="0"/>
          </a:p>
        </p:txBody>
      </p:sp>
      <p:sp>
        <p:nvSpPr>
          <p:cNvPr id="5" name="Footer Placeholder 4"/>
          <p:cNvSpPr>
            <a:spLocks noGrp="1"/>
          </p:cNvSpPr>
          <p:nvPr>
            <p:ph type="ftr" sz="quarter" idx="3"/>
          </p:nvPr>
        </p:nvSpPr>
        <p:spPr>
          <a:xfrm>
            <a:off x="3171031" y="4914914"/>
            <a:ext cx="2895600" cy="207169"/>
          </a:xfrm>
          <a:prstGeom prst="rect">
            <a:avLst/>
          </a:prstGeom>
        </p:spPr>
        <p:txBody>
          <a:bodyPr vert="horz" lIns="91419" tIns="45710" rIns="91419" bIns="45710"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smtClean="0"/>
              <a:t>PMG</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19" tIns="45710" rIns="91419" bIns="45710"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 xmlns:a16="http://schemas.microsoft.com/office/drawing/2014/main" id="{E21E0E1C-C51F-4944-BAEC-913171417A8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082" algn="ctr" rtl="0" fontAlgn="base">
        <a:spcBef>
          <a:spcPct val="0"/>
        </a:spcBef>
        <a:spcAft>
          <a:spcPct val="0"/>
        </a:spcAft>
        <a:defRPr sz="4400">
          <a:solidFill>
            <a:schemeClr val="tx1"/>
          </a:solidFill>
          <a:latin typeface="Calibri" charset="0"/>
          <a:ea typeface="ＭＳ Ｐゴシック" charset="0"/>
        </a:defRPr>
      </a:lvl6pPr>
      <a:lvl7pPr marL="914174" algn="ctr" rtl="0" fontAlgn="base">
        <a:spcBef>
          <a:spcPct val="0"/>
        </a:spcBef>
        <a:spcAft>
          <a:spcPct val="0"/>
        </a:spcAft>
        <a:defRPr sz="4400">
          <a:solidFill>
            <a:schemeClr val="tx1"/>
          </a:solidFill>
          <a:latin typeface="Calibri" charset="0"/>
          <a:ea typeface="ＭＳ Ｐゴシック" charset="0"/>
        </a:defRPr>
      </a:lvl7pPr>
      <a:lvl8pPr marL="1371260" algn="ctr" rtl="0" fontAlgn="base">
        <a:spcBef>
          <a:spcPct val="0"/>
        </a:spcBef>
        <a:spcAft>
          <a:spcPct val="0"/>
        </a:spcAft>
        <a:defRPr sz="4400">
          <a:solidFill>
            <a:schemeClr val="tx1"/>
          </a:solidFill>
          <a:latin typeface="Calibri" charset="0"/>
          <a:ea typeface="ＭＳ Ｐゴシック" charset="0"/>
        </a:defRPr>
      </a:lvl8pPr>
      <a:lvl9pPr marL="1828349" algn="ctr" rtl="0" fontAlgn="base">
        <a:spcBef>
          <a:spcPct val="0"/>
        </a:spcBef>
        <a:spcAft>
          <a:spcPct val="0"/>
        </a:spcAft>
        <a:defRPr sz="4400">
          <a:solidFill>
            <a:schemeClr val="tx1"/>
          </a:solidFill>
          <a:latin typeface="Calibri" charset="0"/>
          <a:ea typeface="ＭＳ Ｐゴシック" charset="0"/>
        </a:defRPr>
      </a:lvl9pPr>
    </p:titleStyle>
    <p:bodyStyle>
      <a:lvl1pPr marL="342812" indent="-342812"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769" indent="-28568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716" indent="-228542"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800" indent="-228542"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6889" indent="-228542"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3970" indent="-228542"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059" indent="-228542"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45" indent="-228542"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30" indent="-228542"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74" rtl="0" eaLnBrk="1" latinLnBrk="0" hangingPunct="1">
        <a:defRPr sz="1800" kern="1200">
          <a:solidFill>
            <a:schemeClr val="tx1"/>
          </a:solidFill>
          <a:latin typeface="+mn-lt"/>
          <a:ea typeface="+mn-ea"/>
          <a:cs typeface="+mn-cs"/>
        </a:defRPr>
      </a:lvl1pPr>
      <a:lvl2pPr marL="457082" algn="l" defTabSz="914174" rtl="0" eaLnBrk="1" latinLnBrk="0" hangingPunct="1">
        <a:defRPr sz="1800" kern="1200">
          <a:solidFill>
            <a:schemeClr val="tx1"/>
          </a:solidFill>
          <a:latin typeface="+mn-lt"/>
          <a:ea typeface="+mn-ea"/>
          <a:cs typeface="+mn-cs"/>
        </a:defRPr>
      </a:lvl2pPr>
      <a:lvl3pPr marL="914174" algn="l" defTabSz="914174" rtl="0" eaLnBrk="1" latinLnBrk="0" hangingPunct="1">
        <a:defRPr sz="1800" kern="1200">
          <a:solidFill>
            <a:schemeClr val="tx1"/>
          </a:solidFill>
          <a:latin typeface="+mn-lt"/>
          <a:ea typeface="+mn-ea"/>
          <a:cs typeface="+mn-cs"/>
        </a:defRPr>
      </a:lvl3pPr>
      <a:lvl4pPr marL="1371260" algn="l" defTabSz="914174" rtl="0" eaLnBrk="1" latinLnBrk="0" hangingPunct="1">
        <a:defRPr sz="1800" kern="1200">
          <a:solidFill>
            <a:schemeClr val="tx1"/>
          </a:solidFill>
          <a:latin typeface="+mn-lt"/>
          <a:ea typeface="+mn-ea"/>
          <a:cs typeface="+mn-cs"/>
        </a:defRPr>
      </a:lvl4pPr>
      <a:lvl5pPr marL="1828349" algn="l" defTabSz="914174" rtl="0" eaLnBrk="1" latinLnBrk="0" hangingPunct="1">
        <a:defRPr sz="1800" kern="1200">
          <a:solidFill>
            <a:schemeClr val="tx1"/>
          </a:solidFill>
          <a:latin typeface="+mn-lt"/>
          <a:ea typeface="+mn-ea"/>
          <a:cs typeface="+mn-cs"/>
        </a:defRPr>
      </a:lvl5pPr>
      <a:lvl6pPr marL="2285430" algn="l" defTabSz="914174" rtl="0" eaLnBrk="1" latinLnBrk="0" hangingPunct="1">
        <a:defRPr sz="1800" kern="1200">
          <a:solidFill>
            <a:schemeClr val="tx1"/>
          </a:solidFill>
          <a:latin typeface="+mn-lt"/>
          <a:ea typeface="+mn-ea"/>
          <a:cs typeface="+mn-cs"/>
        </a:defRPr>
      </a:lvl6pPr>
      <a:lvl7pPr marL="2742512" algn="l" defTabSz="914174" rtl="0" eaLnBrk="1" latinLnBrk="0" hangingPunct="1">
        <a:defRPr sz="1800" kern="1200">
          <a:solidFill>
            <a:schemeClr val="tx1"/>
          </a:solidFill>
          <a:latin typeface="+mn-lt"/>
          <a:ea typeface="+mn-ea"/>
          <a:cs typeface="+mn-cs"/>
        </a:defRPr>
      </a:lvl7pPr>
      <a:lvl8pPr marL="3199600" algn="l" defTabSz="914174" rtl="0" eaLnBrk="1" latinLnBrk="0" hangingPunct="1">
        <a:defRPr sz="1800" kern="1200">
          <a:solidFill>
            <a:schemeClr val="tx1"/>
          </a:solidFill>
          <a:latin typeface="+mn-lt"/>
          <a:ea typeface="+mn-ea"/>
          <a:cs typeface="+mn-cs"/>
        </a:defRPr>
      </a:lvl8pPr>
      <a:lvl9pPr marL="3656686" algn="l" defTabSz="9141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sphenix-intra.sdcc.bnl.gov/WWW/subsystem/hcal/test/sector/" TargetMode="Externa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41" y="18812"/>
            <a:ext cx="8328991" cy="574187"/>
          </a:xfrm>
        </p:spPr>
        <p:txBody>
          <a:bodyPr>
            <a:normAutofit fontScale="90000"/>
          </a:bodyPr>
          <a:lstStyle/>
          <a:p>
            <a:r>
              <a:rPr lang="en-US" b="0" dirty="0"/>
              <a:t>sPHENIX MIE Project Overview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36442630"/>
              </p:ext>
            </p:extLst>
          </p:nvPr>
        </p:nvGraphicFramePr>
        <p:xfrm>
          <a:off x="304801" y="666751"/>
          <a:ext cx="8600000" cy="937260"/>
        </p:xfrm>
        <a:graphic>
          <a:graphicData uri="http://schemas.openxmlformats.org/drawingml/2006/table">
            <a:tbl>
              <a:tblPr firstRow="1" bandRow="1">
                <a:tableStyleId>{F5AB1C69-6EDB-4FF4-983F-18BD219EF322}</a:tableStyleId>
              </a:tblPr>
              <a:tblGrid>
                <a:gridCol w="914400">
                  <a:extLst>
                    <a:ext uri="{9D8B030D-6E8A-4147-A177-3AD203B41FA5}">
                      <a16:colId xmlns="" xmlns:a16="http://schemas.microsoft.com/office/drawing/2014/main" val="4246309965"/>
                    </a:ext>
                  </a:extLst>
                </a:gridCol>
                <a:gridCol w="1622853">
                  <a:extLst>
                    <a:ext uri="{9D8B030D-6E8A-4147-A177-3AD203B41FA5}">
                      <a16:colId xmlns="" xmlns:a16="http://schemas.microsoft.com/office/drawing/2014/main" val="2547196037"/>
                    </a:ext>
                  </a:extLst>
                </a:gridCol>
                <a:gridCol w="1606378">
                  <a:extLst>
                    <a:ext uri="{9D8B030D-6E8A-4147-A177-3AD203B41FA5}">
                      <a16:colId xmlns="" xmlns:a16="http://schemas.microsoft.com/office/drawing/2014/main" val="2906043885"/>
                    </a:ext>
                  </a:extLst>
                </a:gridCol>
                <a:gridCol w="2975295">
                  <a:extLst>
                    <a:ext uri="{9D8B030D-6E8A-4147-A177-3AD203B41FA5}">
                      <a16:colId xmlns="" xmlns:a16="http://schemas.microsoft.com/office/drawing/2014/main" val="2998244554"/>
                    </a:ext>
                  </a:extLst>
                </a:gridCol>
                <a:gridCol w="781159">
                  <a:extLst>
                    <a:ext uri="{9D8B030D-6E8A-4147-A177-3AD203B41FA5}">
                      <a16:colId xmlns="" xmlns:a16="http://schemas.microsoft.com/office/drawing/2014/main" val="859748088"/>
                    </a:ext>
                  </a:extLst>
                </a:gridCol>
                <a:gridCol w="699915">
                  <a:extLst>
                    <a:ext uri="{9D8B030D-6E8A-4147-A177-3AD203B41FA5}">
                      <a16:colId xmlns="" xmlns:a16="http://schemas.microsoft.com/office/drawing/2014/main" val="2369523134"/>
                    </a:ext>
                  </a:extLst>
                </a:gridCol>
              </a:tblGrid>
              <a:tr h="434340">
                <a:tc>
                  <a:txBody>
                    <a:bodyPr/>
                    <a:lstStyle/>
                    <a:p>
                      <a:r>
                        <a:rPr lang="en-US" sz="1200" dirty="0"/>
                        <a:t>TPC</a:t>
                      </a:r>
                    </a:p>
                  </a:txBody>
                  <a:tcPr marT="34290" marB="34290">
                    <a:solidFill>
                      <a:srgbClr val="0080FF"/>
                    </a:solidFill>
                  </a:tcPr>
                </a:tc>
                <a:tc>
                  <a:txBody>
                    <a:bodyPr/>
                    <a:lstStyle/>
                    <a:p>
                      <a:r>
                        <a:rPr lang="en-US" sz="1200" dirty="0"/>
                        <a:t>Project Director</a:t>
                      </a:r>
                    </a:p>
                  </a:txBody>
                  <a:tcPr marT="34290" marB="34290">
                    <a:solidFill>
                      <a:srgbClr val="0080FF"/>
                    </a:solidFill>
                  </a:tcPr>
                </a:tc>
                <a:tc>
                  <a:txBody>
                    <a:bodyPr/>
                    <a:lstStyle/>
                    <a:p>
                      <a:r>
                        <a:rPr lang="en-US" sz="1200" dirty="0"/>
                        <a:t>Last CD Achieved</a:t>
                      </a:r>
                    </a:p>
                  </a:txBody>
                  <a:tcPr marT="34290" marB="34290">
                    <a:solidFill>
                      <a:srgbClr val="0080FF"/>
                    </a:solidFill>
                  </a:tcPr>
                </a:tc>
                <a:tc>
                  <a:txBody>
                    <a:bodyPr/>
                    <a:lstStyle/>
                    <a:p>
                      <a:r>
                        <a:rPr lang="en-US" sz="1200" dirty="0"/>
                        <a:t>% Complete</a:t>
                      </a:r>
                    </a:p>
                  </a:txBody>
                  <a:tcPr marT="34290" marB="34290">
                    <a:solidFill>
                      <a:srgbClr val="0080FF"/>
                    </a:solidFill>
                  </a:tcPr>
                </a:tc>
                <a:tc>
                  <a:txBody>
                    <a:bodyPr/>
                    <a:lstStyle/>
                    <a:p>
                      <a:r>
                        <a:rPr lang="en-US" sz="1200" dirty="0"/>
                        <a:t>CPI</a:t>
                      </a:r>
                    </a:p>
                  </a:txBody>
                  <a:tcPr marT="34290" marB="34290">
                    <a:solidFill>
                      <a:srgbClr val="0080FF"/>
                    </a:solidFill>
                  </a:tcPr>
                </a:tc>
                <a:tc>
                  <a:txBody>
                    <a:bodyPr/>
                    <a:lstStyle/>
                    <a:p>
                      <a:r>
                        <a:rPr lang="en-US" sz="1200" dirty="0"/>
                        <a:t>SPI</a:t>
                      </a:r>
                    </a:p>
                  </a:txBody>
                  <a:tcPr marT="34290" marB="34290">
                    <a:solidFill>
                      <a:srgbClr val="0080FF"/>
                    </a:solidFill>
                  </a:tcPr>
                </a:tc>
                <a:extLst>
                  <a:ext uri="{0D108BD9-81ED-4DB2-BD59-A6C34878D82A}">
                    <a16:rowId xmlns="" xmlns:a16="http://schemas.microsoft.com/office/drawing/2014/main" val="291641492"/>
                  </a:ext>
                </a:extLst>
              </a:tr>
              <a:tr h="502920">
                <a:tc>
                  <a:txBody>
                    <a:bodyPr/>
                    <a:lstStyle/>
                    <a:p>
                      <a:r>
                        <a:rPr lang="en-US" sz="1400" dirty="0"/>
                        <a:t>$27.0M</a:t>
                      </a:r>
                    </a:p>
                  </a:txBody>
                  <a:tcPr marT="34290" marB="34290">
                    <a:solidFill>
                      <a:schemeClr val="accent5">
                        <a:lumMod val="20000"/>
                        <a:lumOff val="80000"/>
                      </a:schemeClr>
                    </a:solidFill>
                  </a:tcPr>
                </a:tc>
                <a:tc>
                  <a:txBody>
                    <a:bodyPr/>
                    <a:lstStyle/>
                    <a:p>
                      <a:r>
                        <a:rPr lang="en-US" sz="1400" dirty="0"/>
                        <a:t>Edward</a:t>
                      </a:r>
                      <a:r>
                        <a:rPr lang="en-US" sz="1400" baseline="0" dirty="0"/>
                        <a:t> O’Brien</a:t>
                      </a:r>
                      <a:endParaRPr lang="en-US" sz="1400" dirty="0"/>
                    </a:p>
                  </a:txBody>
                  <a:tcPr marT="34290" marB="34290">
                    <a:solidFill>
                      <a:schemeClr val="accent5">
                        <a:lumMod val="20000"/>
                        <a:lumOff val="80000"/>
                      </a:schemeClr>
                    </a:solidFill>
                  </a:tcPr>
                </a:tc>
                <a:tc>
                  <a:txBody>
                    <a:bodyPr/>
                    <a:lstStyle/>
                    <a:p>
                      <a:r>
                        <a:rPr lang="en-US" sz="1400" dirty="0"/>
                        <a:t>PD-2/3</a:t>
                      </a:r>
                    </a:p>
                  </a:txBody>
                  <a:tcPr marT="34290" marB="34290">
                    <a:solidFill>
                      <a:schemeClr val="accent5">
                        <a:lumMod val="20000"/>
                        <a:lumOff val="80000"/>
                      </a:schemeClr>
                    </a:solidFill>
                  </a:tcPr>
                </a:tc>
                <a:tc>
                  <a:txBody>
                    <a:bodyPr/>
                    <a:lstStyle/>
                    <a:p>
                      <a:r>
                        <a:rPr lang="en-US" sz="1400" dirty="0" smtClean="0"/>
                        <a:t>93.8%  </a:t>
                      </a:r>
                      <a:r>
                        <a:rPr lang="en-US" sz="1400" dirty="0"/>
                        <a:t>BCWP/</a:t>
                      </a:r>
                      <a:r>
                        <a:rPr lang="en-US" sz="1400" dirty="0" smtClean="0"/>
                        <a:t>BAC@ 4/30/2022</a:t>
                      </a:r>
                      <a:endParaRPr lang="en-US" sz="1400" dirty="0"/>
                    </a:p>
                  </a:txBody>
                  <a:tcPr marT="34290" marB="34290">
                    <a:solidFill>
                      <a:schemeClr val="accent5">
                        <a:lumMod val="20000"/>
                        <a:lumOff val="80000"/>
                      </a:schemeClr>
                    </a:solidFill>
                  </a:tcPr>
                </a:tc>
                <a:tc>
                  <a:txBody>
                    <a:bodyPr/>
                    <a:lstStyle/>
                    <a:p>
                      <a:r>
                        <a:rPr lang="en-US" sz="1400" dirty="0" smtClean="0"/>
                        <a:t>1.00</a:t>
                      </a:r>
                      <a:endParaRPr lang="en-US" sz="1400" dirty="0"/>
                    </a:p>
                  </a:txBody>
                  <a:tcPr marT="34290" marB="34290">
                    <a:solidFill>
                      <a:schemeClr val="accent5">
                        <a:lumMod val="20000"/>
                        <a:lumOff val="80000"/>
                      </a:schemeClr>
                    </a:solidFill>
                  </a:tcPr>
                </a:tc>
                <a:tc>
                  <a:txBody>
                    <a:bodyPr/>
                    <a:lstStyle/>
                    <a:p>
                      <a:r>
                        <a:rPr lang="en-US" sz="1400" dirty="0" smtClean="0"/>
                        <a:t>0.97</a:t>
                      </a:r>
                      <a:endParaRPr lang="en-US" sz="1400" dirty="0"/>
                    </a:p>
                  </a:txBody>
                  <a:tcPr marT="34290" marB="34290">
                    <a:solidFill>
                      <a:schemeClr val="accent5">
                        <a:lumMod val="20000"/>
                        <a:lumOff val="80000"/>
                      </a:schemeClr>
                    </a:solidFill>
                  </a:tcPr>
                </a:tc>
                <a:extLst>
                  <a:ext uri="{0D108BD9-81ED-4DB2-BD59-A6C34878D82A}">
                    <a16:rowId xmlns="" xmlns:a16="http://schemas.microsoft.com/office/drawing/2014/main" val="1730370277"/>
                  </a:ext>
                </a:extLst>
              </a:tr>
            </a:tbl>
          </a:graphicData>
        </a:graphic>
      </p:graphicFrame>
      <p:sp>
        <p:nvSpPr>
          <p:cNvPr id="7" name="Content Placeholder 2"/>
          <p:cNvSpPr txBox="1">
            <a:spLocks/>
          </p:cNvSpPr>
          <p:nvPr/>
        </p:nvSpPr>
        <p:spPr>
          <a:xfrm>
            <a:off x="242329" y="1428753"/>
            <a:ext cx="8836242" cy="3714748"/>
          </a:xfrm>
          <a:prstGeom prst="rect">
            <a:avLst/>
          </a:prstGeom>
          <a:solidFill>
            <a:schemeClr val="bg1"/>
          </a:solidFill>
        </p:spPr>
        <p:txBody>
          <a:bodyPr vert="horz" lIns="91418" tIns="45709" rIns="91418" bIns="45709"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Scope</a:t>
            </a:r>
          </a:p>
          <a:p>
            <a:pPr lvl="1"/>
            <a:r>
              <a:rPr lang="en-US" sz="3300" dirty="0"/>
              <a:t>Detector systems produced, tested and ready for installation: </a:t>
            </a:r>
            <a:r>
              <a:rPr lang="en-US" sz="3300" dirty="0">
                <a:solidFill>
                  <a:srgbClr val="3399FF"/>
                </a:solidFill>
              </a:rPr>
              <a:t>Time Projection Chamber w/ electronics, Electromagnetic Calorimeter w/ electronics, Hadronic Calorimeter w/ electronics, DAQ/Trigger, Minimum Bias Detector, Project Management</a:t>
            </a:r>
          </a:p>
          <a:p>
            <a:pPr marL="0" indent="0">
              <a:buNone/>
            </a:pPr>
            <a:r>
              <a:rPr lang="en-US" sz="3700" b="1" dirty="0"/>
              <a:t>Not in scope</a:t>
            </a:r>
          </a:p>
          <a:p>
            <a:pPr lvl="1"/>
            <a:r>
              <a:rPr lang="en-US" sz="3300" dirty="0"/>
              <a:t>SC-Magnet, Bldg/Det Infrastructure, Installation and System Commissioning  </a:t>
            </a:r>
          </a:p>
          <a:p>
            <a:pPr marL="0" indent="0">
              <a:buNone/>
            </a:pPr>
            <a:r>
              <a:rPr lang="en-US" sz="3800" b="1" dirty="0"/>
              <a:t>Schedule</a:t>
            </a:r>
          </a:p>
          <a:p>
            <a:pPr lvl="1"/>
            <a:r>
              <a:rPr lang="en-US" sz="2900" dirty="0"/>
              <a:t>CD-0 received Sept 2016</a:t>
            </a:r>
          </a:p>
          <a:p>
            <a:pPr lvl="1"/>
            <a:r>
              <a:rPr lang="en-US" sz="2900" dirty="0"/>
              <a:t>CD-1/3A received Aug 2018</a:t>
            </a:r>
          </a:p>
          <a:p>
            <a:pPr lvl="1"/>
            <a:r>
              <a:rPr lang="en-US" sz="2900" dirty="0"/>
              <a:t>PD-2/3  received Sept </a:t>
            </a:r>
            <a:r>
              <a:rPr lang="en-US" sz="2900" dirty="0" smtClean="0"/>
              <a:t>2019</a:t>
            </a:r>
            <a:endParaRPr lang="en-US" sz="2900" b="1" dirty="0" smtClean="0"/>
          </a:p>
          <a:p>
            <a:pPr lvl="1"/>
            <a:r>
              <a:rPr lang="en-US" sz="2900" b="1" dirty="0" smtClean="0"/>
              <a:t>Early completion in </a:t>
            </a:r>
            <a:r>
              <a:rPr lang="en-US" sz="2900" b="1" dirty="0" smtClean="0"/>
              <a:t>August</a:t>
            </a:r>
            <a:r>
              <a:rPr lang="en-US" sz="2900" b="1" dirty="0" smtClean="0"/>
              <a:t> </a:t>
            </a:r>
            <a:r>
              <a:rPr lang="en-US" sz="2900" b="1" dirty="0" smtClean="0"/>
              <a:t>2022. </a:t>
            </a:r>
            <a:r>
              <a:rPr lang="en-US" sz="2900" b="1" dirty="0" smtClean="0"/>
              <a:t>Four </a:t>
            </a:r>
            <a:r>
              <a:rPr lang="en-US" sz="2900" b="1" dirty="0" smtClean="0"/>
              <a:t>months of float to PD-4</a:t>
            </a:r>
            <a:endParaRPr lang="en-US" sz="2900" b="1" dirty="0"/>
          </a:p>
          <a:p>
            <a:pPr lvl="1"/>
            <a:r>
              <a:rPr lang="en-US" sz="2900" dirty="0"/>
              <a:t>PD-4 Dec </a:t>
            </a:r>
            <a:r>
              <a:rPr lang="en-US" sz="2900" dirty="0" smtClean="0"/>
              <a:t>2022</a:t>
            </a:r>
            <a:endParaRPr lang="en-US" sz="2900" dirty="0"/>
          </a:p>
          <a:p>
            <a:pPr marL="0" indent="0">
              <a:buNone/>
            </a:pPr>
            <a:r>
              <a:rPr lang="en-US" sz="3800" b="1" dirty="0"/>
              <a:t>Cost</a:t>
            </a:r>
          </a:p>
          <a:p>
            <a:pPr lvl="1"/>
            <a:r>
              <a:rPr lang="en-US" sz="3300" b="1" dirty="0"/>
              <a:t>$27.0M AY TPC  </a:t>
            </a:r>
            <a:r>
              <a:rPr lang="en-US" sz="3300" b="1" dirty="0" smtClean="0"/>
              <a:t>54.4% </a:t>
            </a:r>
            <a:r>
              <a:rPr lang="en-US" sz="3300" b="1" dirty="0"/>
              <a:t>contingency on an ETC of </a:t>
            </a:r>
            <a:r>
              <a:rPr lang="en-US" sz="3300" b="1" dirty="0" smtClean="0"/>
              <a:t>$1.9M</a:t>
            </a:r>
            <a:endParaRPr lang="en-US" sz="3300" b="1" dirty="0"/>
          </a:p>
        </p:txBody>
      </p:sp>
      <p:sp>
        <p:nvSpPr>
          <p:cNvPr id="8" name="Slide Number Placeholder 7">
            <a:extLst>
              <a:ext uri="{FF2B5EF4-FFF2-40B4-BE49-F238E27FC236}">
                <a16:creationId xmlns="" xmlns:a16="http://schemas.microsoft.com/office/drawing/2014/main" id="{2D8087AA-C3CB-4551-9C02-D93B3CA1CF5F}"/>
              </a:ext>
            </a:extLst>
          </p:cNvPr>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1</a:t>
            </a:fld>
            <a:endParaRPr lang="en-US" altLang="en-US" dirty="0"/>
          </a:p>
        </p:txBody>
      </p:sp>
      <p:sp>
        <p:nvSpPr>
          <p:cNvPr id="6" name="TextBox 5"/>
          <p:cNvSpPr txBox="1"/>
          <p:nvPr/>
        </p:nvSpPr>
        <p:spPr>
          <a:xfrm>
            <a:off x="3549707" y="2876550"/>
            <a:ext cx="3191999" cy="338554"/>
          </a:xfrm>
          <a:prstGeom prst="rect">
            <a:avLst/>
          </a:prstGeom>
          <a:solidFill>
            <a:srgbClr val="0080FF"/>
          </a:solidFill>
        </p:spPr>
        <p:txBody>
          <a:bodyPr wrap="square" rtlCol="0">
            <a:spAutoFit/>
          </a:bodyPr>
          <a:lstStyle/>
          <a:p>
            <a:r>
              <a:rPr lang="en-US" sz="1600" dirty="0">
                <a:solidFill>
                  <a:schemeClr val="bg1"/>
                </a:solidFill>
              </a:rPr>
              <a:t> </a:t>
            </a:r>
            <a:r>
              <a:rPr lang="en-US" sz="1600" dirty="0" smtClean="0">
                <a:solidFill>
                  <a:schemeClr val="bg1"/>
                </a:solidFill>
              </a:rPr>
              <a:t> </a:t>
            </a:r>
            <a:r>
              <a:rPr lang="en-US" sz="1600" b="1" dirty="0" smtClean="0">
                <a:solidFill>
                  <a:schemeClr val="bg1"/>
                </a:solidFill>
              </a:rPr>
              <a:t>Commitments = $2.09 M</a:t>
            </a:r>
          </a:p>
        </p:txBody>
      </p:sp>
      <p:pic>
        <p:nvPicPr>
          <p:cNvPr id="10" name="Picture 9" descr="Screen Shot 2021-09-08 at 12.54.06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04807" y="2858478"/>
            <a:ext cx="2336877" cy="1923072"/>
          </a:xfrm>
          <a:prstGeom prst="rect">
            <a:avLst/>
          </a:prstGeom>
        </p:spPr>
      </p:pic>
      <p:sp>
        <p:nvSpPr>
          <p:cNvPr id="9" name="TextBox 8"/>
          <p:cNvSpPr txBox="1"/>
          <p:nvPr/>
        </p:nvSpPr>
        <p:spPr>
          <a:xfrm>
            <a:off x="935860" y="4167332"/>
            <a:ext cx="5696340" cy="338554"/>
          </a:xfrm>
          <a:prstGeom prst="rect">
            <a:avLst/>
          </a:prstGeom>
          <a:noFill/>
        </p:spPr>
        <p:txBody>
          <a:bodyPr wrap="square" rtlCol="0">
            <a:spAutoFit/>
          </a:bodyPr>
          <a:lstStyle/>
          <a:p>
            <a:r>
              <a:rPr lang="en-US" sz="1600" b="1" dirty="0" smtClean="0">
                <a:solidFill>
                  <a:srgbClr val="0080FF"/>
                </a:solidFill>
              </a:rPr>
              <a:t> </a:t>
            </a:r>
            <a:endParaRPr lang="en-US" sz="1600" b="1" dirty="0">
              <a:solidFill>
                <a:srgbClr val="0080FF"/>
              </a:solidFill>
            </a:endParaRPr>
          </a:p>
        </p:txBody>
      </p:sp>
      <p:sp>
        <p:nvSpPr>
          <p:cNvPr id="11" name="Date Placeholder 10"/>
          <p:cNvSpPr>
            <a:spLocks noGrp="1"/>
          </p:cNvSpPr>
          <p:nvPr>
            <p:ph type="dt" sz="half" idx="4294967295"/>
          </p:nvPr>
        </p:nvSpPr>
        <p:spPr>
          <a:xfrm>
            <a:off x="275311" y="4868864"/>
            <a:ext cx="2133600" cy="274637"/>
          </a:xfrm>
          <a:prstGeom prst="rect">
            <a:avLst/>
          </a:prstGeom>
        </p:spPr>
        <p:txBody>
          <a:bodyPr/>
          <a:lstStyle/>
          <a:p>
            <a:r>
              <a:rPr lang="en-US" smtClean="0"/>
              <a:t>05/19/22</a:t>
            </a:r>
            <a:endParaRPr lang="en-US" dirty="0"/>
          </a:p>
        </p:txBody>
      </p:sp>
      <p:sp>
        <p:nvSpPr>
          <p:cNvPr id="12" name="Footer Placeholder 11"/>
          <p:cNvSpPr>
            <a:spLocks noGrp="1"/>
          </p:cNvSpPr>
          <p:nvPr>
            <p:ph type="ftr" sz="quarter" idx="4294967295"/>
          </p:nvPr>
        </p:nvSpPr>
        <p:spPr>
          <a:xfrm>
            <a:off x="3436592" y="4860295"/>
            <a:ext cx="2895600" cy="274637"/>
          </a:xfrm>
          <a:prstGeom prst="rect">
            <a:avLst/>
          </a:prstGeom>
        </p:spPr>
        <p:txBody>
          <a:bodyPr/>
          <a:lstStyle/>
          <a:p>
            <a:r>
              <a:rPr lang="en-US" smtClean="0"/>
              <a:t>PMG</a:t>
            </a:r>
            <a:endParaRPr lang="en-US" dirty="0"/>
          </a:p>
        </p:txBody>
      </p:sp>
    </p:spTree>
    <p:extLst>
      <p:ext uri="{BB962C8B-B14F-4D97-AF65-F5344CB8AC3E}">
        <p14:creationId xmlns:p14="http://schemas.microsoft.com/office/powerpoint/2010/main" val="30997725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B87C38F5-ED41-284A-B96E-1F6B02218BCD}"/>
              </a:ext>
            </a:extLst>
          </p:cNvPr>
          <p:cNvGrpSpPr/>
          <p:nvPr/>
        </p:nvGrpSpPr>
        <p:grpSpPr>
          <a:xfrm>
            <a:off x="4648200" y="2114550"/>
            <a:ext cx="4495800" cy="1047750"/>
            <a:chOff x="6364020" y="5527744"/>
            <a:chExt cx="6427827" cy="1406390"/>
          </a:xfrm>
        </p:grpSpPr>
        <p:pic>
          <p:nvPicPr>
            <p:cNvPr id="14" name="Picture 13" descr="Engineering drawing&#10;&#10;Description automatically generated with medium confidence">
              <a:extLst>
                <a:ext uri="{FF2B5EF4-FFF2-40B4-BE49-F238E27FC236}">
                  <a16:creationId xmlns="" xmlns:a16="http://schemas.microsoft.com/office/drawing/2014/main" id="{67F393FD-805B-D741-8EDE-8D8213B93D9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64020" y="5527744"/>
              <a:ext cx="6427827" cy="1406390"/>
            </a:xfrm>
            <a:prstGeom prst="rect">
              <a:avLst/>
            </a:prstGeom>
            <a:solidFill>
              <a:srgbClr val="FFFFFF"/>
            </a:solidFill>
          </p:spPr>
        </p:pic>
        <p:sp>
          <p:nvSpPr>
            <p:cNvPr id="13" name="TextBox 12">
              <a:extLst>
                <a:ext uri="{FF2B5EF4-FFF2-40B4-BE49-F238E27FC236}">
                  <a16:creationId xmlns="" xmlns:a16="http://schemas.microsoft.com/office/drawing/2014/main" id="{F445A0B2-33BF-674A-9EAE-59798E1EA751}"/>
                </a:ext>
              </a:extLst>
            </p:cNvPr>
            <p:cNvSpPr txBox="1"/>
            <p:nvPr/>
          </p:nvSpPr>
          <p:spPr>
            <a:xfrm>
              <a:off x="7509752" y="5691597"/>
              <a:ext cx="4536085" cy="413128"/>
            </a:xfrm>
            <a:prstGeom prst="rect">
              <a:avLst/>
            </a:prstGeom>
            <a:noFill/>
          </p:spPr>
          <p:txBody>
            <a:bodyPr wrap="none" rtlCol="0">
              <a:spAutoFit/>
            </a:bodyPr>
            <a:lstStyle/>
            <a:p>
              <a:r>
                <a:rPr lang="en-US" sz="1400" dirty="0"/>
                <a:t>MVTX with the new STAR HFT beam pipe</a:t>
              </a:r>
            </a:p>
          </p:txBody>
        </p:sp>
      </p:grpSp>
      <p:sp>
        <p:nvSpPr>
          <p:cNvPr id="6" name="Title 5">
            <a:extLst>
              <a:ext uri="{FF2B5EF4-FFF2-40B4-BE49-F238E27FC236}">
                <a16:creationId xmlns="" xmlns:a16="http://schemas.microsoft.com/office/drawing/2014/main" id="{F3E15E17-06C3-554A-8808-DA6087DFCEA5}"/>
              </a:ext>
            </a:extLst>
          </p:cNvPr>
          <p:cNvSpPr>
            <a:spLocks noGrp="1"/>
          </p:cNvSpPr>
          <p:nvPr>
            <p:ph type="title"/>
          </p:nvPr>
        </p:nvSpPr>
        <p:spPr>
          <a:xfrm>
            <a:off x="628650" y="1"/>
            <a:ext cx="7886700" cy="642026"/>
          </a:xfrm>
        </p:spPr>
        <p:txBody>
          <a:bodyPr/>
          <a:lstStyle/>
          <a:p>
            <a:r>
              <a:rPr lang="en-US" dirty="0"/>
              <a:t>MVTX Status and Plan</a:t>
            </a:r>
          </a:p>
        </p:txBody>
      </p:sp>
      <p:sp>
        <p:nvSpPr>
          <p:cNvPr id="7" name="Content Placeholder 2">
            <a:extLst>
              <a:ext uri="{FF2B5EF4-FFF2-40B4-BE49-F238E27FC236}">
                <a16:creationId xmlns="" xmlns:a16="http://schemas.microsoft.com/office/drawing/2014/main" id="{F8437026-8635-6743-BA5B-C7E8B1361DFC}"/>
              </a:ext>
            </a:extLst>
          </p:cNvPr>
          <p:cNvSpPr txBox="1">
            <a:spLocks/>
          </p:cNvSpPr>
          <p:nvPr/>
        </p:nvSpPr>
        <p:spPr>
          <a:xfrm>
            <a:off x="76200" y="819150"/>
            <a:ext cx="5467958" cy="4038600"/>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40000"/>
              </a:lnSpc>
              <a:buNone/>
            </a:pPr>
            <a:r>
              <a:rPr lang="en-US" sz="1400" b="1" dirty="0"/>
              <a:t>MVTX assembly at </a:t>
            </a:r>
            <a:r>
              <a:rPr lang="en-US" sz="1400" b="1" dirty="0" smtClean="0"/>
              <a:t>LBNL</a:t>
            </a:r>
            <a:endParaRPr lang="en-US" sz="1400" b="1" dirty="0"/>
          </a:p>
          <a:p>
            <a:pPr lvl="1">
              <a:lnSpc>
                <a:spcPct val="40000"/>
              </a:lnSpc>
            </a:pPr>
            <a:r>
              <a:rPr lang="en-US" sz="1200" dirty="0"/>
              <a:t>Updated assembly procedure</a:t>
            </a:r>
          </a:p>
          <a:p>
            <a:pPr lvl="2">
              <a:lnSpc>
                <a:spcPct val="40000"/>
              </a:lnSpc>
            </a:pPr>
            <a:r>
              <a:rPr lang="en-US" sz="1200" dirty="0"/>
              <a:t>new EW/CFC gluing procedure </a:t>
            </a:r>
            <a:r>
              <a:rPr lang="en-US" sz="1200" dirty="0" smtClean="0"/>
              <a:t>tested</a:t>
            </a:r>
            <a:endParaRPr lang="en-US" sz="1200" dirty="0"/>
          </a:p>
          <a:p>
            <a:pPr lvl="2">
              <a:lnSpc>
                <a:spcPct val="40000"/>
              </a:lnSpc>
            </a:pPr>
            <a:r>
              <a:rPr lang="en-US" sz="1200" dirty="0"/>
              <a:t>1 more MOSAIC adaptor from CERN for 2</a:t>
            </a:r>
            <a:r>
              <a:rPr lang="en-US" sz="1200" baseline="30000" dirty="0"/>
              <a:t>nd</a:t>
            </a:r>
            <a:r>
              <a:rPr lang="en-US" sz="1200" dirty="0"/>
              <a:t> MOSAIC</a:t>
            </a:r>
          </a:p>
          <a:p>
            <a:pPr lvl="1">
              <a:lnSpc>
                <a:spcPct val="40000"/>
              </a:lnSpc>
            </a:pPr>
            <a:r>
              <a:rPr lang="en-US" sz="1200" dirty="0"/>
              <a:t>Complete 2 half detector assembly by ~mid of </a:t>
            </a:r>
            <a:r>
              <a:rPr lang="en-US" sz="1200" dirty="0" smtClean="0"/>
              <a:t>June</a:t>
            </a:r>
          </a:p>
          <a:p>
            <a:pPr lvl="1">
              <a:lnSpc>
                <a:spcPct val="40000"/>
              </a:lnSpc>
            </a:pPr>
            <a:r>
              <a:rPr lang="en-US" sz="1400" b="1" dirty="0" smtClean="0"/>
              <a:t>Half barrels start to arrive at BNL from LBNL mid-June</a:t>
            </a:r>
          </a:p>
          <a:p>
            <a:pPr marL="457200" lvl="1" indent="0">
              <a:lnSpc>
                <a:spcPct val="40000"/>
              </a:lnSpc>
              <a:buNone/>
            </a:pPr>
            <a:endParaRPr lang="en-US" sz="1400" b="1" dirty="0"/>
          </a:p>
          <a:p>
            <a:pPr marL="0" indent="0">
              <a:lnSpc>
                <a:spcPct val="40000"/>
              </a:lnSpc>
              <a:buNone/>
            </a:pPr>
            <a:r>
              <a:rPr lang="en-US" sz="1400" b="1" dirty="0"/>
              <a:t>Cooling system integration test by end of </a:t>
            </a:r>
            <a:r>
              <a:rPr lang="en-US" sz="1400" b="1" dirty="0" smtClean="0"/>
              <a:t>May </a:t>
            </a:r>
            <a:endParaRPr lang="en-US" sz="1400" b="1" dirty="0"/>
          </a:p>
          <a:p>
            <a:pPr lvl="1">
              <a:lnSpc>
                <a:spcPct val="40000"/>
              </a:lnSpc>
            </a:pPr>
            <a:r>
              <a:rPr lang="en-US" sz="1200" dirty="0"/>
              <a:t>Stave cooling system almost done at MIT</a:t>
            </a:r>
          </a:p>
          <a:p>
            <a:pPr lvl="2">
              <a:lnSpc>
                <a:spcPct val="40000"/>
              </a:lnSpc>
            </a:pPr>
            <a:r>
              <a:rPr lang="en-US" sz="1200" dirty="0"/>
              <a:t>Heat load test in progress</a:t>
            </a:r>
          </a:p>
          <a:p>
            <a:pPr lvl="1">
              <a:lnSpc>
                <a:spcPct val="40000"/>
              </a:lnSpc>
            </a:pPr>
            <a:r>
              <a:rPr lang="en-US" sz="1200" dirty="0"/>
              <a:t>Electronics rack cooling system test at LANL in progress</a:t>
            </a:r>
          </a:p>
          <a:p>
            <a:pPr lvl="2">
              <a:lnSpc>
                <a:spcPct val="40000"/>
              </a:lnSpc>
            </a:pPr>
            <a:r>
              <a:rPr lang="en-US" sz="1200" dirty="0"/>
              <a:t>90um filters</a:t>
            </a:r>
          </a:p>
          <a:p>
            <a:pPr lvl="2">
              <a:lnSpc>
                <a:spcPct val="40000"/>
              </a:lnSpc>
            </a:pPr>
            <a:r>
              <a:rPr lang="en-US" sz="1200" dirty="0"/>
              <a:t>Remove flow switches </a:t>
            </a:r>
          </a:p>
          <a:p>
            <a:pPr lvl="1">
              <a:lnSpc>
                <a:spcPct val="40000"/>
              </a:lnSpc>
            </a:pPr>
            <a:r>
              <a:rPr lang="en-US" sz="1200" dirty="0"/>
              <a:t>Ship to BNL for system commissioning in ~June </a:t>
            </a:r>
            <a:r>
              <a:rPr lang="en-US" sz="1200" dirty="0" smtClean="0"/>
              <a:t>2022</a:t>
            </a:r>
          </a:p>
          <a:p>
            <a:pPr lvl="1">
              <a:lnSpc>
                <a:spcPct val="40000"/>
              </a:lnSpc>
            </a:pPr>
            <a:endParaRPr lang="en-US" sz="1200" dirty="0"/>
          </a:p>
          <a:p>
            <a:pPr marL="0" indent="0">
              <a:lnSpc>
                <a:spcPct val="40000"/>
              </a:lnSpc>
              <a:buNone/>
            </a:pPr>
            <a:r>
              <a:rPr lang="en-US" sz="1400" b="1" dirty="0"/>
              <a:t>Readout and control integration</a:t>
            </a:r>
          </a:p>
          <a:p>
            <a:pPr lvl="1">
              <a:lnSpc>
                <a:spcPct val="40000"/>
              </a:lnSpc>
            </a:pPr>
            <a:r>
              <a:rPr lang="en-US" sz="1200" dirty="0"/>
              <a:t>8-stave telescope to setup at BNLL </a:t>
            </a:r>
          </a:p>
          <a:p>
            <a:pPr lvl="2">
              <a:lnSpc>
                <a:spcPct val="40000"/>
              </a:lnSpc>
            </a:pPr>
            <a:r>
              <a:rPr lang="en-US" sz="1200" dirty="0"/>
              <a:t>As initial readout/control system integration</a:t>
            </a:r>
          </a:p>
          <a:p>
            <a:pPr lvl="2">
              <a:lnSpc>
                <a:spcPct val="40000"/>
              </a:lnSpc>
            </a:pPr>
            <a:r>
              <a:rPr lang="en-US" sz="1200" dirty="0"/>
              <a:t>LANL, LBNL sending hardware to BNL: cables, staves etc.  </a:t>
            </a:r>
          </a:p>
          <a:p>
            <a:pPr lvl="1">
              <a:lnSpc>
                <a:spcPct val="40000"/>
              </a:lnSpc>
            </a:pPr>
            <a:r>
              <a:rPr lang="en-US" sz="1200" dirty="0"/>
              <a:t>Try to complete full electrical system setup at BNL in ~ late June </a:t>
            </a:r>
            <a:endParaRPr lang="en-US" sz="1200" dirty="0" smtClean="0"/>
          </a:p>
          <a:p>
            <a:pPr lvl="1">
              <a:lnSpc>
                <a:spcPct val="40000"/>
              </a:lnSpc>
            </a:pPr>
            <a:endParaRPr lang="en-US" sz="1200" dirty="0"/>
          </a:p>
          <a:p>
            <a:pPr marL="0" indent="0">
              <a:lnSpc>
                <a:spcPct val="40000"/>
              </a:lnSpc>
              <a:buNone/>
            </a:pPr>
            <a:r>
              <a:rPr lang="en-US" sz="1400" b="1" dirty="0" smtClean="0"/>
              <a:t>Commissioning </a:t>
            </a:r>
            <a:r>
              <a:rPr lang="en-US" sz="1400" b="1" dirty="0"/>
              <a:t>at BNL</a:t>
            </a:r>
          </a:p>
          <a:p>
            <a:pPr lvl="1">
              <a:lnSpc>
                <a:spcPct val="40000"/>
              </a:lnSpc>
            </a:pPr>
            <a:r>
              <a:rPr lang="en-US" sz="1200" dirty="0"/>
              <a:t>@510 setup in progress at BNL</a:t>
            </a:r>
          </a:p>
          <a:p>
            <a:pPr lvl="2">
              <a:lnSpc>
                <a:spcPct val="40000"/>
              </a:lnSpc>
            </a:pPr>
            <a:r>
              <a:rPr lang="en-US" sz="1200" dirty="0"/>
              <a:t>One MOSAIC system ready ~end of May</a:t>
            </a:r>
          </a:p>
          <a:p>
            <a:pPr lvl="2">
              <a:lnSpc>
                <a:spcPct val="40000"/>
              </a:lnSpc>
            </a:pPr>
            <a:r>
              <a:rPr lang="en-US" sz="1200" dirty="0"/>
              <a:t>Detector QC available for commissioning in June </a:t>
            </a:r>
            <a:r>
              <a:rPr lang="en-US" sz="1200" dirty="0" smtClean="0"/>
              <a:t>2022</a:t>
            </a:r>
            <a:endParaRPr lang="en-US" sz="1400" b="1" dirty="0"/>
          </a:p>
          <a:p>
            <a:pPr lvl="1">
              <a:lnSpc>
                <a:spcPct val="40000"/>
              </a:lnSpc>
            </a:pPr>
            <a:r>
              <a:rPr lang="en-US" sz="1200" dirty="0"/>
              <a:t>Full insertion test at BNL late summer </a:t>
            </a:r>
            <a:endParaRPr lang="en-US" sz="1600" dirty="0"/>
          </a:p>
          <a:p>
            <a:pPr lvl="1">
              <a:lnSpc>
                <a:spcPct val="40000"/>
              </a:lnSpc>
            </a:pPr>
            <a:r>
              <a:rPr lang="en-US" sz="1200" dirty="0"/>
              <a:t>@1008: Full detector pre-installation commissioning Aug – Dec. 2022</a:t>
            </a:r>
          </a:p>
          <a:p>
            <a:pPr marL="342900" lvl="1" indent="0">
              <a:buNone/>
            </a:pPr>
            <a:endParaRPr lang="en-US" sz="800" dirty="0">
              <a:solidFill>
                <a:srgbClr val="FF0000"/>
              </a:solidFill>
            </a:endParaRPr>
          </a:p>
        </p:txBody>
      </p:sp>
      <p:grpSp>
        <p:nvGrpSpPr>
          <p:cNvPr id="9" name="Group 8">
            <a:extLst>
              <a:ext uri="{FF2B5EF4-FFF2-40B4-BE49-F238E27FC236}">
                <a16:creationId xmlns="" xmlns:a16="http://schemas.microsoft.com/office/drawing/2014/main" id="{828916F9-21BE-884E-9AEC-A1FB0460DB64}"/>
              </a:ext>
            </a:extLst>
          </p:cNvPr>
          <p:cNvGrpSpPr/>
          <p:nvPr/>
        </p:nvGrpSpPr>
        <p:grpSpPr>
          <a:xfrm>
            <a:off x="4882587" y="614057"/>
            <a:ext cx="4002932" cy="1528393"/>
            <a:chOff x="6206247" y="1125066"/>
            <a:chExt cx="5337242" cy="2037857"/>
          </a:xfrm>
        </p:grpSpPr>
        <p:pic>
          <p:nvPicPr>
            <p:cNvPr id="1026" name="Picture 2">
              <a:extLst>
                <a:ext uri="{FF2B5EF4-FFF2-40B4-BE49-F238E27FC236}">
                  <a16:creationId xmlns="" xmlns:a16="http://schemas.microsoft.com/office/drawing/2014/main" id="{6CDC218C-B879-E947-BE80-AD4A32F20D9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206247" y="1125066"/>
              <a:ext cx="5337242" cy="20378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43D0D116-62A1-E34B-A4C7-65BCDC7B67BD}"/>
                </a:ext>
              </a:extLst>
            </p:cNvPr>
            <p:cNvSpPr txBox="1"/>
            <p:nvPr/>
          </p:nvSpPr>
          <p:spPr>
            <a:xfrm>
              <a:off x="6643991" y="1125066"/>
              <a:ext cx="4691882" cy="492443"/>
            </a:xfrm>
            <a:prstGeom prst="rect">
              <a:avLst/>
            </a:prstGeom>
            <a:noFill/>
          </p:spPr>
          <p:txBody>
            <a:bodyPr wrap="none" rtlCol="0">
              <a:spAutoFit/>
            </a:bodyPr>
            <a:lstStyle/>
            <a:p>
              <a:r>
                <a:rPr lang="en-US" dirty="0">
                  <a:solidFill>
                    <a:srgbClr val="FFFF00"/>
                  </a:solidFill>
                </a:rPr>
                <a:t>MVTX assembly in progress at LBNL</a:t>
              </a:r>
            </a:p>
          </p:txBody>
        </p:sp>
      </p:grpSp>
      <p:pic>
        <p:nvPicPr>
          <p:cNvPr id="11" name="Picture 10">
            <a:extLst>
              <a:ext uri="{FF2B5EF4-FFF2-40B4-BE49-F238E27FC236}">
                <a16:creationId xmlns="" xmlns:a16="http://schemas.microsoft.com/office/drawing/2014/main" id="{F5001D97-CD6C-124D-A289-33BABEFFAA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44032" y="3236998"/>
            <a:ext cx="2567404" cy="1925553"/>
          </a:xfrm>
          <a:prstGeom prst="rect">
            <a:avLst/>
          </a:prstGeom>
        </p:spPr>
      </p:pic>
      <p:sp>
        <p:nvSpPr>
          <p:cNvPr id="12" name="TextBox 11">
            <a:extLst>
              <a:ext uri="{FF2B5EF4-FFF2-40B4-BE49-F238E27FC236}">
                <a16:creationId xmlns="" xmlns:a16="http://schemas.microsoft.com/office/drawing/2014/main" id="{E2BA2385-BA51-2545-9184-1E59473F7E90}"/>
              </a:ext>
            </a:extLst>
          </p:cNvPr>
          <p:cNvSpPr txBox="1"/>
          <p:nvPr/>
        </p:nvSpPr>
        <p:spPr>
          <a:xfrm>
            <a:off x="6620232" y="3233895"/>
            <a:ext cx="2523768" cy="623248"/>
          </a:xfrm>
          <a:prstGeom prst="rect">
            <a:avLst/>
          </a:prstGeom>
          <a:noFill/>
        </p:spPr>
        <p:txBody>
          <a:bodyPr wrap="none" lIns="68580" tIns="34290" rIns="68580" bIns="34290" rtlCol="0">
            <a:spAutoFit/>
          </a:bodyPr>
          <a:lstStyle/>
          <a:p>
            <a:r>
              <a:rPr lang="en-US" dirty="0">
                <a:solidFill>
                  <a:srgbClr val="FFFF00"/>
                </a:solidFill>
              </a:rPr>
              <a:t>8-stave full readout and</a:t>
            </a:r>
          </a:p>
          <a:p>
            <a:r>
              <a:rPr lang="en-US" dirty="0">
                <a:solidFill>
                  <a:srgbClr val="FFFF00"/>
                </a:solidFill>
              </a:rPr>
              <a:t>control chain test @LANL</a:t>
            </a:r>
          </a:p>
        </p:txBody>
      </p:sp>
      <p:sp>
        <p:nvSpPr>
          <p:cNvPr id="4" name="Slide Number Placeholder 3">
            <a:extLst>
              <a:ext uri="{FF2B5EF4-FFF2-40B4-BE49-F238E27FC236}">
                <a16:creationId xmlns="" xmlns:a16="http://schemas.microsoft.com/office/drawing/2014/main" id="{33969586-1258-F549-88BC-BAD3EA9EC8BF}"/>
              </a:ext>
            </a:extLst>
          </p:cNvPr>
          <p:cNvSpPr>
            <a:spLocks noGrp="1"/>
          </p:cNvSpPr>
          <p:nvPr>
            <p:ph type="sldNum" sz="quarter" idx="12"/>
          </p:nvPr>
        </p:nvSpPr>
        <p:spPr/>
        <p:txBody>
          <a:bodyPr/>
          <a:lstStyle/>
          <a:p>
            <a:fld id="{BBA8A83E-1E64-1E4F-993C-D7DB32128F51}" type="slidenum">
              <a:rPr lang="en-US" smtClean="0"/>
              <a:t>10</a:t>
            </a:fld>
            <a:endParaRPr lang="en-US"/>
          </a:p>
        </p:txBody>
      </p:sp>
      <p:sp>
        <p:nvSpPr>
          <p:cNvPr id="5" name="Date Placeholder 4"/>
          <p:cNvSpPr>
            <a:spLocks noGrp="1"/>
          </p:cNvSpPr>
          <p:nvPr>
            <p:ph type="dt" sz="half" idx="10"/>
          </p:nvPr>
        </p:nvSpPr>
        <p:spPr/>
        <p:txBody>
          <a:bodyPr/>
          <a:lstStyle/>
          <a:p>
            <a:pPr>
              <a:defRPr/>
            </a:pPr>
            <a:r>
              <a:rPr lang="en-US" altLang="en-US" smtClean="0"/>
              <a:t>05/19/22</a:t>
            </a:r>
            <a:endParaRPr lang="en-US" altLang="en-US" dirty="0"/>
          </a:p>
        </p:txBody>
      </p:sp>
      <p:sp>
        <p:nvSpPr>
          <p:cNvPr id="10" name="Footer Placeholder 9"/>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36931268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5" y="4"/>
            <a:ext cx="8229600" cy="546497"/>
          </a:xfrm>
        </p:spPr>
        <p:txBody>
          <a:bodyPr/>
          <a:lstStyle/>
          <a:p>
            <a:r>
              <a:rPr lang="en-US" dirty="0"/>
              <a:t>sPHENIX PEMP Notable for 2022</a:t>
            </a:r>
          </a:p>
        </p:txBody>
      </p:sp>
      <p:sp>
        <p:nvSpPr>
          <p:cNvPr id="3" name="Content Placeholder 2"/>
          <p:cNvSpPr>
            <a:spLocks noGrp="1"/>
          </p:cNvSpPr>
          <p:nvPr>
            <p:ph idx="1"/>
          </p:nvPr>
        </p:nvSpPr>
        <p:spPr>
          <a:xfrm>
            <a:off x="228600" y="819150"/>
            <a:ext cx="8458200" cy="3581400"/>
          </a:xfrm>
        </p:spPr>
        <p:txBody>
          <a:bodyPr/>
          <a:lstStyle/>
          <a:p>
            <a:pPr marL="0" indent="0">
              <a:buNone/>
            </a:pPr>
            <a:r>
              <a:rPr lang="en-US" sz="1600" i="1" dirty="0"/>
              <a:t>Notable Outcome - BHSO/SC: Effectively plan, execute, and successfully deliver SC projects equal to or less than $50 million that have been delegated to the Laboratory Director by SC under DOE O 413.3B [Super Pioneering High Energy Nuclear Interaction (sPHENIX)]. Clearly demonstrate successful accomplishment of key milestones in FY 2022 (adjusted for schedule impacts created by the COVID-19 pandemic) in accordance with SC guidance. (Objective 7.2)</a:t>
            </a:r>
            <a:endParaRPr lang="en-US" sz="2000" b="1" dirty="0"/>
          </a:p>
          <a:p>
            <a:pPr marL="0" indent="0">
              <a:buNone/>
            </a:pPr>
            <a:r>
              <a:rPr lang="en-US" sz="2000" dirty="0"/>
              <a:t>PEMP notable associated with the </a:t>
            </a:r>
            <a:r>
              <a:rPr lang="en-US" sz="2000" b="1" dirty="0">
                <a:solidFill>
                  <a:srgbClr val="000000"/>
                </a:solidFill>
              </a:rPr>
              <a:t>sPHENIX MIE </a:t>
            </a:r>
            <a:r>
              <a:rPr lang="en-US" sz="2000" dirty="0"/>
              <a:t>L2 completion</a:t>
            </a:r>
          </a:p>
          <a:p>
            <a:pPr lvl="1"/>
            <a:r>
              <a:rPr lang="en-US" sz="1400" dirty="0"/>
              <a:t>IHCal mechanical sectors complete    		- Jan 1, 2022 </a:t>
            </a:r>
            <a:r>
              <a:rPr lang="en-US" sz="1400" dirty="0">
                <a:solidFill>
                  <a:srgbClr val="108001"/>
                </a:solidFill>
                <a:latin typeface="Zapf Dingbats"/>
                <a:ea typeface="Zapf Dingbats"/>
                <a:cs typeface="Zapf Dingbats"/>
                <a:sym typeface="Zapf Dingbats"/>
              </a:rPr>
              <a:t>✔ </a:t>
            </a:r>
            <a:r>
              <a:rPr lang="en-US" sz="1400" dirty="0">
                <a:solidFill>
                  <a:srgbClr val="108001"/>
                </a:solidFill>
              </a:rPr>
              <a:t>Completed ahead of schedule</a:t>
            </a:r>
            <a:endParaRPr lang="en-US" sz="1400" dirty="0">
              <a:solidFill>
                <a:srgbClr val="0080FF"/>
              </a:solidFill>
            </a:endParaRPr>
          </a:p>
          <a:p>
            <a:pPr lvl="1"/>
            <a:r>
              <a:rPr lang="en-US" sz="1400" dirty="0"/>
              <a:t>EMCal sectors complete	    		- May 15, 2022 </a:t>
            </a:r>
            <a:r>
              <a:rPr lang="en-US" sz="1400" dirty="0">
                <a:solidFill>
                  <a:srgbClr val="108001"/>
                </a:solidFill>
                <a:latin typeface="Zapf Dingbats"/>
                <a:ea typeface="Zapf Dingbats"/>
                <a:cs typeface="Zapf Dingbats"/>
                <a:sym typeface="Zapf Dingbats"/>
              </a:rPr>
              <a:t>✔ </a:t>
            </a:r>
            <a:r>
              <a:rPr lang="en-US" sz="1400" dirty="0">
                <a:solidFill>
                  <a:srgbClr val="108001"/>
                </a:solidFill>
              </a:rPr>
              <a:t>Completed ahead of schedule</a:t>
            </a:r>
            <a:endParaRPr lang="en-US" sz="1400" dirty="0"/>
          </a:p>
          <a:p>
            <a:pPr lvl="1"/>
            <a:r>
              <a:rPr lang="en-US" sz="1400" dirty="0"/>
              <a:t>DAQ/Trigger GL1/GTM production complete 	- June 1, 2022 </a:t>
            </a:r>
            <a:r>
              <a:rPr lang="en-US" sz="1400" dirty="0">
                <a:solidFill>
                  <a:srgbClr val="108001"/>
                </a:solidFill>
                <a:latin typeface="Zapf Dingbats"/>
                <a:ea typeface="Zapf Dingbats"/>
                <a:cs typeface="Zapf Dingbats"/>
                <a:sym typeface="Zapf Dingbats"/>
              </a:rPr>
              <a:t>✔ </a:t>
            </a:r>
            <a:r>
              <a:rPr lang="en-US" sz="1400" dirty="0">
                <a:solidFill>
                  <a:srgbClr val="108001"/>
                </a:solidFill>
              </a:rPr>
              <a:t>Completed ahead of schedule</a:t>
            </a:r>
            <a:endParaRPr lang="en-US" sz="1400" dirty="0"/>
          </a:p>
          <a:p>
            <a:pPr lvl="1"/>
            <a:r>
              <a:rPr lang="en-US" sz="1400" dirty="0"/>
              <a:t>Calorimeter electronics complete      		- July 1, 2022</a:t>
            </a:r>
          </a:p>
          <a:p>
            <a:pPr lvl="1"/>
            <a:endParaRPr lang="en-US" sz="1600" dirty="0"/>
          </a:p>
          <a:p>
            <a:pPr marL="0" indent="0">
              <a:buNone/>
            </a:pPr>
            <a:r>
              <a:rPr lang="en-US" sz="2000" b="1" dirty="0">
                <a:solidFill>
                  <a:srgbClr val="0080FF"/>
                </a:solidFill>
              </a:rPr>
              <a:t> </a:t>
            </a:r>
            <a:endParaRPr lang="en-US" sz="1600" dirty="0"/>
          </a:p>
        </p:txBody>
      </p:sp>
      <p:sp>
        <p:nvSpPr>
          <p:cNvPr id="4" name="Date Placeholder 3"/>
          <p:cNvSpPr>
            <a:spLocks noGrp="1"/>
          </p:cNvSpPr>
          <p:nvPr>
            <p:ph type="dt" sz="half" idx="10"/>
          </p:nvPr>
        </p:nvSpPr>
        <p:spPr/>
        <p:txBody>
          <a:bodyPr/>
          <a:lstStyle/>
          <a:p>
            <a:pPr>
              <a:defRPr/>
            </a:pPr>
            <a:r>
              <a:rPr lang="en-US" altLang="en-US" smtClean="0"/>
              <a:t>05/19/22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11</a:t>
            </a:fld>
            <a:endParaRPr lang="en-US" altLang="en-US" dirty="0"/>
          </a:p>
        </p:txBody>
      </p:sp>
      <p:sp>
        <p:nvSpPr>
          <p:cNvPr id="7" name="TextBox 6"/>
          <p:cNvSpPr txBox="1"/>
          <p:nvPr/>
        </p:nvSpPr>
        <p:spPr>
          <a:xfrm>
            <a:off x="533402" y="3790950"/>
            <a:ext cx="8458199" cy="369332"/>
          </a:xfrm>
          <a:prstGeom prst="rect">
            <a:avLst/>
          </a:prstGeom>
          <a:solidFill>
            <a:srgbClr val="0080FF"/>
          </a:solidFill>
        </p:spPr>
        <p:txBody>
          <a:bodyPr wrap="square" rtlCol="0">
            <a:spAutoFit/>
          </a:bodyPr>
          <a:lstStyle/>
          <a:p>
            <a:pPr algn="ctr"/>
            <a:r>
              <a:rPr lang="en-US" dirty="0">
                <a:solidFill>
                  <a:schemeClr val="bg1"/>
                </a:solidFill>
              </a:rPr>
              <a:t>The final sPHENIX milestone related to the 2022 PEMP notable remains on schedule</a:t>
            </a:r>
          </a:p>
        </p:txBody>
      </p:sp>
    </p:spTree>
    <p:extLst>
      <p:ext uri="{BB962C8B-B14F-4D97-AF65-F5344CB8AC3E}">
        <p14:creationId xmlns:p14="http://schemas.microsoft.com/office/powerpoint/2010/main" val="38709102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Electronics Status</a:t>
            </a:r>
            <a:endParaRPr lang="en-US" dirty="0"/>
          </a:p>
        </p:txBody>
      </p:sp>
      <p:sp>
        <p:nvSpPr>
          <p:cNvPr id="4" name="Date Placeholder 3"/>
          <p:cNvSpPr>
            <a:spLocks noGrp="1"/>
          </p:cNvSpPr>
          <p:nvPr>
            <p:ph type="dt" sz="half" idx="10"/>
          </p:nvPr>
        </p:nvSpPr>
        <p:spPr/>
        <p:txBody>
          <a:bodyPr/>
          <a:lstStyle/>
          <a:p>
            <a:pPr>
              <a:defRPr/>
            </a:pPr>
            <a:r>
              <a:rPr lang="en-US" altLang="en-US" smtClean="0"/>
              <a:t>05/19/22</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12</a:t>
            </a:fld>
            <a:endParaRPr lang="en-US" altLang="en-US" dirty="0"/>
          </a:p>
        </p:txBody>
      </p:sp>
      <p:sp>
        <p:nvSpPr>
          <p:cNvPr id="8" name="TextBox 7"/>
          <p:cNvSpPr txBox="1"/>
          <p:nvPr/>
        </p:nvSpPr>
        <p:spPr>
          <a:xfrm>
            <a:off x="7239002" y="742949"/>
            <a:ext cx="1633793" cy="369332"/>
          </a:xfrm>
          <a:prstGeom prst="rect">
            <a:avLst/>
          </a:prstGeom>
          <a:noFill/>
        </p:spPr>
        <p:txBody>
          <a:bodyPr wrap="none" rtlCol="0">
            <a:spAutoFit/>
          </a:bodyPr>
          <a:lstStyle/>
          <a:p>
            <a:r>
              <a:rPr lang="en-US" dirty="0" smtClean="0">
                <a:solidFill>
                  <a:srgbClr val="FFFFFF"/>
                </a:solidFill>
              </a:rPr>
              <a:t>DAQ: GL1/GTM</a:t>
            </a:r>
            <a:endParaRPr lang="en-US" dirty="0">
              <a:solidFill>
                <a:srgbClr val="FFFFFF"/>
              </a:solidFill>
            </a:endParaRPr>
          </a:p>
        </p:txBody>
      </p:sp>
      <p:sp>
        <p:nvSpPr>
          <p:cNvPr id="9" name="Content Placeholder 8"/>
          <p:cNvSpPr>
            <a:spLocks noGrp="1"/>
          </p:cNvSpPr>
          <p:nvPr>
            <p:ph idx="1"/>
          </p:nvPr>
        </p:nvSpPr>
        <p:spPr>
          <a:xfrm>
            <a:off x="35560" y="666750"/>
            <a:ext cx="6212840" cy="3962400"/>
          </a:xfrm>
        </p:spPr>
        <p:txBody>
          <a:bodyPr/>
          <a:lstStyle/>
          <a:p>
            <a:r>
              <a:rPr lang="en-US" sz="1800" dirty="0" smtClean="0"/>
              <a:t>All on-detector calorimeter electronics delivered and tested</a:t>
            </a:r>
          </a:p>
          <a:p>
            <a:r>
              <a:rPr lang="en-US" sz="1800" dirty="0" smtClean="0"/>
              <a:t>95% of calorimeter digitizers assembled. Testing underway.</a:t>
            </a:r>
          </a:p>
          <a:p>
            <a:r>
              <a:rPr lang="en-US" sz="1800" dirty="0" smtClean="0"/>
              <a:t>All LV and Bias supplies delivered</a:t>
            </a:r>
          </a:p>
          <a:p>
            <a:r>
              <a:rPr lang="en-US" sz="1800" dirty="0" smtClean="0"/>
              <a:t>All FELIX cards for MVTX, TPC, INTT delivered. Firmware development underway.</a:t>
            </a:r>
          </a:p>
          <a:p>
            <a:r>
              <a:rPr lang="en-US" sz="1800" dirty="0" smtClean="0"/>
              <a:t>All TPC Fee boards assembled, however need a PLL chip added and a couple small mods by vendor. Need testing</a:t>
            </a:r>
          </a:p>
          <a:p>
            <a:r>
              <a:rPr lang="en-US" sz="1800" dirty="0" smtClean="0"/>
              <a:t>GL1/GTM built. Testing underway</a:t>
            </a:r>
            <a:r>
              <a:rPr lang="en-US" sz="1800" dirty="0" smtClean="0"/>
              <a:t>.</a:t>
            </a:r>
          </a:p>
          <a:p>
            <a:r>
              <a:rPr lang="en-US" sz="1800" dirty="0" smtClean="0"/>
              <a:t>All cables (signal, LV, control), fibers, patch panels at BNL or on order and coming in on schedule.</a:t>
            </a:r>
            <a:endParaRPr lang="en-US" sz="1800" dirty="0" smtClean="0"/>
          </a:p>
          <a:p>
            <a:r>
              <a:rPr lang="en-US" sz="1800" dirty="0" smtClean="0"/>
              <a:t>Parts for LL1 available. Need assembly and testing</a:t>
            </a:r>
          </a:p>
          <a:p>
            <a:r>
              <a:rPr lang="en-US" sz="1800" dirty="0" smtClean="0"/>
              <a:t>Missing long lead parts for 16 MBD D/S boards</a:t>
            </a:r>
          </a:p>
          <a:p>
            <a:r>
              <a:rPr lang="en-US" sz="1800" dirty="0" smtClean="0"/>
              <a:t>Missing FPGAs for 6 DCMIIs (DAQ Data Collection Modules)</a:t>
            </a:r>
          </a:p>
          <a:p>
            <a:endParaRPr lang="en-US" sz="1800" dirty="0" smtClean="0"/>
          </a:p>
          <a:p>
            <a:endParaRPr lang="en-US" sz="1800" dirty="0" smtClean="0"/>
          </a:p>
          <a:p>
            <a:endParaRPr lang="en-US" sz="1800" dirty="0"/>
          </a:p>
        </p:txBody>
      </p:sp>
      <p:pic>
        <p:nvPicPr>
          <p:cNvPr id="10" name="Picture 9" descr="Screen Shot 2022-05-19 at 1.44.58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37277" y="1123950"/>
            <a:ext cx="3101645" cy="2743200"/>
          </a:xfrm>
          <a:prstGeom prst="rect">
            <a:avLst/>
          </a:prstGeom>
        </p:spPr>
      </p:pic>
      <p:sp>
        <p:nvSpPr>
          <p:cNvPr id="11" name="TextBox 10"/>
          <p:cNvSpPr txBox="1"/>
          <p:nvPr/>
        </p:nvSpPr>
        <p:spPr>
          <a:xfrm>
            <a:off x="7162802" y="1200150"/>
            <a:ext cx="1838965" cy="369332"/>
          </a:xfrm>
          <a:prstGeom prst="rect">
            <a:avLst/>
          </a:prstGeom>
          <a:noFill/>
        </p:spPr>
        <p:txBody>
          <a:bodyPr wrap="none" rtlCol="0">
            <a:spAutoFit/>
          </a:bodyPr>
          <a:lstStyle/>
          <a:p>
            <a:r>
              <a:rPr lang="en-US" dirty="0" smtClean="0">
                <a:solidFill>
                  <a:srgbClr val="FFFFFF"/>
                </a:solidFill>
              </a:rPr>
              <a:t>GL1/GTM in 1008</a:t>
            </a:r>
            <a:endParaRPr lang="en-US" dirty="0">
              <a:solidFill>
                <a:srgbClr val="FFFFFF"/>
              </a:solidFill>
            </a:endParaRPr>
          </a:p>
        </p:txBody>
      </p:sp>
    </p:spTree>
    <p:extLst>
      <p:ext uri="{BB962C8B-B14F-4D97-AF65-F5344CB8AC3E}">
        <p14:creationId xmlns:p14="http://schemas.microsoft.com/office/powerpoint/2010/main" val="3103244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Rack Production Update</a:t>
            </a:r>
            <a:endParaRPr lang="en-US" dirty="0"/>
          </a:p>
        </p:txBody>
      </p:sp>
      <p:sp>
        <p:nvSpPr>
          <p:cNvPr id="3" name="Date Placeholder 2"/>
          <p:cNvSpPr>
            <a:spLocks noGrp="1"/>
          </p:cNvSpPr>
          <p:nvPr>
            <p:ph type="dt" sz="half" idx="10"/>
          </p:nvPr>
        </p:nvSpPr>
        <p:spPr/>
        <p:txBody>
          <a:bodyPr/>
          <a:lstStyle/>
          <a:p>
            <a:pPr>
              <a:defRPr/>
            </a:pPr>
            <a:r>
              <a:rPr lang="en-US" altLang="en-US" smtClean="0"/>
              <a:t>05/19/22</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13</a:t>
            </a:fld>
            <a:endParaRPr lang="en-US" altLang="en-US" dirty="0"/>
          </a:p>
        </p:txBody>
      </p:sp>
      <p:sp>
        <p:nvSpPr>
          <p:cNvPr id="7" name="TextBox 6"/>
          <p:cNvSpPr txBox="1"/>
          <p:nvPr/>
        </p:nvSpPr>
        <p:spPr>
          <a:xfrm>
            <a:off x="4648200" y="3867151"/>
            <a:ext cx="4114800" cy="646331"/>
          </a:xfrm>
          <a:prstGeom prst="rect">
            <a:avLst/>
          </a:prstGeom>
          <a:noFill/>
          <a:ln>
            <a:solidFill>
              <a:srgbClr val="0080FF"/>
            </a:solidFill>
          </a:ln>
        </p:spPr>
        <p:txBody>
          <a:bodyPr wrap="square" rtlCol="0">
            <a:spAutoFit/>
          </a:bodyPr>
          <a:lstStyle/>
          <a:p>
            <a:pPr algn="ctr"/>
            <a:r>
              <a:rPr lang="en-US" dirty="0" smtClean="0">
                <a:solidFill>
                  <a:srgbClr val="000000"/>
                </a:solidFill>
              </a:rPr>
              <a:t>First 6 Racks installed on carriage.</a:t>
            </a:r>
          </a:p>
          <a:p>
            <a:pPr algn="ctr"/>
            <a:r>
              <a:rPr lang="en-US" dirty="0" smtClean="0">
                <a:solidFill>
                  <a:srgbClr val="000000"/>
                </a:solidFill>
              </a:rPr>
              <a:t>Need 31 carriage racks total</a:t>
            </a:r>
            <a:endParaRPr lang="en-US" dirty="0">
              <a:solidFill>
                <a:srgbClr val="000000"/>
              </a:solidFill>
            </a:endParaRPr>
          </a:p>
        </p:txBody>
      </p:sp>
      <p:pic>
        <p:nvPicPr>
          <p:cNvPr id="6" name="Picture 5" descr="Screen Shot 2022-05-18 at 12.04.42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1352550"/>
            <a:ext cx="2140898" cy="2876550"/>
          </a:xfrm>
          <a:prstGeom prst="rect">
            <a:avLst/>
          </a:prstGeom>
        </p:spPr>
      </p:pic>
      <p:pic>
        <p:nvPicPr>
          <p:cNvPr id="10" name="Picture 9" descr="Screen Shot 2022-05-18 at 12.05.31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38401" y="1352550"/>
            <a:ext cx="1645227" cy="2895600"/>
          </a:xfrm>
          <a:prstGeom prst="rect">
            <a:avLst/>
          </a:prstGeom>
        </p:spPr>
      </p:pic>
      <p:pic>
        <p:nvPicPr>
          <p:cNvPr id="11" name="Picture 10" descr="Screen Shot 2022-05-18 at 12.12.06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62451" y="742950"/>
            <a:ext cx="4781550" cy="3048000"/>
          </a:xfrm>
          <a:prstGeom prst="rect">
            <a:avLst/>
          </a:prstGeom>
        </p:spPr>
      </p:pic>
      <p:sp>
        <p:nvSpPr>
          <p:cNvPr id="12" name="TextBox 11"/>
          <p:cNvSpPr txBox="1"/>
          <p:nvPr/>
        </p:nvSpPr>
        <p:spPr>
          <a:xfrm>
            <a:off x="762002" y="819150"/>
            <a:ext cx="2573241" cy="369332"/>
          </a:xfrm>
          <a:prstGeom prst="rect">
            <a:avLst/>
          </a:prstGeom>
          <a:noFill/>
        </p:spPr>
        <p:txBody>
          <a:bodyPr wrap="none" rtlCol="0">
            <a:spAutoFit/>
          </a:bodyPr>
          <a:lstStyle/>
          <a:p>
            <a:r>
              <a:rPr lang="en-US" dirty="0" smtClean="0"/>
              <a:t>Rack plumbing has begun</a:t>
            </a:r>
            <a:endParaRPr lang="en-US" dirty="0"/>
          </a:p>
        </p:txBody>
      </p:sp>
    </p:spTree>
    <p:extLst>
      <p:ext uri="{BB962C8B-B14F-4D97-AF65-F5344CB8AC3E}">
        <p14:creationId xmlns:p14="http://schemas.microsoft.com/office/powerpoint/2010/main" val="15764026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83" y="216123"/>
            <a:ext cx="8286750" cy="222028"/>
          </a:xfrm>
        </p:spPr>
        <p:txBody>
          <a:bodyPr>
            <a:normAutofit fontScale="90000"/>
          </a:bodyPr>
          <a:lstStyle/>
          <a:p>
            <a:r>
              <a:rPr lang="en-US" b="0" dirty="0"/>
              <a:t>Risks and Challenges</a:t>
            </a:r>
          </a:p>
        </p:txBody>
      </p:sp>
      <p:sp>
        <p:nvSpPr>
          <p:cNvPr id="3" name="Content Placeholder 2"/>
          <p:cNvSpPr>
            <a:spLocks noGrp="1"/>
          </p:cNvSpPr>
          <p:nvPr>
            <p:ph idx="1"/>
          </p:nvPr>
        </p:nvSpPr>
        <p:spPr>
          <a:xfrm>
            <a:off x="301698" y="742950"/>
            <a:ext cx="8842302" cy="4176444"/>
          </a:xfrm>
        </p:spPr>
        <p:txBody>
          <a:bodyPr>
            <a:normAutofit/>
          </a:bodyPr>
          <a:lstStyle/>
          <a:p>
            <a:pPr marL="342884" indent="-342884"/>
            <a:r>
              <a:rPr lang="en-US" sz="2000" b="1" dirty="0"/>
              <a:t>Maintaining labor force for the next </a:t>
            </a:r>
            <a:r>
              <a:rPr lang="en-US" sz="2000" b="1" dirty="0" smtClean="0"/>
              <a:t>10 </a:t>
            </a:r>
            <a:r>
              <a:rPr lang="en-US" sz="2000" b="1" dirty="0"/>
              <a:t>months</a:t>
            </a:r>
            <a:r>
              <a:rPr lang="en-US" sz="2000" dirty="0"/>
              <a:t>. Especially important are: </a:t>
            </a:r>
          </a:p>
          <a:p>
            <a:pPr lvl="1">
              <a:buFont typeface="Lucida Grande"/>
              <a:buChar char="-"/>
            </a:pPr>
            <a:r>
              <a:rPr lang="en-US" sz="1600" b="0" dirty="0"/>
              <a:t>Technicians for fab and assembly and installation</a:t>
            </a:r>
          </a:p>
          <a:p>
            <a:pPr lvl="1">
              <a:buFont typeface="Lucida Grande"/>
              <a:buChar char="-"/>
            </a:pPr>
            <a:r>
              <a:rPr lang="en-US" sz="1600" b="0" dirty="0"/>
              <a:t>Visiting students, postdocs and scientists for QA, testing and commissioning.</a:t>
            </a:r>
          </a:p>
          <a:p>
            <a:pPr lvl="1">
              <a:buFont typeface="Lucida Grande"/>
              <a:buChar char="-"/>
            </a:pPr>
            <a:r>
              <a:rPr lang="en-US" sz="1600" b="0" dirty="0"/>
              <a:t>We have been successful in borrowing techs from  other parts of BNL.</a:t>
            </a:r>
          </a:p>
          <a:p>
            <a:r>
              <a:rPr lang="en-US" sz="2000" b="1" dirty="0" smtClean="0"/>
              <a:t>Global </a:t>
            </a:r>
            <a:r>
              <a:rPr lang="en-US" sz="2000" b="1" dirty="0"/>
              <a:t>issues may affect the cost and schedule of the project going forward</a:t>
            </a:r>
            <a:endParaRPr lang="en-US" sz="1600" dirty="0"/>
          </a:p>
          <a:p>
            <a:pPr lvl="1"/>
            <a:r>
              <a:rPr lang="en-US" sz="1600" b="0" dirty="0"/>
              <a:t>Significant cost increases have been seen on certain raw material and machine shop work potentially impacting the 1008 I&amp;F remaining </a:t>
            </a:r>
            <a:r>
              <a:rPr lang="en-US" sz="1600" b="0" dirty="0" smtClean="0"/>
              <a:t>costs.</a:t>
            </a:r>
          </a:p>
          <a:p>
            <a:pPr lvl="1"/>
            <a:r>
              <a:rPr lang="en-US" sz="1600" b="0" dirty="0" smtClean="0"/>
              <a:t>Some items, like electronic chips, have very long lead times</a:t>
            </a:r>
            <a:r>
              <a:rPr lang="en-US" sz="1600" dirty="0" smtClean="0"/>
              <a:t>. </a:t>
            </a:r>
            <a:r>
              <a:rPr lang="en-US" sz="1600" b="0" dirty="0" smtClean="0"/>
              <a:t>Primarily an MIE issue.</a:t>
            </a:r>
          </a:p>
          <a:p>
            <a:r>
              <a:rPr lang="en-US" sz="2000" b="1" dirty="0" smtClean="0"/>
              <a:t>Need  BHSO USI approval for Magnet Mapping in Sept-Oct. Need BHSO ASE/SAD approval for sPHENIX Operations in RHIC Run-23 beginning Feb 2023.</a:t>
            </a:r>
            <a:endParaRPr lang="en-US" sz="2000" b="1" dirty="0"/>
          </a:p>
          <a:p>
            <a:pPr marL="0" indent="0">
              <a:buNone/>
            </a:pPr>
            <a:endParaRPr lang="en-US" dirty="0"/>
          </a:p>
          <a:p>
            <a:pPr marL="285736" indent="-285736">
              <a:buFont typeface="Arial"/>
              <a:buChar char="•"/>
            </a:pPr>
            <a:endParaRPr lang="en-US" sz="1800" dirty="0"/>
          </a:p>
          <a:p>
            <a:pPr marL="342884" lvl="1" indent="0">
              <a:buNone/>
            </a:pPr>
            <a:endParaRPr lang="en-US" sz="1600" dirty="0"/>
          </a:p>
          <a:p>
            <a:pPr marL="342884" indent="-342884">
              <a:buFont typeface="Arial"/>
              <a:buChar char="•"/>
            </a:pPr>
            <a:endParaRPr lang="en-US" dirty="0"/>
          </a:p>
        </p:txBody>
      </p:sp>
      <p:sp>
        <p:nvSpPr>
          <p:cNvPr id="4" name="Slide Number Placeholder 3"/>
          <p:cNvSpPr>
            <a:spLocks noGrp="1"/>
          </p:cNvSpPr>
          <p:nvPr>
            <p:ph type="sldNum" sz="quarter" idx="4294967295"/>
          </p:nvPr>
        </p:nvSpPr>
        <p:spPr>
          <a:xfrm>
            <a:off x="7390776" y="4980333"/>
            <a:ext cx="1683815" cy="140038"/>
          </a:xfrm>
          <a:prstGeom prst="rect">
            <a:avLst/>
          </a:prstGeom>
        </p:spPr>
        <p:txBody>
          <a:bodyPr/>
          <a:lstStyle/>
          <a:p>
            <a:fld id="{716D9922-87B3-6043-9531-5184EA303DC1}" type="slidenum">
              <a:rPr lang="en-US" smtClean="0"/>
              <a:t>14</a:t>
            </a:fld>
            <a:endParaRPr lang="en-US" dirty="0"/>
          </a:p>
        </p:txBody>
      </p:sp>
      <p:sp>
        <p:nvSpPr>
          <p:cNvPr id="5" name="Footer Placeholder 4"/>
          <p:cNvSpPr>
            <a:spLocks noGrp="1"/>
          </p:cNvSpPr>
          <p:nvPr>
            <p:ph type="ftr" sz="quarter" idx="11"/>
          </p:nvPr>
        </p:nvSpPr>
        <p:spPr>
          <a:xfrm>
            <a:off x="3352800" y="4936334"/>
            <a:ext cx="2895600" cy="207169"/>
          </a:xfrm>
        </p:spPr>
        <p:txBody>
          <a:bodyPr/>
          <a:lstStyle/>
          <a:p>
            <a:pPr>
              <a:defRPr/>
            </a:pPr>
            <a:r>
              <a:rPr lang="en-US" smtClean="0"/>
              <a:t>PMG</a:t>
            </a:r>
            <a:endParaRPr lang="en-US" dirty="0"/>
          </a:p>
        </p:txBody>
      </p:sp>
      <p:sp>
        <p:nvSpPr>
          <p:cNvPr id="8" name="Date Placeholder 7"/>
          <p:cNvSpPr>
            <a:spLocks noGrp="1"/>
          </p:cNvSpPr>
          <p:nvPr>
            <p:ph type="dt" sz="half" idx="10"/>
          </p:nvPr>
        </p:nvSpPr>
        <p:spPr>
          <a:xfrm>
            <a:off x="17585" y="4939323"/>
            <a:ext cx="2133600" cy="171450"/>
          </a:xfrm>
        </p:spPr>
        <p:txBody>
          <a:bodyPr/>
          <a:lstStyle/>
          <a:p>
            <a:pPr>
              <a:defRPr/>
            </a:pPr>
            <a:r>
              <a:rPr lang="en-US" altLang="en-US" smtClean="0"/>
              <a:t>05/19/22</a:t>
            </a:r>
            <a:endParaRPr lang="en-US" altLang="en-US" dirty="0"/>
          </a:p>
        </p:txBody>
      </p:sp>
    </p:spTree>
    <p:extLst>
      <p:ext uri="{BB962C8B-B14F-4D97-AF65-F5344CB8AC3E}">
        <p14:creationId xmlns:p14="http://schemas.microsoft.com/office/powerpoint/2010/main" val="28120148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EF1412-55EC-40BC-85FB-46A22C2AED69}"/>
              </a:ext>
            </a:extLst>
          </p:cNvPr>
          <p:cNvSpPr>
            <a:spLocks noGrp="1"/>
          </p:cNvSpPr>
          <p:nvPr>
            <p:ph type="title"/>
          </p:nvPr>
        </p:nvSpPr>
        <p:spPr/>
        <p:txBody>
          <a:bodyPr/>
          <a:lstStyle/>
          <a:p>
            <a:r>
              <a:rPr lang="en-US" dirty="0"/>
              <a:t>Summary</a:t>
            </a:r>
          </a:p>
        </p:txBody>
      </p:sp>
      <p:sp>
        <p:nvSpPr>
          <p:cNvPr id="6" name="Content Placeholder 5">
            <a:extLst>
              <a:ext uri="{FF2B5EF4-FFF2-40B4-BE49-F238E27FC236}">
                <a16:creationId xmlns="" xmlns:a16="http://schemas.microsoft.com/office/drawing/2014/main" id="{09A0A689-771C-42DE-A122-56A0F282366E}"/>
              </a:ext>
            </a:extLst>
          </p:cNvPr>
          <p:cNvSpPr>
            <a:spLocks noGrp="1"/>
          </p:cNvSpPr>
          <p:nvPr>
            <p:ph idx="1"/>
          </p:nvPr>
        </p:nvSpPr>
        <p:spPr>
          <a:xfrm>
            <a:off x="76200" y="514350"/>
            <a:ext cx="9067800" cy="4629150"/>
          </a:xfrm>
        </p:spPr>
        <p:txBody>
          <a:bodyPr/>
          <a:lstStyle/>
          <a:p>
            <a:r>
              <a:rPr lang="en-US" sz="1400" b="1" dirty="0"/>
              <a:t>sPHENIX installation is proceeding well.</a:t>
            </a:r>
          </a:p>
          <a:p>
            <a:pPr lvl="1"/>
            <a:r>
              <a:rPr lang="en-US" sz="1400" dirty="0" smtClean="0"/>
              <a:t>The </a:t>
            </a:r>
            <a:r>
              <a:rPr lang="en-US" sz="1400" dirty="0"/>
              <a:t>OHCal sectors </a:t>
            </a:r>
            <a:r>
              <a:rPr lang="en-US" sz="1400" dirty="0" smtClean="0"/>
              <a:t>installation is complete.   SC- Magnet installation is complete.</a:t>
            </a:r>
          </a:p>
          <a:p>
            <a:pPr lvl="1"/>
            <a:r>
              <a:rPr lang="en-US" sz="1400" dirty="0" smtClean="0"/>
              <a:t>Platform assembly is ongoing</a:t>
            </a:r>
            <a:endParaRPr lang="en-US" sz="1400" dirty="0"/>
          </a:p>
          <a:p>
            <a:pPr lvl="1"/>
            <a:r>
              <a:rPr lang="en-US" sz="1400" dirty="0" smtClean="0"/>
              <a:t>IHCal Barrel and EMCal sectors are ready to install.</a:t>
            </a:r>
          </a:p>
          <a:p>
            <a:pPr lvl="1"/>
            <a:r>
              <a:rPr lang="en-US" sz="1400" dirty="0" smtClean="0"/>
              <a:t>Magnet pole tips are preparing to install after IHCal</a:t>
            </a:r>
          </a:p>
          <a:p>
            <a:pPr marL="342882" indent="-285750"/>
            <a:r>
              <a:rPr lang="en-US" sz="1400" b="1" dirty="0" smtClean="0"/>
              <a:t>Cryo installation and magnet mapping is on the critical path</a:t>
            </a:r>
            <a:endParaRPr lang="en-US" sz="1400" b="1" dirty="0"/>
          </a:p>
          <a:p>
            <a:r>
              <a:rPr lang="en-US" sz="1400" dirty="0"/>
              <a:t>Most major 1008 I&amp;F parts are complete or in fab</a:t>
            </a:r>
          </a:p>
          <a:p>
            <a:pPr lvl="1"/>
            <a:r>
              <a:rPr lang="en-US" sz="1400" dirty="0"/>
              <a:t> We have a small but important subset of I&amp;F orders to place including: </a:t>
            </a:r>
            <a:r>
              <a:rPr lang="en-US" sz="1400" b="0" dirty="0"/>
              <a:t>Magnet mapping contract w/CERN, </a:t>
            </a:r>
            <a:r>
              <a:rPr lang="en-US" sz="1400" b="0" dirty="0" smtClean="0"/>
              <a:t>MBD</a:t>
            </a:r>
            <a:r>
              <a:rPr lang="en-US" sz="1400" b="0" dirty="0"/>
              <a:t>/sEPD/</a:t>
            </a:r>
            <a:r>
              <a:rPr lang="en-US" sz="1400" b="0" dirty="0" smtClean="0"/>
              <a:t>beampipe</a:t>
            </a:r>
            <a:r>
              <a:rPr lang="en-US" sz="1400" b="0" dirty="0"/>
              <a:t> </a:t>
            </a:r>
            <a:r>
              <a:rPr lang="en-US" sz="1400" b="0" dirty="0" smtClean="0"/>
              <a:t>bracketry</a:t>
            </a:r>
            <a:r>
              <a:rPr lang="en-US" sz="1400" b="0" dirty="0"/>
              <a:t>.</a:t>
            </a:r>
            <a:endParaRPr lang="en-US" sz="1400" b="0" dirty="0">
              <a:cs typeface="Calibri" panose="020F0502020204030204" pitchFamily="34" charset="0"/>
            </a:endParaRPr>
          </a:p>
          <a:p>
            <a:r>
              <a:rPr lang="en-US" sz="1400" dirty="0"/>
              <a:t>Remaining engineering design is </a:t>
            </a:r>
            <a:r>
              <a:rPr lang="en-US" sz="1400" dirty="0" smtClean="0"/>
              <a:t>nearly done. Transitioning </a:t>
            </a:r>
            <a:r>
              <a:rPr lang="en-US" sz="1400" dirty="0"/>
              <a:t>to fab/assembly oversight, installation and integration.</a:t>
            </a:r>
            <a:endParaRPr lang="en-US" sz="1400" dirty="0">
              <a:cs typeface="Calibri" panose="020F0502020204030204" pitchFamily="34" charset="0"/>
            </a:endParaRPr>
          </a:p>
          <a:p>
            <a:r>
              <a:rPr lang="en-US" sz="1400" dirty="0" smtClean="0"/>
              <a:t>Price </a:t>
            </a:r>
            <a:r>
              <a:rPr lang="en-US" sz="1400" dirty="0"/>
              <a:t>increases in raw materials are </a:t>
            </a:r>
            <a:r>
              <a:rPr lang="en-US" sz="1400" dirty="0" smtClean="0"/>
              <a:t>impacting our remaining budget.</a:t>
            </a:r>
            <a:endParaRPr lang="en-US" sz="1400" dirty="0"/>
          </a:p>
          <a:p>
            <a:r>
              <a:rPr lang="en-US" sz="1400" b="1" dirty="0"/>
              <a:t>We have been successful in </a:t>
            </a:r>
            <a:r>
              <a:rPr lang="en-US" sz="1400" b="1" dirty="0" smtClean="0"/>
              <a:t>securing </a:t>
            </a:r>
            <a:r>
              <a:rPr lang="en-US" sz="1400" b="1" dirty="0"/>
              <a:t>technicians and engineers from other parts of BNL: CAD, IO, SMD, NSLSII</a:t>
            </a:r>
          </a:p>
          <a:p>
            <a:pPr lvl="1"/>
            <a:r>
              <a:rPr lang="en-US" sz="1400" b="0" dirty="0"/>
              <a:t>Need to maintain this level of technical support until the start of RHIC run 2023.</a:t>
            </a:r>
          </a:p>
          <a:p>
            <a:pPr lvl="1"/>
            <a:r>
              <a:rPr lang="en-US" sz="1400" b="0" dirty="0"/>
              <a:t>sPHENIX Collaborators continue to make critical contributions in the factories and home </a:t>
            </a:r>
            <a:r>
              <a:rPr lang="en-US" sz="1400" b="0"/>
              <a:t>institutions</a:t>
            </a:r>
            <a:r>
              <a:rPr lang="en-US" sz="1400" b="0" smtClean="0"/>
              <a:t>.</a:t>
            </a:r>
            <a:endParaRPr lang="en-US" sz="1800" dirty="0"/>
          </a:p>
          <a:p>
            <a:r>
              <a:rPr lang="en-US" sz="1400" dirty="0"/>
              <a:t>We continue to do monthly EV statusing , schedule and hold reviews for safety, final design and procurement </a:t>
            </a:r>
            <a:r>
              <a:rPr lang="en-US" sz="1400" dirty="0" smtClean="0"/>
              <a:t>readiness </a:t>
            </a:r>
            <a:endParaRPr lang="en-US" sz="1600" dirty="0"/>
          </a:p>
        </p:txBody>
      </p:sp>
      <p:sp>
        <p:nvSpPr>
          <p:cNvPr id="4" name="Footer Placeholder 3">
            <a:extLst>
              <a:ext uri="{FF2B5EF4-FFF2-40B4-BE49-F238E27FC236}">
                <a16:creationId xmlns="" xmlns:a16="http://schemas.microsoft.com/office/drawing/2014/main" id="{593A2B43-FE56-4612-9388-500A9FC888DB}"/>
              </a:ext>
            </a:extLst>
          </p:cNvPr>
          <p:cNvSpPr>
            <a:spLocks noGrp="1"/>
          </p:cNvSpPr>
          <p:nvPr>
            <p:ph type="ftr" sz="quarter" idx="11"/>
          </p:nvPr>
        </p:nvSpPr>
        <p:spPr/>
        <p:txBody>
          <a:bodyPr/>
          <a:lstStyle/>
          <a:p>
            <a:pPr>
              <a:defRPr/>
            </a:pPr>
            <a:r>
              <a:rPr lang="en-US" smtClean="0"/>
              <a:t>PMG</a:t>
            </a:r>
            <a:endParaRPr lang="en-US" dirty="0"/>
          </a:p>
        </p:txBody>
      </p:sp>
      <p:sp>
        <p:nvSpPr>
          <p:cNvPr id="5" name="Slide Number Placeholder 4">
            <a:extLst>
              <a:ext uri="{FF2B5EF4-FFF2-40B4-BE49-F238E27FC236}">
                <a16:creationId xmlns="" xmlns:a16="http://schemas.microsoft.com/office/drawing/2014/main" id="{34649651-13F2-459C-BAD0-0067FFC2E204}"/>
              </a:ext>
            </a:extLst>
          </p:cNvPr>
          <p:cNvSpPr>
            <a:spLocks noGrp="1"/>
          </p:cNvSpPr>
          <p:nvPr>
            <p:ph type="sldNum" sz="quarter" idx="12"/>
          </p:nvPr>
        </p:nvSpPr>
        <p:spPr/>
        <p:txBody>
          <a:bodyPr/>
          <a:lstStyle/>
          <a:p>
            <a:fld id="{0AE0C637-5835-444B-B8C0-92C25AFA2084}" type="slidenum">
              <a:rPr lang="en-US" altLang="en-US" smtClean="0"/>
              <a:pPr/>
              <a:t>15</a:t>
            </a:fld>
            <a:endParaRPr lang="en-US" altLang="en-US" dirty="0"/>
          </a:p>
        </p:txBody>
      </p:sp>
      <p:sp>
        <p:nvSpPr>
          <p:cNvPr id="7" name="Date Placeholder 6"/>
          <p:cNvSpPr>
            <a:spLocks noGrp="1"/>
          </p:cNvSpPr>
          <p:nvPr>
            <p:ph type="dt" sz="half" idx="10"/>
          </p:nvPr>
        </p:nvSpPr>
        <p:spPr/>
        <p:txBody>
          <a:bodyPr/>
          <a:lstStyle/>
          <a:p>
            <a:pPr>
              <a:defRPr/>
            </a:pPr>
            <a:r>
              <a:rPr lang="en-US" altLang="en-US" smtClean="0"/>
              <a:t>05/19/22</a:t>
            </a:r>
            <a:endParaRPr lang="en-US" altLang="en-US" dirty="0"/>
          </a:p>
        </p:txBody>
      </p:sp>
    </p:spTree>
    <p:extLst>
      <p:ext uri="{BB962C8B-B14F-4D97-AF65-F5344CB8AC3E}">
        <p14:creationId xmlns:p14="http://schemas.microsoft.com/office/powerpoint/2010/main" val="35331046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Back Up</a:t>
            </a:r>
            <a:endParaRPr lang="en-US" dirty="0"/>
          </a:p>
        </p:txBody>
      </p:sp>
      <p:sp>
        <p:nvSpPr>
          <p:cNvPr id="4" name="Date Placeholder 3"/>
          <p:cNvSpPr>
            <a:spLocks noGrp="1"/>
          </p:cNvSpPr>
          <p:nvPr>
            <p:ph type="dt" sz="half" idx="10"/>
          </p:nvPr>
        </p:nvSpPr>
        <p:spPr/>
        <p:txBody>
          <a:bodyPr/>
          <a:lstStyle/>
          <a:p>
            <a:pPr>
              <a:defRPr/>
            </a:pPr>
            <a:r>
              <a:rPr lang="en-US" altLang="en-US" smtClean="0"/>
              <a:t>05/19/22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16</a:t>
            </a:fld>
            <a:endParaRPr lang="en-US" altLang="en-US" dirty="0"/>
          </a:p>
        </p:txBody>
      </p:sp>
    </p:spTree>
    <p:extLst>
      <p:ext uri="{BB962C8B-B14F-4D97-AF65-F5344CB8AC3E}">
        <p14:creationId xmlns:p14="http://schemas.microsoft.com/office/powerpoint/2010/main" val="26057070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12855180-DE37-8C1A-3E32-4B9940D1199C}"/>
              </a:ext>
            </a:extLst>
          </p:cNvPr>
          <p:cNvGraphicFramePr>
            <a:graphicFrameLocks noGrp="1"/>
          </p:cNvGraphicFramePr>
          <p:nvPr>
            <p:extLst>
              <p:ext uri="{D42A27DB-BD31-4B8C-83A1-F6EECF244321}">
                <p14:modId xmlns:p14="http://schemas.microsoft.com/office/powerpoint/2010/main" val="2468648363"/>
              </p:ext>
            </p:extLst>
          </p:nvPr>
        </p:nvGraphicFramePr>
        <p:xfrm>
          <a:off x="381000" y="191967"/>
          <a:ext cx="8534400" cy="1200150"/>
        </p:xfrm>
        <a:graphic>
          <a:graphicData uri="http://schemas.openxmlformats.org/drawingml/2006/table">
            <a:tbl>
              <a:tblPr firstRow="1" bandRow="1">
                <a:tableStyleId>{FABFCF23-3B69-468F-B69F-88F6DE6A72F2}</a:tableStyleId>
              </a:tblPr>
              <a:tblGrid>
                <a:gridCol w="1632568">
                  <a:extLst>
                    <a:ext uri="{9D8B030D-6E8A-4147-A177-3AD203B41FA5}">
                      <a16:colId xmlns="" xmlns:a16="http://schemas.microsoft.com/office/drawing/2014/main" val="20000"/>
                    </a:ext>
                  </a:extLst>
                </a:gridCol>
                <a:gridCol w="1720232">
                  <a:extLst>
                    <a:ext uri="{9D8B030D-6E8A-4147-A177-3AD203B41FA5}">
                      <a16:colId xmlns="" xmlns:a16="http://schemas.microsoft.com/office/drawing/2014/main" val="20001"/>
                    </a:ext>
                  </a:extLst>
                </a:gridCol>
                <a:gridCol w="2590800">
                  <a:extLst>
                    <a:ext uri="{9D8B030D-6E8A-4147-A177-3AD203B41FA5}">
                      <a16:colId xmlns="" xmlns:a16="http://schemas.microsoft.com/office/drawing/2014/main" val="20002"/>
                    </a:ext>
                  </a:extLst>
                </a:gridCol>
                <a:gridCol w="2590800">
                  <a:extLst>
                    <a:ext uri="{9D8B030D-6E8A-4147-A177-3AD203B41FA5}">
                      <a16:colId xmlns="" xmlns:a16="http://schemas.microsoft.com/office/drawing/2014/main" val="20003"/>
                    </a:ext>
                  </a:extLst>
                </a:gridCol>
              </a:tblGrid>
              <a:tr h="742950">
                <a:tc>
                  <a:txBody>
                    <a:bodyPr/>
                    <a:lstStyle/>
                    <a:p>
                      <a:r>
                        <a:rPr lang="en-US" sz="1400" dirty="0">
                          <a:solidFill>
                            <a:srgbClr val="000000"/>
                          </a:solidFill>
                        </a:rPr>
                        <a:t>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Demonstration or Measurement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Threshold KKP’s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Objective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extLst>
                  <a:ext uri="{0D108BD9-81ED-4DB2-BD59-A6C34878D82A}">
                    <a16:rowId xmlns="" xmlns:a16="http://schemas.microsoft.com/office/drawing/2014/main" val="10000"/>
                  </a:ext>
                </a:extLst>
              </a:tr>
              <a:tr h="457200">
                <a:tc>
                  <a:txBody>
                    <a:bodyPr/>
                    <a:lstStyle/>
                    <a:p>
                      <a:r>
                        <a:rPr lang="en-US" sz="1200" b="1" dirty="0">
                          <a:solidFill>
                            <a:srgbClr val="000000"/>
                          </a:solidFill>
                        </a:rPr>
                        <a:t>Hadronic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5" name="TextBox 4">
            <a:extLst>
              <a:ext uri="{FF2B5EF4-FFF2-40B4-BE49-F238E27FC236}">
                <a16:creationId xmlns="" xmlns:a16="http://schemas.microsoft.com/office/drawing/2014/main" id="{AF526E91-D912-5B62-A9B1-0EA9649B5CE0}"/>
              </a:ext>
            </a:extLst>
          </p:cNvPr>
          <p:cNvSpPr txBox="1"/>
          <p:nvPr/>
        </p:nvSpPr>
        <p:spPr>
          <a:xfrm>
            <a:off x="381000" y="1547448"/>
            <a:ext cx="8534400" cy="992579"/>
          </a:xfrm>
          <a:prstGeom prst="rect">
            <a:avLst/>
          </a:prstGeom>
          <a:noFill/>
        </p:spPr>
        <p:txBody>
          <a:bodyPr wrap="square" lIns="68580" tIns="34290" rIns="68580" bIns="34290" rtlCol="0">
            <a:spAutoFit/>
          </a:bodyPr>
          <a:lstStyle/>
          <a:p>
            <a:r>
              <a:rPr lang="en-US" sz="1200" dirty="0"/>
              <a:t>All towers in all sectors were verified with electronics test pulse, LED test pulse, and cosmic rays at assembly. </a:t>
            </a:r>
          </a:p>
          <a:p>
            <a:r>
              <a:rPr lang="en-US" sz="1200" dirty="0"/>
              <a:t>In addition, all towers in all sectors were verified using an LED test pulse after barrel assembly in 1008. </a:t>
            </a:r>
          </a:p>
          <a:p>
            <a:r>
              <a:rPr lang="en-US" sz="1200" dirty="0"/>
              <a:t>As of 5/17/2022 all </a:t>
            </a:r>
            <a:r>
              <a:rPr lang="en-US" sz="1200" dirty="0" err="1"/>
              <a:t>oHCAL</a:t>
            </a:r>
            <a:r>
              <a:rPr lang="en-US" sz="1200" dirty="0"/>
              <a:t> towers are fully functional – the </a:t>
            </a:r>
            <a:r>
              <a:rPr lang="en-US" sz="1200" dirty="0" err="1"/>
              <a:t>oHCAL</a:t>
            </a:r>
            <a:r>
              <a:rPr lang="en-US" sz="1200" dirty="0"/>
              <a:t> has 100% live towers. </a:t>
            </a:r>
          </a:p>
          <a:p>
            <a:r>
              <a:rPr lang="en-US" sz="1200" dirty="0"/>
              <a:t>All sector test data is archived at:   </a:t>
            </a:r>
            <a:r>
              <a:rPr lang="en-US" sz="1200" dirty="0">
                <a:ea typeface="Times New Roman" panose="02020603050405020304" pitchFamily="18" charset="0"/>
              </a:rPr>
              <a:t> </a:t>
            </a:r>
            <a:r>
              <a:rPr lang="en-US" sz="1200" u="sng" dirty="0">
                <a:solidFill>
                  <a:srgbClr val="0000FF"/>
                </a:solidFill>
                <a:ea typeface="Times New Roman" panose="02020603050405020304" pitchFamily="18" charset="0"/>
                <a:hlinkClick r:id="rId2"/>
              </a:rPr>
              <a:t>https://sphenix-intra.sdcc.bnl.gov/WWW/subsystem/hcal/test/sector/</a:t>
            </a:r>
            <a:endParaRPr lang="en-US" sz="1200" dirty="0">
              <a:ea typeface="Calibri" panose="020F0502020204030204" pitchFamily="34" charset="0"/>
            </a:endParaRPr>
          </a:p>
          <a:p>
            <a:r>
              <a:rPr lang="en-US" sz="1200" dirty="0"/>
              <a:t>As an example, below is the LED test data for Sector 12: </a:t>
            </a:r>
          </a:p>
        </p:txBody>
      </p:sp>
      <p:sp>
        <p:nvSpPr>
          <p:cNvPr id="6" name="Date Placeholder 5">
            <a:extLst>
              <a:ext uri="{FF2B5EF4-FFF2-40B4-BE49-F238E27FC236}">
                <a16:creationId xmlns="" xmlns:a16="http://schemas.microsoft.com/office/drawing/2014/main" id="{0DE4B1CC-F7EF-2D9B-36CF-65F7C95BDD83}"/>
              </a:ext>
            </a:extLst>
          </p:cNvPr>
          <p:cNvSpPr>
            <a:spLocks noGrp="1"/>
          </p:cNvSpPr>
          <p:nvPr>
            <p:ph type="dt" sz="half" idx="10"/>
          </p:nvPr>
        </p:nvSpPr>
        <p:spPr/>
        <p:txBody>
          <a:bodyPr/>
          <a:lstStyle/>
          <a:p>
            <a:r>
              <a:rPr lang="en-US" smtClean="0"/>
              <a:t>05/19/22</a:t>
            </a:r>
            <a:endParaRPr lang="en-US"/>
          </a:p>
        </p:txBody>
      </p:sp>
      <p:sp>
        <p:nvSpPr>
          <p:cNvPr id="7" name="Slide Number Placeholder 6">
            <a:extLst>
              <a:ext uri="{FF2B5EF4-FFF2-40B4-BE49-F238E27FC236}">
                <a16:creationId xmlns="" xmlns:a16="http://schemas.microsoft.com/office/drawing/2014/main" id="{AE396C06-EFE9-4EE6-46F0-0D1A44AEE980}"/>
              </a:ext>
            </a:extLst>
          </p:cNvPr>
          <p:cNvSpPr>
            <a:spLocks noGrp="1"/>
          </p:cNvSpPr>
          <p:nvPr>
            <p:ph type="sldNum" sz="quarter" idx="12"/>
          </p:nvPr>
        </p:nvSpPr>
        <p:spPr/>
        <p:txBody>
          <a:bodyPr/>
          <a:lstStyle/>
          <a:p>
            <a:fld id="{6ED01F2E-00B9-4A93-AC4B-903E4F848388}" type="slidenum">
              <a:rPr lang="en-US" smtClean="0"/>
              <a:t>17</a:t>
            </a:fld>
            <a:endParaRPr lang="en-US"/>
          </a:p>
        </p:txBody>
      </p:sp>
      <p:pic>
        <p:nvPicPr>
          <p:cNvPr id="9" name="Picture 8" descr="A picture containing diagram&#10;&#10;Description automatically generated">
            <a:extLst>
              <a:ext uri="{FF2B5EF4-FFF2-40B4-BE49-F238E27FC236}">
                <a16:creationId xmlns="" xmlns:a16="http://schemas.microsoft.com/office/drawing/2014/main" id="{600FBEC9-8A75-9A62-74A3-58B69031F9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0375" y="2810773"/>
            <a:ext cx="6543032" cy="2054305"/>
          </a:xfrm>
          <a:prstGeom prst="rect">
            <a:avLst/>
          </a:prstGeom>
        </p:spPr>
      </p:pic>
      <p:sp>
        <p:nvSpPr>
          <p:cNvPr id="10" name="TextBox 9">
            <a:extLst>
              <a:ext uri="{FF2B5EF4-FFF2-40B4-BE49-F238E27FC236}">
                <a16:creationId xmlns="" xmlns:a16="http://schemas.microsoft.com/office/drawing/2014/main" id="{D6194746-9253-C7C2-D443-3AF7D3338938}"/>
              </a:ext>
            </a:extLst>
          </p:cNvPr>
          <p:cNvSpPr txBox="1"/>
          <p:nvPr/>
        </p:nvSpPr>
        <p:spPr>
          <a:xfrm>
            <a:off x="6709038" y="4864323"/>
            <a:ext cx="1901562" cy="346249"/>
          </a:xfrm>
          <a:prstGeom prst="rect">
            <a:avLst/>
          </a:prstGeom>
          <a:noFill/>
        </p:spPr>
        <p:txBody>
          <a:bodyPr wrap="square" lIns="68580" tIns="34290" rIns="68580" bIns="34290" rtlCol="0">
            <a:spAutoFit/>
          </a:bodyPr>
          <a:lstStyle/>
          <a:p>
            <a:r>
              <a:rPr lang="en-US" dirty="0"/>
              <a:t>Time Sample</a:t>
            </a:r>
          </a:p>
        </p:txBody>
      </p:sp>
      <p:sp>
        <p:nvSpPr>
          <p:cNvPr id="11" name="TextBox 10">
            <a:extLst>
              <a:ext uri="{FF2B5EF4-FFF2-40B4-BE49-F238E27FC236}">
                <a16:creationId xmlns="" xmlns:a16="http://schemas.microsoft.com/office/drawing/2014/main" id="{BB9D3D6B-A3DD-58AE-3EBD-665CCBCEB1B1}"/>
              </a:ext>
            </a:extLst>
          </p:cNvPr>
          <p:cNvSpPr txBox="1"/>
          <p:nvPr/>
        </p:nvSpPr>
        <p:spPr>
          <a:xfrm rot="16200000">
            <a:off x="267409" y="3366236"/>
            <a:ext cx="1764832" cy="623248"/>
          </a:xfrm>
          <a:prstGeom prst="rect">
            <a:avLst/>
          </a:prstGeom>
          <a:noFill/>
        </p:spPr>
        <p:txBody>
          <a:bodyPr wrap="square" lIns="68580" tIns="34290" rIns="68580" bIns="34290" rtlCol="0">
            <a:spAutoFit/>
          </a:bodyPr>
          <a:lstStyle/>
          <a:p>
            <a:r>
              <a:rPr lang="en-US" dirty="0"/>
              <a:t>ADC (Ped. Subtracted) </a:t>
            </a:r>
          </a:p>
        </p:txBody>
      </p:sp>
      <p:sp>
        <p:nvSpPr>
          <p:cNvPr id="2" name="Footer Placeholder 1"/>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672267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1A3679C4-25CE-DD16-247F-CB1AB0EB9BC9}"/>
              </a:ext>
            </a:extLst>
          </p:cNvPr>
          <p:cNvGraphicFramePr>
            <a:graphicFrameLocks noGrp="1"/>
          </p:cNvGraphicFramePr>
          <p:nvPr>
            <p:extLst>
              <p:ext uri="{D42A27DB-BD31-4B8C-83A1-F6EECF244321}">
                <p14:modId xmlns:p14="http://schemas.microsoft.com/office/powerpoint/2010/main" val="1405504750"/>
              </p:ext>
            </p:extLst>
          </p:nvPr>
        </p:nvGraphicFramePr>
        <p:xfrm>
          <a:off x="323853" y="290696"/>
          <a:ext cx="8698523" cy="1565910"/>
        </p:xfrm>
        <a:graphic>
          <a:graphicData uri="http://schemas.openxmlformats.org/drawingml/2006/table">
            <a:tbl>
              <a:tblPr firstRow="1" bandRow="1">
                <a:tableStyleId>{FABFCF23-3B69-468F-B69F-88F6DE6A72F2}</a:tableStyleId>
              </a:tblPr>
              <a:tblGrid>
                <a:gridCol w="1840523">
                  <a:extLst>
                    <a:ext uri="{9D8B030D-6E8A-4147-A177-3AD203B41FA5}">
                      <a16:colId xmlns="" xmlns:a16="http://schemas.microsoft.com/office/drawing/2014/main" val="2471077686"/>
                    </a:ext>
                  </a:extLst>
                </a:gridCol>
                <a:gridCol w="1524000">
                  <a:extLst>
                    <a:ext uri="{9D8B030D-6E8A-4147-A177-3AD203B41FA5}">
                      <a16:colId xmlns="" xmlns:a16="http://schemas.microsoft.com/office/drawing/2014/main" val="3310481379"/>
                    </a:ext>
                  </a:extLst>
                </a:gridCol>
                <a:gridCol w="2667000">
                  <a:extLst>
                    <a:ext uri="{9D8B030D-6E8A-4147-A177-3AD203B41FA5}">
                      <a16:colId xmlns="" xmlns:a16="http://schemas.microsoft.com/office/drawing/2014/main" val="905191618"/>
                    </a:ext>
                  </a:extLst>
                </a:gridCol>
                <a:gridCol w="2667000">
                  <a:extLst>
                    <a:ext uri="{9D8B030D-6E8A-4147-A177-3AD203B41FA5}">
                      <a16:colId xmlns="" xmlns:a16="http://schemas.microsoft.com/office/drawing/2014/main" val="397347604"/>
                    </a:ext>
                  </a:extLst>
                </a:gridCol>
              </a:tblGrid>
              <a:tr h="960120">
                <a:tc>
                  <a:txBody>
                    <a:bodyPr/>
                    <a:lstStyle/>
                    <a:p>
                      <a:r>
                        <a:rPr lang="en-US" sz="1400" dirty="0">
                          <a:solidFill>
                            <a:srgbClr val="000000"/>
                          </a:solidFill>
                        </a:rPr>
                        <a:t>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Demonstration or Measurement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Threshold KKP’s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Objective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extLst>
                  <a:ext uri="{0D108BD9-81ED-4DB2-BD59-A6C34878D82A}">
                    <a16:rowId xmlns="" xmlns:a16="http://schemas.microsoft.com/office/drawing/2014/main" val="3495648807"/>
                  </a:ext>
                </a:extLst>
              </a:tr>
              <a:tr h="605790">
                <a:tc>
                  <a:txBody>
                    <a:bodyPr/>
                    <a:lstStyle/>
                    <a:p>
                      <a:r>
                        <a:rPr lang="en-US" sz="1200" b="1" dirty="0">
                          <a:solidFill>
                            <a:srgbClr val="000000"/>
                          </a:solidFill>
                        </a:rPr>
                        <a:t>Hadronic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a:solidFill>
                            <a:srgbClr val="000000"/>
                          </a:solidFill>
                        </a:rPr>
                        <a:t>Preinstall, Bench tests</a:t>
                      </a:r>
                      <a:endParaRPr lang="en-US" sz="12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Each sector w/</a:t>
                      </a:r>
                      <a:r>
                        <a:rPr lang="en-US" sz="1100" baseline="0" dirty="0">
                          <a:solidFill>
                            <a:srgbClr val="000000"/>
                          </a:solidFill>
                        </a:rPr>
                        <a:t> an absolute energy </a:t>
                      </a:r>
                      <a:r>
                        <a:rPr lang="en-US" sz="1100" baseline="0" dirty="0" err="1">
                          <a:solidFill>
                            <a:srgbClr val="000000"/>
                          </a:solidFill>
                        </a:rPr>
                        <a:t>precalibration</a:t>
                      </a:r>
                      <a:r>
                        <a:rPr lang="en-US" sz="1100" baseline="0" dirty="0">
                          <a:solidFill>
                            <a:srgbClr val="000000"/>
                          </a:solidFill>
                        </a:rPr>
                        <a:t> of </a:t>
                      </a:r>
                      <a:r>
                        <a:rPr lang="en-US" sz="1100" dirty="0">
                          <a:solidFill>
                            <a:srgbClr val="000000"/>
                          </a:solidFill>
                        </a:rPr>
                        <a:t>≤ 20% RMS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666202969"/>
                  </a:ext>
                </a:extLst>
              </a:tr>
            </a:tbl>
          </a:graphicData>
        </a:graphic>
      </p:graphicFrame>
      <p:sp>
        <p:nvSpPr>
          <p:cNvPr id="3" name="Date Placeholder 2">
            <a:extLst>
              <a:ext uri="{FF2B5EF4-FFF2-40B4-BE49-F238E27FC236}">
                <a16:creationId xmlns="" xmlns:a16="http://schemas.microsoft.com/office/drawing/2014/main" id="{158B785C-26D0-A67B-2B8C-005047B56BEB}"/>
              </a:ext>
            </a:extLst>
          </p:cNvPr>
          <p:cNvSpPr>
            <a:spLocks noGrp="1"/>
          </p:cNvSpPr>
          <p:nvPr>
            <p:ph type="dt" sz="half" idx="10"/>
          </p:nvPr>
        </p:nvSpPr>
        <p:spPr/>
        <p:txBody>
          <a:bodyPr/>
          <a:lstStyle/>
          <a:p>
            <a:r>
              <a:rPr lang="en-US" smtClean="0"/>
              <a:t>05/19/22</a:t>
            </a:r>
            <a:endParaRPr lang="en-US"/>
          </a:p>
        </p:txBody>
      </p:sp>
      <p:sp>
        <p:nvSpPr>
          <p:cNvPr id="4" name="Slide Number Placeholder 3">
            <a:extLst>
              <a:ext uri="{FF2B5EF4-FFF2-40B4-BE49-F238E27FC236}">
                <a16:creationId xmlns="" xmlns:a16="http://schemas.microsoft.com/office/drawing/2014/main" id="{2E2DB194-461B-3456-782D-1575DEF306F7}"/>
              </a:ext>
            </a:extLst>
          </p:cNvPr>
          <p:cNvSpPr>
            <a:spLocks noGrp="1"/>
          </p:cNvSpPr>
          <p:nvPr>
            <p:ph type="sldNum" sz="quarter" idx="12"/>
          </p:nvPr>
        </p:nvSpPr>
        <p:spPr/>
        <p:txBody>
          <a:bodyPr/>
          <a:lstStyle/>
          <a:p>
            <a:fld id="{6ED01F2E-00B9-4A93-AC4B-903E4F848388}" type="slidenum">
              <a:rPr lang="en-US" smtClean="0"/>
              <a:t>18</a:t>
            </a:fld>
            <a:endParaRPr lang="en-US"/>
          </a:p>
        </p:txBody>
      </p:sp>
      <p:pic>
        <p:nvPicPr>
          <p:cNvPr id="9" name="Picture 8" descr="Chart, histogram, waterfall chart&#10;&#10;Description automatically generated">
            <a:extLst>
              <a:ext uri="{FF2B5EF4-FFF2-40B4-BE49-F238E27FC236}">
                <a16:creationId xmlns="" xmlns:a16="http://schemas.microsoft.com/office/drawing/2014/main" id="{2E7924FE-AEBD-00D3-BD93-84A65B3F90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39093" y="2198078"/>
            <a:ext cx="3799754" cy="2569186"/>
          </a:xfrm>
          <a:prstGeom prst="rect">
            <a:avLst/>
          </a:prstGeom>
        </p:spPr>
      </p:pic>
      <p:sp>
        <p:nvSpPr>
          <p:cNvPr id="10" name="TextBox 9">
            <a:extLst>
              <a:ext uri="{FF2B5EF4-FFF2-40B4-BE49-F238E27FC236}">
                <a16:creationId xmlns="" xmlns:a16="http://schemas.microsoft.com/office/drawing/2014/main" id="{39F9E9EF-2FEC-2FD6-FED0-0D79B1909D16}"/>
              </a:ext>
            </a:extLst>
          </p:cNvPr>
          <p:cNvSpPr txBox="1"/>
          <p:nvPr/>
        </p:nvSpPr>
        <p:spPr>
          <a:xfrm>
            <a:off x="275493" y="2116015"/>
            <a:ext cx="4624754" cy="2439130"/>
          </a:xfrm>
          <a:prstGeom prst="rect">
            <a:avLst/>
          </a:prstGeom>
          <a:noFill/>
        </p:spPr>
        <p:txBody>
          <a:bodyPr wrap="square" lIns="68580" tIns="34290" rIns="68580" bIns="34290" rtlCol="0">
            <a:spAutoFit/>
          </a:bodyPr>
          <a:lstStyle/>
          <a:p>
            <a:r>
              <a:rPr lang="en-US" sz="1400" dirty="0"/>
              <a:t>All towers are </a:t>
            </a:r>
            <a:r>
              <a:rPr lang="en-US" sz="1400" dirty="0" err="1"/>
              <a:t>precalibrated</a:t>
            </a:r>
            <a:r>
              <a:rPr lang="en-US" sz="1400" dirty="0"/>
              <a:t> initially using the Landau peak in cosmic ray data. The location of this peak is used to normalize the gains between the towers and fix the initial absolute energy scale.  The accuracy of this </a:t>
            </a:r>
            <a:r>
              <a:rPr lang="en-US" sz="1400" dirty="0" err="1"/>
              <a:t>precalibration</a:t>
            </a:r>
            <a:r>
              <a:rPr lang="en-US" sz="1400" dirty="0"/>
              <a:t> is determined by how well we know the location of the Landau peak.</a:t>
            </a:r>
          </a:p>
          <a:p>
            <a:endParaRPr lang="en-US" sz="1400" dirty="0"/>
          </a:p>
          <a:p>
            <a:r>
              <a:rPr lang="en-US" sz="1400" dirty="0"/>
              <a:t>We estimate this by plotting the ratio of the error on the mean to the mean for every HCAL tower.  This ratio is less than a percent for all towers, indicating we have achieved the threshold and objective KPP of &lt;20%. </a:t>
            </a:r>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23055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Performance Indices – sPHENIX MIE</a:t>
            </a:r>
          </a:p>
        </p:txBody>
      </p:sp>
      <p:sp>
        <p:nvSpPr>
          <p:cNvPr id="7" name="TextBox 6">
            <a:extLst>
              <a:ext uri="{FF2B5EF4-FFF2-40B4-BE49-F238E27FC236}">
                <a16:creationId xmlns="" xmlns:a16="http://schemas.microsoft.com/office/drawing/2014/main" id="{3F5D4301-D3F7-4152-A349-91E55DAEF760}"/>
              </a:ext>
            </a:extLst>
          </p:cNvPr>
          <p:cNvSpPr txBox="1"/>
          <p:nvPr/>
        </p:nvSpPr>
        <p:spPr>
          <a:xfrm>
            <a:off x="511341" y="3658438"/>
            <a:ext cx="2431884" cy="946413"/>
          </a:xfrm>
          <a:prstGeom prst="rect">
            <a:avLst/>
          </a:prstGeom>
          <a:noFill/>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p:txBody>
      </p:sp>
      <p:sp>
        <p:nvSpPr>
          <p:cNvPr id="9" name="Oval 8">
            <a:extLst>
              <a:ext uri="{FF2B5EF4-FFF2-40B4-BE49-F238E27FC236}">
                <a16:creationId xmlns="" xmlns:a16="http://schemas.microsoft.com/office/drawing/2014/main" id="{C50F335E-82B0-441A-8DED-50C1D0D22B78}"/>
              </a:ext>
            </a:extLst>
          </p:cNvPr>
          <p:cNvSpPr/>
          <p:nvPr/>
        </p:nvSpPr>
        <p:spPr>
          <a:xfrm>
            <a:off x="511342" y="3826242"/>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 xmlns:a16="http://schemas.microsoft.com/office/drawing/2014/main" id="{3AAAA70B-D131-43A7-90FA-0B360C8DD32D}"/>
              </a:ext>
            </a:extLst>
          </p:cNvPr>
          <p:cNvSpPr/>
          <p:nvPr/>
        </p:nvSpPr>
        <p:spPr>
          <a:xfrm>
            <a:off x="511342" y="3936615"/>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 xmlns:a16="http://schemas.microsoft.com/office/drawing/2014/main" id="{298FED93-97FA-4BCA-AAC6-BFAFA8C7CFD7}"/>
              </a:ext>
            </a:extLst>
          </p:cNvPr>
          <p:cNvSpPr/>
          <p:nvPr/>
        </p:nvSpPr>
        <p:spPr>
          <a:xfrm>
            <a:off x="511340" y="4056861"/>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10" name="Table 9">
            <a:extLst>
              <a:ext uri="{FF2B5EF4-FFF2-40B4-BE49-F238E27FC236}">
                <a16:creationId xmlns="" xmlns:a16="http://schemas.microsoft.com/office/drawing/2014/main" id="{CB00AF92-DBFE-4EDC-BB53-94F83627E7B7}"/>
              </a:ext>
            </a:extLst>
          </p:cNvPr>
          <p:cNvGraphicFramePr>
            <a:graphicFrameLocks noGrp="1"/>
          </p:cNvGraphicFramePr>
          <p:nvPr>
            <p:extLst>
              <p:ext uri="{D42A27DB-BD31-4B8C-83A1-F6EECF244321}">
                <p14:modId xmlns:p14="http://schemas.microsoft.com/office/powerpoint/2010/main" val="1036688257"/>
              </p:ext>
            </p:extLst>
          </p:nvPr>
        </p:nvGraphicFramePr>
        <p:xfrm>
          <a:off x="511341" y="3122455"/>
          <a:ext cx="2431884" cy="354330"/>
        </p:xfrm>
        <a:graphic>
          <a:graphicData uri="http://schemas.openxmlformats.org/drawingml/2006/table">
            <a:tbl>
              <a:tblPr firstRow="1" bandRow="1">
                <a:tableStyleId>{5C22544A-7EE6-4342-B048-85BDC9FD1C3A}</a:tableStyleId>
              </a:tblPr>
              <a:tblGrid>
                <a:gridCol w="1215942">
                  <a:extLst>
                    <a:ext uri="{9D8B030D-6E8A-4147-A177-3AD203B41FA5}">
                      <a16:colId xmlns="" xmlns:a16="http://schemas.microsoft.com/office/drawing/2014/main" val="256262324"/>
                    </a:ext>
                  </a:extLst>
                </a:gridCol>
                <a:gridCol w="1215942">
                  <a:extLst>
                    <a:ext uri="{9D8B030D-6E8A-4147-A177-3AD203B41FA5}">
                      <a16:colId xmlns="" xmlns:a16="http://schemas.microsoft.com/office/drawing/2014/main" val="2362584969"/>
                    </a:ext>
                  </a:extLst>
                </a:gridCol>
              </a:tblGrid>
              <a:tr h="177165">
                <a:tc>
                  <a:txBody>
                    <a:bodyPr/>
                    <a:lstStyle/>
                    <a:p>
                      <a:pPr algn="ctr"/>
                      <a:r>
                        <a:rPr lang="en-US" sz="800" b="0" dirty="0">
                          <a:solidFill>
                            <a:schemeClr val="tx1"/>
                          </a:solidFill>
                        </a:rPr>
                        <a:t>Cumulative SPI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Cumulative CPI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1887522"/>
                  </a:ext>
                </a:extLst>
              </a:tr>
              <a:tr h="177165">
                <a:tc>
                  <a:txBody>
                    <a:bodyPr/>
                    <a:lstStyle/>
                    <a:p>
                      <a:pPr algn="ctr"/>
                      <a:r>
                        <a:rPr lang="en-US" sz="800" b="0" dirty="0">
                          <a:solidFill>
                            <a:schemeClr val="tx1"/>
                          </a:solidFill>
                        </a:rPr>
                        <a:t>0.97</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1.00</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69021835"/>
                  </a:ext>
                </a:extLst>
              </a:tr>
            </a:tbl>
          </a:graphicData>
        </a:graphic>
      </p:graphicFrame>
      <p:graphicFrame>
        <p:nvGraphicFramePr>
          <p:cNvPr id="14" name="Table 13">
            <a:extLst>
              <a:ext uri="{FF2B5EF4-FFF2-40B4-BE49-F238E27FC236}">
                <a16:creationId xmlns="" xmlns:a16="http://schemas.microsoft.com/office/drawing/2014/main" id="{5A082FD5-392D-44AC-ACA7-9ADD8EF7EFE5}"/>
              </a:ext>
            </a:extLst>
          </p:cNvPr>
          <p:cNvGraphicFramePr>
            <a:graphicFrameLocks noGrp="1"/>
          </p:cNvGraphicFramePr>
          <p:nvPr>
            <p:extLst>
              <p:ext uri="{D42A27DB-BD31-4B8C-83A1-F6EECF244321}">
                <p14:modId xmlns:p14="http://schemas.microsoft.com/office/powerpoint/2010/main" val="2334319296"/>
              </p:ext>
            </p:extLst>
          </p:nvPr>
        </p:nvGraphicFramePr>
        <p:xfrm>
          <a:off x="5048294" y="3225146"/>
          <a:ext cx="2748171" cy="1251588"/>
        </p:xfrm>
        <a:graphic>
          <a:graphicData uri="http://schemas.openxmlformats.org/drawingml/2006/table">
            <a:tbl>
              <a:tblPr firstRow="1" bandRow="1">
                <a:tableStyleId>{5C22544A-7EE6-4342-B048-85BDC9FD1C3A}</a:tableStyleId>
              </a:tblPr>
              <a:tblGrid>
                <a:gridCol w="1952205">
                  <a:extLst>
                    <a:ext uri="{9D8B030D-6E8A-4147-A177-3AD203B41FA5}">
                      <a16:colId xmlns="" xmlns:a16="http://schemas.microsoft.com/office/drawing/2014/main" val="2785976325"/>
                    </a:ext>
                  </a:extLst>
                </a:gridCol>
                <a:gridCol w="795966">
                  <a:extLst>
                    <a:ext uri="{9D8B030D-6E8A-4147-A177-3AD203B41FA5}">
                      <a16:colId xmlns="" xmlns:a16="http://schemas.microsoft.com/office/drawing/2014/main" val="1842318650"/>
                    </a:ext>
                  </a:extLst>
                </a:gridCol>
              </a:tblGrid>
              <a:tr h="394335">
                <a:tc>
                  <a:txBody>
                    <a:bodyPr/>
                    <a:lstStyle/>
                    <a:p>
                      <a:r>
                        <a:rPr lang="en-US" sz="800" b="0" dirty="0">
                          <a:solidFill>
                            <a:schemeClr val="tx1"/>
                          </a:solidFill>
                        </a:rPr>
                        <a:t>Cumulative BCWS (Scheduled)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b="0" dirty="0">
                        <a:solidFill>
                          <a:schemeClr val="tx1"/>
                        </a:solidFill>
                      </a:endParaRPr>
                    </a:p>
                    <a:p>
                      <a:r>
                        <a:rPr lang="en-US" sz="800" b="0" dirty="0">
                          <a:solidFill>
                            <a:schemeClr val="tx1"/>
                          </a:solidFill>
                        </a:rPr>
                        <a:t>$25,141,297</a:t>
                      </a:r>
                    </a:p>
                    <a:p>
                      <a:endParaRPr lang="en-US" sz="8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8766966"/>
                  </a:ext>
                </a:extLst>
              </a:tr>
              <a:tr h="394335">
                <a:tc>
                  <a:txBody>
                    <a:bodyPr/>
                    <a:lstStyle/>
                    <a:p>
                      <a:r>
                        <a:rPr lang="en-US" sz="800" b="0" dirty="0">
                          <a:solidFill>
                            <a:schemeClr val="tx1"/>
                          </a:solidFill>
                        </a:rPr>
                        <a:t>Cumulative BCWP (Performed)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b="0" dirty="0">
                        <a:solidFill>
                          <a:schemeClr val="tx1"/>
                        </a:solidFill>
                      </a:endParaRPr>
                    </a:p>
                    <a:p>
                      <a:r>
                        <a:rPr lang="en-US" sz="800" b="0" dirty="0">
                          <a:solidFill>
                            <a:schemeClr val="tx1"/>
                          </a:solidFill>
                        </a:rPr>
                        <a:t>$24,356,468</a:t>
                      </a:r>
                    </a:p>
                    <a:p>
                      <a:endParaRPr lang="en-US" sz="8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27875247"/>
                  </a:ext>
                </a:extLst>
              </a:tr>
              <a:tr h="394335">
                <a:tc>
                  <a:txBody>
                    <a:bodyPr/>
                    <a:lstStyle/>
                    <a:p>
                      <a:r>
                        <a:rPr lang="en-US" sz="800" b="0" dirty="0">
                          <a:solidFill>
                            <a:schemeClr val="tx1"/>
                          </a:solidFill>
                        </a:rPr>
                        <a:t>Cumulative ACWP (Actual)</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b="0" dirty="0">
                        <a:solidFill>
                          <a:schemeClr val="tx1"/>
                        </a:solidFill>
                      </a:endParaRPr>
                    </a:p>
                    <a:p>
                      <a:r>
                        <a:rPr lang="en-US" sz="800" b="0" dirty="0">
                          <a:solidFill>
                            <a:schemeClr val="tx1"/>
                          </a:solidFill>
                        </a:rPr>
                        <a:t>$24,317,916</a:t>
                      </a:r>
                    </a:p>
                    <a:p>
                      <a:endParaRPr lang="en-US" sz="8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7030756"/>
                  </a:ext>
                </a:extLst>
              </a:tr>
            </a:tbl>
          </a:graphicData>
        </a:graphic>
      </p:graphicFrame>
      <p:sp>
        <p:nvSpPr>
          <p:cNvPr id="15" name="Oval 14">
            <a:extLst>
              <a:ext uri="{FF2B5EF4-FFF2-40B4-BE49-F238E27FC236}">
                <a16:creationId xmlns="" xmlns:a16="http://schemas.microsoft.com/office/drawing/2014/main" id="{8328C4F8-4735-4AFC-917F-B459ECF0EBDA}"/>
              </a:ext>
            </a:extLst>
          </p:cNvPr>
          <p:cNvSpPr/>
          <p:nvPr/>
        </p:nvSpPr>
        <p:spPr>
          <a:xfrm>
            <a:off x="1347536" y="3344328"/>
            <a:ext cx="126332" cy="75073"/>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 xmlns:a16="http://schemas.microsoft.com/office/drawing/2014/main" id="{6AA8877B-2DFB-48DC-BB5D-6196FC1BF6BC}"/>
              </a:ext>
            </a:extLst>
          </p:cNvPr>
          <p:cNvSpPr/>
          <p:nvPr/>
        </p:nvSpPr>
        <p:spPr>
          <a:xfrm>
            <a:off x="2568742" y="3344328"/>
            <a:ext cx="126332" cy="75073"/>
          </a:xfrm>
          <a:prstGeom prst="ellipse">
            <a:avLst/>
          </a:prstGeom>
          <a:solidFill>
            <a:srgbClr val="00B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Slide Number Placeholder 19">
            <a:extLst>
              <a:ext uri="{FF2B5EF4-FFF2-40B4-BE49-F238E27FC236}">
                <a16:creationId xmlns="" xmlns:a16="http://schemas.microsoft.com/office/drawing/2014/main" id="{9B0114B7-40C8-4089-A9B9-CD2D41043857}"/>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19</a:t>
            </a:fld>
            <a:endParaRPr lang="en-US" altLang="en-US" dirty="0"/>
          </a:p>
        </p:txBody>
      </p:sp>
      <p:sp>
        <p:nvSpPr>
          <p:cNvPr id="18" name="Footer Placeholder 2">
            <a:extLst>
              <a:ext uri="{FF2B5EF4-FFF2-40B4-BE49-F238E27FC236}">
                <a16:creationId xmlns="" xmlns:a16="http://schemas.microsoft.com/office/drawing/2014/main" id="{E0F9F878-5B26-4649-8D53-8DAA42BD0163}"/>
              </a:ext>
            </a:extLst>
          </p:cNvPr>
          <p:cNvSpPr>
            <a:spLocks noGrp="1"/>
          </p:cNvSpPr>
          <p:nvPr>
            <p:ph type="ftr" sz="quarter" idx="11"/>
          </p:nvPr>
        </p:nvSpPr>
        <p:spPr>
          <a:xfrm>
            <a:off x="1059680" y="4963113"/>
            <a:ext cx="7899495" cy="155377"/>
          </a:xfrm>
        </p:spPr>
        <p:txBody>
          <a:bodyPr/>
          <a:lstStyle/>
          <a:p>
            <a:pPr>
              <a:defRPr/>
            </a:pPr>
            <a:r>
              <a:rPr lang="en-US" dirty="0"/>
              <a:t>Data Date: 30-Apr-22</a:t>
            </a:r>
          </a:p>
        </p:txBody>
      </p:sp>
      <p:pic>
        <p:nvPicPr>
          <p:cNvPr id="3" name="Picture 2">
            <a:extLst>
              <a:ext uri="{FF2B5EF4-FFF2-40B4-BE49-F238E27FC236}">
                <a16:creationId xmlns="" xmlns:a16="http://schemas.microsoft.com/office/drawing/2014/main" id="{686B2189-D0FC-4C0F-8A57-E5FD742F91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71675"/>
            <a:ext cx="9144000" cy="2275991"/>
          </a:xfrm>
          <a:prstGeom prst="rect">
            <a:avLst/>
          </a:prstGeom>
        </p:spPr>
      </p:pic>
    </p:spTree>
    <p:extLst>
      <p:ext uri="{BB962C8B-B14F-4D97-AF65-F5344CB8AC3E}">
        <p14:creationId xmlns:p14="http://schemas.microsoft.com/office/powerpoint/2010/main" val="2020646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471310"/>
          </a:xfrm>
        </p:spPr>
        <p:txBody>
          <a:bodyPr>
            <a:noAutofit/>
          </a:bodyPr>
          <a:lstStyle/>
          <a:p>
            <a:r>
              <a:rPr lang="en-US" sz="3200" b="0" dirty="0"/>
              <a:t>   BNL 1008 Infrastructure &amp; Facility Upgrade  </a:t>
            </a:r>
          </a:p>
        </p:txBody>
      </p:sp>
      <p:sp>
        <p:nvSpPr>
          <p:cNvPr id="7" name="Content Placeholder 2"/>
          <p:cNvSpPr txBox="1">
            <a:spLocks/>
          </p:cNvSpPr>
          <p:nvPr/>
        </p:nvSpPr>
        <p:spPr>
          <a:xfrm>
            <a:off x="279331" y="1352551"/>
            <a:ext cx="8884209" cy="3735283"/>
          </a:xfrm>
          <a:prstGeom prst="rect">
            <a:avLst/>
          </a:prstGeom>
          <a:solidFill>
            <a:srgbClr val="FFFFFF"/>
          </a:solidFill>
        </p:spPr>
        <p:txBody>
          <a:bodyPr vert="horz" lIns="91434" tIns="45717" rIns="91434" bIns="45717"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Scope</a:t>
            </a:r>
          </a:p>
          <a:p>
            <a:pPr lvl="1"/>
            <a:r>
              <a:rPr lang="en-US" sz="1600" dirty="0">
                <a:solidFill>
                  <a:srgbClr val="0080FF"/>
                </a:solidFill>
              </a:rPr>
              <a:t>SC-Magnet support including the Flux Return</a:t>
            </a:r>
            <a:r>
              <a:rPr lang="en-US" sz="1600" dirty="0"/>
              <a:t>, </a:t>
            </a:r>
            <a:r>
              <a:rPr lang="en-US" sz="1600" dirty="0">
                <a:solidFill>
                  <a:srgbClr val="0080FF"/>
                </a:solidFill>
              </a:rPr>
              <a:t>Cryogenics</a:t>
            </a:r>
            <a:r>
              <a:rPr lang="en-US" sz="1600" dirty="0"/>
              <a:t> into Bldg 1008, </a:t>
            </a:r>
            <a:r>
              <a:rPr lang="en-US" sz="1600" dirty="0">
                <a:solidFill>
                  <a:srgbClr val="0080FF"/>
                </a:solidFill>
              </a:rPr>
              <a:t>Detector Carriage/Cradle</a:t>
            </a:r>
            <a:r>
              <a:rPr lang="en-US" sz="1600" dirty="0"/>
              <a:t>, other </a:t>
            </a:r>
            <a:r>
              <a:rPr lang="en-US" sz="1600" dirty="0">
                <a:solidFill>
                  <a:srgbClr val="0080FF"/>
                </a:solidFill>
              </a:rPr>
              <a:t>Bldg 1008 Infrastructure </a:t>
            </a:r>
            <a:r>
              <a:rPr lang="en-US" sz="1600" dirty="0"/>
              <a:t>improvements</a:t>
            </a:r>
          </a:p>
          <a:p>
            <a:pPr lvl="1"/>
            <a:r>
              <a:rPr lang="en-US" sz="1600" dirty="0"/>
              <a:t>sPHENIX </a:t>
            </a:r>
            <a:r>
              <a:rPr lang="en-US" sz="1600" dirty="0">
                <a:solidFill>
                  <a:srgbClr val="0080FF"/>
                </a:solidFill>
              </a:rPr>
              <a:t>Installation</a:t>
            </a:r>
            <a:r>
              <a:rPr lang="en-US" sz="1600" dirty="0"/>
              <a:t>, </a:t>
            </a:r>
            <a:r>
              <a:rPr lang="en-US" sz="1600" dirty="0">
                <a:solidFill>
                  <a:srgbClr val="0080FF"/>
                </a:solidFill>
              </a:rPr>
              <a:t>Integration</a:t>
            </a:r>
            <a:r>
              <a:rPr lang="en-US" sz="1600" dirty="0"/>
              <a:t> </a:t>
            </a:r>
            <a:r>
              <a:rPr lang="en-US" sz="1600" dirty="0">
                <a:solidFill>
                  <a:srgbClr val="0F80FF"/>
                </a:solidFill>
              </a:rPr>
              <a:t>and </a:t>
            </a:r>
            <a:r>
              <a:rPr lang="en-US" sz="1600" dirty="0">
                <a:solidFill>
                  <a:srgbClr val="0080FF"/>
                </a:solidFill>
              </a:rPr>
              <a:t>Commissioning of each Subsystem  </a:t>
            </a:r>
            <a:r>
              <a:rPr lang="en-US" sz="1600" dirty="0"/>
              <a:t>is part of the scope</a:t>
            </a:r>
          </a:p>
          <a:p>
            <a:pPr marL="0" indent="0">
              <a:buNone/>
            </a:pPr>
            <a:r>
              <a:rPr lang="en-US" sz="1700" b="1" dirty="0"/>
              <a:t>Not in Scope</a:t>
            </a:r>
          </a:p>
          <a:p>
            <a:pPr lvl="1"/>
            <a:r>
              <a:rPr lang="en-US" sz="1600" dirty="0"/>
              <a:t>PreOps prior to RHIC collisions</a:t>
            </a:r>
          </a:p>
          <a:p>
            <a:pPr marL="0" indent="0">
              <a:buNone/>
            </a:pPr>
            <a:r>
              <a:rPr lang="en-US" sz="1700" b="1" dirty="0"/>
              <a:t>Schedule</a:t>
            </a:r>
          </a:p>
          <a:p>
            <a:pPr lvl="1"/>
            <a:r>
              <a:rPr lang="en-US" sz="1600" dirty="0"/>
              <a:t>sPHENIX Ready for Operations (Early Completion)  2</a:t>
            </a:r>
            <a:r>
              <a:rPr lang="en-US" sz="1600" dirty="0" smtClean="0"/>
              <a:t>/22/23</a:t>
            </a:r>
            <a:endParaRPr lang="en-US" sz="1600" dirty="0"/>
          </a:p>
          <a:p>
            <a:pPr lvl="1"/>
            <a:r>
              <a:rPr lang="en-US" sz="1600" dirty="0"/>
              <a:t>First RHIC run of sPHENIX Feb </a:t>
            </a:r>
            <a:r>
              <a:rPr lang="en-US" sz="1600" dirty="0" smtClean="0"/>
              <a:t> </a:t>
            </a:r>
            <a:r>
              <a:rPr lang="en-US" sz="1600" dirty="0"/>
              <a:t>2023  </a:t>
            </a:r>
          </a:p>
          <a:p>
            <a:pPr lvl="1"/>
            <a:r>
              <a:rPr lang="en-US" sz="1600" b="1" dirty="0" smtClean="0">
                <a:solidFill>
                  <a:srgbClr val="0F80FF"/>
                </a:solidFill>
              </a:rPr>
              <a:t>No </a:t>
            </a:r>
            <a:r>
              <a:rPr lang="en-US" sz="1600" b="1" dirty="0">
                <a:solidFill>
                  <a:srgbClr val="0F80FF"/>
                </a:solidFill>
              </a:rPr>
              <a:t>float in schedule between sPHENIX </a:t>
            </a:r>
            <a:r>
              <a:rPr lang="en-US" sz="1600" b="1" dirty="0" smtClean="0">
                <a:solidFill>
                  <a:srgbClr val="0F80FF"/>
                </a:solidFill>
              </a:rPr>
              <a:t>“Ready to Operate” &amp; </a:t>
            </a:r>
          </a:p>
          <a:p>
            <a:pPr marL="457200" lvl="1" indent="0">
              <a:buNone/>
            </a:pPr>
            <a:r>
              <a:rPr lang="en-US" sz="1600" b="1" dirty="0">
                <a:solidFill>
                  <a:srgbClr val="0F80FF"/>
                </a:solidFill>
              </a:rPr>
              <a:t>n</a:t>
            </a:r>
            <a:r>
              <a:rPr lang="en-US" sz="1600" b="1" dirty="0" smtClean="0">
                <a:solidFill>
                  <a:srgbClr val="0F80FF"/>
                </a:solidFill>
              </a:rPr>
              <a:t>ominal start </a:t>
            </a:r>
            <a:r>
              <a:rPr lang="en-US" sz="1600" b="1" dirty="0">
                <a:solidFill>
                  <a:srgbClr val="0F80FF"/>
                </a:solidFill>
              </a:rPr>
              <a:t>of </a:t>
            </a:r>
            <a:r>
              <a:rPr lang="en-US" sz="1600" b="1" dirty="0" smtClean="0">
                <a:solidFill>
                  <a:srgbClr val="0F80FF"/>
                </a:solidFill>
              </a:rPr>
              <a:t>RHIC-23 </a:t>
            </a:r>
            <a:r>
              <a:rPr lang="en-US" sz="1600" b="1" dirty="0">
                <a:solidFill>
                  <a:srgbClr val="0F80FF"/>
                </a:solidFill>
              </a:rPr>
              <a:t>run</a:t>
            </a:r>
            <a:r>
              <a:rPr lang="en-US" sz="1600" b="1" dirty="0" smtClean="0">
                <a:solidFill>
                  <a:srgbClr val="0F80FF"/>
                </a:solidFill>
              </a:rPr>
              <a:t>. Looking to recoup schedule contingency</a:t>
            </a:r>
            <a:endParaRPr lang="en-US" sz="1600" b="1" dirty="0">
              <a:solidFill>
                <a:srgbClr val="0F80FF"/>
              </a:solidFill>
            </a:endParaRPr>
          </a:p>
          <a:p>
            <a:pPr marL="0" indent="0">
              <a:buNone/>
            </a:pPr>
            <a:r>
              <a:rPr lang="en-US" sz="1800" b="1" dirty="0"/>
              <a:t>Cost</a:t>
            </a:r>
          </a:p>
          <a:p>
            <a:pPr lvl="1"/>
            <a:r>
              <a:rPr lang="en-US" sz="1600" b="1" dirty="0"/>
              <a:t>$33.4 M AY  Total Project Cost  with </a:t>
            </a:r>
            <a:r>
              <a:rPr lang="en-US" sz="1600" b="1" dirty="0" smtClean="0"/>
              <a:t>37.4% </a:t>
            </a:r>
            <a:r>
              <a:rPr lang="en-US" sz="1600" b="1" dirty="0"/>
              <a:t>contingency on ETC of </a:t>
            </a:r>
            <a:r>
              <a:rPr lang="en-US" sz="1600" b="1" dirty="0" smtClean="0"/>
              <a:t>$5.12M </a:t>
            </a:r>
            <a:endParaRPr lang="en-US" sz="1600" b="1" dirty="0"/>
          </a:p>
          <a:p>
            <a:pPr marL="457166" lvl="1" indent="0">
              <a:buNone/>
            </a:pPr>
            <a:endParaRPr lang="en-US" b="1" dirty="0">
              <a:solidFill>
                <a:srgbClr val="3399FF"/>
              </a:solidFill>
            </a:endParaRPr>
          </a:p>
          <a:p>
            <a:pPr marL="457166" lvl="1" indent="0">
              <a:buNone/>
            </a:pPr>
            <a:endParaRPr lang="en-US" dirty="0"/>
          </a:p>
        </p:txBody>
      </p:sp>
      <p:sp>
        <p:nvSpPr>
          <p:cNvPr id="3" name="Slide Number Placeholder 2"/>
          <p:cNvSpPr>
            <a:spLocks noGrp="1"/>
          </p:cNvSpPr>
          <p:nvPr>
            <p:ph type="sldNum" sz="quarter" idx="4294967295"/>
          </p:nvPr>
        </p:nvSpPr>
        <p:spPr>
          <a:xfrm>
            <a:off x="7390776" y="4980333"/>
            <a:ext cx="1683815" cy="140038"/>
          </a:xfrm>
          <a:prstGeom prst="rect">
            <a:avLst/>
          </a:prstGeom>
        </p:spPr>
        <p:txBody>
          <a:bodyPr/>
          <a:lstStyle/>
          <a:p>
            <a:fld id="{D96174C5-6044-42D1-B178-7EA7F4E8CD18}" type="slidenum">
              <a:rPr lang="en-US" smtClean="0"/>
              <a:pPr/>
              <a:t>2</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1062515087"/>
              </p:ext>
            </p:extLst>
          </p:nvPr>
        </p:nvGraphicFramePr>
        <p:xfrm>
          <a:off x="268672" y="590553"/>
          <a:ext cx="8832836" cy="937260"/>
        </p:xfrm>
        <a:graphic>
          <a:graphicData uri="http://schemas.openxmlformats.org/drawingml/2006/table">
            <a:tbl>
              <a:tblPr firstRow="1" bandRow="1">
                <a:tableStyleId>{F5AB1C69-6EDB-4FF4-983F-18BD219EF322}</a:tableStyleId>
              </a:tblPr>
              <a:tblGrid>
                <a:gridCol w="1159022">
                  <a:extLst>
                    <a:ext uri="{9D8B030D-6E8A-4147-A177-3AD203B41FA5}">
                      <a16:colId xmlns:a16="http://schemas.microsoft.com/office/drawing/2014/main" xmlns="" val="4246309965"/>
                    </a:ext>
                  </a:extLst>
                </a:gridCol>
                <a:gridCol w="1490170">
                  <a:extLst>
                    <a:ext uri="{9D8B030D-6E8A-4147-A177-3AD203B41FA5}">
                      <a16:colId xmlns:a16="http://schemas.microsoft.com/office/drawing/2014/main" xmlns="" val="2547196037"/>
                    </a:ext>
                  </a:extLst>
                </a:gridCol>
                <a:gridCol w="3274468">
                  <a:extLst>
                    <a:ext uri="{9D8B030D-6E8A-4147-A177-3AD203B41FA5}">
                      <a16:colId xmlns:a16="http://schemas.microsoft.com/office/drawing/2014/main" xmlns="" val="2998244554"/>
                    </a:ext>
                  </a:extLst>
                </a:gridCol>
                <a:gridCol w="1570337">
                  <a:extLst>
                    <a:ext uri="{9D8B030D-6E8A-4147-A177-3AD203B41FA5}">
                      <a16:colId xmlns:a16="http://schemas.microsoft.com/office/drawing/2014/main" xmlns="" val="859748088"/>
                    </a:ext>
                  </a:extLst>
                </a:gridCol>
                <a:gridCol w="1338839">
                  <a:extLst>
                    <a:ext uri="{9D8B030D-6E8A-4147-A177-3AD203B41FA5}">
                      <a16:colId xmlns:a16="http://schemas.microsoft.com/office/drawing/2014/main" xmlns="" val="2369523134"/>
                    </a:ext>
                  </a:extLst>
                </a:gridCol>
              </a:tblGrid>
              <a:tr h="434340">
                <a:tc>
                  <a:txBody>
                    <a:bodyPr/>
                    <a:lstStyle/>
                    <a:p>
                      <a:r>
                        <a:rPr lang="en-US" sz="1200" dirty="0"/>
                        <a:t>TPC</a:t>
                      </a:r>
                    </a:p>
                  </a:txBody>
                  <a:tcPr marT="34290" marB="34290">
                    <a:solidFill>
                      <a:srgbClr val="0F80FF"/>
                    </a:solidFill>
                  </a:tcPr>
                </a:tc>
                <a:tc>
                  <a:txBody>
                    <a:bodyPr/>
                    <a:lstStyle/>
                    <a:p>
                      <a:r>
                        <a:rPr lang="en-US" sz="1200" dirty="0"/>
                        <a:t>Project Director</a:t>
                      </a:r>
                    </a:p>
                  </a:txBody>
                  <a:tcPr marT="34290" marB="34290">
                    <a:solidFill>
                      <a:srgbClr val="0F80FF"/>
                    </a:solidFill>
                  </a:tcPr>
                </a:tc>
                <a:tc>
                  <a:txBody>
                    <a:bodyPr/>
                    <a:lstStyle/>
                    <a:p>
                      <a:r>
                        <a:rPr lang="en-US" sz="1200" dirty="0"/>
                        <a:t>% Complete</a:t>
                      </a:r>
                    </a:p>
                  </a:txBody>
                  <a:tcPr marT="34290" marB="34290">
                    <a:solidFill>
                      <a:srgbClr val="0F80FF"/>
                    </a:solidFill>
                  </a:tcPr>
                </a:tc>
                <a:tc>
                  <a:txBody>
                    <a:bodyPr/>
                    <a:lstStyle/>
                    <a:p>
                      <a:r>
                        <a:rPr lang="en-US" sz="1200" dirty="0"/>
                        <a:t>CPI </a:t>
                      </a:r>
                    </a:p>
                  </a:txBody>
                  <a:tcPr marT="34290" marB="34290">
                    <a:solidFill>
                      <a:srgbClr val="0F80FF"/>
                    </a:solidFill>
                  </a:tcPr>
                </a:tc>
                <a:tc>
                  <a:txBody>
                    <a:bodyPr/>
                    <a:lstStyle/>
                    <a:p>
                      <a:r>
                        <a:rPr lang="en-US" sz="1200" dirty="0"/>
                        <a:t>SPI</a:t>
                      </a:r>
                    </a:p>
                  </a:txBody>
                  <a:tcPr marT="34290" marB="34290">
                    <a:solidFill>
                      <a:srgbClr val="0F80FF"/>
                    </a:solidFill>
                  </a:tcPr>
                </a:tc>
                <a:extLst>
                  <a:ext uri="{0D108BD9-81ED-4DB2-BD59-A6C34878D82A}">
                    <a16:rowId xmlns:a16="http://schemas.microsoft.com/office/drawing/2014/main" xmlns="" val="291641492"/>
                  </a:ext>
                </a:extLst>
              </a:tr>
              <a:tr h="502920">
                <a:tc>
                  <a:txBody>
                    <a:bodyPr/>
                    <a:lstStyle/>
                    <a:p>
                      <a:r>
                        <a:rPr lang="en-US" sz="1400" dirty="0"/>
                        <a:t>$33.4</a:t>
                      </a:r>
                      <a:r>
                        <a:rPr lang="en-US" sz="1400" baseline="0" dirty="0"/>
                        <a:t> M AY</a:t>
                      </a:r>
                      <a:endParaRPr lang="en-US" sz="1400" dirty="0"/>
                    </a:p>
                  </a:txBody>
                  <a:tcPr marT="34290" marB="34290">
                    <a:solidFill>
                      <a:srgbClr val="C5F3FF"/>
                    </a:solidFill>
                  </a:tcPr>
                </a:tc>
                <a:tc>
                  <a:txBody>
                    <a:bodyPr/>
                    <a:lstStyle/>
                    <a:p>
                      <a:r>
                        <a:rPr lang="en-US" sz="1400" dirty="0"/>
                        <a:t>Edward</a:t>
                      </a:r>
                      <a:r>
                        <a:rPr lang="en-US" sz="1400" baseline="0" dirty="0"/>
                        <a:t> O’Brien</a:t>
                      </a:r>
                      <a:endParaRPr lang="en-US" sz="1400" dirty="0"/>
                    </a:p>
                  </a:txBody>
                  <a:tcPr marT="34290" marB="34290">
                    <a:solidFill>
                      <a:srgbClr val="C5F3FF"/>
                    </a:solidFill>
                  </a:tcPr>
                </a:tc>
                <a:tc>
                  <a:txBody>
                    <a:bodyPr/>
                    <a:lstStyle/>
                    <a:p>
                      <a:r>
                        <a:rPr lang="en-US" sz="1400" dirty="0" smtClean="0"/>
                        <a:t>84.3%  </a:t>
                      </a:r>
                      <a:r>
                        <a:rPr lang="en-US" sz="1400" dirty="0"/>
                        <a:t>BCWP/BAC @ </a:t>
                      </a:r>
                      <a:r>
                        <a:rPr lang="en-US" sz="1400" dirty="0" smtClean="0"/>
                        <a:t>4/30/2022</a:t>
                      </a:r>
                      <a:endParaRPr lang="en-US" sz="1400" dirty="0"/>
                    </a:p>
                  </a:txBody>
                  <a:tcPr marT="34290" marB="34290">
                    <a:solidFill>
                      <a:srgbClr val="C5F3FF"/>
                    </a:solidFill>
                  </a:tcPr>
                </a:tc>
                <a:tc>
                  <a:txBody>
                    <a:bodyPr/>
                    <a:lstStyle/>
                    <a:p>
                      <a:r>
                        <a:rPr lang="en-US" sz="1400" dirty="0" smtClean="0"/>
                        <a:t>0.93</a:t>
                      </a:r>
                      <a:endParaRPr lang="en-US" sz="1400" dirty="0"/>
                    </a:p>
                  </a:txBody>
                  <a:tcPr marT="34290" marB="34290">
                    <a:solidFill>
                      <a:srgbClr val="C5F3FF"/>
                    </a:solidFill>
                  </a:tcPr>
                </a:tc>
                <a:tc>
                  <a:txBody>
                    <a:bodyPr/>
                    <a:lstStyle/>
                    <a:p>
                      <a:r>
                        <a:rPr lang="en-US" sz="1400" dirty="0"/>
                        <a:t> </a:t>
                      </a:r>
                      <a:r>
                        <a:rPr lang="en-US" sz="1400" dirty="0" smtClean="0"/>
                        <a:t>0.90</a:t>
                      </a:r>
                      <a:endParaRPr lang="en-US" sz="1400" dirty="0"/>
                    </a:p>
                  </a:txBody>
                  <a:tcPr marT="34290" marB="34290">
                    <a:solidFill>
                      <a:srgbClr val="C5F3FF"/>
                    </a:solidFill>
                  </a:tcPr>
                </a:tc>
                <a:extLst>
                  <a:ext uri="{0D108BD9-81ED-4DB2-BD59-A6C34878D82A}">
                    <a16:rowId xmlns:a16="http://schemas.microsoft.com/office/drawing/2014/main" xmlns="" val="1730370277"/>
                  </a:ext>
                </a:extLst>
              </a:tr>
            </a:tbl>
          </a:graphicData>
        </a:graphic>
      </p:graphicFrame>
      <p:pic>
        <p:nvPicPr>
          <p:cNvPr id="8" name="Picture 7" descr="Screen Shot 2021-09-08 at 12.54.06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50539" y="2638182"/>
            <a:ext cx="2393461" cy="1914769"/>
          </a:xfrm>
          <a:prstGeom prst="rect">
            <a:avLst/>
          </a:prstGeom>
          <a:ln>
            <a:noFill/>
          </a:ln>
        </p:spPr>
      </p:pic>
      <p:sp>
        <p:nvSpPr>
          <p:cNvPr id="11" name="TextBox 10"/>
          <p:cNvSpPr txBox="1"/>
          <p:nvPr/>
        </p:nvSpPr>
        <p:spPr>
          <a:xfrm>
            <a:off x="3772813" y="2390076"/>
            <a:ext cx="3205480" cy="584776"/>
          </a:xfrm>
          <a:prstGeom prst="rect">
            <a:avLst/>
          </a:prstGeom>
          <a:solidFill>
            <a:srgbClr val="0080FF"/>
          </a:solidFill>
        </p:spPr>
        <p:txBody>
          <a:bodyPr wrap="square" rtlCol="0">
            <a:spAutoFit/>
          </a:bodyPr>
          <a:lstStyle/>
          <a:p>
            <a:r>
              <a:rPr lang="en-US" sz="1600" b="1" dirty="0" smtClean="0">
                <a:solidFill>
                  <a:schemeClr val="bg1"/>
                </a:solidFill>
              </a:rPr>
              <a:t>93.6% </a:t>
            </a:r>
            <a:r>
              <a:rPr lang="en-US" sz="1600" b="1" dirty="0">
                <a:solidFill>
                  <a:schemeClr val="bg1"/>
                </a:solidFill>
              </a:rPr>
              <a:t>Costed and Committed</a:t>
            </a:r>
          </a:p>
          <a:p>
            <a:r>
              <a:rPr lang="en-US" sz="1600" b="1" dirty="0">
                <a:solidFill>
                  <a:schemeClr val="bg1"/>
                </a:solidFill>
              </a:rPr>
              <a:t>Commitments = </a:t>
            </a:r>
            <a:r>
              <a:rPr lang="en-US" sz="1600" b="1" dirty="0" smtClean="0">
                <a:solidFill>
                  <a:schemeClr val="bg1"/>
                </a:solidFill>
              </a:rPr>
              <a:t>$1.04M</a:t>
            </a:r>
            <a:endParaRPr lang="en-US" sz="1600" b="1" dirty="0">
              <a:solidFill>
                <a:schemeClr val="bg1"/>
              </a:solidFill>
            </a:endParaRPr>
          </a:p>
        </p:txBody>
      </p:sp>
      <p:sp>
        <p:nvSpPr>
          <p:cNvPr id="4" name="Date Placeholder 3"/>
          <p:cNvSpPr>
            <a:spLocks noGrp="1"/>
          </p:cNvSpPr>
          <p:nvPr>
            <p:ph type="dt" sz="half" idx="10"/>
          </p:nvPr>
        </p:nvSpPr>
        <p:spPr/>
        <p:txBody>
          <a:bodyPr/>
          <a:lstStyle/>
          <a:p>
            <a:pPr>
              <a:defRPr/>
            </a:pPr>
            <a:r>
              <a:rPr lang="en-US" altLang="en-US" smtClean="0"/>
              <a:t>05/19/22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10128896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Cost Performance Report (CPR) – sPHENIX MIE</a:t>
            </a:r>
          </a:p>
        </p:txBody>
      </p:sp>
      <p:sp>
        <p:nvSpPr>
          <p:cNvPr id="16" name="Slide Number Placeholder 15">
            <a:extLst>
              <a:ext uri="{FF2B5EF4-FFF2-40B4-BE49-F238E27FC236}">
                <a16:creationId xmlns="" xmlns:a16="http://schemas.microsoft.com/office/drawing/2014/main" id="{D4FAFB7A-3A35-4A07-A80C-26F5DB8CDD09}"/>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20</a:t>
            </a:fld>
            <a:endParaRPr lang="en-US" altLang="en-US" dirty="0"/>
          </a:p>
        </p:txBody>
      </p:sp>
      <p:sp>
        <p:nvSpPr>
          <p:cNvPr id="13" name="Footer Placeholder 2">
            <a:extLst>
              <a:ext uri="{FF2B5EF4-FFF2-40B4-BE49-F238E27FC236}">
                <a16:creationId xmlns="" xmlns:a16="http://schemas.microsoft.com/office/drawing/2014/main" id="{BC9F6491-7C19-44C3-B9D8-0064F367ABC1}"/>
              </a:ext>
            </a:extLst>
          </p:cNvPr>
          <p:cNvSpPr>
            <a:spLocks noGrp="1"/>
          </p:cNvSpPr>
          <p:nvPr>
            <p:ph type="ftr" sz="quarter" idx="11"/>
          </p:nvPr>
        </p:nvSpPr>
        <p:spPr>
          <a:xfrm>
            <a:off x="3888338" y="4899903"/>
            <a:ext cx="1828800" cy="155377"/>
          </a:xfrm>
        </p:spPr>
        <p:txBody>
          <a:bodyPr/>
          <a:lstStyle/>
          <a:p>
            <a:pPr>
              <a:defRPr/>
            </a:pPr>
            <a:r>
              <a:rPr lang="en-US"/>
              <a:t>Data Date: 30-Apr-22</a:t>
            </a:r>
            <a:endParaRPr lang="en-US" dirty="0"/>
          </a:p>
        </p:txBody>
      </p:sp>
      <p:pic>
        <p:nvPicPr>
          <p:cNvPr id="6" name="Picture 5">
            <a:extLst>
              <a:ext uri="{FF2B5EF4-FFF2-40B4-BE49-F238E27FC236}">
                <a16:creationId xmlns="" xmlns:a16="http://schemas.microsoft.com/office/drawing/2014/main" id="{7136A353-BA6D-4326-BC6D-982A66E407F9}"/>
              </a:ext>
            </a:extLst>
          </p:cNvPr>
          <p:cNvPicPr>
            <a:picLocks noChangeAspect="1"/>
          </p:cNvPicPr>
          <p:nvPr/>
        </p:nvPicPr>
        <p:blipFill>
          <a:blip r:embed="rId2"/>
          <a:stretch>
            <a:fillRect/>
          </a:stretch>
        </p:blipFill>
        <p:spPr>
          <a:xfrm>
            <a:off x="0" y="652479"/>
            <a:ext cx="9144000" cy="3550226"/>
          </a:xfrm>
          <a:prstGeom prst="rect">
            <a:avLst/>
          </a:prstGeom>
        </p:spPr>
      </p:pic>
      <p:sp>
        <p:nvSpPr>
          <p:cNvPr id="14" name="TextBox 13">
            <a:extLst>
              <a:ext uri="{FF2B5EF4-FFF2-40B4-BE49-F238E27FC236}">
                <a16:creationId xmlns="" xmlns:a16="http://schemas.microsoft.com/office/drawing/2014/main" id="{4D0138EE-4A35-4B57-BC47-E26494B9ABBE}"/>
              </a:ext>
            </a:extLst>
          </p:cNvPr>
          <p:cNvSpPr txBox="1"/>
          <p:nvPr/>
        </p:nvSpPr>
        <p:spPr>
          <a:xfrm>
            <a:off x="6952418" y="3547183"/>
            <a:ext cx="1886595" cy="1338828"/>
          </a:xfrm>
          <a:prstGeom prst="rect">
            <a:avLst/>
          </a:prstGeom>
          <a:noFill/>
          <a:ln>
            <a:solidFill>
              <a:schemeClr val="tx1"/>
            </a:solidFill>
          </a:ln>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a:p>
            <a:r>
              <a:rPr lang="en-US" sz="750" dirty="0"/>
              <a:t>*Highlights in table above takes variance $ into consideration, not just Indices</a:t>
            </a:r>
          </a:p>
        </p:txBody>
      </p:sp>
      <p:sp>
        <p:nvSpPr>
          <p:cNvPr id="15" name="Oval 14">
            <a:extLst>
              <a:ext uri="{FF2B5EF4-FFF2-40B4-BE49-F238E27FC236}">
                <a16:creationId xmlns="" xmlns:a16="http://schemas.microsoft.com/office/drawing/2014/main" id="{521287DC-16A0-44BD-9339-05D2D631AA48}"/>
              </a:ext>
            </a:extLst>
          </p:cNvPr>
          <p:cNvSpPr/>
          <p:nvPr/>
        </p:nvSpPr>
        <p:spPr>
          <a:xfrm>
            <a:off x="7039503" y="4088438"/>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 xmlns:a16="http://schemas.microsoft.com/office/drawing/2014/main" id="{12005B06-E3DD-48D9-B127-51DAF0633EDF}"/>
              </a:ext>
            </a:extLst>
          </p:cNvPr>
          <p:cNvSpPr/>
          <p:nvPr/>
        </p:nvSpPr>
        <p:spPr>
          <a:xfrm>
            <a:off x="7039503" y="3974171"/>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a:extLst>
              <a:ext uri="{FF2B5EF4-FFF2-40B4-BE49-F238E27FC236}">
                <a16:creationId xmlns="" xmlns:a16="http://schemas.microsoft.com/office/drawing/2014/main" id="{2EC7772D-00E0-4DB9-9E4A-FC43658D88E5}"/>
              </a:ext>
            </a:extLst>
          </p:cNvPr>
          <p:cNvSpPr/>
          <p:nvPr/>
        </p:nvSpPr>
        <p:spPr>
          <a:xfrm>
            <a:off x="7043103" y="3851640"/>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688593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100584" y="25012"/>
            <a:ext cx="8851392" cy="546497"/>
          </a:xfrm>
        </p:spPr>
        <p:txBody>
          <a:bodyPr/>
          <a:lstStyle/>
          <a:p>
            <a:r>
              <a:rPr lang="en-US" sz="2400" dirty="0"/>
              <a:t>Performance Indices – 1008 Infra and Facility Upgrade</a:t>
            </a:r>
          </a:p>
        </p:txBody>
      </p:sp>
      <p:sp>
        <p:nvSpPr>
          <p:cNvPr id="7" name="TextBox 6">
            <a:extLst>
              <a:ext uri="{FF2B5EF4-FFF2-40B4-BE49-F238E27FC236}">
                <a16:creationId xmlns="" xmlns:a16="http://schemas.microsoft.com/office/drawing/2014/main" id="{3F5D4301-D3F7-4152-A349-91E55DAEF760}"/>
              </a:ext>
            </a:extLst>
          </p:cNvPr>
          <p:cNvSpPr txBox="1"/>
          <p:nvPr/>
        </p:nvSpPr>
        <p:spPr>
          <a:xfrm>
            <a:off x="511341" y="3658438"/>
            <a:ext cx="2431884" cy="946413"/>
          </a:xfrm>
          <a:prstGeom prst="rect">
            <a:avLst/>
          </a:prstGeom>
          <a:noFill/>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p:txBody>
      </p:sp>
      <p:sp>
        <p:nvSpPr>
          <p:cNvPr id="9" name="Oval 8">
            <a:extLst>
              <a:ext uri="{FF2B5EF4-FFF2-40B4-BE49-F238E27FC236}">
                <a16:creationId xmlns="" xmlns:a16="http://schemas.microsoft.com/office/drawing/2014/main" id="{C50F335E-82B0-441A-8DED-50C1D0D22B78}"/>
              </a:ext>
            </a:extLst>
          </p:cNvPr>
          <p:cNvSpPr/>
          <p:nvPr/>
        </p:nvSpPr>
        <p:spPr>
          <a:xfrm>
            <a:off x="511342" y="3826242"/>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 xmlns:a16="http://schemas.microsoft.com/office/drawing/2014/main" id="{3AAAA70B-D131-43A7-90FA-0B360C8DD32D}"/>
              </a:ext>
            </a:extLst>
          </p:cNvPr>
          <p:cNvSpPr/>
          <p:nvPr/>
        </p:nvSpPr>
        <p:spPr>
          <a:xfrm>
            <a:off x="511342" y="3936615"/>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 xmlns:a16="http://schemas.microsoft.com/office/drawing/2014/main" id="{298FED93-97FA-4BCA-AAC6-BFAFA8C7CFD7}"/>
              </a:ext>
            </a:extLst>
          </p:cNvPr>
          <p:cNvSpPr/>
          <p:nvPr/>
        </p:nvSpPr>
        <p:spPr>
          <a:xfrm>
            <a:off x="511340" y="4056861"/>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10" name="Table 9">
            <a:extLst>
              <a:ext uri="{FF2B5EF4-FFF2-40B4-BE49-F238E27FC236}">
                <a16:creationId xmlns="" xmlns:a16="http://schemas.microsoft.com/office/drawing/2014/main" id="{CB00AF92-DBFE-4EDC-BB53-94F83627E7B7}"/>
              </a:ext>
            </a:extLst>
          </p:cNvPr>
          <p:cNvGraphicFramePr>
            <a:graphicFrameLocks noGrp="1"/>
          </p:cNvGraphicFramePr>
          <p:nvPr>
            <p:extLst>
              <p:ext uri="{D42A27DB-BD31-4B8C-83A1-F6EECF244321}">
                <p14:modId xmlns:p14="http://schemas.microsoft.com/office/powerpoint/2010/main" val="3294801429"/>
              </p:ext>
            </p:extLst>
          </p:nvPr>
        </p:nvGraphicFramePr>
        <p:xfrm>
          <a:off x="511341" y="3122455"/>
          <a:ext cx="2431884" cy="354330"/>
        </p:xfrm>
        <a:graphic>
          <a:graphicData uri="http://schemas.openxmlformats.org/drawingml/2006/table">
            <a:tbl>
              <a:tblPr firstRow="1" bandRow="1">
                <a:tableStyleId>{5C22544A-7EE6-4342-B048-85BDC9FD1C3A}</a:tableStyleId>
              </a:tblPr>
              <a:tblGrid>
                <a:gridCol w="1215942">
                  <a:extLst>
                    <a:ext uri="{9D8B030D-6E8A-4147-A177-3AD203B41FA5}">
                      <a16:colId xmlns="" xmlns:a16="http://schemas.microsoft.com/office/drawing/2014/main" val="256262324"/>
                    </a:ext>
                  </a:extLst>
                </a:gridCol>
                <a:gridCol w="1215942">
                  <a:extLst>
                    <a:ext uri="{9D8B030D-6E8A-4147-A177-3AD203B41FA5}">
                      <a16:colId xmlns="" xmlns:a16="http://schemas.microsoft.com/office/drawing/2014/main" val="2362584969"/>
                    </a:ext>
                  </a:extLst>
                </a:gridCol>
              </a:tblGrid>
              <a:tr h="177165">
                <a:tc>
                  <a:txBody>
                    <a:bodyPr/>
                    <a:lstStyle/>
                    <a:p>
                      <a:pPr algn="ctr"/>
                      <a:r>
                        <a:rPr lang="en-US" sz="800" b="0" dirty="0">
                          <a:solidFill>
                            <a:schemeClr val="tx1"/>
                          </a:solidFill>
                        </a:rPr>
                        <a:t>Cumulative SPI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Cumulative CPI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1887522"/>
                  </a:ext>
                </a:extLst>
              </a:tr>
              <a:tr h="177165">
                <a:tc>
                  <a:txBody>
                    <a:bodyPr/>
                    <a:lstStyle/>
                    <a:p>
                      <a:pPr algn="ctr"/>
                      <a:r>
                        <a:rPr lang="en-US" sz="800" b="0" dirty="0">
                          <a:solidFill>
                            <a:schemeClr val="tx1"/>
                          </a:solidFill>
                        </a:rPr>
                        <a:t>0.90</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0.93</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69021835"/>
                  </a:ext>
                </a:extLst>
              </a:tr>
            </a:tbl>
          </a:graphicData>
        </a:graphic>
      </p:graphicFrame>
      <p:graphicFrame>
        <p:nvGraphicFramePr>
          <p:cNvPr id="14" name="Table 13">
            <a:extLst>
              <a:ext uri="{FF2B5EF4-FFF2-40B4-BE49-F238E27FC236}">
                <a16:creationId xmlns="" xmlns:a16="http://schemas.microsoft.com/office/drawing/2014/main" id="{5A082FD5-392D-44AC-ACA7-9ADD8EF7EFE5}"/>
              </a:ext>
            </a:extLst>
          </p:cNvPr>
          <p:cNvGraphicFramePr>
            <a:graphicFrameLocks noGrp="1"/>
          </p:cNvGraphicFramePr>
          <p:nvPr>
            <p:extLst>
              <p:ext uri="{D42A27DB-BD31-4B8C-83A1-F6EECF244321}">
                <p14:modId xmlns:p14="http://schemas.microsoft.com/office/powerpoint/2010/main" val="2790356336"/>
              </p:ext>
            </p:extLst>
          </p:nvPr>
        </p:nvGraphicFramePr>
        <p:xfrm>
          <a:off x="4779170" y="3275523"/>
          <a:ext cx="2431884" cy="1114427"/>
        </p:xfrm>
        <a:graphic>
          <a:graphicData uri="http://schemas.openxmlformats.org/drawingml/2006/table">
            <a:tbl>
              <a:tblPr firstRow="1" bandRow="1">
                <a:tableStyleId>{5C22544A-7EE6-4342-B048-85BDC9FD1C3A}</a:tableStyleId>
              </a:tblPr>
              <a:tblGrid>
                <a:gridCol w="1663741">
                  <a:extLst>
                    <a:ext uri="{9D8B030D-6E8A-4147-A177-3AD203B41FA5}">
                      <a16:colId xmlns="" xmlns:a16="http://schemas.microsoft.com/office/drawing/2014/main" val="2785976325"/>
                    </a:ext>
                  </a:extLst>
                </a:gridCol>
                <a:gridCol w="768143">
                  <a:extLst>
                    <a:ext uri="{9D8B030D-6E8A-4147-A177-3AD203B41FA5}">
                      <a16:colId xmlns="" xmlns:a16="http://schemas.microsoft.com/office/drawing/2014/main" val="1842318650"/>
                    </a:ext>
                  </a:extLst>
                </a:gridCol>
              </a:tblGrid>
              <a:tr h="360045">
                <a:tc>
                  <a:txBody>
                    <a:bodyPr/>
                    <a:lstStyle/>
                    <a:p>
                      <a:r>
                        <a:rPr lang="en-US" sz="700" b="0" dirty="0">
                          <a:solidFill>
                            <a:schemeClr val="tx1"/>
                          </a:solidFill>
                        </a:rPr>
                        <a:t>Cumulative BCWS (Scheduled)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$29,498,526</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8766966"/>
                  </a:ext>
                </a:extLst>
              </a:tr>
              <a:tr h="360045">
                <a:tc>
                  <a:txBody>
                    <a:bodyPr/>
                    <a:lstStyle/>
                    <a:p>
                      <a:r>
                        <a:rPr lang="en-US" sz="700" b="0" dirty="0">
                          <a:solidFill>
                            <a:schemeClr val="tx1"/>
                          </a:solidFill>
                        </a:rPr>
                        <a:t>Cumulative BCWP (Performed)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$26,533,305</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27875247"/>
                  </a:ext>
                </a:extLst>
              </a:tr>
              <a:tr h="360045">
                <a:tc>
                  <a:txBody>
                    <a:bodyPr/>
                    <a:lstStyle/>
                    <a:p>
                      <a:r>
                        <a:rPr lang="en-US" sz="700" b="0" dirty="0">
                          <a:solidFill>
                            <a:schemeClr val="tx1"/>
                          </a:solidFill>
                        </a:rPr>
                        <a:t>Cumulative ACWP (Actual)</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$28,418,503</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7030756"/>
                  </a:ext>
                </a:extLst>
              </a:tr>
            </a:tbl>
          </a:graphicData>
        </a:graphic>
      </p:graphicFrame>
      <p:sp>
        <p:nvSpPr>
          <p:cNvPr id="15" name="Oval 14">
            <a:extLst>
              <a:ext uri="{FF2B5EF4-FFF2-40B4-BE49-F238E27FC236}">
                <a16:creationId xmlns="" xmlns:a16="http://schemas.microsoft.com/office/drawing/2014/main" id="{8328C4F8-4735-4AFC-917F-B459ECF0EBDA}"/>
              </a:ext>
            </a:extLst>
          </p:cNvPr>
          <p:cNvSpPr/>
          <p:nvPr/>
        </p:nvSpPr>
        <p:spPr>
          <a:xfrm>
            <a:off x="1347536" y="3344328"/>
            <a:ext cx="126332" cy="75073"/>
          </a:xfrm>
          <a:prstGeom prst="ellipse">
            <a:avLst/>
          </a:prstGeom>
          <a:solidFill>
            <a:srgbClr val="00B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 xmlns:a16="http://schemas.microsoft.com/office/drawing/2014/main" id="{6AA8877B-2DFB-48DC-BB5D-6196FC1BF6BC}"/>
              </a:ext>
            </a:extLst>
          </p:cNvPr>
          <p:cNvSpPr/>
          <p:nvPr/>
        </p:nvSpPr>
        <p:spPr>
          <a:xfrm>
            <a:off x="2568742" y="3344328"/>
            <a:ext cx="126332" cy="75073"/>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Slide Number Placeholder 19">
            <a:extLst>
              <a:ext uri="{FF2B5EF4-FFF2-40B4-BE49-F238E27FC236}">
                <a16:creationId xmlns="" xmlns:a16="http://schemas.microsoft.com/office/drawing/2014/main" id="{9B0114B7-40C8-4089-A9B9-CD2D41043857}"/>
              </a:ext>
            </a:extLst>
          </p:cNvPr>
          <p:cNvSpPr>
            <a:spLocks noGrp="1"/>
          </p:cNvSpPr>
          <p:nvPr>
            <p:ph type="sldNum" sz="quarter" idx="12"/>
          </p:nvPr>
        </p:nvSpPr>
        <p:spPr>
          <a:xfrm>
            <a:off x="8609806" y="4750516"/>
            <a:ext cx="534194" cy="205383"/>
          </a:xfrm>
        </p:spPr>
        <p:txBody>
          <a:bodyPr/>
          <a:lstStyle/>
          <a:p>
            <a:fld id="{4B932B3A-BA38-40C7-ADEE-2A1902CEB265}" type="slidenum">
              <a:rPr lang="en-US" altLang="en-US" smtClean="0"/>
              <a:pPr/>
              <a:t>21</a:t>
            </a:fld>
            <a:endParaRPr lang="en-US" altLang="en-US" dirty="0"/>
          </a:p>
        </p:txBody>
      </p:sp>
      <p:cxnSp>
        <p:nvCxnSpPr>
          <p:cNvPr id="19" name="Straight Connector 18">
            <a:extLst>
              <a:ext uri="{FF2B5EF4-FFF2-40B4-BE49-F238E27FC236}">
                <a16:creationId xmlns="" xmlns:a16="http://schemas.microsoft.com/office/drawing/2014/main" id="{08B44467-2FFC-4B16-9486-8796274BB846}"/>
              </a:ext>
            </a:extLst>
          </p:cNvPr>
          <p:cNvCxnSpPr/>
          <p:nvPr/>
        </p:nvCxnSpPr>
        <p:spPr>
          <a:xfrm>
            <a:off x="363955" y="490851"/>
            <a:ext cx="8416091"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21" name="Footer Placeholder 2">
            <a:extLst>
              <a:ext uri="{FF2B5EF4-FFF2-40B4-BE49-F238E27FC236}">
                <a16:creationId xmlns="" xmlns:a16="http://schemas.microsoft.com/office/drawing/2014/main" id="{F65CA21E-1AAC-4F53-B810-43BBD7CAD9DB}"/>
              </a:ext>
            </a:extLst>
          </p:cNvPr>
          <p:cNvSpPr>
            <a:spLocks noGrp="1"/>
          </p:cNvSpPr>
          <p:nvPr>
            <p:ph type="ftr" sz="quarter" idx="11"/>
          </p:nvPr>
        </p:nvSpPr>
        <p:spPr>
          <a:xfrm>
            <a:off x="3888338" y="4899903"/>
            <a:ext cx="1828800" cy="155377"/>
          </a:xfrm>
        </p:spPr>
        <p:txBody>
          <a:bodyPr/>
          <a:lstStyle/>
          <a:p>
            <a:pPr>
              <a:defRPr/>
            </a:pPr>
            <a:r>
              <a:rPr lang="en-US"/>
              <a:t>Data Date: 30-Apr-22</a:t>
            </a:r>
            <a:endParaRPr lang="en-US" dirty="0"/>
          </a:p>
        </p:txBody>
      </p:sp>
      <p:pic>
        <p:nvPicPr>
          <p:cNvPr id="3" name="Picture 2">
            <a:extLst>
              <a:ext uri="{FF2B5EF4-FFF2-40B4-BE49-F238E27FC236}">
                <a16:creationId xmlns="" xmlns:a16="http://schemas.microsoft.com/office/drawing/2014/main" id="{B2071BBF-EC18-4188-AB87-71AFA61AF59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58656"/>
            <a:ext cx="9144000" cy="2277000"/>
          </a:xfrm>
          <a:prstGeom prst="rect">
            <a:avLst/>
          </a:prstGeom>
        </p:spPr>
      </p:pic>
    </p:spTree>
    <p:extLst>
      <p:ext uri="{BB962C8B-B14F-4D97-AF65-F5344CB8AC3E}">
        <p14:creationId xmlns:p14="http://schemas.microsoft.com/office/powerpoint/2010/main" val="979193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13258" y="67202"/>
            <a:ext cx="8229600" cy="409873"/>
          </a:xfrm>
        </p:spPr>
        <p:txBody>
          <a:bodyPr/>
          <a:lstStyle/>
          <a:p>
            <a:r>
              <a:rPr lang="en-US" sz="2100" dirty="0"/>
              <a:t>Cost Performance Report (CPR) – 1008 Infra and Facility Upgrade</a:t>
            </a:r>
          </a:p>
        </p:txBody>
      </p:sp>
      <p:sp>
        <p:nvSpPr>
          <p:cNvPr id="16" name="Slide Number Placeholder 15">
            <a:extLst>
              <a:ext uri="{FF2B5EF4-FFF2-40B4-BE49-F238E27FC236}">
                <a16:creationId xmlns="" xmlns:a16="http://schemas.microsoft.com/office/drawing/2014/main" id="{D4FAFB7A-3A35-4A07-A80C-26F5DB8CDD09}"/>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22</a:t>
            </a:fld>
            <a:endParaRPr lang="en-US" altLang="en-US" dirty="0"/>
          </a:p>
        </p:txBody>
      </p:sp>
      <p:cxnSp>
        <p:nvCxnSpPr>
          <p:cNvPr id="5" name="Straight Connector 4">
            <a:extLst>
              <a:ext uri="{FF2B5EF4-FFF2-40B4-BE49-F238E27FC236}">
                <a16:creationId xmlns="" xmlns:a16="http://schemas.microsoft.com/office/drawing/2014/main" id="{54DEBCEE-64AC-4883-911D-6C8B25D8385E}"/>
              </a:ext>
            </a:extLst>
          </p:cNvPr>
          <p:cNvCxnSpPr/>
          <p:nvPr/>
        </p:nvCxnSpPr>
        <p:spPr>
          <a:xfrm>
            <a:off x="305854" y="477074"/>
            <a:ext cx="87301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 xmlns:a16="http://schemas.microsoft.com/office/drawing/2014/main" id="{F289F0CC-CC89-4D29-89AB-39F3D43038A2}"/>
              </a:ext>
            </a:extLst>
          </p:cNvPr>
          <p:cNvSpPr>
            <a:spLocks noGrp="1"/>
          </p:cNvSpPr>
          <p:nvPr>
            <p:ph type="ftr" sz="quarter" idx="11"/>
          </p:nvPr>
        </p:nvSpPr>
        <p:spPr>
          <a:xfrm>
            <a:off x="3888338" y="4899903"/>
            <a:ext cx="1828800" cy="155377"/>
          </a:xfrm>
        </p:spPr>
        <p:txBody>
          <a:bodyPr/>
          <a:lstStyle/>
          <a:p>
            <a:pPr>
              <a:defRPr/>
            </a:pPr>
            <a:r>
              <a:rPr lang="en-US"/>
              <a:t>Data Date: 30-Apr-22</a:t>
            </a:r>
            <a:endParaRPr lang="en-US" dirty="0"/>
          </a:p>
        </p:txBody>
      </p:sp>
      <p:pic>
        <p:nvPicPr>
          <p:cNvPr id="3" name="Picture 2">
            <a:extLst>
              <a:ext uri="{FF2B5EF4-FFF2-40B4-BE49-F238E27FC236}">
                <a16:creationId xmlns="" xmlns:a16="http://schemas.microsoft.com/office/drawing/2014/main" id="{C2BF97C5-0307-4281-9D6B-8A8626070D91}"/>
              </a:ext>
            </a:extLst>
          </p:cNvPr>
          <p:cNvPicPr>
            <a:picLocks noChangeAspect="1"/>
          </p:cNvPicPr>
          <p:nvPr/>
        </p:nvPicPr>
        <p:blipFill>
          <a:blip r:embed="rId2"/>
          <a:stretch>
            <a:fillRect/>
          </a:stretch>
        </p:blipFill>
        <p:spPr>
          <a:xfrm>
            <a:off x="0" y="622747"/>
            <a:ext cx="9144000" cy="3246350"/>
          </a:xfrm>
          <a:prstGeom prst="rect">
            <a:avLst/>
          </a:prstGeom>
        </p:spPr>
      </p:pic>
      <p:sp>
        <p:nvSpPr>
          <p:cNvPr id="19" name="TextBox 18">
            <a:extLst>
              <a:ext uri="{FF2B5EF4-FFF2-40B4-BE49-F238E27FC236}">
                <a16:creationId xmlns="" xmlns:a16="http://schemas.microsoft.com/office/drawing/2014/main" id="{AC3F14E4-6BD0-4A44-BE52-B8120AECC02B}"/>
              </a:ext>
            </a:extLst>
          </p:cNvPr>
          <p:cNvSpPr txBox="1"/>
          <p:nvPr/>
        </p:nvSpPr>
        <p:spPr>
          <a:xfrm>
            <a:off x="7017502" y="3401661"/>
            <a:ext cx="1886595" cy="1246495"/>
          </a:xfrm>
          <a:prstGeom prst="rect">
            <a:avLst/>
          </a:prstGeom>
          <a:noFill/>
          <a:ln>
            <a:solidFill>
              <a:schemeClr val="tx1"/>
            </a:solidFill>
          </a:ln>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r>
              <a:rPr lang="en-US" sz="750" dirty="0"/>
              <a:t>*Highlights in table above takes variance $ into consideration, not just Indices</a:t>
            </a:r>
          </a:p>
          <a:p>
            <a:endParaRPr lang="en-US" sz="750" dirty="0"/>
          </a:p>
        </p:txBody>
      </p:sp>
      <p:sp>
        <p:nvSpPr>
          <p:cNvPr id="20" name="Oval 19">
            <a:extLst>
              <a:ext uri="{FF2B5EF4-FFF2-40B4-BE49-F238E27FC236}">
                <a16:creationId xmlns="" xmlns:a16="http://schemas.microsoft.com/office/drawing/2014/main" id="{7A61F8DD-9B47-40F6-83BE-C4492F5C61B4}"/>
              </a:ext>
            </a:extLst>
          </p:cNvPr>
          <p:cNvSpPr/>
          <p:nvPr/>
        </p:nvSpPr>
        <p:spPr>
          <a:xfrm>
            <a:off x="7137734" y="3705385"/>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a:p>
            <a:pPr algn="ctr"/>
            <a:endParaRPr lang="en-US" sz="1350" dirty="0"/>
          </a:p>
        </p:txBody>
      </p:sp>
      <p:sp>
        <p:nvSpPr>
          <p:cNvPr id="21" name="Oval 20">
            <a:extLst>
              <a:ext uri="{FF2B5EF4-FFF2-40B4-BE49-F238E27FC236}">
                <a16:creationId xmlns="" xmlns:a16="http://schemas.microsoft.com/office/drawing/2014/main" id="{3CA2D384-9542-4542-A551-8E77EACEC2EC}"/>
              </a:ext>
            </a:extLst>
          </p:cNvPr>
          <p:cNvSpPr/>
          <p:nvPr/>
        </p:nvSpPr>
        <p:spPr>
          <a:xfrm>
            <a:off x="7140633" y="3831559"/>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Oval 21">
            <a:extLst>
              <a:ext uri="{FF2B5EF4-FFF2-40B4-BE49-F238E27FC236}">
                <a16:creationId xmlns="" xmlns:a16="http://schemas.microsoft.com/office/drawing/2014/main" id="{DCB42BFA-D771-4852-A702-ED9AAE19B8DA}"/>
              </a:ext>
            </a:extLst>
          </p:cNvPr>
          <p:cNvSpPr/>
          <p:nvPr/>
        </p:nvSpPr>
        <p:spPr>
          <a:xfrm>
            <a:off x="7137734" y="3939696"/>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20499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69918"/>
            <a:ext cx="8229600" cy="409873"/>
          </a:xfrm>
        </p:spPr>
        <p:txBody>
          <a:bodyPr/>
          <a:lstStyle/>
          <a:p>
            <a:r>
              <a:rPr lang="en-US" sz="2400" dirty="0"/>
              <a:t>Milestones Status – sPHENIX MIE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23</a:t>
            </a:fld>
            <a:endParaRPr lang="en-US" altLang="en-US" dirty="0"/>
          </a:p>
        </p:txBody>
      </p:sp>
      <p:sp>
        <p:nvSpPr>
          <p:cNvPr id="9" name="Footer Placeholder 2">
            <a:extLst>
              <a:ext uri="{FF2B5EF4-FFF2-40B4-BE49-F238E27FC236}">
                <a16:creationId xmlns="" xmlns:a16="http://schemas.microsoft.com/office/drawing/2014/main" id="{E2730F8C-314B-4DE9-9F5B-B6AB0AF074B6}"/>
              </a:ext>
            </a:extLst>
          </p:cNvPr>
          <p:cNvSpPr>
            <a:spLocks noGrp="1"/>
          </p:cNvSpPr>
          <p:nvPr>
            <p:ph type="ftr" sz="quarter" idx="11"/>
          </p:nvPr>
        </p:nvSpPr>
        <p:spPr>
          <a:xfrm>
            <a:off x="3687510" y="4900545"/>
            <a:ext cx="1768979" cy="155377"/>
          </a:xfrm>
        </p:spPr>
        <p:txBody>
          <a:bodyPr/>
          <a:lstStyle/>
          <a:p>
            <a:pPr>
              <a:defRPr/>
            </a:pPr>
            <a:r>
              <a:rPr lang="en-US"/>
              <a:t>Data Date: 30-Apr-22</a:t>
            </a:r>
            <a:endParaRPr lang="en-US" dirty="0"/>
          </a:p>
        </p:txBody>
      </p:sp>
      <p:pic>
        <p:nvPicPr>
          <p:cNvPr id="4" name="Picture 3">
            <a:extLst>
              <a:ext uri="{FF2B5EF4-FFF2-40B4-BE49-F238E27FC236}">
                <a16:creationId xmlns="" xmlns:a16="http://schemas.microsoft.com/office/drawing/2014/main" id="{9D90799C-2A13-7FB5-EE75-F5C42744E88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9422"/>
          <a:stretch/>
        </p:blipFill>
        <p:spPr>
          <a:xfrm>
            <a:off x="369533" y="686708"/>
            <a:ext cx="7463828" cy="4386875"/>
          </a:xfrm>
          <a:prstGeom prst="rect">
            <a:avLst/>
          </a:prstGeom>
        </p:spPr>
      </p:pic>
    </p:spTree>
    <p:extLst>
      <p:ext uri="{BB962C8B-B14F-4D97-AF65-F5344CB8AC3E}">
        <p14:creationId xmlns:p14="http://schemas.microsoft.com/office/powerpoint/2010/main" val="290434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141816"/>
            <a:ext cx="8229600" cy="409873"/>
          </a:xfrm>
        </p:spPr>
        <p:txBody>
          <a:bodyPr/>
          <a:lstStyle/>
          <a:p>
            <a:r>
              <a:rPr lang="en-US" sz="2400" dirty="0"/>
              <a:t>Milestones Status – 1008 Infra and Facility Upgrade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24</a:t>
            </a:fld>
            <a:endParaRPr lang="en-US" altLang="en-US" dirty="0"/>
          </a:p>
        </p:txBody>
      </p:sp>
      <p:cxnSp>
        <p:nvCxnSpPr>
          <p:cNvPr id="10" name="Straight Connector 9">
            <a:extLst>
              <a:ext uri="{FF2B5EF4-FFF2-40B4-BE49-F238E27FC236}">
                <a16:creationId xmlns="" xmlns:a16="http://schemas.microsoft.com/office/drawing/2014/main" id="{F670B067-67E8-41BA-BE06-21ADFCBF3854}"/>
              </a:ext>
            </a:extLst>
          </p:cNvPr>
          <p:cNvCxnSpPr/>
          <p:nvPr/>
        </p:nvCxnSpPr>
        <p:spPr>
          <a:xfrm>
            <a:off x="366358" y="551688"/>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 xmlns:a16="http://schemas.microsoft.com/office/drawing/2014/main" id="{B3EFBABC-14F0-4AEB-8BB0-200481F835F5}"/>
              </a:ext>
            </a:extLst>
          </p:cNvPr>
          <p:cNvSpPr>
            <a:spLocks noGrp="1"/>
          </p:cNvSpPr>
          <p:nvPr>
            <p:ph type="ftr" sz="quarter" idx="11"/>
          </p:nvPr>
        </p:nvSpPr>
        <p:spPr>
          <a:xfrm>
            <a:off x="1264779" y="4963113"/>
            <a:ext cx="6716993" cy="155377"/>
          </a:xfrm>
        </p:spPr>
        <p:txBody>
          <a:bodyPr/>
          <a:lstStyle/>
          <a:p>
            <a:pPr>
              <a:defRPr/>
            </a:pPr>
            <a:r>
              <a:rPr lang="en-US"/>
              <a:t>Data Date: 30-Apr-22</a:t>
            </a:r>
            <a:endParaRPr lang="en-US" dirty="0"/>
          </a:p>
        </p:txBody>
      </p:sp>
      <p:pic>
        <p:nvPicPr>
          <p:cNvPr id="4" name="Picture 3">
            <a:extLst>
              <a:ext uri="{FF2B5EF4-FFF2-40B4-BE49-F238E27FC236}">
                <a16:creationId xmlns="" xmlns:a16="http://schemas.microsoft.com/office/drawing/2014/main" id="{304078E8-22B5-DAE3-5D5F-85680330624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8111"/>
          <a:stretch/>
        </p:blipFill>
        <p:spPr>
          <a:xfrm>
            <a:off x="0" y="846127"/>
            <a:ext cx="8402320" cy="3451246"/>
          </a:xfrm>
          <a:prstGeom prst="rect">
            <a:avLst/>
          </a:prstGeom>
        </p:spPr>
      </p:pic>
    </p:spTree>
    <p:extLst>
      <p:ext uri="{BB962C8B-B14F-4D97-AF65-F5344CB8AC3E}">
        <p14:creationId xmlns:p14="http://schemas.microsoft.com/office/powerpoint/2010/main" val="2618941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69917"/>
            <a:ext cx="8229600" cy="409873"/>
          </a:xfrm>
        </p:spPr>
        <p:txBody>
          <a:bodyPr/>
          <a:lstStyle/>
          <a:p>
            <a:r>
              <a:rPr lang="en-US" sz="2400" dirty="0"/>
              <a:t>Summary Schedule – sPHENIX MIE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25</a:t>
            </a:fld>
            <a:endParaRPr lang="en-US" altLang="en-US" dirty="0"/>
          </a:p>
        </p:txBody>
      </p:sp>
      <p:sp>
        <p:nvSpPr>
          <p:cNvPr id="8" name="Footer Placeholder 2">
            <a:extLst>
              <a:ext uri="{FF2B5EF4-FFF2-40B4-BE49-F238E27FC236}">
                <a16:creationId xmlns="" xmlns:a16="http://schemas.microsoft.com/office/drawing/2014/main" id="{A94A588E-76FC-46B8-915D-9551A95DAD2D}"/>
              </a:ext>
            </a:extLst>
          </p:cNvPr>
          <p:cNvSpPr>
            <a:spLocks noGrp="1"/>
          </p:cNvSpPr>
          <p:nvPr>
            <p:ph type="ftr" sz="quarter" idx="11"/>
          </p:nvPr>
        </p:nvSpPr>
        <p:spPr>
          <a:xfrm>
            <a:off x="3888338" y="4899903"/>
            <a:ext cx="1828800" cy="155377"/>
          </a:xfrm>
        </p:spPr>
        <p:txBody>
          <a:bodyPr/>
          <a:lstStyle/>
          <a:p>
            <a:pPr>
              <a:defRPr/>
            </a:pPr>
            <a:r>
              <a:rPr lang="en-US"/>
              <a:t>Data Date: 30-Apr-22</a:t>
            </a:r>
            <a:endParaRPr lang="en-US" dirty="0"/>
          </a:p>
        </p:txBody>
      </p:sp>
      <p:pic>
        <p:nvPicPr>
          <p:cNvPr id="3" name="Picture 2">
            <a:extLst>
              <a:ext uri="{FF2B5EF4-FFF2-40B4-BE49-F238E27FC236}">
                <a16:creationId xmlns="" xmlns:a16="http://schemas.microsoft.com/office/drawing/2014/main" id="{C608F3A6-D26A-2BF4-BCF5-86E2A8A432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04094"/>
            <a:ext cx="9144000" cy="3335312"/>
          </a:xfrm>
          <a:prstGeom prst="rect">
            <a:avLst/>
          </a:prstGeom>
        </p:spPr>
      </p:pic>
    </p:spTree>
    <p:extLst>
      <p:ext uri="{BB962C8B-B14F-4D97-AF65-F5344CB8AC3E}">
        <p14:creationId xmlns:p14="http://schemas.microsoft.com/office/powerpoint/2010/main" val="4151574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57200" y="25012"/>
            <a:ext cx="8229600" cy="434309"/>
          </a:xfrm>
        </p:spPr>
        <p:txBody>
          <a:bodyPr/>
          <a:lstStyle/>
          <a:p>
            <a:r>
              <a:rPr lang="en-US" sz="2100" dirty="0"/>
              <a:t>Summary Schedule – sPHENIX MIE and 1008 Infra and Facility Upgrade</a:t>
            </a:r>
          </a:p>
        </p:txBody>
      </p:sp>
      <p:sp>
        <p:nvSpPr>
          <p:cNvPr id="11" name="Slide Number Placeholder 10">
            <a:extLst>
              <a:ext uri="{FF2B5EF4-FFF2-40B4-BE49-F238E27FC236}">
                <a16:creationId xmlns="" xmlns:a16="http://schemas.microsoft.com/office/drawing/2014/main" id="{F36AEA68-9766-481A-A7DB-7E2DDE8EE300}"/>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26</a:t>
            </a:fld>
            <a:endParaRPr lang="en-US" altLang="en-US" dirty="0"/>
          </a:p>
        </p:txBody>
      </p:sp>
      <p:cxnSp>
        <p:nvCxnSpPr>
          <p:cNvPr id="7" name="Straight Connector 6">
            <a:extLst>
              <a:ext uri="{FF2B5EF4-FFF2-40B4-BE49-F238E27FC236}">
                <a16:creationId xmlns="" xmlns:a16="http://schemas.microsoft.com/office/drawing/2014/main" id="{2EA95CDE-3397-44D4-BD4F-72BE3296D1EE}"/>
              </a:ext>
            </a:extLst>
          </p:cNvPr>
          <p:cNvCxnSpPr/>
          <p:nvPr/>
        </p:nvCxnSpPr>
        <p:spPr>
          <a:xfrm>
            <a:off x="198522" y="459320"/>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 xmlns:a16="http://schemas.microsoft.com/office/drawing/2014/main" id="{93681FF0-27A1-4A83-A9ED-B229082B29C6}"/>
              </a:ext>
            </a:extLst>
          </p:cNvPr>
          <p:cNvSpPr>
            <a:spLocks noGrp="1"/>
          </p:cNvSpPr>
          <p:nvPr>
            <p:ph type="ftr" sz="quarter" idx="11"/>
          </p:nvPr>
        </p:nvSpPr>
        <p:spPr>
          <a:xfrm>
            <a:off x="6103390" y="4982748"/>
            <a:ext cx="2059536" cy="155377"/>
          </a:xfrm>
        </p:spPr>
        <p:txBody>
          <a:bodyPr/>
          <a:lstStyle/>
          <a:p>
            <a:pPr>
              <a:defRPr/>
            </a:pPr>
            <a:r>
              <a:rPr lang="en-US"/>
              <a:t>Data Date: 30-Apr-22</a:t>
            </a:r>
            <a:endParaRPr lang="en-US" dirty="0"/>
          </a:p>
        </p:txBody>
      </p:sp>
      <p:pic>
        <p:nvPicPr>
          <p:cNvPr id="8" name="Picture 7">
            <a:extLst>
              <a:ext uri="{FF2B5EF4-FFF2-40B4-BE49-F238E27FC236}">
                <a16:creationId xmlns="" xmlns:a16="http://schemas.microsoft.com/office/drawing/2014/main" id="{338FFF22-4E3E-00C8-1EE5-D7948B98FC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678" y="498240"/>
            <a:ext cx="8635123" cy="4620248"/>
          </a:xfrm>
          <a:prstGeom prst="rect">
            <a:avLst/>
          </a:prstGeom>
        </p:spPr>
      </p:pic>
    </p:spTree>
    <p:extLst>
      <p:ext uri="{BB962C8B-B14F-4D97-AF65-F5344CB8AC3E}">
        <p14:creationId xmlns:p14="http://schemas.microsoft.com/office/powerpoint/2010/main" val="1385351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EAC and Contingency Profile – sPHENIX MIE</a:t>
            </a:r>
          </a:p>
        </p:txBody>
      </p:sp>
      <p:sp>
        <p:nvSpPr>
          <p:cNvPr id="10" name="Slide Number Placeholder 9">
            <a:extLst>
              <a:ext uri="{FF2B5EF4-FFF2-40B4-BE49-F238E27FC236}">
                <a16:creationId xmlns="" xmlns:a16="http://schemas.microsoft.com/office/drawing/2014/main"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27</a:t>
            </a:fld>
            <a:endParaRPr lang="en-US" altLang="en-US" dirty="0"/>
          </a:p>
        </p:txBody>
      </p:sp>
      <p:sp>
        <p:nvSpPr>
          <p:cNvPr id="3" name="Footer Placeholder 2">
            <a:extLst>
              <a:ext uri="{FF2B5EF4-FFF2-40B4-BE49-F238E27FC236}">
                <a16:creationId xmlns="" xmlns:a16="http://schemas.microsoft.com/office/drawing/2014/main" id="{4B148875-9830-4005-9075-C7A1D289408E}"/>
              </a:ext>
            </a:extLst>
          </p:cNvPr>
          <p:cNvSpPr>
            <a:spLocks noGrp="1"/>
          </p:cNvSpPr>
          <p:nvPr>
            <p:ph type="ftr" sz="quarter" idx="11"/>
          </p:nvPr>
        </p:nvSpPr>
        <p:spPr>
          <a:xfrm>
            <a:off x="3201445" y="4749641"/>
            <a:ext cx="3108960" cy="207169"/>
          </a:xfrm>
        </p:spPr>
        <p:txBody>
          <a:bodyPr/>
          <a:lstStyle/>
          <a:p>
            <a:pPr>
              <a:defRPr/>
            </a:pPr>
            <a:r>
              <a:rPr lang="en-US"/>
              <a:t>Data Date: 30-Apr-22</a:t>
            </a:r>
            <a:endParaRPr lang="en-US" dirty="0"/>
          </a:p>
        </p:txBody>
      </p:sp>
      <p:pic>
        <p:nvPicPr>
          <p:cNvPr id="5" name="Picture 4" descr="Chart, line chart&#10;&#10;Description automatically generated">
            <a:extLst>
              <a:ext uri="{FF2B5EF4-FFF2-40B4-BE49-F238E27FC236}">
                <a16:creationId xmlns="" xmlns:a16="http://schemas.microsoft.com/office/drawing/2014/main" id="{34316B09-9DE8-3C9D-0530-79584C4CE6C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900" y="621506"/>
            <a:ext cx="8458200" cy="3900488"/>
          </a:xfrm>
          <a:prstGeom prst="rect">
            <a:avLst/>
          </a:prstGeom>
        </p:spPr>
      </p:pic>
    </p:spTree>
    <p:extLst>
      <p:ext uri="{BB962C8B-B14F-4D97-AF65-F5344CB8AC3E}">
        <p14:creationId xmlns:p14="http://schemas.microsoft.com/office/powerpoint/2010/main" val="1028029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0" y="25012"/>
            <a:ext cx="8686800" cy="546497"/>
          </a:xfrm>
        </p:spPr>
        <p:txBody>
          <a:bodyPr/>
          <a:lstStyle/>
          <a:p>
            <a:r>
              <a:rPr lang="en-US" sz="2400" dirty="0"/>
              <a:t>Baseline/Contingency Log and ETC adjustment Log - MIE</a:t>
            </a:r>
          </a:p>
        </p:txBody>
      </p:sp>
      <p:sp>
        <p:nvSpPr>
          <p:cNvPr id="10" name="Slide Number Placeholder 9">
            <a:extLst>
              <a:ext uri="{FF2B5EF4-FFF2-40B4-BE49-F238E27FC236}">
                <a16:creationId xmlns="" xmlns:a16="http://schemas.microsoft.com/office/drawing/2014/main" id="{2C5DB0BB-2D2F-4180-ADC9-2DCA1574582C}"/>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28</a:t>
            </a:fld>
            <a:endParaRPr lang="en-US" altLang="en-US" dirty="0"/>
          </a:p>
        </p:txBody>
      </p:sp>
      <p:sp>
        <p:nvSpPr>
          <p:cNvPr id="4" name="Footer Placeholder 3">
            <a:extLst>
              <a:ext uri="{FF2B5EF4-FFF2-40B4-BE49-F238E27FC236}">
                <a16:creationId xmlns="" xmlns:a16="http://schemas.microsoft.com/office/drawing/2014/main" id="{382C8243-708D-482A-A30D-09AC54D69CCF}"/>
              </a:ext>
            </a:extLst>
          </p:cNvPr>
          <p:cNvSpPr>
            <a:spLocks noGrp="1"/>
          </p:cNvSpPr>
          <p:nvPr>
            <p:ph type="ftr" sz="quarter" idx="11"/>
          </p:nvPr>
        </p:nvSpPr>
        <p:spPr>
          <a:xfrm>
            <a:off x="3239398" y="4813486"/>
            <a:ext cx="3108960" cy="207169"/>
          </a:xfrm>
        </p:spPr>
        <p:txBody>
          <a:bodyPr/>
          <a:lstStyle/>
          <a:p>
            <a:pPr>
              <a:defRPr/>
            </a:pPr>
            <a:r>
              <a:rPr lang="en-US" dirty="0"/>
              <a:t>Data Date: 30-Apr-22</a:t>
            </a:r>
          </a:p>
        </p:txBody>
      </p:sp>
      <p:graphicFrame>
        <p:nvGraphicFramePr>
          <p:cNvPr id="3" name="Table 4">
            <a:extLst>
              <a:ext uri="{FF2B5EF4-FFF2-40B4-BE49-F238E27FC236}">
                <a16:creationId xmlns="" xmlns:a16="http://schemas.microsoft.com/office/drawing/2014/main" id="{5469890E-1407-45F4-B5E3-16D2DAC035A7}"/>
              </a:ext>
            </a:extLst>
          </p:cNvPr>
          <p:cNvGraphicFramePr>
            <a:graphicFrameLocks noGrp="1"/>
          </p:cNvGraphicFramePr>
          <p:nvPr>
            <p:extLst>
              <p:ext uri="{D42A27DB-BD31-4B8C-83A1-F6EECF244321}">
                <p14:modId xmlns:p14="http://schemas.microsoft.com/office/powerpoint/2010/main" val="3513382011"/>
              </p:ext>
            </p:extLst>
          </p:nvPr>
        </p:nvGraphicFramePr>
        <p:xfrm>
          <a:off x="940378" y="3046013"/>
          <a:ext cx="7347411" cy="1760515"/>
        </p:xfrm>
        <a:graphic>
          <a:graphicData uri="http://schemas.openxmlformats.org/drawingml/2006/table">
            <a:tbl>
              <a:tblPr firstRow="1" bandRow="1">
                <a:tableStyleId>{5C22544A-7EE6-4342-B048-85BDC9FD1C3A}</a:tableStyleId>
              </a:tblPr>
              <a:tblGrid>
                <a:gridCol w="830542">
                  <a:extLst>
                    <a:ext uri="{9D8B030D-6E8A-4147-A177-3AD203B41FA5}">
                      <a16:colId xmlns="" xmlns:a16="http://schemas.microsoft.com/office/drawing/2014/main" val="3390971189"/>
                    </a:ext>
                  </a:extLst>
                </a:gridCol>
                <a:gridCol w="755837">
                  <a:extLst>
                    <a:ext uri="{9D8B030D-6E8A-4147-A177-3AD203B41FA5}">
                      <a16:colId xmlns="" xmlns:a16="http://schemas.microsoft.com/office/drawing/2014/main" val="3356385298"/>
                    </a:ext>
                  </a:extLst>
                </a:gridCol>
                <a:gridCol w="724380">
                  <a:extLst>
                    <a:ext uri="{9D8B030D-6E8A-4147-A177-3AD203B41FA5}">
                      <a16:colId xmlns="" xmlns:a16="http://schemas.microsoft.com/office/drawing/2014/main" val="1144594892"/>
                    </a:ext>
                  </a:extLst>
                </a:gridCol>
                <a:gridCol w="705566">
                  <a:extLst>
                    <a:ext uri="{9D8B030D-6E8A-4147-A177-3AD203B41FA5}">
                      <a16:colId xmlns="" xmlns:a16="http://schemas.microsoft.com/office/drawing/2014/main" val="1813027792"/>
                    </a:ext>
                  </a:extLst>
                </a:gridCol>
                <a:gridCol w="786617">
                  <a:extLst>
                    <a:ext uri="{9D8B030D-6E8A-4147-A177-3AD203B41FA5}">
                      <a16:colId xmlns="" xmlns:a16="http://schemas.microsoft.com/office/drawing/2014/main" val="413604152"/>
                    </a:ext>
                  </a:extLst>
                </a:gridCol>
                <a:gridCol w="709183">
                  <a:extLst>
                    <a:ext uri="{9D8B030D-6E8A-4147-A177-3AD203B41FA5}">
                      <a16:colId xmlns="" xmlns:a16="http://schemas.microsoft.com/office/drawing/2014/main" val="2757588958"/>
                    </a:ext>
                  </a:extLst>
                </a:gridCol>
                <a:gridCol w="714972">
                  <a:extLst>
                    <a:ext uri="{9D8B030D-6E8A-4147-A177-3AD203B41FA5}">
                      <a16:colId xmlns="" xmlns:a16="http://schemas.microsoft.com/office/drawing/2014/main" val="1009110954"/>
                    </a:ext>
                  </a:extLst>
                </a:gridCol>
                <a:gridCol w="739578">
                  <a:extLst>
                    <a:ext uri="{9D8B030D-6E8A-4147-A177-3AD203B41FA5}">
                      <a16:colId xmlns="" xmlns:a16="http://schemas.microsoft.com/office/drawing/2014/main" val="1019817927"/>
                    </a:ext>
                  </a:extLst>
                </a:gridCol>
                <a:gridCol w="690368">
                  <a:extLst>
                    <a:ext uri="{9D8B030D-6E8A-4147-A177-3AD203B41FA5}">
                      <a16:colId xmlns="" xmlns:a16="http://schemas.microsoft.com/office/drawing/2014/main" val="3321712060"/>
                    </a:ext>
                  </a:extLst>
                </a:gridCol>
                <a:gridCol w="690368">
                  <a:extLst>
                    <a:ext uri="{9D8B030D-6E8A-4147-A177-3AD203B41FA5}">
                      <a16:colId xmlns="" xmlns:a16="http://schemas.microsoft.com/office/drawing/2014/main" val="4182986855"/>
                    </a:ext>
                  </a:extLst>
                </a:gridCol>
              </a:tblGrid>
              <a:tr h="194310">
                <a:tc gridSpan="3">
                  <a:txBody>
                    <a:bodyPr/>
                    <a:lstStyle/>
                    <a:p>
                      <a:pPr algn="ctr"/>
                      <a:r>
                        <a:rPr lang="en-US" sz="800" dirty="0"/>
                        <a:t>ETC Adjustments</a:t>
                      </a:r>
                    </a:p>
                  </a:txBody>
                  <a:tcPr marT="34290" marB="34290"/>
                </a:tc>
                <a:tc hMerge="1">
                  <a:txBody>
                    <a:bodyPr/>
                    <a:lstStyle/>
                    <a:p>
                      <a:endParaRPr lang="en-US" sz="1100" dirty="0"/>
                    </a:p>
                  </a:txBody>
                  <a:tcPr/>
                </a:tc>
                <a:tc hMerge="1">
                  <a:txBody>
                    <a:bodyPr/>
                    <a:lstStyle/>
                    <a:p>
                      <a:endParaRPr lang="en-US" sz="1100" dirty="0"/>
                    </a:p>
                  </a:txBody>
                  <a:tcPr/>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extLst>
                  <a:ext uri="{0D108BD9-81ED-4DB2-BD59-A6C34878D82A}">
                    <a16:rowId xmlns="" xmlns:a16="http://schemas.microsoft.com/office/drawing/2014/main" val="660034778"/>
                  </a:ext>
                </a:extLst>
              </a:tr>
              <a:tr h="320040">
                <a:tc>
                  <a:txBody>
                    <a:bodyPr/>
                    <a:lstStyle/>
                    <a:p>
                      <a:r>
                        <a:rPr lang="en-US" sz="800" dirty="0"/>
                        <a:t>Control Account</a:t>
                      </a:r>
                    </a:p>
                  </a:txBody>
                  <a:tcPr marT="34290" marB="34290"/>
                </a:tc>
                <a:tc>
                  <a:txBody>
                    <a:bodyPr/>
                    <a:lstStyle/>
                    <a:p>
                      <a:pPr algn="r"/>
                      <a:r>
                        <a:rPr lang="en-US" sz="800" dirty="0"/>
                        <a:t>Aug’21</a:t>
                      </a:r>
                    </a:p>
                  </a:txBody>
                  <a:tcPr marT="34290" marB="34290"/>
                </a:tc>
                <a:tc>
                  <a:txBody>
                    <a:bodyPr/>
                    <a:lstStyle/>
                    <a:p>
                      <a:pPr algn="r"/>
                      <a:r>
                        <a:rPr lang="en-US" sz="800" dirty="0"/>
                        <a:t>Sep’21</a:t>
                      </a:r>
                    </a:p>
                  </a:txBody>
                  <a:tcPr marT="34290" marB="34290"/>
                </a:tc>
                <a:tc>
                  <a:txBody>
                    <a:bodyPr/>
                    <a:lstStyle/>
                    <a:p>
                      <a:pPr algn="r"/>
                      <a:r>
                        <a:rPr lang="en-US" sz="800" dirty="0"/>
                        <a:t>Oct’21</a:t>
                      </a:r>
                    </a:p>
                  </a:txBody>
                  <a:tcPr marT="34290" marB="34290"/>
                </a:tc>
                <a:tc>
                  <a:txBody>
                    <a:bodyPr/>
                    <a:lstStyle/>
                    <a:p>
                      <a:pPr algn="r"/>
                      <a:r>
                        <a:rPr lang="en-US" sz="800" dirty="0"/>
                        <a:t>Nov’21</a:t>
                      </a:r>
                    </a:p>
                  </a:txBody>
                  <a:tcPr marT="34290" marB="34290"/>
                </a:tc>
                <a:tc>
                  <a:txBody>
                    <a:bodyPr/>
                    <a:lstStyle/>
                    <a:p>
                      <a:pPr algn="r"/>
                      <a:r>
                        <a:rPr lang="en-US" sz="800" dirty="0"/>
                        <a:t>Dec’21</a:t>
                      </a:r>
                    </a:p>
                  </a:txBody>
                  <a:tcPr marT="34290" marB="34290"/>
                </a:tc>
                <a:tc>
                  <a:txBody>
                    <a:bodyPr/>
                    <a:lstStyle/>
                    <a:p>
                      <a:pPr algn="r"/>
                      <a:r>
                        <a:rPr lang="en-US" sz="800" dirty="0"/>
                        <a:t>Jan’22</a:t>
                      </a:r>
                    </a:p>
                  </a:txBody>
                  <a:tcPr marT="34290" marB="34290"/>
                </a:tc>
                <a:tc>
                  <a:txBody>
                    <a:bodyPr/>
                    <a:lstStyle/>
                    <a:p>
                      <a:pPr algn="r"/>
                      <a:r>
                        <a:rPr lang="en-US" sz="800" dirty="0"/>
                        <a:t>Feb’22</a:t>
                      </a:r>
                    </a:p>
                  </a:txBody>
                  <a:tcPr marT="34290" marB="34290"/>
                </a:tc>
                <a:tc>
                  <a:txBody>
                    <a:bodyPr/>
                    <a:lstStyle/>
                    <a:p>
                      <a:pPr algn="r"/>
                      <a:r>
                        <a:rPr lang="en-US" sz="800" dirty="0"/>
                        <a:t>Mar’22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Apr’22</a:t>
                      </a:r>
                    </a:p>
                    <a:p>
                      <a:pPr algn="r"/>
                      <a:endParaRPr lang="en-US" sz="800" dirty="0"/>
                    </a:p>
                  </a:txBody>
                  <a:tcPr marT="34290" marB="34290"/>
                </a:tc>
                <a:extLst>
                  <a:ext uri="{0D108BD9-81ED-4DB2-BD59-A6C34878D82A}">
                    <a16:rowId xmlns="" xmlns:a16="http://schemas.microsoft.com/office/drawing/2014/main" val="2508260019"/>
                  </a:ext>
                </a:extLst>
              </a:tr>
              <a:tr h="210371">
                <a:tc>
                  <a:txBody>
                    <a:bodyPr/>
                    <a:lstStyle/>
                    <a:p>
                      <a:r>
                        <a:rPr lang="en-US" sz="800" dirty="0"/>
                        <a:t>1.02</a:t>
                      </a:r>
                    </a:p>
                  </a:txBody>
                  <a:tcPr marT="34290" marB="34290"/>
                </a:tc>
                <a:tc>
                  <a:txBody>
                    <a:bodyPr/>
                    <a:lstStyle/>
                    <a:p>
                      <a:pPr algn="r"/>
                      <a:r>
                        <a:rPr lang="en-US" sz="800" dirty="0"/>
                        <a:t>326,377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556,377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716,238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725,089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722,064</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703,567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244,065</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228,272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250,324</a:t>
                      </a:r>
                    </a:p>
                  </a:txBody>
                  <a:tcPr marT="34290" marB="34290"/>
                </a:tc>
                <a:extLst>
                  <a:ext uri="{0D108BD9-81ED-4DB2-BD59-A6C34878D82A}">
                    <a16:rowId xmlns="" xmlns:a16="http://schemas.microsoft.com/office/drawing/2014/main" val="4121604446"/>
                  </a:ext>
                </a:extLst>
              </a:tr>
              <a:tr h="194310">
                <a:tc>
                  <a:txBody>
                    <a:bodyPr/>
                    <a:lstStyle/>
                    <a:p>
                      <a:r>
                        <a:rPr lang="en-US" sz="800" dirty="0"/>
                        <a:t>1.03</a:t>
                      </a:r>
                    </a:p>
                  </a:txBody>
                  <a:tcPr marT="34290" marB="34290"/>
                </a:tc>
                <a:tc>
                  <a:txBody>
                    <a:bodyPr/>
                    <a:lstStyle/>
                    <a:p>
                      <a:pPr algn="r"/>
                      <a:endParaRPr lang="en-US" sz="800" dirty="0"/>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endParaRPr lang="en-US" sz="800" dirty="0"/>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endParaRPr lang="en-US" sz="800" dirty="0"/>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 34,439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 18,420</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17,328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67,559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9,776</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9,766</a:t>
                      </a:r>
                    </a:p>
                  </a:txBody>
                  <a:tcPr marT="34290" marB="34290"/>
                </a:tc>
                <a:extLst>
                  <a:ext uri="{0D108BD9-81ED-4DB2-BD59-A6C34878D82A}">
                    <a16:rowId xmlns="" xmlns:a16="http://schemas.microsoft.com/office/drawing/2014/main" val="1678070955"/>
                  </a:ext>
                </a:extLst>
              </a:tr>
              <a:tr h="210371">
                <a:tc>
                  <a:txBody>
                    <a:bodyPr/>
                    <a:lstStyle/>
                    <a:p>
                      <a:r>
                        <a:rPr lang="en-US" sz="800" dirty="0"/>
                        <a:t>1.05</a:t>
                      </a:r>
                    </a:p>
                  </a:txBody>
                  <a:tcPr marT="34290" marB="34290"/>
                </a:tc>
                <a:tc>
                  <a:txBody>
                    <a:bodyPr/>
                    <a:lstStyle/>
                    <a:p>
                      <a:pPr algn="r"/>
                      <a:r>
                        <a:rPr lang="en-US" sz="800" dirty="0"/>
                        <a:t> $22,833</a:t>
                      </a:r>
                    </a:p>
                  </a:txBody>
                  <a:tcPr marT="34290" marB="34290"/>
                </a:tc>
                <a:tc>
                  <a:txBody>
                    <a:bodyPr/>
                    <a:lstStyle/>
                    <a:p>
                      <a:pPr algn="r"/>
                      <a:r>
                        <a:rPr lang="en-US" sz="800" dirty="0"/>
                        <a:t> $22,833</a:t>
                      </a:r>
                    </a:p>
                  </a:txBody>
                  <a:tcPr marT="34290" marB="34290"/>
                </a:tc>
                <a:tc>
                  <a:txBody>
                    <a:bodyPr/>
                    <a:lstStyle/>
                    <a:p>
                      <a:pPr algn="r"/>
                      <a:r>
                        <a:rPr lang="en-US" sz="800" dirty="0"/>
                        <a:t>219,343</a:t>
                      </a:r>
                    </a:p>
                  </a:txBody>
                  <a:tcPr marT="34290" marB="34290"/>
                </a:tc>
                <a:tc>
                  <a:txBody>
                    <a:bodyPr/>
                    <a:lstStyle/>
                    <a:p>
                      <a:pPr algn="r"/>
                      <a:r>
                        <a:rPr lang="en-US" sz="800" dirty="0"/>
                        <a:t>414,468</a:t>
                      </a:r>
                    </a:p>
                  </a:txBody>
                  <a:tcPr marT="34290" marB="34290"/>
                </a:tc>
                <a:tc>
                  <a:txBody>
                    <a:bodyPr/>
                    <a:lstStyle/>
                    <a:p>
                      <a:pPr algn="r"/>
                      <a:r>
                        <a:rPr lang="en-US" sz="800" dirty="0"/>
                        <a:t>250,807</a:t>
                      </a:r>
                    </a:p>
                  </a:txBody>
                  <a:tcPr marT="34290" marB="34290"/>
                </a:tc>
                <a:tc>
                  <a:txBody>
                    <a:bodyPr/>
                    <a:lstStyle/>
                    <a:p>
                      <a:pPr algn="r"/>
                      <a:r>
                        <a:rPr lang="en-US" sz="800" dirty="0"/>
                        <a:t>-6,101</a:t>
                      </a:r>
                    </a:p>
                  </a:txBody>
                  <a:tcPr marT="34290" marB="34290"/>
                </a:tc>
                <a:tc>
                  <a:txBody>
                    <a:bodyPr/>
                    <a:lstStyle/>
                    <a:p>
                      <a:pPr algn="r"/>
                      <a:r>
                        <a:rPr lang="en-US" sz="800" dirty="0"/>
                        <a:t>87,313</a:t>
                      </a:r>
                    </a:p>
                  </a:txBody>
                  <a:tcPr marT="34290" marB="34290"/>
                </a:tc>
                <a:tc>
                  <a:txBody>
                    <a:bodyPr/>
                    <a:lstStyle/>
                    <a:p>
                      <a:pPr algn="r"/>
                      <a:r>
                        <a:rPr lang="en-US" sz="800" dirty="0"/>
                        <a:t>11,509</a:t>
                      </a:r>
                    </a:p>
                  </a:txBody>
                  <a:tcPr marT="34290" marB="34290"/>
                </a:tc>
                <a:tc>
                  <a:txBody>
                    <a:bodyPr/>
                    <a:lstStyle/>
                    <a:p>
                      <a:pPr algn="r"/>
                      <a:r>
                        <a:rPr lang="en-US" sz="800" dirty="0"/>
                        <a:t>10,098</a:t>
                      </a:r>
                    </a:p>
                  </a:txBody>
                  <a:tcPr marT="34290" marB="34290"/>
                </a:tc>
                <a:extLst>
                  <a:ext uri="{0D108BD9-81ED-4DB2-BD59-A6C34878D82A}">
                    <a16:rowId xmlns="" xmlns:a16="http://schemas.microsoft.com/office/drawing/2014/main" val="2329925008"/>
                  </a:ext>
                </a:extLst>
              </a:tr>
              <a:tr h="210371">
                <a:tc>
                  <a:txBody>
                    <a:bodyPr/>
                    <a:lstStyle/>
                    <a:p>
                      <a:r>
                        <a:rPr lang="en-US" sz="800" dirty="0"/>
                        <a:t>1.06</a:t>
                      </a:r>
                    </a:p>
                  </a:txBody>
                  <a:tcPr marT="34290" marB="34290"/>
                </a:tc>
                <a:tc>
                  <a:txBody>
                    <a:bodyPr/>
                    <a:lstStyle/>
                    <a:p>
                      <a:pPr algn="r"/>
                      <a:r>
                        <a:rPr lang="en-US" sz="800" dirty="0"/>
                        <a:t> $79,352</a:t>
                      </a:r>
                    </a:p>
                  </a:txBody>
                  <a:tcPr marT="34290" marB="34290"/>
                </a:tc>
                <a:tc>
                  <a:txBody>
                    <a:bodyPr/>
                    <a:lstStyle/>
                    <a:p>
                      <a:pPr algn="r"/>
                      <a:r>
                        <a:rPr lang="en-US" sz="800" dirty="0"/>
                        <a:t> $79,352</a:t>
                      </a:r>
                    </a:p>
                  </a:txBody>
                  <a:tcPr marT="34290" marB="34290"/>
                </a:tc>
                <a:tc>
                  <a:txBody>
                    <a:bodyPr/>
                    <a:lstStyle/>
                    <a:p>
                      <a:pPr algn="r"/>
                      <a:r>
                        <a:rPr lang="en-US" sz="800" dirty="0"/>
                        <a:t>$26,259</a:t>
                      </a:r>
                    </a:p>
                  </a:txBody>
                  <a:tcPr marT="34290" marB="34290"/>
                </a:tc>
                <a:tc>
                  <a:txBody>
                    <a:bodyPr/>
                    <a:lstStyle/>
                    <a:p>
                      <a:pPr algn="r"/>
                      <a:r>
                        <a:rPr lang="en-US" sz="800" dirty="0"/>
                        <a:t>-62,490</a:t>
                      </a:r>
                    </a:p>
                  </a:txBody>
                  <a:tcPr marT="34290" marB="34290"/>
                </a:tc>
                <a:tc>
                  <a:txBody>
                    <a:bodyPr/>
                    <a:lstStyle/>
                    <a:p>
                      <a:pPr algn="r"/>
                      <a:r>
                        <a:rPr lang="en-US" sz="800" dirty="0"/>
                        <a:t>-63,278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-63,278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-45,001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-45,001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-43,839</a:t>
                      </a:r>
                    </a:p>
                  </a:txBody>
                  <a:tcPr marT="34290" marB="34290"/>
                </a:tc>
                <a:extLst>
                  <a:ext uri="{0D108BD9-81ED-4DB2-BD59-A6C34878D82A}">
                    <a16:rowId xmlns="" xmlns:a16="http://schemas.microsoft.com/office/drawing/2014/main" val="2715006769"/>
                  </a:ext>
                </a:extLst>
              </a:tr>
              <a:tr h="210371">
                <a:tc>
                  <a:txBody>
                    <a:bodyPr/>
                    <a:lstStyle/>
                    <a:p>
                      <a:r>
                        <a:rPr lang="en-US" sz="800" dirty="0"/>
                        <a:t>1.07</a:t>
                      </a:r>
                    </a:p>
                  </a:txBody>
                  <a:tcPr marT="34290" marB="34290"/>
                </a:tc>
                <a:tc>
                  <a:txBody>
                    <a:bodyPr/>
                    <a:lstStyle/>
                    <a:p>
                      <a:pPr algn="r"/>
                      <a:r>
                        <a:rPr lang="en-US" sz="800" dirty="0"/>
                        <a:t> $25,705</a:t>
                      </a:r>
                    </a:p>
                  </a:txBody>
                  <a:tcPr marT="34290" marB="34290"/>
                </a:tc>
                <a:tc>
                  <a:txBody>
                    <a:bodyPr/>
                    <a:lstStyle/>
                    <a:p>
                      <a:pPr algn="r"/>
                      <a:r>
                        <a:rPr lang="en-US" sz="800" dirty="0"/>
                        <a:t> $25,705</a:t>
                      </a:r>
                    </a:p>
                  </a:txBody>
                  <a:tcPr marT="34290" marB="34290"/>
                </a:tc>
                <a:tc>
                  <a:txBody>
                    <a:bodyPr/>
                    <a:lstStyle/>
                    <a:p>
                      <a:pPr algn="r"/>
                      <a:r>
                        <a:rPr lang="en-US" sz="800" dirty="0"/>
                        <a:t>$16,041</a:t>
                      </a:r>
                    </a:p>
                  </a:txBody>
                  <a:tcPr marT="34290" marB="34290"/>
                </a:tc>
                <a:tc>
                  <a:txBody>
                    <a:bodyPr/>
                    <a:lstStyle/>
                    <a:p>
                      <a:pPr algn="r"/>
                      <a:r>
                        <a:rPr lang="en-US" sz="800" dirty="0"/>
                        <a:t>16,575</a:t>
                      </a:r>
                    </a:p>
                  </a:txBody>
                  <a:tcPr marT="34290" marB="34290"/>
                </a:tc>
                <a:tc>
                  <a:txBody>
                    <a:bodyPr/>
                    <a:lstStyle/>
                    <a:p>
                      <a:pPr algn="r"/>
                      <a:r>
                        <a:rPr lang="en-US" sz="800" dirty="0"/>
                        <a:t>   8,731</a:t>
                      </a:r>
                    </a:p>
                  </a:txBody>
                  <a:tcPr marT="34290" marB="34290"/>
                </a:tc>
                <a:tc>
                  <a:txBody>
                    <a:bodyPr/>
                    <a:lstStyle/>
                    <a:p>
                      <a:pPr algn="r"/>
                      <a:r>
                        <a:rPr lang="en-US" sz="800" dirty="0"/>
                        <a:t> 8,731</a:t>
                      </a:r>
                    </a:p>
                  </a:txBody>
                  <a:tcPr marT="34290" marB="34290"/>
                </a:tc>
                <a:tc>
                  <a:txBody>
                    <a:bodyPr/>
                    <a:lstStyle/>
                    <a:p>
                      <a:pPr algn="r"/>
                      <a:r>
                        <a:rPr lang="en-US" sz="800" dirty="0"/>
                        <a:t>-7,013</a:t>
                      </a:r>
                    </a:p>
                  </a:txBody>
                  <a:tcPr marT="34290" marB="34290"/>
                </a:tc>
                <a:tc>
                  <a:txBody>
                    <a:bodyPr/>
                    <a:lstStyle/>
                    <a:p>
                      <a:pPr algn="r"/>
                      <a:r>
                        <a:rPr lang="en-US" sz="800" dirty="0"/>
                        <a:t>-1,748</a:t>
                      </a:r>
                    </a:p>
                  </a:txBody>
                  <a:tcPr marT="34290" marB="34290"/>
                </a:tc>
                <a:tc>
                  <a:txBody>
                    <a:bodyPr/>
                    <a:lstStyle/>
                    <a:p>
                      <a:pPr algn="r"/>
                      <a:r>
                        <a:rPr lang="en-US" sz="800" dirty="0"/>
                        <a:t>-1,747</a:t>
                      </a:r>
                    </a:p>
                  </a:txBody>
                  <a:tcPr marT="34290" marB="34290"/>
                </a:tc>
                <a:extLst>
                  <a:ext uri="{0D108BD9-81ED-4DB2-BD59-A6C34878D82A}">
                    <a16:rowId xmlns="" xmlns:a16="http://schemas.microsoft.com/office/drawing/2014/main" val="3758843042"/>
                  </a:ext>
                </a:extLst>
              </a:tr>
              <a:tr h="210371">
                <a:tc>
                  <a:txBody>
                    <a:bodyPr/>
                    <a:lstStyle/>
                    <a:p>
                      <a:r>
                        <a:rPr lang="en-US" sz="800" dirty="0"/>
                        <a:t>Total</a:t>
                      </a:r>
                    </a:p>
                  </a:txBody>
                  <a:tcPr marT="34290" marB="34290">
                    <a:solidFill>
                      <a:schemeClr val="accent3">
                        <a:lumMod val="40000"/>
                        <a:lumOff val="60000"/>
                      </a:schemeClr>
                    </a:solidFill>
                  </a:tcPr>
                </a:tc>
                <a:tc>
                  <a:txBody>
                    <a:bodyPr/>
                    <a:lstStyle/>
                    <a:p>
                      <a:pPr algn="r"/>
                      <a:r>
                        <a:rPr lang="en-US" sz="800" dirty="0"/>
                        <a:t>454,267</a:t>
                      </a:r>
                    </a:p>
                  </a:txBody>
                  <a:tcPr marT="34290" marB="34290">
                    <a:solidFill>
                      <a:schemeClr val="accent3">
                        <a:lumMod val="40000"/>
                        <a:lumOff val="60000"/>
                      </a:schemeClr>
                    </a:solidFill>
                  </a:tcPr>
                </a:tc>
                <a:tc>
                  <a:txBody>
                    <a:bodyPr/>
                    <a:lstStyle/>
                    <a:p>
                      <a:pPr algn="r"/>
                      <a:r>
                        <a:rPr lang="en-US" sz="800" dirty="0"/>
                        <a:t>684,267</a:t>
                      </a:r>
                    </a:p>
                  </a:txBody>
                  <a:tcPr marT="34290" marB="34290">
                    <a:solidFill>
                      <a:schemeClr val="accent3">
                        <a:lumMod val="40000"/>
                        <a:lumOff val="60000"/>
                      </a:schemeClr>
                    </a:solidFill>
                  </a:tcPr>
                </a:tc>
                <a:tc>
                  <a:txBody>
                    <a:bodyPr/>
                    <a:lstStyle/>
                    <a:p>
                      <a:pPr algn="r"/>
                      <a:r>
                        <a:rPr lang="en-US" sz="800" dirty="0"/>
                        <a:t>977,880</a:t>
                      </a:r>
                    </a:p>
                  </a:txBody>
                  <a:tcPr marT="34290" marB="34290">
                    <a:solidFill>
                      <a:schemeClr val="accent3">
                        <a:lumMod val="40000"/>
                        <a:lumOff val="60000"/>
                      </a:schemeClr>
                    </a:solidFill>
                  </a:tcPr>
                </a:tc>
                <a:tc>
                  <a:txBody>
                    <a:bodyPr/>
                    <a:lstStyle/>
                    <a:p>
                      <a:pPr algn="r"/>
                      <a:r>
                        <a:rPr lang="en-US" sz="800" dirty="0"/>
                        <a:t>1,128,081</a:t>
                      </a:r>
                    </a:p>
                  </a:txBody>
                  <a:tcPr marT="34290" marB="34290">
                    <a:solidFill>
                      <a:schemeClr val="accent3">
                        <a:lumMod val="40000"/>
                        <a:lumOff val="60000"/>
                      </a:schemeClr>
                    </a:solidFill>
                  </a:tcPr>
                </a:tc>
                <a:tc>
                  <a:txBody>
                    <a:bodyPr/>
                    <a:lstStyle/>
                    <a:p>
                      <a:pPr algn="r"/>
                      <a:r>
                        <a:rPr lang="en-US" sz="800" dirty="0"/>
                        <a:t>936,744</a:t>
                      </a:r>
                    </a:p>
                  </a:txBody>
                  <a:tcPr marT="34290" marB="34290">
                    <a:solidFill>
                      <a:schemeClr val="accent3">
                        <a:lumMod val="40000"/>
                        <a:lumOff val="60000"/>
                      </a:schemeClr>
                    </a:solidFill>
                  </a:tcPr>
                </a:tc>
                <a:tc>
                  <a:txBody>
                    <a:bodyPr/>
                    <a:lstStyle/>
                    <a:p>
                      <a:pPr algn="r"/>
                      <a:r>
                        <a:rPr lang="en-US" sz="800" dirty="0"/>
                        <a:t>660,247</a:t>
                      </a:r>
                    </a:p>
                  </a:txBody>
                  <a:tcPr marT="34290" marB="34290">
                    <a:solidFill>
                      <a:schemeClr val="accent3">
                        <a:lumMod val="40000"/>
                        <a:lumOff val="60000"/>
                      </a:schemeClr>
                    </a:solidFill>
                  </a:tcPr>
                </a:tc>
                <a:tc>
                  <a:txBody>
                    <a:bodyPr/>
                    <a:lstStyle/>
                    <a:p>
                      <a:pPr algn="r"/>
                      <a:r>
                        <a:rPr lang="en-US" sz="800" dirty="0"/>
                        <a:t>346,923</a:t>
                      </a:r>
                    </a:p>
                  </a:txBody>
                  <a:tcPr marT="34290" marB="34290">
                    <a:solidFill>
                      <a:schemeClr val="accent3">
                        <a:lumMod val="40000"/>
                        <a:lumOff val="60000"/>
                      </a:schemeClr>
                    </a:solidFill>
                  </a:tcPr>
                </a:tc>
                <a:tc>
                  <a:txBody>
                    <a:bodyPr/>
                    <a:lstStyle/>
                    <a:p>
                      <a:pPr algn="r"/>
                      <a:r>
                        <a:rPr lang="en-US" sz="800" dirty="0"/>
                        <a:t>202,798</a:t>
                      </a:r>
                    </a:p>
                  </a:txBody>
                  <a:tcPr marT="34290" marB="34290">
                    <a:solidFill>
                      <a:schemeClr val="accent3">
                        <a:lumMod val="40000"/>
                        <a:lumOff val="60000"/>
                      </a:schemeClr>
                    </a:solidFill>
                  </a:tcPr>
                </a:tc>
                <a:tc>
                  <a:txBody>
                    <a:bodyPr/>
                    <a:lstStyle/>
                    <a:p>
                      <a:pPr algn="r"/>
                      <a:r>
                        <a:rPr lang="en-US" sz="800" dirty="0"/>
                        <a:t>224,602</a:t>
                      </a:r>
                    </a:p>
                  </a:txBody>
                  <a:tcPr marT="34290" marB="34290">
                    <a:solidFill>
                      <a:schemeClr val="accent3">
                        <a:lumMod val="40000"/>
                        <a:lumOff val="60000"/>
                      </a:schemeClr>
                    </a:solidFill>
                  </a:tcPr>
                </a:tc>
                <a:extLst>
                  <a:ext uri="{0D108BD9-81ED-4DB2-BD59-A6C34878D82A}">
                    <a16:rowId xmlns="" xmlns:a16="http://schemas.microsoft.com/office/drawing/2014/main" val="80667860"/>
                  </a:ext>
                </a:extLst>
              </a:tr>
            </a:tbl>
          </a:graphicData>
        </a:graphic>
      </p:graphicFrame>
      <p:pic>
        <p:nvPicPr>
          <p:cNvPr id="5" name="Picture 4">
            <a:extLst>
              <a:ext uri="{FF2B5EF4-FFF2-40B4-BE49-F238E27FC236}">
                <a16:creationId xmlns="" xmlns:a16="http://schemas.microsoft.com/office/drawing/2014/main" id="{67973FA2-9492-40DE-8916-7A698011C4BB}"/>
              </a:ext>
            </a:extLst>
          </p:cNvPr>
          <p:cNvPicPr>
            <a:picLocks noChangeAspect="1"/>
          </p:cNvPicPr>
          <p:nvPr/>
        </p:nvPicPr>
        <p:blipFill>
          <a:blip r:embed="rId2"/>
          <a:stretch>
            <a:fillRect/>
          </a:stretch>
        </p:blipFill>
        <p:spPr>
          <a:xfrm>
            <a:off x="0" y="662390"/>
            <a:ext cx="9144000" cy="2292740"/>
          </a:xfrm>
          <a:prstGeom prst="rect">
            <a:avLst/>
          </a:prstGeom>
        </p:spPr>
      </p:pic>
    </p:spTree>
    <p:extLst>
      <p:ext uri="{BB962C8B-B14F-4D97-AF65-F5344CB8AC3E}">
        <p14:creationId xmlns:p14="http://schemas.microsoft.com/office/powerpoint/2010/main" val="775551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182880" y="25012"/>
            <a:ext cx="8685604" cy="546497"/>
          </a:xfrm>
        </p:spPr>
        <p:txBody>
          <a:bodyPr/>
          <a:lstStyle/>
          <a:p>
            <a:r>
              <a:rPr lang="en-US" sz="2100" dirty="0"/>
              <a:t>EAC and Contingency Profile – 1008 Infra and Facility Upgrade </a:t>
            </a:r>
          </a:p>
        </p:txBody>
      </p:sp>
      <p:sp>
        <p:nvSpPr>
          <p:cNvPr id="10" name="Slide Number Placeholder 9">
            <a:extLst>
              <a:ext uri="{FF2B5EF4-FFF2-40B4-BE49-F238E27FC236}">
                <a16:creationId xmlns="" xmlns:a16="http://schemas.microsoft.com/office/drawing/2014/main"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29</a:t>
            </a:fld>
            <a:endParaRPr lang="en-US" altLang="en-US" dirty="0"/>
          </a:p>
        </p:txBody>
      </p:sp>
      <p:cxnSp>
        <p:nvCxnSpPr>
          <p:cNvPr id="6" name="Straight Connector 5">
            <a:extLst>
              <a:ext uri="{FF2B5EF4-FFF2-40B4-BE49-F238E27FC236}">
                <a16:creationId xmlns="" xmlns:a16="http://schemas.microsoft.com/office/drawing/2014/main" id="{B470AD2A-EA14-43B0-A898-782F8E026DEA}"/>
              </a:ext>
            </a:extLst>
          </p:cNvPr>
          <p:cNvCxnSpPr/>
          <p:nvPr/>
        </p:nvCxnSpPr>
        <p:spPr>
          <a:xfrm>
            <a:off x="275516" y="477892"/>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 xmlns:a16="http://schemas.microsoft.com/office/drawing/2014/main" id="{8387F027-F700-4C12-AA18-519652BD0C1C}"/>
              </a:ext>
            </a:extLst>
          </p:cNvPr>
          <p:cNvSpPr>
            <a:spLocks noGrp="1"/>
          </p:cNvSpPr>
          <p:nvPr>
            <p:ph type="ftr" sz="quarter" idx="11"/>
          </p:nvPr>
        </p:nvSpPr>
        <p:spPr>
          <a:xfrm>
            <a:off x="3017520" y="4853662"/>
            <a:ext cx="3108960" cy="207169"/>
          </a:xfrm>
        </p:spPr>
        <p:txBody>
          <a:bodyPr/>
          <a:lstStyle/>
          <a:p>
            <a:pPr>
              <a:defRPr/>
            </a:pPr>
            <a:r>
              <a:rPr lang="en-US"/>
              <a:t>Data Date: 30-Apr-22</a:t>
            </a:r>
            <a:endParaRPr lang="en-US" dirty="0"/>
          </a:p>
        </p:txBody>
      </p:sp>
      <p:pic>
        <p:nvPicPr>
          <p:cNvPr id="5" name="Picture 4" descr="Chart, line chart&#10;&#10;Description automatically generated">
            <a:extLst>
              <a:ext uri="{FF2B5EF4-FFF2-40B4-BE49-F238E27FC236}">
                <a16:creationId xmlns="" xmlns:a16="http://schemas.microsoft.com/office/drawing/2014/main" id="{1DCECDF1-6484-5188-95E5-2C5FD8A59C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6738" y="564356"/>
            <a:ext cx="8010525" cy="4014788"/>
          </a:xfrm>
          <a:prstGeom prst="rect">
            <a:avLst/>
          </a:prstGeom>
        </p:spPr>
      </p:pic>
    </p:spTree>
    <p:extLst>
      <p:ext uri="{BB962C8B-B14F-4D97-AF65-F5344CB8AC3E}">
        <p14:creationId xmlns:p14="http://schemas.microsoft.com/office/powerpoint/2010/main" val="3361287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4"/>
            <a:ext cx="8229600" cy="546497"/>
          </a:xfrm>
        </p:spPr>
        <p:txBody>
          <a:bodyPr/>
          <a:lstStyle/>
          <a:p>
            <a:r>
              <a:rPr lang="en-US" dirty="0" smtClean="0"/>
              <a:t> </a:t>
            </a:r>
            <a:r>
              <a:rPr lang="en-US" sz="4000" dirty="0"/>
              <a:t>Infrastructure and Facility Progress</a:t>
            </a:r>
          </a:p>
        </p:txBody>
      </p:sp>
      <p:sp>
        <p:nvSpPr>
          <p:cNvPr id="4" name="Date Placeholder 3"/>
          <p:cNvSpPr>
            <a:spLocks noGrp="1"/>
          </p:cNvSpPr>
          <p:nvPr>
            <p:ph type="dt" sz="half" idx="10"/>
          </p:nvPr>
        </p:nvSpPr>
        <p:spPr/>
        <p:txBody>
          <a:bodyPr/>
          <a:lstStyle/>
          <a:p>
            <a:pPr>
              <a:defRPr/>
            </a:pPr>
            <a:r>
              <a:rPr lang="en-US" altLang="en-US" smtClean="0"/>
              <a:t>05/19/22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a:t>
            </a:fld>
            <a:endParaRPr lang="en-US" altLang="en-US" dirty="0"/>
          </a:p>
        </p:txBody>
      </p:sp>
      <p:pic>
        <p:nvPicPr>
          <p:cNvPr id="2" name="Picture 1" descr="Screen Shot 2022-05-17 at 11.40.38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666750"/>
            <a:ext cx="2917158" cy="3733800"/>
          </a:xfrm>
          <a:prstGeom prst="rect">
            <a:avLst/>
          </a:prstGeom>
        </p:spPr>
      </p:pic>
      <p:sp>
        <p:nvSpPr>
          <p:cNvPr id="8" name="TextBox 7"/>
          <p:cNvSpPr txBox="1"/>
          <p:nvPr/>
        </p:nvSpPr>
        <p:spPr>
          <a:xfrm>
            <a:off x="0" y="2190750"/>
            <a:ext cx="2895600" cy="923330"/>
          </a:xfrm>
          <a:prstGeom prst="rect">
            <a:avLst/>
          </a:prstGeom>
          <a:noFill/>
        </p:spPr>
        <p:txBody>
          <a:bodyPr wrap="square" rtlCol="0">
            <a:spAutoFit/>
          </a:bodyPr>
          <a:lstStyle/>
          <a:p>
            <a:pPr algn="ctr"/>
            <a:r>
              <a:rPr lang="en-US" dirty="0" smtClean="0">
                <a:solidFill>
                  <a:srgbClr val="FFFFFF"/>
                </a:solidFill>
              </a:rPr>
              <a:t> Carriage w/ Valve Box coupling and Pole Tip brackets</a:t>
            </a:r>
            <a:endParaRPr lang="en-US" dirty="0">
              <a:solidFill>
                <a:srgbClr val="FFFFFF"/>
              </a:solidFill>
            </a:endParaRPr>
          </a:p>
        </p:txBody>
      </p:sp>
      <p:pic>
        <p:nvPicPr>
          <p:cNvPr id="9" name="Picture 8" descr="Screen Shot 2022-05-17 at 11.43.40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5122" y="666750"/>
            <a:ext cx="2964835" cy="3733800"/>
          </a:xfrm>
          <a:prstGeom prst="rect">
            <a:avLst/>
          </a:prstGeom>
        </p:spPr>
      </p:pic>
      <p:sp>
        <p:nvSpPr>
          <p:cNvPr id="13" name="TextBox 12"/>
          <p:cNvSpPr txBox="1"/>
          <p:nvPr/>
        </p:nvSpPr>
        <p:spPr>
          <a:xfrm>
            <a:off x="5995320" y="2154025"/>
            <a:ext cx="3224880" cy="646327"/>
          </a:xfrm>
          <a:prstGeom prst="rect">
            <a:avLst/>
          </a:prstGeom>
          <a:noFill/>
        </p:spPr>
        <p:txBody>
          <a:bodyPr wrap="square" lIns="91436" tIns="45718" rIns="91436" bIns="45718" rtlCol="0">
            <a:spAutoFit/>
          </a:bodyPr>
          <a:lstStyle/>
          <a:p>
            <a:pPr algn="ctr"/>
            <a:r>
              <a:rPr lang="en-US" dirty="0" smtClean="0">
                <a:solidFill>
                  <a:schemeClr val="bg1"/>
                </a:solidFill>
              </a:rPr>
              <a:t> West side of Carriage w/ Racks installed</a:t>
            </a:r>
            <a:endParaRPr lang="en-US" dirty="0">
              <a:solidFill>
                <a:schemeClr val="bg1"/>
              </a:solidFill>
            </a:endParaRPr>
          </a:p>
        </p:txBody>
      </p:sp>
      <p:pic>
        <p:nvPicPr>
          <p:cNvPr id="10" name="Picture 9" descr="Screen Shot 2022-05-17 at 11.46.48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4659" y="666750"/>
            <a:ext cx="2835143" cy="3733800"/>
          </a:xfrm>
          <a:prstGeom prst="rect">
            <a:avLst/>
          </a:prstGeom>
        </p:spPr>
      </p:pic>
      <p:sp>
        <p:nvSpPr>
          <p:cNvPr id="15" name="TextBox 14"/>
          <p:cNvSpPr txBox="1"/>
          <p:nvPr/>
        </p:nvSpPr>
        <p:spPr>
          <a:xfrm>
            <a:off x="3200400" y="1047751"/>
            <a:ext cx="2819400" cy="646327"/>
          </a:xfrm>
          <a:prstGeom prst="rect">
            <a:avLst/>
          </a:prstGeom>
          <a:noFill/>
        </p:spPr>
        <p:txBody>
          <a:bodyPr wrap="square" lIns="91436" tIns="45718" rIns="91436" bIns="45718" rtlCol="0">
            <a:spAutoFit/>
          </a:bodyPr>
          <a:lstStyle/>
          <a:p>
            <a:pPr algn="ctr"/>
            <a:r>
              <a:rPr lang="en-US" dirty="0" smtClean="0">
                <a:solidFill>
                  <a:schemeClr val="bg1"/>
                </a:solidFill>
              </a:rPr>
              <a:t> East side of Carriage w/ mid-level platform</a:t>
            </a:r>
            <a:endParaRPr lang="en-US" dirty="0">
              <a:solidFill>
                <a:schemeClr val="bg1"/>
              </a:solidFill>
            </a:endParaRPr>
          </a:p>
        </p:txBody>
      </p:sp>
    </p:spTree>
    <p:extLst>
      <p:ext uri="{BB962C8B-B14F-4D97-AF65-F5344CB8AC3E}">
        <p14:creationId xmlns:p14="http://schemas.microsoft.com/office/powerpoint/2010/main" val="24785966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57200" y="25012"/>
            <a:ext cx="8229600" cy="476901"/>
          </a:xfrm>
        </p:spPr>
        <p:txBody>
          <a:bodyPr/>
          <a:lstStyle/>
          <a:p>
            <a:r>
              <a:rPr lang="en-US" sz="2000" dirty="0"/>
              <a:t>Baseline/Contingency Log and ETC adjustment Log – 2.X</a:t>
            </a:r>
            <a:r>
              <a:rPr lang="en-US" sz="2100" dirty="0"/>
              <a:t> </a:t>
            </a:r>
          </a:p>
        </p:txBody>
      </p:sp>
      <p:sp>
        <p:nvSpPr>
          <p:cNvPr id="10" name="Slide Number Placeholder 9">
            <a:extLst>
              <a:ext uri="{FF2B5EF4-FFF2-40B4-BE49-F238E27FC236}">
                <a16:creationId xmlns="" xmlns:a16="http://schemas.microsoft.com/office/drawing/2014/main" id="{2C5DB0BB-2D2F-4180-ADC9-2DCA1574582C}"/>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30</a:t>
            </a:fld>
            <a:endParaRPr lang="en-US" altLang="en-US" dirty="0"/>
          </a:p>
        </p:txBody>
      </p:sp>
      <p:cxnSp>
        <p:nvCxnSpPr>
          <p:cNvPr id="5" name="Straight Connector 4">
            <a:extLst>
              <a:ext uri="{FF2B5EF4-FFF2-40B4-BE49-F238E27FC236}">
                <a16:creationId xmlns="" xmlns:a16="http://schemas.microsoft.com/office/drawing/2014/main" id="{4A62159B-AE89-4D4E-8F10-C625480F9557}"/>
              </a:ext>
            </a:extLst>
          </p:cNvPr>
          <p:cNvCxnSpPr/>
          <p:nvPr/>
        </p:nvCxnSpPr>
        <p:spPr>
          <a:xfrm>
            <a:off x="432197" y="501912"/>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 xmlns:a16="http://schemas.microsoft.com/office/drawing/2014/main" id="{5C805D0B-EDE5-417B-92AB-1036AFCBEE05}"/>
              </a:ext>
            </a:extLst>
          </p:cNvPr>
          <p:cNvSpPr>
            <a:spLocks noGrp="1"/>
          </p:cNvSpPr>
          <p:nvPr>
            <p:ph type="ftr" sz="quarter" idx="11"/>
          </p:nvPr>
        </p:nvSpPr>
        <p:spPr>
          <a:xfrm>
            <a:off x="3017520" y="4936332"/>
            <a:ext cx="3108960" cy="207169"/>
          </a:xfrm>
        </p:spPr>
        <p:txBody>
          <a:bodyPr/>
          <a:lstStyle/>
          <a:p>
            <a:pPr>
              <a:defRPr/>
            </a:pPr>
            <a:r>
              <a:rPr lang="en-US" dirty="0"/>
              <a:t>Data Date: 30-Apr-22</a:t>
            </a:r>
          </a:p>
        </p:txBody>
      </p:sp>
      <p:graphicFrame>
        <p:nvGraphicFramePr>
          <p:cNvPr id="9" name="Table 4">
            <a:extLst>
              <a:ext uri="{FF2B5EF4-FFF2-40B4-BE49-F238E27FC236}">
                <a16:creationId xmlns="" xmlns:a16="http://schemas.microsoft.com/office/drawing/2014/main" id="{2BCB1284-ADE5-4D7C-95CF-AC0B85CD56A7}"/>
              </a:ext>
            </a:extLst>
          </p:cNvPr>
          <p:cNvGraphicFramePr>
            <a:graphicFrameLocks noGrp="1"/>
          </p:cNvGraphicFramePr>
          <p:nvPr>
            <p:extLst>
              <p:ext uri="{D42A27DB-BD31-4B8C-83A1-F6EECF244321}">
                <p14:modId xmlns:p14="http://schemas.microsoft.com/office/powerpoint/2010/main" val="3253169836"/>
              </p:ext>
            </p:extLst>
          </p:nvPr>
        </p:nvGraphicFramePr>
        <p:xfrm>
          <a:off x="1554557" y="3199022"/>
          <a:ext cx="6384094" cy="1764092"/>
        </p:xfrm>
        <a:graphic>
          <a:graphicData uri="http://schemas.openxmlformats.org/drawingml/2006/table">
            <a:tbl>
              <a:tblPr firstRow="1" bandRow="1">
                <a:tableStyleId>{5C22544A-7EE6-4342-B048-85BDC9FD1C3A}</a:tableStyleId>
              </a:tblPr>
              <a:tblGrid>
                <a:gridCol w="773126">
                  <a:extLst>
                    <a:ext uri="{9D8B030D-6E8A-4147-A177-3AD203B41FA5}">
                      <a16:colId xmlns="" xmlns:a16="http://schemas.microsoft.com/office/drawing/2014/main" val="3390971189"/>
                    </a:ext>
                  </a:extLst>
                </a:gridCol>
                <a:gridCol w="701371">
                  <a:extLst>
                    <a:ext uri="{9D8B030D-6E8A-4147-A177-3AD203B41FA5}">
                      <a16:colId xmlns="" xmlns:a16="http://schemas.microsoft.com/office/drawing/2014/main" val="1144594892"/>
                    </a:ext>
                  </a:extLst>
                </a:gridCol>
                <a:gridCol w="701371">
                  <a:extLst>
                    <a:ext uri="{9D8B030D-6E8A-4147-A177-3AD203B41FA5}">
                      <a16:colId xmlns="" xmlns:a16="http://schemas.microsoft.com/office/drawing/2014/main" val="227815110"/>
                    </a:ext>
                  </a:extLst>
                </a:gridCol>
                <a:gridCol w="701371">
                  <a:extLst>
                    <a:ext uri="{9D8B030D-6E8A-4147-A177-3AD203B41FA5}">
                      <a16:colId xmlns="" xmlns:a16="http://schemas.microsoft.com/office/drawing/2014/main" val="1677430360"/>
                    </a:ext>
                  </a:extLst>
                </a:gridCol>
                <a:gridCol w="701371">
                  <a:extLst>
                    <a:ext uri="{9D8B030D-6E8A-4147-A177-3AD203B41FA5}">
                      <a16:colId xmlns="" xmlns:a16="http://schemas.microsoft.com/office/drawing/2014/main" val="4281731348"/>
                    </a:ext>
                  </a:extLst>
                </a:gridCol>
                <a:gridCol w="701371">
                  <a:extLst>
                    <a:ext uri="{9D8B030D-6E8A-4147-A177-3AD203B41FA5}">
                      <a16:colId xmlns="" xmlns:a16="http://schemas.microsoft.com/office/drawing/2014/main" val="1606477170"/>
                    </a:ext>
                  </a:extLst>
                </a:gridCol>
                <a:gridCol w="701371">
                  <a:extLst>
                    <a:ext uri="{9D8B030D-6E8A-4147-A177-3AD203B41FA5}">
                      <a16:colId xmlns="" xmlns:a16="http://schemas.microsoft.com/office/drawing/2014/main" val="3324455397"/>
                    </a:ext>
                  </a:extLst>
                </a:gridCol>
                <a:gridCol w="701371">
                  <a:extLst>
                    <a:ext uri="{9D8B030D-6E8A-4147-A177-3AD203B41FA5}">
                      <a16:colId xmlns="" xmlns:a16="http://schemas.microsoft.com/office/drawing/2014/main" val="1652594697"/>
                    </a:ext>
                  </a:extLst>
                </a:gridCol>
                <a:gridCol w="701371">
                  <a:extLst>
                    <a:ext uri="{9D8B030D-6E8A-4147-A177-3AD203B41FA5}">
                      <a16:colId xmlns="" xmlns:a16="http://schemas.microsoft.com/office/drawing/2014/main" val="908810779"/>
                    </a:ext>
                  </a:extLst>
                </a:gridCol>
              </a:tblGrid>
              <a:tr h="194310">
                <a:tc gridSpan="2">
                  <a:txBody>
                    <a:bodyPr/>
                    <a:lstStyle/>
                    <a:p>
                      <a:pPr algn="ctr"/>
                      <a:r>
                        <a:rPr lang="en-US" sz="800" dirty="0"/>
                        <a:t>ETC Adjustments</a:t>
                      </a:r>
                    </a:p>
                  </a:txBody>
                  <a:tcPr marT="34290" marB="34290"/>
                </a:tc>
                <a:tc hMerge="1">
                  <a:txBody>
                    <a:bodyPr/>
                    <a:lstStyle/>
                    <a:p>
                      <a:endParaRPr lang="en-US" sz="1100" dirty="0"/>
                    </a:p>
                  </a:txBody>
                  <a:tcPr/>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extLst>
                  <a:ext uri="{0D108BD9-81ED-4DB2-BD59-A6C34878D82A}">
                    <a16:rowId xmlns="" xmlns:a16="http://schemas.microsoft.com/office/drawing/2014/main" val="3082196650"/>
                  </a:ext>
                </a:extLst>
              </a:tr>
              <a:tr h="320040">
                <a:tc>
                  <a:txBody>
                    <a:bodyPr/>
                    <a:lstStyle/>
                    <a:p>
                      <a:r>
                        <a:rPr lang="en-US" sz="800" dirty="0"/>
                        <a:t>Control Account</a:t>
                      </a:r>
                    </a:p>
                  </a:txBody>
                  <a:tcPr marT="34290" marB="34290"/>
                </a:tc>
                <a:tc>
                  <a:txBody>
                    <a:bodyPr/>
                    <a:lstStyle/>
                    <a:p>
                      <a:pPr algn="r"/>
                      <a:r>
                        <a:rPr lang="en-US" sz="800" dirty="0"/>
                        <a:t>Sep’21</a:t>
                      </a:r>
                    </a:p>
                  </a:txBody>
                  <a:tcPr marT="34290" marB="34290"/>
                </a:tc>
                <a:tc>
                  <a:txBody>
                    <a:bodyPr/>
                    <a:lstStyle/>
                    <a:p>
                      <a:pPr algn="r"/>
                      <a:r>
                        <a:rPr lang="en-US" sz="800" dirty="0"/>
                        <a:t>Oct’21</a:t>
                      </a:r>
                    </a:p>
                  </a:txBody>
                  <a:tcPr marT="34290" marB="34290"/>
                </a:tc>
                <a:tc>
                  <a:txBody>
                    <a:bodyPr/>
                    <a:lstStyle/>
                    <a:p>
                      <a:pPr algn="r"/>
                      <a:r>
                        <a:rPr lang="en-US" sz="800" dirty="0"/>
                        <a:t>Nov’21</a:t>
                      </a:r>
                    </a:p>
                  </a:txBody>
                  <a:tcPr marT="34290" marB="34290"/>
                </a:tc>
                <a:tc>
                  <a:txBody>
                    <a:bodyPr/>
                    <a:lstStyle/>
                    <a:p>
                      <a:pPr algn="r"/>
                      <a:r>
                        <a:rPr lang="en-US" sz="800" dirty="0"/>
                        <a:t>Dec’21</a:t>
                      </a:r>
                    </a:p>
                  </a:txBody>
                  <a:tcPr marT="34290" marB="34290"/>
                </a:tc>
                <a:tc>
                  <a:txBody>
                    <a:bodyPr/>
                    <a:lstStyle/>
                    <a:p>
                      <a:pPr algn="r"/>
                      <a:r>
                        <a:rPr lang="en-US" sz="800" dirty="0"/>
                        <a:t>Jan’22</a:t>
                      </a:r>
                    </a:p>
                  </a:txBody>
                  <a:tcPr marT="34290" marB="34290"/>
                </a:tc>
                <a:tc>
                  <a:txBody>
                    <a:bodyPr/>
                    <a:lstStyle/>
                    <a:p>
                      <a:pPr algn="r"/>
                      <a:r>
                        <a:rPr lang="en-US" sz="800" dirty="0"/>
                        <a:t>Feb’22</a:t>
                      </a:r>
                    </a:p>
                  </a:txBody>
                  <a:tcPr marT="34290" marB="34290"/>
                </a:tc>
                <a:tc>
                  <a:txBody>
                    <a:bodyPr/>
                    <a:lstStyle/>
                    <a:p>
                      <a:pPr algn="r"/>
                      <a:r>
                        <a:rPr lang="en-US" sz="800" dirty="0"/>
                        <a:t>Mar’22</a:t>
                      </a:r>
                    </a:p>
                  </a:txBody>
                  <a:tcPr marT="34290" marB="34290"/>
                </a:tc>
                <a:tc>
                  <a:txBody>
                    <a:bodyPr/>
                    <a:lstStyle/>
                    <a:p>
                      <a:pPr algn="r"/>
                      <a:r>
                        <a:rPr lang="en-US" sz="800" dirty="0"/>
                        <a:t>Apr’22</a:t>
                      </a:r>
                    </a:p>
                  </a:txBody>
                  <a:tcPr marT="34290" marB="34290"/>
                </a:tc>
                <a:extLst>
                  <a:ext uri="{0D108BD9-81ED-4DB2-BD59-A6C34878D82A}">
                    <a16:rowId xmlns="" xmlns:a16="http://schemas.microsoft.com/office/drawing/2014/main" val="2508260019"/>
                  </a:ext>
                </a:extLst>
              </a:tr>
              <a:tr h="194310">
                <a:tc>
                  <a:txBody>
                    <a:bodyPr/>
                    <a:lstStyle/>
                    <a:p>
                      <a:r>
                        <a:rPr lang="en-US" sz="800" dirty="0"/>
                        <a:t>2.2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20,551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14,635</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8,407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15,713</a:t>
                      </a:r>
                    </a:p>
                  </a:txBody>
                  <a:tcPr marT="34290" marB="34290"/>
                </a:tc>
                <a:extLst>
                  <a:ext uri="{0D108BD9-81ED-4DB2-BD59-A6C34878D82A}">
                    <a16:rowId xmlns="" xmlns:a16="http://schemas.microsoft.com/office/drawing/2014/main" val="4284189149"/>
                  </a:ext>
                </a:extLst>
              </a:tr>
              <a:tr h="263858">
                <a:tc>
                  <a:txBody>
                    <a:bodyPr/>
                    <a:lstStyle/>
                    <a:p>
                      <a:r>
                        <a:rPr lang="en-US" sz="800" dirty="0"/>
                        <a:t>2.3</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90,775</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70,349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125,472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102,957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117,533</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102,161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138,461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57,622</a:t>
                      </a:r>
                    </a:p>
                  </a:txBody>
                  <a:tcPr marT="34290" marB="34290"/>
                </a:tc>
                <a:extLst>
                  <a:ext uri="{0D108BD9-81ED-4DB2-BD59-A6C34878D82A}">
                    <a16:rowId xmlns="" xmlns:a16="http://schemas.microsoft.com/office/drawing/2014/main" val="4121604446"/>
                  </a:ext>
                </a:extLst>
              </a:tr>
              <a:tr h="263858">
                <a:tc>
                  <a:txBody>
                    <a:bodyPr/>
                    <a:lstStyle/>
                    <a:p>
                      <a:r>
                        <a:rPr lang="en-US" sz="800" dirty="0"/>
                        <a:t>2.4</a:t>
                      </a:r>
                    </a:p>
                  </a:txBody>
                  <a:tcPr marT="34290" marB="34290"/>
                </a:tc>
                <a:tc>
                  <a:txBody>
                    <a:bodyPr/>
                    <a:lstStyle/>
                    <a:p>
                      <a:pPr algn="r"/>
                      <a:r>
                        <a:rPr lang="en-US" sz="800" dirty="0"/>
                        <a:t> 70,160</a:t>
                      </a:r>
                    </a:p>
                  </a:txBody>
                  <a:tcPr marT="34290" marB="34290"/>
                </a:tc>
                <a:tc>
                  <a:txBody>
                    <a:bodyPr/>
                    <a:lstStyle/>
                    <a:p>
                      <a:pPr algn="r"/>
                      <a:r>
                        <a:rPr lang="en-US" sz="800" dirty="0"/>
                        <a:t>350,388</a:t>
                      </a:r>
                    </a:p>
                  </a:txBody>
                  <a:tcPr marT="34290" marB="34290"/>
                </a:tc>
                <a:tc>
                  <a:txBody>
                    <a:bodyPr/>
                    <a:lstStyle/>
                    <a:p>
                      <a:pPr algn="r"/>
                      <a:r>
                        <a:rPr lang="en-US" sz="800" dirty="0"/>
                        <a:t>152,069</a:t>
                      </a:r>
                    </a:p>
                  </a:txBody>
                  <a:tcPr marT="34290" marB="34290"/>
                </a:tc>
                <a:tc>
                  <a:txBody>
                    <a:bodyPr/>
                    <a:lstStyle/>
                    <a:p>
                      <a:pPr algn="r"/>
                      <a:r>
                        <a:rPr lang="en-US" sz="800" dirty="0"/>
                        <a:t> 69,283</a:t>
                      </a:r>
                    </a:p>
                  </a:txBody>
                  <a:tcPr marT="34290" marB="34290"/>
                </a:tc>
                <a:tc>
                  <a:txBody>
                    <a:bodyPr/>
                    <a:lstStyle/>
                    <a:p>
                      <a:pPr algn="r"/>
                      <a:r>
                        <a:rPr lang="en-US" sz="800" dirty="0"/>
                        <a:t>23,810</a:t>
                      </a:r>
                    </a:p>
                  </a:txBody>
                  <a:tcPr marT="34290" marB="34290"/>
                </a:tc>
                <a:tc>
                  <a:txBody>
                    <a:bodyPr/>
                    <a:lstStyle/>
                    <a:p>
                      <a:pPr algn="r"/>
                      <a:r>
                        <a:rPr lang="en-US" sz="800" dirty="0"/>
                        <a:t>296</a:t>
                      </a:r>
                    </a:p>
                  </a:txBody>
                  <a:tcPr marT="34290" marB="34290"/>
                </a:tc>
                <a:tc>
                  <a:txBody>
                    <a:bodyPr/>
                    <a:lstStyle/>
                    <a:p>
                      <a:pPr algn="r"/>
                      <a:r>
                        <a:rPr lang="en-US" sz="800" dirty="0"/>
                        <a:t>52,663</a:t>
                      </a:r>
                    </a:p>
                  </a:txBody>
                  <a:tcPr marT="34290" marB="34290"/>
                </a:tc>
                <a:tc>
                  <a:txBody>
                    <a:bodyPr/>
                    <a:lstStyle/>
                    <a:p>
                      <a:pPr algn="r"/>
                      <a:r>
                        <a:rPr lang="en-US" sz="800" dirty="0"/>
                        <a:t>92,478</a:t>
                      </a:r>
                    </a:p>
                  </a:txBody>
                  <a:tcPr marT="34290" marB="34290"/>
                </a:tc>
                <a:extLst>
                  <a:ext uri="{0D108BD9-81ED-4DB2-BD59-A6C34878D82A}">
                    <a16:rowId xmlns="" xmlns:a16="http://schemas.microsoft.com/office/drawing/2014/main" val="2329925008"/>
                  </a:ext>
                </a:extLst>
              </a:tr>
              <a:tr h="263858">
                <a:tc>
                  <a:txBody>
                    <a:bodyPr/>
                    <a:lstStyle/>
                    <a:p>
                      <a:r>
                        <a:rPr lang="en-US" sz="800" dirty="0"/>
                        <a:t>2.5</a:t>
                      </a:r>
                    </a:p>
                  </a:txBody>
                  <a:tcPr marT="34290" marB="34290"/>
                </a:tc>
                <a:tc>
                  <a:txBody>
                    <a:bodyPr/>
                    <a:lstStyle/>
                    <a:p>
                      <a:pPr algn="r"/>
                      <a:r>
                        <a:rPr lang="en-US" sz="800" dirty="0"/>
                        <a:t>-</a:t>
                      </a:r>
                    </a:p>
                  </a:txBody>
                  <a:tcPr marT="34290" marB="34290"/>
                </a:tc>
                <a:tc>
                  <a:txBody>
                    <a:bodyPr/>
                    <a:lstStyle/>
                    <a:p>
                      <a:pPr algn="r"/>
                      <a:r>
                        <a:rPr lang="en-US" sz="800" dirty="0"/>
                        <a:t>73,413</a:t>
                      </a:r>
                    </a:p>
                  </a:txBody>
                  <a:tcPr marT="34290" marB="34290"/>
                </a:tc>
                <a:tc>
                  <a:txBody>
                    <a:bodyPr/>
                    <a:lstStyle/>
                    <a:p>
                      <a:pPr algn="r"/>
                      <a:r>
                        <a:rPr lang="en-US" sz="800" dirty="0"/>
                        <a:t>  63,117</a:t>
                      </a:r>
                    </a:p>
                  </a:txBody>
                  <a:tcPr marT="34290" marB="34290"/>
                </a:tc>
                <a:tc>
                  <a:txBody>
                    <a:bodyPr/>
                    <a:lstStyle/>
                    <a:p>
                      <a:pPr algn="r"/>
                      <a:r>
                        <a:rPr lang="en-US" sz="800" dirty="0"/>
                        <a:t>161,496</a:t>
                      </a:r>
                    </a:p>
                  </a:txBody>
                  <a:tcPr marT="34290" marB="34290"/>
                </a:tc>
                <a:tc>
                  <a:txBody>
                    <a:bodyPr/>
                    <a:lstStyle/>
                    <a:p>
                      <a:pPr algn="r"/>
                      <a:r>
                        <a:rPr lang="en-US" sz="800" dirty="0"/>
                        <a:t>208,816</a:t>
                      </a:r>
                    </a:p>
                  </a:txBody>
                  <a:tcPr marT="34290" marB="34290"/>
                </a:tc>
                <a:tc>
                  <a:txBody>
                    <a:bodyPr/>
                    <a:lstStyle/>
                    <a:p>
                      <a:pPr algn="r"/>
                      <a:r>
                        <a:rPr lang="en-US" sz="800" dirty="0"/>
                        <a:t>136,000</a:t>
                      </a:r>
                    </a:p>
                  </a:txBody>
                  <a:tcPr marT="34290" marB="34290"/>
                </a:tc>
                <a:tc>
                  <a:txBody>
                    <a:bodyPr/>
                    <a:lstStyle/>
                    <a:p>
                      <a:pPr algn="r"/>
                      <a:r>
                        <a:rPr lang="en-US" sz="800" dirty="0"/>
                        <a:t>-</a:t>
                      </a:r>
                    </a:p>
                  </a:txBody>
                  <a:tcPr marT="34290" marB="34290"/>
                </a:tc>
                <a:tc>
                  <a:txBody>
                    <a:bodyPr/>
                    <a:lstStyle/>
                    <a:p>
                      <a:pPr algn="r"/>
                      <a:r>
                        <a:rPr lang="en-US" sz="800" dirty="0"/>
                        <a:t>-</a:t>
                      </a:r>
                    </a:p>
                  </a:txBody>
                  <a:tcPr marT="34290" marB="34290"/>
                </a:tc>
                <a:extLst>
                  <a:ext uri="{0D108BD9-81ED-4DB2-BD59-A6C34878D82A}">
                    <a16:rowId xmlns="" xmlns:a16="http://schemas.microsoft.com/office/drawing/2014/main" val="3356010135"/>
                  </a:ext>
                </a:extLst>
              </a:tr>
              <a:tr h="263858">
                <a:tc>
                  <a:txBody>
                    <a:bodyPr/>
                    <a:lstStyle/>
                    <a:p>
                      <a:r>
                        <a:rPr lang="en-US" sz="800" dirty="0"/>
                        <a:t>Total</a:t>
                      </a:r>
                    </a:p>
                  </a:txBody>
                  <a:tcPr marT="34290" marB="34290">
                    <a:solidFill>
                      <a:schemeClr val="accent3">
                        <a:lumMod val="20000"/>
                        <a:lumOff val="80000"/>
                      </a:schemeClr>
                    </a:solidFill>
                  </a:tcPr>
                </a:tc>
                <a:tc>
                  <a:txBody>
                    <a:bodyPr/>
                    <a:lstStyle/>
                    <a:p>
                      <a:pPr algn="r"/>
                      <a:r>
                        <a:rPr lang="en-US" sz="800" dirty="0"/>
                        <a:t>160,935</a:t>
                      </a:r>
                    </a:p>
                  </a:txBody>
                  <a:tcPr marT="34290" marB="34290">
                    <a:solidFill>
                      <a:schemeClr val="accent3">
                        <a:lumMod val="20000"/>
                        <a:lumOff val="80000"/>
                      </a:schemeClr>
                    </a:solidFill>
                  </a:tcPr>
                </a:tc>
                <a:tc>
                  <a:txBody>
                    <a:bodyPr/>
                    <a:lstStyle/>
                    <a:p>
                      <a:pPr algn="r"/>
                      <a:r>
                        <a:rPr lang="en-US" sz="800" dirty="0"/>
                        <a:t>494,150</a:t>
                      </a:r>
                    </a:p>
                  </a:txBody>
                  <a:tcPr marT="34290" marB="34290">
                    <a:solidFill>
                      <a:schemeClr val="accent3">
                        <a:lumMod val="20000"/>
                        <a:lumOff val="80000"/>
                      </a:schemeClr>
                    </a:solidFill>
                  </a:tcPr>
                </a:tc>
                <a:tc>
                  <a:txBody>
                    <a:bodyPr/>
                    <a:lstStyle/>
                    <a:p>
                      <a:pPr algn="r"/>
                      <a:r>
                        <a:rPr lang="en-US" sz="800" dirty="0"/>
                        <a:t>340,658</a:t>
                      </a:r>
                    </a:p>
                  </a:txBody>
                  <a:tcPr marT="34290" marB="34290">
                    <a:solidFill>
                      <a:schemeClr val="accent3">
                        <a:lumMod val="20000"/>
                        <a:lumOff val="80000"/>
                      </a:schemeClr>
                    </a:solidFill>
                  </a:tcPr>
                </a:tc>
                <a:tc>
                  <a:txBody>
                    <a:bodyPr/>
                    <a:lstStyle/>
                    <a:p>
                      <a:pPr algn="r"/>
                      <a:r>
                        <a:rPr lang="en-US" sz="800" dirty="0"/>
                        <a:t>333,737</a:t>
                      </a:r>
                    </a:p>
                  </a:txBody>
                  <a:tcPr marT="34290" marB="34290">
                    <a:solidFill>
                      <a:schemeClr val="accent3">
                        <a:lumMod val="20000"/>
                        <a:lumOff val="80000"/>
                      </a:schemeClr>
                    </a:solidFill>
                  </a:tcPr>
                </a:tc>
                <a:tc>
                  <a:txBody>
                    <a:bodyPr/>
                    <a:lstStyle/>
                    <a:p>
                      <a:pPr algn="r"/>
                      <a:r>
                        <a:rPr lang="en-US" sz="800" dirty="0"/>
                        <a:t>370,709</a:t>
                      </a:r>
                    </a:p>
                  </a:txBody>
                  <a:tcPr marT="34290" marB="34290">
                    <a:solidFill>
                      <a:schemeClr val="accent3">
                        <a:lumMod val="20000"/>
                        <a:lumOff val="80000"/>
                      </a:schemeClr>
                    </a:solidFill>
                  </a:tcPr>
                </a:tc>
                <a:tc>
                  <a:txBody>
                    <a:bodyPr/>
                    <a:lstStyle/>
                    <a:p>
                      <a:pPr algn="r"/>
                      <a:r>
                        <a:rPr lang="en-US" sz="800" dirty="0"/>
                        <a:t>253,092</a:t>
                      </a:r>
                    </a:p>
                  </a:txBody>
                  <a:tcPr marT="34290" marB="34290">
                    <a:solidFill>
                      <a:schemeClr val="accent3">
                        <a:lumMod val="20000"/>
                        <a:lumOff val="80000"/>
                      </a:schemeClr>
                    </a:solidFill>
                  </a:tcPr>
                </a:tc>
                <a:tc>
                  <a:txBody>
                    <a:bodyPr/>
                    <a:lstStyle/>
                    <a:p>
                      <a:pPr algn="r"/>
                      <a:r>
                        <a:rPr lang="en-US" sz="800" dirty="0"/>
                        <a:t>199,530</a:t>
                      </a:r>
                    </a:p>
                  </a:txBody>
                  <a:tcPr marT="34290" marB="34290">
                    <a:solidFill>
                      <a:schemeClr val="accent3">
                        <a:lumMod val="20000"/>
                        <a:lumOff val="80000"/>
                      </a:schemeClr>
                    </a:solidFill>
                  </a:tcPr>
                </a:tc>
                <a:tc>
                  <a:txBody>
                    <a:bodyPr/>
                    <a:lstStyle/>
                    <a:p>
                      <a:pPr algn="r"/>
                      <a:r>
                        <a:rPr lang="en-US" sz="800" dirty="0"/>
                        <a:t>165,812</a:t>
                      </a:r>
                    </a:p>
                  </a:txBody>
                  <a:tcPr marT="34290" marB="34290">
                    <a:solidFill>
                      <a:schemeClr val="accent3">
                        <a:lumMod val="20000"/>
                        <a:lumOff val="80000"/>
                      </a:schemeClr>
                    </a:solidFill>
                  </a:tcPr>
                </a:tc>
                <a:extLst>
                  <a:ext uri="{0D108BD9-81ED-4DB2-BD59-A6C34878D82A}">
                    <a16:rowId xmlns="" xmlns:a16="http://schemas.microsoft.com/office/drawing/2014/main" val="1130151294"/>
                  </a:ext>
                </a:extLst>
              </a:tr>
            </a:tbl>
          </a:graphicData>
        </a:graphic>
      </p:graphicFrame>
      <p:pic>
        <p:nvPicPr>
          <p:cNvPr id="6" name="Picture 5">
            <a:extLst>
              <a:ext uri="{FF2B5EF4-FFF2-40B4-BE49-F238E27FC236}">
                <a16:creationId xmlns="" xmlns:a16="http://schemas.microsoft.com/office/drawing/2014/main" id="{15249500-C411-4355-BA6E-ACADEA89076D}"/>
              </a:ext>
            </a:extLst>
          </p:cNvPr>
          <p:cNvPicPr>
            <a:picLocks noChangeAspect="1"/>
          </p:cNvPicPr>
          <p:nvPr/>
        </p:nvPicPr>
        <p:blipFill>
          <a:blip r:embed="rId2"/>
          <a:stretch>
            <a:fillRect/>
          </a:stretch>
        </p:blipFill>
        <p:spPr>
          <a:xfrm>
            <a:off x="0" y="533054"/>
            <a:ext cx="9144000" cy="2665963"/>
          </a:xfrm>
          <a:prstGeom prst="rect">
            <a:avLst/>
          </a:prstGeom>
        </p:spPr>
      </p:pic>
    </p:spTree>
    <p:extLst>
      <p:ext uri="{BB962C8B-B14F-4D97-AF65-F5344CB8AC3E}">
        <p14:creationId xmlns:p14="http://schemas.microsoft.com/office/powerpoint/2010/main" val="3054545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31</a:t>
            </a:fld>
            <a:endParaRPr lang="en-US" altLang="en-US" dirty="0"/>
          </a:p>
        </p:txBody>
      </p:sp>
      <p:sp>
        <p:nvSpPr>
          <p:cNvPr id="3" name="Footer Placeholder 2">
            <a:extLst>
              <a:ext uri="{FF2B5EF4-FFF2-40B4-BE49-F238E27FC236}">
                <a16:creationId xmlns="" xmlns:a16="http://schemas.microsoft.com/office/drawing/2014/main" id="{AF94F4F5-EA43-470D-9854-EF41C371D6E0}"/>
              </a:ext>
            </a:extLst>
          </p:cNvPr>
          <p:cNvSpPr>
            <a:spLocks noGrp="1"/>
          </p:cNvSpPr>
          <p:nvPr>
            <p:ph type="ftr" sz="quarter" idx="11"/>
          </p:nvPr>
        </p:nvSpPr>
        <p:spPr>
          <a:xfrm>
            <a:off x="3085574" y="4885050"/>
            <a:ext cx="3108960" cy="207169"/>
          </a:xfrm>
        </p:spPr>
        <p:txBody>
          <a:bodyPr/>
          <a:lstStyle/>
          <a:p>
            <a:pPr>
              <a:defRPr/>
            </a:pPr>
            <a:r>
              <a:rPr lang="en-US"/>
              <a:t>Data Date: 30-Apr-22</a:t>
            </a:r>
            <a:endParaRPr lang="en-US" dirty="0"/>
          </a:p>
        </p:txBody>
      </p:sp>
      <p:pic>
        <p:nvPicPr>
          <p:cNvPr id="5" name="Picture 4">
            <a:extLst>
              <a:ext uri="{FF2B5EF4-FFF2-40B4-BE49-F238E27FC236}">
                <a16:creationId xmlns="" xmlns:a16="http://schemas.microsoft.com/office/drawing/2014/main" id="{F307B89A-07CD-1EF6-BAFD-BA4E630710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67654"/>
            <a:ext cx="9144000" cy="2408192"/>
          </a:xfrm>
          <a:prstGeom prst="rect">
            <a:avLst/>
          </a:prstGeom>
        </p:spPr>
      </p:pic>
    </p:spTree>
    <p:extLst>
      <p:ext uri="{BB962C8B-B14F-4D97-AF65-F5344CB8AC3E}">
        <p14:creationId xmlns:p14="http://schemas.microsoft.com/office/powerpoint/2010/main" val="3576691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2028" y="10053"/>
            <a:ext cx="8229600" cy="546497"/>
          </a:xfrm>
        </p:spPr>
        <p:txBody>
          <a:bodyPr/>
          <a:lstStyle/>
          <a:p>
            <a:r>
              <a:rPr lang="en-US" sz="3200" dirty="0"/>
              <a:t> </a:t>
            </a:r>
            <a:r>
              <a:rPr lang="en-US" sz="4000" dirty="0" smtClean="0"/>
              <a:t>I&amp;F</a:t>
            </a:r>
            <a:r>
              <a:rPr lang="en-US" sz="4000" b="0" dirty="0" smtClean="0"/>
              <a:t> Status - continued</a:t>
            </a:r>
            <a:endParaRPr lang="en-US" sz="4000" b="0" dirty="0"/>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4</a:t>
            </a:fld>
            <a:endParaRPr lang="en-US" altLang="en-US" dirty="0"/>
          </a:p>
        </p:txBody>
      </p:sp>
      <p:sp>
        <p:nvSpPr>
          <p:cNvPr id="8" name="TextBox 7"/>
          <p:cNvSpPr txBox="1"/>
          <p:nvPr/>
        </p:nvSpPr>
        <p:spPr>
          <a:xfrm>
            <a:off x="685800" y="590550"/>
            <a:ext cx="3124200" cy="369332"/>
          </a:xfrm>
          <a:prstGeom prst="rect">
            <a:avLst/>
          </a:prstGeom>
          <a:noFill/>
        </p:spPr>
        <p:txBody>
          <a:bodyPr wrap="square" rtlCol="0">
            <a:spAutoFit/>
          </a:bodyPr>
          <a:lstStyle/>
          <a:p>
            <a:pPr algn="ctr"/>
            <a:r>
              <a:rPr lang="en-US" dirty="0" smtClean="0">
                <a:solidFill>
                  <a:schemeClr val="bg1"/>
                </a:solidFill>
              </a:rPr>
              <a:t> </a:t>
            </a:r>
            <a:endParaRPr lang="en-US" i="1" dirty="0">
              <a:solidFill>
                <a:schemeClr val="bg1"/>
              </a:solidFill>
            </a:endParaRPr>
          </a:p>
        </p:txBody>
      </p:sp>
      <p:pic>
        <p:nvPicPr>
          <p:cNvPr id="11" name="Picture 10" descr="Screen Shot 2022-04-28 at 5.48.58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201" y="666750"/>
            <a:ext cx="4267200" cy="3353272"/>
          </a:xfrm>
          <a:prstGeom prst="rect">
            <a:avLst/>
          </a:prstGeom>
        </p:spPr>
      </p:pic>
      <p:sp>
        <p:nvSpPr>
          <p:cNvPr id="12" name="TextBox 11"/>
          <p:cNvSpPr txBox="1"/>
          <p:nvPr/>
        </p:nvSpPr>
        <p:spPr>
          <a:xfrm>
            <a:off x="159913" y="666750"/>
            <a:ext cx="4127454" cy="707886"/>
          </a:xfrm>
          <a:prstGeom prst="rect">
            <a:avLst/>
          </a:prstGeom>
          <a:noFill/>
        </p:spPr>
        <p:txBody>
          <a:bodyPr wrap="square" rtlCol="0">
            <a:spAutoFit/>
          </a:bodyPr>
          <a:lstStyle/>
          <a:p>
            <a:pPr algn="ctr"/>
            <a:r>
              <a:rPr lang="en-US" sz="2000" dirty="0" smtClean="0">
                <a:solidFill>
                  <a:schemeClr val="bg1"/>
                </a:solidFill>
              </a:rPr>
              <a:t>Test installation of EMCal Sectors into IHCal Barrel</a:t>
            </a:r>
            <a:endParaRPr lang="en-US" sz="2000" dirty="0">
              <a:solidFill>
                <a:schemeClr val="bg1"/>
              </a:solidFill>
            </a:endParaRPr>
          </a:p>
        </p:txBody>
      </p:sp>
      <p:sp>
        <p:nvSpPr>
          <p:cNvPr id="13"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4</a:t>
            </a:fld>
            <a:endParaRPr lang="en-US" altLang="en-US" dirty="0"/>
          </a:p>
        </p:txBody>
      </p:sp>
      <p:sp>
        <p:nvSpPr>
          <p:cNvPr id="5" name="Footer Placeholder 4"/>
          <p:cNvSpPr>
            <a:spLocks noGrp="1"/>
          </p:cNvSpPr>
          <p:nvPr>
            <p:ph type="ftr" sz="quarter" idx="11"/>
          </p:nvPr>
        </p:nvSpPr>
        <p:spPr>
          <a:xfrm>
            <a:off x="3276600" y="4926807"/>
            <a:ext cx="2895600" cy="216694"/>
          </a:xfrm>
        </p:spPr>
        <p:txBody>
          <a:bodyPr/>
          <a:lstStyle/>
          <a:p>
            <a:pPr>
              <a:defRPr/>
            </a:pPr>
            <a:r>
              <a:rPr lang="en-US" smtClean="0"/>
              <a:t>PMG</a:t>
            </a:r>
            <a:endParaRPr lang="en-US" dirty="0"/>
          </a:p>
        </p:txBody>
      </p:sp>
      <p:sp>
        <p:nvSpPr>
          <p:cNvPr id="3" name="TextBox 2"/>
          <p:cNvSpPr txBox="1"/>
          <p:nvPr/>
        </p:nvSpPr>
        <p:spPr>
          <a:xfrm>
            <a:off x="0" y="4095750"/>
            <a:ext cx="5187462" cy="923330"/>
          </a:xfrm>
          <a:prstGeom prst="rect">
            <a:avLst/>
          </a:prstGeom>
          <a:noFill/>
          <a:ln>
            <a:solidFill>
              <a:srgbClr val="0080FF"/>
            </a:solidFill>
          </a:ln>
        </p:spPr>
        <p:txBody>
          <a:bodyPr wrap="square" rtlCol="0">
            <a:spAutoFit/>
          </a:bodyPr>
          <a:lstStyle/>
          <a:p>
            <a:r>
              <a:rPr lang="en-US" dirty="0" smtClean="0"/>
              <a:t>Begun practicing the EMCal sector installation into the IHCal barrel.  Method looks good. Prepping for lifting fixture load test this week.</a:t>
            </a:r>
            <a:endParaRPr lang="en-US" dirty="0"/>
          </a:p>
        </p:txBody>
      </p:sp>
      <p:pic>
        <p:nvPicPr>
          <p:cNvPr id="9" name="Picture 8" descr="Screen Shot 2022-05-13 at 11.35.01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402" y="666750"/>
            <a:ext cx="3389073" cy="4476750"/>
          </a:xfrm>
          <a:prstGeom prst="rect">
            <a:avLst/>
          </a:prstGeom>
        </p:spPr>
      </p:pic>
      <p:sp>
        <p:nvSpPr>
          <p:cNvPr id="10" name="TextBox 9"/>
          <p:cNvSpPr txBox="1"/>
          <p:nvPr/>
        </p:nvSpPr>
        <p:spPr>
          <a:xfrm>
            <a:off x="5486400" y="1504951"/>
            <a:ext cx="3352800" cy="830997"/>
          </a:xfrm>
          <a:prstGeom prst="rect">
            <a:avLst/>
          </a:prstGeom>
          <a:noFill/>
        </p:spPr>
        <p:txBody>
          <a:bodyPr wrap="square" rtlCol="0">
            <a:spAutoFit/>
          </a:bodyPr>
          <a:lstStyle/>
          <a:p>
            <a:r>
              <a:rPr lang="en-US" sz="1600" dirty="0" smtClean="0">
                <a:solidFill>
                  <a:srgbClr val="FFFFFF"/>
                </a:solidFill>
              </a:rPr>
              <a:t>Test lift of IHCal with intended lifting equipment . Ready for IHCal install before end of May</a:t>
            </a:r>
            <a:endParaRPr lang="en-US" sz="1600" dirty="0">
              <a:solidFill>
                <a:srgbClr val="FFFFFF"/>
              </a:solidFill>
            </a:endParaRPr>
          </a:p>
        </p:txBody>
      </p:sp>
      <p:sp>
        <p:nvSpPr>
          <p:cNvPr id="15" name="Date Placeholder 14"/>
          <p:cNvSpPr>
            <a:spLocks noGrp="1"/>
          </p:cNvSpPr>
          <p:nvPr>
            <p:ph type="dt" sz="half" idx="10"/>
          </p:nvPr>
        </p:nvSpPr>
        <p:spPr/>
        <p:txBody>
          <a:bodyPr/>
          <a:lstStyle/>
          <a:p>
            <a:pPr>
              <a:defRPr/>
            </a:pPr>
            <a:r>
              <a:rPr lang="en-US" altLang="en-US" smtClean="0"/>
              <a:t>05/19/22</a:t>
            </a:r>
            <a:endParaRPr lang="en-US" altLang="en-US" dirty="0"/>
          </a:p>
        </p:txBody>
      </p:sp>
    </p:spTree>
    <p:extLst>
      <p:ext uri="{BB962C8B-B14F-4D97-AF65-F5344CB8AC3E}">
        <p14:creationId xmlns:p14="http://schemas.microsoft.com/office/powerpoint/2010/main" val="17635932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23" y="-13188"/>
            <a:ext cx="8229600" cy="546497"/>
          </a:xfrm>
        </p:spPr>
        <p:txBody>
          <a:bodyPr/>
          <a:lstStyle/>
          <a:p>
            <a:r>
              <a:rPr lang="en-US" dirty="0" smtClean="0"/>
              <a:t>STAR Beam Pipe to sPHENIX </a:t>
            </a:r>
            <a:endParaRPr lang="en-US" dirty="0"/>
          </a:p>
        </p:txBody>
      </p:sp>
      <p:sp>
        <p:nvSpPr>
          <p:cNvPr id="3" name="Content Placeholder 2"/>
          <p:cNvSpPr>
            <a:spLocks noGrp="1"/>
          </p:cNvSpPr>
          <p:nvPr>
            <p:ph idx="1"/>
          </p:nvPr>
        </p:nvSpPr>
        <p:spPr>
          <a:xfrm>
            <a:off x="228600" y="666750"/>
            <a:ext cx="8229600" cy="1066800"/>
          </a:xfrm>
        </p:spPr>
        <p:txBody>
          <a:bodyPr/>
          <a:lstStyle/>
          <a:p>
            <a:r>
              <a:rPr lang="en-US" sz="1800" dirty="0" smtClean="0"/>
              <a:t>STAR and CAD have successfully extracted the STAR HFT beam Pipe from storage and delivered it to the CAD Vacuum group</a:t>
            </a:r>
          </a:p>
          <a:p>
            <a:r>
              <a:rPr lang="en-US" sz="1800" dirty="0" smtClean="0"/>
              <a:t>The inside of the HFT Beam Pipe was scoped, and passed inspection</a:t>
            </a:r>
            <a:endParaRPr lang="en-US" sz="1800" dirty="0"/>
          </a:p>
        </p:txBody>
      </p:sp>
      <p:sp>
        <p:nvSpPr>
          <p:cNvPr id="4" name="Date Placeholder 3"/>
          <p:cNvSpPr>
            <a:spLocks noGrp="1"/>
          </p:cNvSpPr>
          <p:nvPr>
            <p:ph type="dt" sz="half" idx="10"/>
          </p:nvPr>
        </p:nvSpPr>
        <p:spPr/>
        <p:txBody>
          <a:bodyPr/>
          <a:lstStyle/>
          <a:p>
            <a:pPr>
              <a:defRPr/>
            </a:pPr>
            <a:r>
              <a:rPr lang="en-US" altLang="en-US" smtClean="0"/>
              <a:t>05/19/22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5</a:t>
            </a:fld>
            <a:endParaRPr lang="en-US" altLang="en-US" dirty="0"/>
          </a:p>
        </p:txBody>
      </p:sp>
      <p:pic>
        <p:nvPicPr>
          <p:cNvPr id="7" name="Picture 6" descr="Screen Shot 2022-05-13 at 11.45.54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 y="1657351"/>
            <a:ext cx="4114800" cy="3101279"/>
          </a:xfrm>
          <a:prstGeom prst="rect">
            <a:avLst/>
          </a:prstGeom>
        </p:spPr>
      </p:pic>
      <p:pic>
        <p:nvPicPr>
          <p:cNvPr id="8" name="Picture 7" descr="Screen Shot 2022-05-13 at 11.46.49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400" y="1657350"/>
            <a:ext cx="2603137" cy="3504223"/>
          </a:xfrm>
          <a:prstGeom prst="rect">
            <a:avLst/>
          </a:prstGeom>
        </p:spPr>
      </p:pic>
      <p:sp>
        <p:nvSpPr>
          <p:cNvPr id="9" name="TextBox 8"/>
          <p:cNvSpPr txBox="1"/>
          <p:nvPr/>
        </p:nvSpPr>
        <p:spPr>
          <a:xfrm>
            <a:off x="457200" y="1657350"/>
            <a:ext cx="3922844" cy="369332"/>
          </a:xfrm>
          <a:prstGeom prst="rect">
            <a:avLst/>
          </a:prstGeom>
          <a:noFill/>
        </p:spPr>
        <p:txBody>
          <a:bodyPr wrap="none" rtlCol="0">
            <a:spAutoFit/>
          </a:bodyPr>
          <a:lstStyle/>
          <a:p>
            <a:r>
              <a:rPr lang="en-US" dirty="0" smtClean="0">
                <a:solidFill>
                  <a:srgbClr val="FFFFFF"/>
                </a:solidFill>
              </a:rPr>
              <a:t>STAR + CAD team in 1006 Assembly Hall</a:t>
            </a:r>
            <a:endParaRPr lang="en-US" dirty="0">
              <a:solidFill>
                <a:srgbClr val="FFFFFF"/>
              </a:solidFill>
            </a:endParaRPr>
          </a:p>
        </p:txBody>
      </p:sp>
      <p:sp>
        <p:nvSpPr>
          <p:cNvPr id="10" name="TextBox 9"/>
          <p:cNvSpPr txBox="1"/>
          <p:nvPr/>
        </p:nvSpPr>
        <p:spPr>
          <a:xfrm>
            <a:off x="5562602" y="1885951"/>
            <a:ext cx="2514601" cy="646331"/>
          </a:xfrm>
          <a:prstGeom prst="rect">
            <a:avLst/>
          </a:prstGeom>
          <a:noFill/>
        </p:spPr>
        <p:txBody>
          <a:bodyPr wrap="square" rtlCol="0">
            <a:spAutoFit/>
          </a:bodyPr>
          <a:lstStyle/>
          <a:p>
            <a:r>
              <a:rPr lang="en-US" dirty="0" smtClean="0">
                <a:solidFill>
                  <a:srgbClr val="FFFFFF"/>
                </a:solidFill>
              </a:rPr>
              <a:t>Beam pipe NEG coating inspected. It looks good.</a:t>
            </a:r>
            <a:endParaRPr lang="en-US" dirty="0">
              <a:solidFill>
                <a:srgbClr val="FFFFFF"/>
              </a:solidFill>
            </a:endParaRPr>
          </a:p>
        </p:txBody>
      </p:sp>
    </p:spTree>
    <p:extLst>
      <p:ext uri="{BB962C8B-B14F-4D97-AF65-F5344CB8AC3E}">
        <p14:creationId xmlns:p14="http://schemas.microsoft.com/office/powerpoint/2010/main" val="17251017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160" y="1"/>
            <a:ext cx="8229600" cy="546497"/>
          </a:xfrm>
        </p:spPr>
        <p:txBody>
          <a:bodyPr/>
          <a:lstStyle/>
          <a:p>
            <a:r>
              <a:rPr lang="en-US" sz="3200" dirty="0" smtClean="0"/>
              <a:t>Design of Interface Beam Pipes for sPHENIX</a:t>
            </a:r>
            <a:endParaRPr lang="en-US" sz="3200" dirty="0"/>
          </a:p>
        </p:txBody>
      </p:sp>
      <p:sp>
        <p:nvSpPr>
          <p:cNvPr id="4" name="Date Placeholder 3"/>
          <p:cNvSpPr>
            <a:spLocks noGrp="1"/>
          </p:cNvSpPr>
          <p:nvPr>
            <p:ph type="dt" sz="half" idx="10"/>
          </p:nvPr>
        </p:nvSpPr>
        <p:spPr/>
        <p:txBody>
          <a:bodyPr/>
          <a:lstStyle/>
          <a:p>
            <a:pPr>
              <a:defRPr/>
            </a:pPr>
            <a:r>
              <a:rPr lang="en-US" altLang="en-US" smtClean="0"/>
              <a:t>05/19/22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a:t>
            </a:fld>
            <a:endParaRPr lang="en-US" altLang="en-US" dirty="0"/>
          </a:p>
        </p:txBody>
      </p:sp>
      <p:pic>
        <p:nvPicPr>
          <p:cNvPr id="8" name="Picture 7" descr="Screen Shot 2022-05-19 at 12.15.42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5800" y="667730"/>
            <a:ext cx="7320988" cy="4475771"/>
          </a:xfrm>
          <a:prstGeom prst="rect">
            <a:avLst/>
          </a:prstGeom>
        </p:spPr>
      </p:pic>
      <p:sp>
        <p:nvSpPr>
          <p:cNvPr id="9" name="TextBox 8"/>
          <p:cNvSpPr txBox="1"/>
          <p:nvPr/>
        </p:nvSpPr>
        <p:spPr>
          <a:xfrm>
            <a:off x="955782" y="907018"/>
            <a:ext cx="6511818" cy="369332"/>
          </a:xfrm>
          <a:prstGeom prst="rect">
            <a:avLst/>
          </a:prstGeom>
          <a:solidFill>
            <a:srgbClr val="0080FF"/>
          </a:solidFill>
        </p:spPr>
        <p:txBody>
          <a:bodyPr wrap="none" rtlCol="0">
            <a:spAutoFit/>
          </a:bodyPr>
          <a:lstStyle/>
          <a:p>
            <a:r>
              <a:rPr lang="en-US" dirty="0" smtClean="0">
                <a:solidFill>
                  <a:srgbClr val="FFFFFF"/>
                </a:solidFill>
              </a:rPr>
              <a:t>Aluminum transition beam pipes being designed by </a:t>
            </a:r>
            <a:r>
              <a:rPr lang="en-US" dirty="0" err="1" smtClean="0">
                <a:solidFill>
                  <a:srgbClr val="FFFFFF"/>
                </a:solidFill>
              </a:rPr>
              <a:t>Sumanta</a:t>
            </a:r>
            <a:r>
              <a:rPr lang="en-US" dirty="0" smtClean="0">
                <a:solidFill>
                  <a:srgbClr val="FFFFFF"/>
                </a:solidFill>
              </a:rPr>
              <a:t> Nayak</a:t>
            </a:r>
            <a:endParaRPr lang="en-US" dirty="0">
              <a:solidFill>
                <a:srgbClr val="FFFFFF"/>
              </a:solidFill>
            </a:endParaRPr>
          </a:p>
        </p:txBody>
      </p:sp>
    </p:spTree>
    <p:extLst>
      <p:ext uri="{BB962C8B-B14F-4D97-AF65-F5344CB8AC3E}">
        <p14:creationId xmlns:p14="http://schemas.microsoft.com/office/powerpoint/2010/main" val="18595428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02F99-86D6-CBFB-8634-2AE41E130542}"/>
              </a:ext>
            </a:extLst>
          </p:cNvPr>
          <p:cNvSpPr>
            <a:spLocks noGrp="1"/>
          </p:cNvSpPr>
          <p:nvPr>
            <p:ph type="title"/>
          </p:nvPr>
        </p:nvSpPr>
        <p:spPr>
          <a:xfrm>
            <a:off x="2" y="2"/>
            <a:ext cx="7619998" cy="505691"/>
          </a:xfrm>
        </p:spPr>
        <p:txBody>
          <a:bodyPr/>
          <a:lstStyle/>
          <a:p>
            <a:r>
              <a:rPr lang="en-US" dirty="0" smtClean="0"/>
              <a:t>TPC Tests </a:t>
            </a:r>
            <a:r>
              <a:rPr lang="en-US" dirty="0"/>
              <a:t>and Characterization</a:t>
            </a:r>
          </a:p>
        </p:txBody>
      </p:sp>
      <p:graphicFrame>
        <p:nvGraphicFramePr>
          <p:cNvPr id="4" name="Table 4">
            <a:extLst>
              <a:ext uri="{FF2B5EF4-FFF2-40B4-BE49-F238E27FC236}">
                <a16:creationId xmlns="" xmlns:a16="http://schemas.microsoft.com/office/drawing/2014/main" id="{42026880-1399-B211-B134-913648A736E9}"/>
              </a:ext>
            </a:extLst>
          </p:cNvPr>
          <p:cNvGraphicFramePr>
            <a:graphicFrameLocks noGrp="1"/>
          </p:cNvGraphicFramePr>
          <p:nvPr>
            <p:ph idx="1"/>
            <p:extLst>
              <p:ext uri="{D42A27DB-BD31-4B8C-83A1-F6EECF244321}">
                <p14:modId xmlns:p14="http://schemas.microsoft.com/office/powerpoint/2010/main" val="3384340314"/>
              </p:ext>
            </p:extLst>
          </p:nvPr>
        </p:nvGraphicFramePr>
        <p:xfrm>
          <a:off x="67320" y="546884"/>
          <a:ext cx="3110776" cy="2664837"/>
        </p:xfrm>
        <a:graphic>
          <a:graphicData uri="http://schemas.openxmlformats.org/drawingml/2006/table">
            <a:tbl>
              <a:tblPr firstRow="1" bandRow="1">
                <a:tableStyleId>{5C22544A-7EE6-4342-B048-85BDC9FD1C3A}</a:tableStyleId>
              </a:tblPr>
              <a:tblGrid>
                <a:gridCol w="2043257">
                  <a:extLst>
                    <a:ext uri="{9D8B030D-6E8A-4147-A177-3AD203B41FA5}">
                      <a16:colId xmlns="" xmlns:a16="http://schemas.microsoft.com/office/drawing/2014/main" val="4043983529"/>
                    </a:ext>
                  </a:extLst>
                </a:gridCol>
                <a:gridCol w="1067519">
                  <a:extLst>
                    <a:ext uri="{9D8B030D-6E8A-4147-A177-3AD203B41FA5}">
                      <a16:colId xmlns="" xmlns:a16="http://schemas.microsoft.com/office/drawing/2014/main" val="4005830300"/>
                    </a:ext>
                  </a:extLst>
                </a:gridCol>
              </a:tblGrid>
              <a:tr h="252840">
                <a:tc>
                  <a:txBody>
                    <a:bodyPr/>
                    <a:lstStyle/>
                    <a:p>
                      <a:r>
                        <a:rPr lang="en-US" sz="1400" dirty="0"/>
                        <a:t>Test</a:t>
                      </a:r>
                    </a:p>
                  </a:txBody>
                  <a:tcPr marL="68580" marR="68580" marT="34290" marB="34290"/>
                </a:tc>
                <a:tc>
                  <a:txBody>
                    <a:bodyPr/>
                    <a:lstStyle/>
                    <a:p>
                      <a:r>
                        <a:rPr lang="en-US" sz="1400" dirty="0"/>
                        <a:t>Status</a:t>
                      </a:r>
                    </a:p>
                  </a:txBody>
                  <a:tcPr marL="68580" marR="68580" marT="34290" marB="34290"/>
                </a:tc>
                <a:extLst>
                  <a:ext uri="{0D108BD9-81ED-4DB2-BD59-A6C34878D82A}">
                    <a16:rowId xmlns="" xmlns:a16="http://schemas.microsoft.com/office/drawing/2014/main" val="1898095919"/>
                  </a:ext>
                </a:extLst>
              </a:tr>
              <a:tr h="384318">
                <a:tc>
                  <a:txBody>
                    <a:bodyPr/>
                    <a:lstStyle/>
                    <a:p>
                      <a:r>
                        <a:rPr lang="en-US" sz="1200" dirty="0"/>
                        <a:t>GEM HV Contacts (68/ mod)</a:t>
                      </a:r>
                    </a:p>
                  </a:txBody>
                  <a:tcPr marL="68580" marR="68580" marT="34290" marB="34290"/>
                </a:tc>
                <a:tc>
                  <a:txBody>
                    <a:bodyPr/>
                    <a:lstStyle/>
                    <a:p>
                      <a:r>
                        <a:rPr lang="en-US" sz="1200" dirty="0"/>
                        <a:t>Complete</a:t>
                      </a:r>
                    </a:p>
                  </a:txBody>
                  <a:tcPr marL="68580" marR="68580" marT="34290" marB="34290"/>
                </a:tc>
                <a:extLst>
                  <a:ext uri="{0D108BD9-81ED-4DB2-BD59-A6C34878D82A}">
                    <a16:rowId xmlns="" xmlns:a16="http://schemas.microsoft.com/office/drawing/2014/main" val="478750196"/>
                  </a:ext>
                </a:extLst>
              </a:tr>
              <a:tr h="384318">
                <a:tc>
                  <a:txBody>
                    <a:bodyPr/>
                    <a:lstStyle/>
                    <a:p>
                      <a:r>
                        <a:rPr lang="en-US" sz="1200" dirty="0"/>
                        <a:t>GEM Over Voltage Stress</a:t>
                      </a:r>
                    </a:p>
                  </a:txBody>
                  <a:tcPr marL="68580" marR="68580" marT="34290" marB="34290"/>
                </a:tc>
                <a:tc>
                  <a:txBody>
                    <a:bodyPr/>
                    <a:lstStyle/>
                    <a:p>
                      <a:r>
                        <a:rPr lang="en-US" sz="1200" dirty="0"/>
                        <a:t>Complete</a:t>
                      </a:r>
                    </a:p>
                  </a:txBody>
                  <a:tcPr marL="68580" marR="68580" marT="34290" marB="34290"/>
                </a:tc>
                <a:extLst>
                  <a:ext uri="{0D108BD9-81ED-4DB2-BD59-A6C34878D82A}">
                    <a16:rowId xmlns="" xmlns:a16="http://schemas.microsoft.com/office/drawing/2014/main" val="3790267670"/>
                  </a:ext>
                </a:extLst>
              </a:tr>
              <a:tr h="433068">
                <a:tc>
                  <a:txBody>
                    <a:bodyPr/>
                    <a:lstStyle/>
                    <a:p>
                      <a:r>
                        <a:rPr lang="en-US" sz="1200" dirty="0"/>
                        <a:t>Gain Map</a:t>
                      </a:r>
                    </a:p>
                  </a:txBody>
                  <a:tcPr marL="68580" marR="68580" marT="34290" marB="34290"/>
                </a:tc>
                <a:tc>
                  <a:txBody>
                    <a:bodyPr/>
                    <a:lstStyle/>
                    <a:p>
                      <a:r>
                        <a:rPr lang="en-US" sz="1200" dirty="0"/>
                        <a:t>23/72 tested</a:t>
                      </a:r>
                    </a:p>
                    <a:p>
                      <a:r>
                        <a:rPr lang="en-US" sz="1200" dirty="0"/>
                        <a:t>21/72 passed</a:t>
                      </a:r>
                    </a:p>
                  </a:txBody>
                  <a:tcPr marL="68580" marR="68580" marT="34290" marB="34290"/>
                </a:tc>
                <a:extLst>
                  <a:ext uri="{0D108BD9-81ED-4DB2-BD59-A6C34878D82A}">
                    <a16:rowId xmlns="" xmlns:a16="http://schemas.microsoft.com/office/drawing/2014/main" val="2975947516"/>
                  </a:ext>
                </a:extLst>
              </a:tr>
              <a:tr h="471969">
                <a:tc>
                  <a:txBody>
                    <a:bodyPr/>
                    <a:lstStyle/>
                    <a:p>
                      <a:r>
                        <a:rPr lang="en-US" sz="1200" dirty="0"/>
                        <a:t>IBF Map</a:t>
                      </a:r>
                    </a:p>
                  </a:txBody>
                  <a:tcPr marL="68580" marR="68580" marT="34290" marB="34290"/>
                </a:tc>
                <a:tc>
                  <a:txBody>
                    <a:bodyPr/>
                    <a:lstStyle/>
                    <a:p>
                      <a:r>
                        <a:rPr lang="en-US" sz="1200" dirty="0"/>
                        <a:t>23/72 tested</a:t>
                      </a:r>
                    </a:p>
                    <a:p>
                      <a:r>
                        <a:rPr lang="en-US" sz="1200" dirty="0"/>
                        <a:t>22/72 passed</a:t>
                      </a:r>
                    </a:p>
                  </a:txBody>
                  <a:tcPr marL="68580" marR="68580" marT="34290" marB="34290"/>
                </a:tc>
                <a:extLst>
                  <a:ext uri="{0D108BD9-81ED-4DB2-BD59-A6C34878D82A}">
                    <a16:rowId xmlns="" xmlns:a16="http://schemas.microsoft.com/office/drawing/2014/main" val="1523274861"/>
                  </a:ext>
                </a:extLst>
              </a:tr>
              <a:tr h="707953">
                <a:tc>
                  <a:txBody>
                    <a:bodyPr/>
                    <a:lstStyle/>
                    <a:p>
                      <a:r>
                        <a:rPr lang="en-US" sz="1200" dirty="0"/>
                        <a:t>Radiation Load</a:t>
                      </a:r>
                    </a:p>
                  </a:txBody>
                  <a:tcPr marL="68580" marR="68580" marT="34290" marB="34290"/>
                </a:tc>
                <a:tc>
                  <a:txBody>
                    <a:bodyPr/>
                    <a:lstStyle/>
                    <a:p>
                      <a:r>
                        <a:rPr lang="en-US" sz="1200" dirty="0"/>
                        <a:t>23/72 tested</a:t>
                      </a:r>
                    </a:p>
                    <a:p>
                      <a:r>
                        <a:rPr lang="en-US" sz="1200" dirty="0"/>
                        <a:t>23/72 passed</a:t>
                      </a:r>
                    </a:p>
                  </a:txBody>
                  <a:tcPr marL="68580" marR="68580" marT="34290" marB="34290"/>
                </a:tc>
                <a:extLst>
                  <a:ext uri="{0D108BD9-81ED-4DB2-BD59-A6C34878D82A}">
                    <a16:rowId xmlns="" xmlns:a16="http://schemas.microsoft.com/office/drawing/2014/main" val="2330317475"/>
                  </a:ext>
                </a:extLst>
              </a:tr>
            </a:tbl>
          </a:graphicData>
        </a:graphic>
      </p:graphicFrame>
      <p:pic>
        <p:nvPicPr>
          <p:cNvPr id="5" name="Picture 4">
            <a:extLst>
              <a:ext uri="{FF2B5EF4-FFF2-40B4-BE49-F238E27FC236}">
                <a16:creationId xmlns="" xmlns:a16="http://schemas.microsoft.com/office/drawing/2014/main" id="{95DED237-C7C5-A9B2-B5B6-8FE277C229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320" y="3415006"/>
            <a:ext cx="1548016" cy="1691646"/>
          </a:xfrm>
          <a:prstGeom prst="rect">
            <a:avLst/>
          </a:prstGeom>
        </p:spPr>
      </p:pic>
      <p:sp>
        <p:nvSpPr>
          <p:cNvPr id="6" name="TextBox 5">
            <a:extLst>
              <a:ext uri="{FF2B5EF4-FFF2-40B4-BE49-F238E27FC236}">
                <a16:creationId xmlns="" xmlns:a16="http://schemas.microsoft.com/office/drawing/2014/main" id="{A4078211-3505-1BA0-5CE9-760B2A994499}"/>
              </a:ext>
            </a:extLst>
          </p:cNvPr>
          <p:cNvSpPr txBox="1"/>
          <p:nvPr/>
        </p:nvSpPr>
        <p:spPr>
          <a:xfrm>
            <a:off x="457200" y="3409950"/>
            <a:ext cx="1194377" cy="346249"/>
          </a:xfrm>
          <a:prstGeom prst="rect">
            <a:avLst/>
          </a:prstGeom>
          <a:noFill/>
        </p:spPr>
        <p:txBody>
          <a:bodyPr wrap="none" lIns="68580" tIns="34290" rIns="68580" bIns="34290" rtlCol="0">
            <a:spAutoFit/>
          </a:bodyPr>
          <a:lstStyle/>
          <a:p>
            <a:r>
              <a:rPr lang="en-US" dirty="0"/>
              <a:t>HV Contact</a:t>
            </a:r>
          </a:p>
        </p:txBody>
      </p:sp>
      <p:pic>
        <p:nvPicPr>
          <p:cNvPr id="7" name="Picture 6">
            <a:extLst>
              <a:ext uri="{FF2B5EF4-FFF2-40B4-BE49-F238E27FC236}">
                <a16:creationId xmlns="" xmlns:a16="http://schemas.microsoft.com/office/drawing/2014/main" id="{95E4BC08-0EF2-F863-43F4-E7E205AC0A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65128" y="3415007"/>
            <a:ext cx="4229116" cy="1691646"/>
          </a:xfrm>
          <a:prstGeom prst="rect">
            <a:avLst/>
          </a:prstGeom>
        </p:spPr>
      </p:pic>
      <p:sp>
        <p:nvSpPr>
          <p:cNvPr id="8" name="TextBox 7">
            <a:extLst>
              <a:ext uri="{FF2B5EF4-FFF2-40B4-BE49-F238E27FC236}">
                <a16:creationId xmlns="" xmlns:a16="http://schemas.microsoft.com/office/drawing/2014/main" id="{8ECDB3E0-02CE-5853-4FCE-F04DE4DD60D2}"/>
              </a:ext>
            </a:extLst>
          </p:cNvPr>
          <p:cNvSpPr txBox="1"/>
          <p:nvPr/>
        </p:nvSpPr>
        <p:spPr>
          <a:xfrm>
            <a:off x="3733800" y="3028950"/>
            <a:ext cx="1972335" cy="346249"/>
          </a:xfrm>
          <a:prstGeom prst="rect">
            <a:avLst/>
          </a:prstGeom>
          <a:noFill/>
        </p:spPr>
        <p:txBody>
          <a:bodyPr wrap="none" lIns="68580" tIns="34290" rIns="68580" bIns="34290" rtlCol="0">
            <a:spAutoFit/>
          </a:bodyPr>
          <a:lstStyle/>
          <a:p>
            <a:r>
              <a:rPr lang="en-US" dirty="0"/>
              <a:t>Over Voltage Stress</a:t>
            </a:r>
          </a:p>
        </p:txBody>
      </p:sp>
      <p:sp>
        <p:nvSpPr>
          <p:cNvPr id="9" name="TextBox 8">
            <a:extLst>
              <a:ext uri="{FF2B5EF4-FFF2-40B4-BE49-F238E27FC236}">
                <a16:creationId xmlns="" xmlns:a16="http://schemas.microsoft.com/office/drawing/2014/main" id="{8C4E4B8C-587A-33B8-B988-5C50E1DFDE80}"/>
              </a:ext>
            </a:extLst>
          </p:cNvPr>
          <p:cNvSpPr txBox="1"/>
          <p:nvPr/>
        </p:nvSpPr>
        <p:spPr>
          <a:xfrm>
            <a:off x="5025913" y="3594683"/>
            <a:ext cx="847546" cy="623248"/>
          </a:xfrm>
          <a:prstGeom prst="rect">
            <a:avLst/>
          </a:prstGeom>
          <a:solidFill>
            <a:schemeClr val="bg1"/>
          </a:solidFill>
        </p:spPr>
        <p:txBody>
          <a:bodyPr wrap="square" lIns="68580" tIns="34290" rIns="68580" bIns="34290" rtlCol="0">
            <a:spAutoFit/>
          </a:bodyPr>
          <a:lstStyle/>
          <a:p>
            <a:pPr algn="ctr"/>
            <a:r>
              <a:rPr lang="en-US" dirty="0"/>
              <a:t>535 Volts</a:t>
            </a:r>
          </a:p>
        </p:txBody>
      </p:sp>
      <p:pic>
        <p:nvPicPr>
          <p:cNvPr id="10" name="Picture 9">
            <a:extLst>
              <a:ext uri="{FF2B5EF4-FFF2-40B4-BE49-F238E27FC236}">
                <a16:creationId xmlns="" xmlns:a16="http://schemas.microsoft.com/office/drawing/2014/main" id="{E358A691-504E-BE36-F1CA-3C2A30F0D2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3753" y="557135"/>
            <a:ext cx="3415949" cy="2293620"/>
          </a:xfrm>
          <a:prstGeom prst="rect">
            <a:avLst/>
          </a:prstGeom>
        </p:spPr>
      </p:pic>
      <p:sp>
        <p:nvSpPr>
          <p:cNvPr id="11" name="TextBox 10">
            <a:extLst>
              <a:ext uri="{FF2B5EF4-FFF2-40B4-BE49-F238E27FC236}">
                <a16:creationId xmlns="" xmlns:a16="http://schemas.microsoft.com/office/drawing/2014/main" id="{7C1F5D45-D96A-555B-8B1B-025557A01C64}"/>
              </a:ext>
            </a:extLst>
          </p:cNvPr>
          <p:cNvSpPr txBox="1"/>
          <p:nvPr/>
        </p:nvSpPr>
        <p:spPr>
          <a:xfrm>
            <a:off x="6106739" y="3257551"/>
            <a:ext cx="3032183" cy="1546577"/>
          </a:xfrm>
          <a:prstGeom prst="rect">
            <a:avLst/>
          </a:prstGeom>
          <a:solidFill>
            <a:srgbClr val="FFFF00"/>
          </a:solidFill>
        </p:spPr>
        <p:txBody>
          <a:bodyPr wrap="square" lIns="68580" tIns="34290" rIns="68580" bIns="34290" rtlCol="0">
            <a:spAutoFit/>
          </a:bodyPr>
          <a:lstStyle/>
          <a:p>
            <a:r>
              <a:rPr lang="en-US" sz="1200" dirty="0"/>
              <a:t>Technical Delay May 12/13:</a:t>
            </a:r>
          </a:p>
          <a:p>
            <a:pPr marL="214313" indent="-214313">
              <a:buFont typeface="Arial" panose="020B0604020202020204" pitchFamily="34" charset="0"/>
              <a:buChar char="•"/>
            </a:pPr>
            <a:r>
              <a:rPr lang="en-US" sz="1200" dirty="0"/>
              <a:t>Standing current on IBF mesh</a:t>
            </a:r>
          </a:p>
          <a:p>
            <a:pPr marL="214313" indent="-214313">
              <a:buFont typeface="Arial" panose="020B0604020202020204" pitchFamily="34" charset="0"/>
              <a:buChar char="•"/>
            </a:pPr>
            <a:r>
              <a:rPr lang="en-US" sz="1200" dirty="0"/>
              <a:t>Cause determined on May 16</a:t>
            </a:r>
          </a:p>
          <a:p>
            <a:pPr marL="557213" lvl="1" indent="-214313">
              <a:buFont typeface="Arial" panose="020B0604020202020204" pitchFamily="34" charset="0"/>
              <a:buChar char="•"/>
            </a:pPr>
            <a:r>
              <a:rPr lang="en-US" sz="1200" dirty="0"/>
              <a:t>SHV tail inside gas holds less voltage than when in air.</a:t>
            </a:r>
          </a:p>
          <a:p>
            <a:pPr marL="557213" lvl="1" indent="-214313">
              <a:buFont typeface="Arial" panose="020B0604020202020204" pitchFamily="34" charset="0"/>
              <a:buChar char="•"/>
            </a:pPr>
            <a:r>
              <a:rPr lang="en-US" sz="1200" dirty="0"/>
              <a:t>Repaired.</a:t>
            </a:r>
          </a:p>
          <a:p>
            <a:pPr marL="214313" indent="-214313">
              <a:buFont typeface="Arial" panose="020B0604020202020204" pitchFamily="34" charset="0"/>
              <a:buChar char="•"/>
            </a:pPr>
            <a:r>
              <a:rPr lang="en-US" sz="1200" dirty="0"/>
              <a:t>Rate 5/day reasonable.</a:t>
            </a:r>
          </a:p>
          <a:p>
            <a:pPr marL="214313" indent="-214313">
              <a:buFont typeface="Arial" panose="020B0604020202020204" pitchFamily="34" charset="0"/>
              <a:buChar char="•"/>
            </a:pPr>
            <a:r>
              <a:rPr lang="en-US" sz="1200" dirty="0"/>
              <a:t>Use weekends to recoup schedule</a:t>
            </a:r>
          </a:p>
        </p:txBody>
      </p:sp>
      <p:graphicFrame>
        <p:nvGraphicFramePr>
          <p:cNvPr id="12" name="Table 12">
            <a:extLst>
              <a:ext uri="{FF2B5EF4-FFF2-40B4-BE49-F238E27FC236}">
                <a16:creationId xmlns="" xmlns:a16="http://schemas.microsoft.com/office/drawing/2014/main" id="{72956FF1-A563-19FB-DE49-D91434654673}"/>
              </a:ext>
            </a:extLst>
          </p:cNvPr>
          <p:cNvGraphicFramePr>
            <a:graphicFrameLocks noGrp="1"/>
          </p:cNvGraphicFramePr>
          <p:nvPr>
            <p:extLst>
              <p:ext uri="{D42A27DB-BD31-4B8C-83A1-F6EECF244321}">
                <p14:modId xmlns:p14="http://schemas.microsoft.com/office/powerpoint/2010/main" val="4242159155"/>
              </p:ext>
            </p:extLst>
          </p:nvPr>
        </p:nvGraphicFramePr>
        <p:xfrm>
          <a:off x="6677516" y="1809750"/>
          <a:ext cx="2461404" cy="1323885"/>
        </p:xfrm>
        <a:graphic>
          <a:graphicData uri="http://schemas.openxmlformats.org/drawingml/2006/table">
            <a:tbl>
              <a:tblPr firstRow="1" bandRow="1">
                <a:tableStyleId>{F5AB1C69-6EDB-4FF4-983F-18BD219EF322}</a:tableStyleId>
              </a:tblPr>
              <a:tblGrid>
                <a:gridCol w="843950">
                  <a:extLst>
                    <a:ext uri="{9D8B030D-6E8A-4147-A177-3AD203B41FA5}">
                      <a16:colId xmlns="" xmlns:a16="http://schemas.microsoft.com/office/drawing/2014/main" val="95893146"/>
                    </a:ext>
                  </a:extLst>
                </a:gridCol>
                <a:gridCol w="756968">
                  <a:extLst>
                    <a:ext uri="{9D8B030D-6E8A-4147-A177-3AD203B41FA5}">
                      <a16:colId xmlns="" xmlns:a16="http://schemas.microsoft.com/office/drawing/2014/main" val="2949304008"/>
                    </a:ext>
                  </a:extLst>
                </a:gridCol>
                <a:gridCol w="860486">
                  <a:extLst>
                    <a:ext uri="{9D8B030D-6E8A-4147-A177-3AD203B41FA5}">
                      <a16:colId xmlns="" xmlns:a16="http://schemas.microsoft.com/office/drawing/2014/main" val="2582135154"/>
                    </a:ext>
                  </a:extLst>
                </a:gridCol>
              </a:tblGrid>
              <a:tr h="318045">
                <a:tc>
                  <a:txBody>
                    <a:bodyPr/>
                    <a:lstStyle/>
                    <a:p>
                      <a:r>
                        <a:rPr lang="en-US" sz="1200" dirty="0"/>
                        <a:t>Progress</a:t>
                      </a:r>
                    </a:p>
                  </a:txBody>
                  <a:tcPr marL="68580" marR="68580" marT="34290" marB="34290"/>
                </a:tc>
                <a:tc>
                  <a:txBody>
                    <a:bodyPr/>
                    <a:lstStyle/>
                    <a:p>
                      <a:r>
                        <a:rPr lang="en-US" sz="1200" dirty="0"/>
                        <a:t>Goal</a:t>
                      </a:r>
                    </a:p>
                  </a:txBody>
                  <a:tcPr marL="68580" marR="68580" marT="34290" marB="34290"/>
                </a:tc>
                <a:tc>
                  <a:txBody>
                    <a:bodyPr/>
                    <a:lstStyle/>
                    <a:p>
                      <a:r>
                        <a:rPr lang="en-US" sz="1200" dirty="0"/>
                        <a:t>Actual</a:t>
                      </a:r>
                    </a:p>
                  </a:txBody>
                  <a:tcPr marL="68580" marR="68580" marT="34290" marB="34290"/>
                </a:tc>
                <a:extLst>
                  <a:ext uri="{0D108BD9-81ED-4DB2-BD59-A6C34878D82A}">
                    <a16:rowId xmlns="" xmlns:a16="http://schemas.microsoft.com/office/drawing/2014/main" val="2735288231"/>
                  </a:ext>
                </a:extLst>
              </a:tr>
              <a:tr h="215355">
                <a:tc>
                  <a:txBody>
                    <a:bodyPr/>
                    <a:lstStyle/>
                    <a:p>
                      <a:r>
                        <a:rPr lang="en-US" sz="1200" dirty="0"/>
                        <a:t>10%</a:t>
                      </a:r>
                    </a:p>
                  </a:txBody>
                  <a:tcPr marL="68580" marR="68580" marT="34290" marB="34290"/>
                </a:tc>
                <a:tc>
                  <a:txBody>
                    <a:bodyPr/>
                    <a:lstStyle/>
                    <a:p>
                      <a:r>
                        <a:rPr lang="en-US" sz="1200" dirty="0"/>
                        <a:t>May 10</a:t>
                      </a:r>
                    </a:p>
                  </a:txBody>
                  <a:tcPr marL="68580" marR="68580" marT="34290" marB="34290"/>
                </a:tc>
                <a:tc>
                  <a:txBody>
                    <a:bodyPr/>
                    <a:lstStyle/>
                    <a:p>
                      <a:r>
                        <a:rPr lang="en-US" sz="1200" dirty="0"/>
                        <a:t>May 10</a:t>
                      </a:r>
                    </a:p>
                  </a:txBody>
                  <a:tcPr marL="68580" marR="68580" marT="34290" marB="34290"/>
                </a:tc>
                <a:extLst>
                  <a:ext uri="{0D108BD9-81ED-4DB2-BD59-A6C34878D82A}">
                    <a16:rowId xmlns="" xmlns:a16="http://schemas.microsoft.com/office/drawing/2014/main" val="3320266223"/>
                  </a:ext>
                </a:extLst>
              </a:tr>
              <a:tr h="247830">
                <a:tc>
                  <a:txBody>
                    <a:bodyPr/>
                    <a:lstStyle/>
                    <a:p>
                      <a:r>
                        <a:rPr lang="en-US" sz="1200" dirty="0"/>
                        <a:t>50%</a:t>
                      </a:r>
                    </a:p>
                  </a:txBody>
                  <a:tcPr marL="68580" marR="68580" marT="34290" marB="34290"/>
                </a:tc>
                <a:tc>
                  <a:txBody>
                    <a:bodyPr/>
                    <a:lstStyle/>
                    <a:p>
                      <a:r>
                        <a:rPr lang="en-US" sz="1200" dirty="0"/>
                        <a:t>May 19</a:t>
                      </a:r>
                    </a:p>
                  </a:txBody>
                  <a:tcPr marL="68580" marR="68580" marT="34290" marB="34290"/>
                </a:tc>
                <a:tc>
                  <a:txBody>
                    <a:bodyPr/>
                    <a:lstStyle/>
                    <a:p>
                      <a:endParaRPr lang="en-US" sz="1200" dirty="0"/>
                    </a:p>
                  </a:txBody>
                  <a:tcPr marL="68580" marR="68580" marT="34290" marB="34290"/>
                </a:tc>
                <a:extLst>
                  <a:ext uri="{0D108BD9-81ED-4DB2-BD59-A6C34878D82A}">
                    <a16:rowId xmlns="" xmlns:a16="http://schemas.microsoft.com/office/drawing/2014/main" val="2373785438"/>
                  </a:ext>
                </a:extLst>
              </a:tr>
              <a:tr h="502920">
                <a:tc>
                  <a:txBody>
                    <a:bodyPr/>
                    <a:lstStyle/>
                    <a:p>
                      <a:r>
                        <a:rPr lang="en-US" sz="1200" dirty="0" smtClean="0"/>
                        <a:t>100%</a:t>
                      </a:r>
                      <a:endParaRPr lang="en-US" sz="1200" dirty="0"/>
                    </a:p>
                  </a:txBody>
                  <a:tcPr marL="68580" marR="68580" marT="34290" marB="34290"/>
                </a:tc>
                <a:tc>
                  <a:txBody>
                    <a:bodyPr/>
                    <a:lstStyle/>
                    <a:p>
                      <a:r>
                        <a:rPr lang="en-US" sz="1200" dirty="0"/>
                        <a:t>June 1</a:t>
                      </a:r>
                    </a:p>
                  </a:txBody>
                  <a:tcPr marL="68580" marR="68580" marT="34290" marB="34290"/>
                </a:tc>
                <a:tc>
                  <a:txBody>
                    <a:bodyPr/>
                    <a:lstStyle/>
                    <a:p>
                      <a:endParaRPr lang="en-US" sz="1200" dirty="0"/>
                    </a:p>
                  </a:txBody>
                  <a:tcPr marL="68580" marR="68580" marT="34290" marB="34290"/>
                </a:tc>
                <a:extLst>
                  <a:ext uri="{0D108BD9-81ED-4DB2-BD59-A6C34878D82A}">
                    <a16:rowId xmlns="" xmlns:a16="http://schemas.microsoft.com/office/drawing/2014/main" val="1105309458"/>
                  </a:ext>
                </a:extLst>
              </a:tr>
            </a:tbl>
          </a:graphicData>
        </a:graphic>
      </p:graphicFrame>
      <p:sp>
        <p:nvSpPr>
          <p:cNvPr id="13" name="TextBox 12">
            <a:extLst>
              <a:ext uri="{FF2B5EF4-FFF2-40B4-BE49-F238E27FC236}">
                <a16:creationId xmlns="" xmlns:a16="http://schemas.microsoft.com/office/drawing/2014/main" id="{027B328F-62CE-E693-D156-5EFE04762803}"/>
              </a:ext>
            </a:extLst>
          </p:cNvPr>
          <p:cNvSpPr txBox="1"/>
          <p:nvPr/>
        </p:nvSpPr>
        <p:spPr>
          <a:xfrm>
            <a:off x="6744324" y="664772"/>
            <a:ext cx="2332356" cy="992579"/>
          </a:xfrm>
          <a:prstGeom prst="rect">
            <a:avLst/>
          </a:prstGeom>
          <a:solidFill>
            <a:srgbClr val="FFC000"/>
          </a:solidFill>
        </p:spPr>
        <p:txBody>
          <a:bodyPr wrap="square" lIns="68580" tIns="34290" rIns="68580" bIns="34290" rtlCol="0">
            <a:spAutoFit/>
          </a:bodyPr>
          <a:lstStyle/>
          <a:p>
            <a:r>
              <a:rPr lang="en-US" sz="1200" dirty="0"/>
              <a:t>NOTE:  </a:t>
            </a:r>
          </a:p>
          <a:p>
            <a:pPr marL="214313" indent="-214313">
              <a:buFont typeface="Arial" panose="020B0604020202020204" pitchFamily="34" charset="0"/>
              <a:buChar char="•"/>
            </a:pPr>
            <a:r>
              <a:rPr lang="en-US" sz="1200" dirty="0"/>
              <a:t>Both gain map failures occurred while struggling with IBF HV issue.</a:t>
            </a:r>
          </a:p>
          <a:p>
            <a:pPr marL="214313" indent="-214313">
              <a:buFont typeface="Arial" panose="020B0604020202020204" pitchFamily="34" charset="0"/>
              <a:buChar char="•"/>
            </a:pPr>
            <a:r>
              <a:rPr lang="en-US" sz="1200" dirty="0"/>
              <a:t>Retest is warranted.</a:t>
            </a:r>
          </a:p>
        </p:txBody>
      </p:sp>
      <p:sp>
        <p:nvSpPr>
          <p:cNvPr id="3" name="Date Placeholder 2"/>
          <p:cNvSpPr>
            <a:spLocks noGrp="1"/>
          </p:cNvSpPr>
          <p:nvPr>
            <p:ph type="dt" sz="half" idx="10"/>
          </p:nvPr>
        </p:nvSpPr>
        <p:spPr/>
        <p:txBody>
          <a:bodyPr/>
          <a:lstStyle/>
          <a:p>
            <a:pPr>
              <a:defRPr/>
            </a:pPr>
            <a:r>
              <a:rPr lang="en-US" altLang="en-US" smtClean="0"/>
              <a:t>05/19/22</a:t>
            </a:r>
            <a:endParaRPr lang="en-US" altLang="en-US" dirty="0"/>
          </a:p>
        </p:txBody>
      </p:sp>
      <p:sp>
        <p:nvSpPr>
          <p:cNvPr id="14" name="Footer Placeholder 13"/>
          <p:cNvSpPr>
            <a:spLocks noGrp="1"/>
          </p:cNvSpPr>
          <p:nvPr>
            <p:ph type="ftr" sz="quarter" idx="11"/>
          </p:nvPr>
        </p:nvSpPr>
        <p:spPr/>
        <p:txBody>
          <a:bodyPr/>
          <a:lstStyle/>
          <a:p>
            <a:pPr>
              <a:defRPr/>
            </a:pPr>
            <a:r>
              <a:rPr lang="en-US" smtClean="0"/>
              <a:t>PMG</a:t>
            </a:r>
            <a:endParaRPr lang="en-US" dirty="0"/>
          </a:p>
        </p:txBody>
      </p:sp>
      <p:sp>
        <p:nvSpPr>
          <p:cNvPr id="15" name="Slide Number Placeholder 14"/>
          <p:cNvSpPr>
            <a:spLocks noGrp="1"/>
          </p:cNvSpPr>
          <p:nvPr>
            <p:ph type="sldNum" sz="quarter" idx="12"/>
          </p:nvPr>
        </p:nvSpPr>
        <p:spPr/>
        <p:txBody>
          <a:bodyPr/>
          <a:lstStyle/>
          <a:p>
            <a:fld id="{4B932B3A-BA38-40C7-ADEE-2A1902CEB265}" type="slidenum">
              <a:rPr lang="en-US" altLang="en-US" smtClean="0"/>
              <a:pPr/>
              <a:t>7</a:t>
            </a:fld>
            <a:endParaRPr lang="en-US" altLang="en-US" dirty="0"/>
          </a:p>
        </p:txBody>
      </p:sp>
    </p:spTree>
    <p:extLst>
      <p:ext uri="{BB962C8B-B14F-4D97-AF65-F5344CB8AC3E}">
        <p14:creationId xmlns:p14="http://schemas.microsoft.com/office/powerpoint/2010/main" val="11270634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C6F74E-83D9-0884-FAD3-58BE002B277B}"/>
              </a:ext>
            </a:extLst>
          </p:cNvPr>
          <p:cNvSpPr>
            <a:spLocks noGrp="1"/>
          </p:cNvSpPr>
          <p:nvPr>
            <p:ph type="title"/>
          </p:nvPr>
        </p:nvSpPr>
        <p:spPr>
          <a:xfrm>
            <a:off x="2" y="1"/>
            <a:ext cx="6447501" cy="554855"/>
          </a:xfrm>
        </p:spPr>
        <p:txBody>
          <a:bodyPr/>
          <a:lstStyle/>
          <a:p>
            <a:r>
              <a:rPr lang="en-US" dirty="0"/>
              <a:t>Field Cage Testing</a:t>
            </a:r>
          </a:p>
        </p:txBody>
      </p:sp>
      <p:sp>
        <p:nvSpPr>
          <p:cNvPr id="3" name="Content Placeholder 2">
            <a:extLst>
              <a:ext uri="{FF2B5EF4-FFF2-40B4-BE49-F238E27FC236}">
                <a16:creationId xmlns="" xmlns:a16="http://schemas.microsoft.com/office/drawing/2014/main" id="{AE185FD9-3A06-4E37-CB17-7FBBE560BE11}"/>
              </a:ext>
            </a:extLst>
          </p:cNvPr>
          <p:cNvSpPr>
            <a:spLocks noGrp="1"/>
          </p:cNvSpPr>
          <p:nvPr>
            <p:ph idx="1"/>
          </p:nvPr>
        </p:nvSpPr>
        <p:spPr>
          <a:xfrm>
            <a:off x="251692" y="2856390"/>
            <a:ext cx="8816109" cy="2287110"/>
          </a:xfrm>
        </p:spPr>
        <p:txBody>
          <a:bodyPr/>
          <a:lstStyle/>
          <a:p>
            <a:r>
              <a:rPr lang="en-US" sz="1400" dirty="0"/>
              <a:t>Initial testing can be done in air:</a:t>
            </a:r>
          </a:p>
          <a:p>
            <a:pPr lvl="1"/>
            <a:r>
              <a:rPr lang="en-US" sz="1400" dirty="0"/>
              <a:t>Inner field cage has HV on the outside (in air) and ground on the inside (against mandrel).</a:t>
            </a:r>
          </a:p>
          <a:p>
            <a:pPr lvl="2"/>
            <a:r>
              <a:rPr lang="en-US" sz="1400" dirty="0"/>
              <a:t>Tested in air to 50 kV…passed</a:t>
            </a:r>
          </a:p>
          <a:p>
            <a:pPr lvl="1"/>
            <a:r>
              <a:rPr lang="en-US" sz="1400" dirty="0"/>
              <a:t>Outer field cage has HV on the inside (against mandrel) and ground on the outside (in air)</a:t>
            </a:r>
          </a:p>
          <a:p>
            <a:pPr lvl="2"/>
            <a:r>
              <a:rPr lang="en-US" sz="1400" dirty="0"/>
              <a:t>Must be removed from mandrel for air tests.</a:t>
            </a:r>
          </a:p>
          <a:p>
            <a:pPr lvl="2"/>
            <a:r>
              <a:rPr lang="en-US" sz="1400" dirty="0"/>
              <a:t>Pending.</a:t>
            </a:r>
          </a:p>
          <a:p>
            <a:r>
              <a:rPr lang="en-US" sz="1400" dirty="0"/>
              <a:t>Final tests are when TPC is fully assembled and under gas flow at SBU (August</a:t>
            </a:r>
            <a:r>
              <a:rPr lang="en-US" dirty="0"/>
              <a:t>)</a:t>
            </a:r>
          </a:p>
        </p:txBody>
      </p:sp>
      <p:pic>
        <p:nvPicPr>
          <p:cNvPr id="4" name="Picture 3">
            <a:extLst>
              <a:ext uri="{FF2B5EF4-FFF2-40B4-BE49-F238E27FC236}">
                <a16:creationId xmlns="" xmlns:a16="http://schemas.microsoft.com/office/drawing/2014/main" id="{9A398356-40DC-5F0F-F586-77695219E8B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6496" y="677843"/>
            <a:ext cx="2725449" cy="2055558"/>
          </a:xfrm>
          <a:prstGeom prst="rect">
            <a:avLst/>
          </a:prstGeom>
        </p:spPr>
      </p:pic>
      <p:pic>
        <p:nvPicPr>
          <p:cNvPr id="5" name="Picture 4">
            <a:extLst>
              <a:ext uri="{FF2B5EF4-FFF2-40B4-BE49-F238E27FC236}">
                <a16:creationId xmlns="" xmlns:a16="http://schemas.microsoft.com/office/drawing/2014/main" id="{37EF7651-DD3E-C802-75E0-310248F26F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2054" y="677843"/>
            <a:ext cx="2725449" cy="2043501"/>
          </a:xfrm>
          <a:prstGeom prst="rect">
            <a:avLst/>
          </a:prstGeom>
        </p:spPr>
      </p:pic>
      <p:sp>
        <p:nvSpPr>
          <p:cNvPr id="6" name="Date Placeholder 5"/>
          <p:cNvSpPr>
            <a:spLocks noGrp="1"/>
          </p:cNvSpPr>
          <p:nvPr>
            <p:ph type="dt" sz="half" idx="10"/>
          </p:nvPr>
        </p:nvSpPr>
        <p:spPr/>
        <p:txBody>
          <a:bodyPr/>
          <a:lstStyle/>
          <a:p>
            <a:pPr>
              <a:defRPr/>
            </a:pPr>
            <a:r>
              <a:rPr lang="en-US" altLang="en-US" smtClean="0"/>
              <a:t>05/19/22</a:t>
            </a:r>
            <a:endParaRPr lang="en-US" altLang="en-US" dirty="0"/>
          </a:p>
        </p:txBody>
      </p:sp>
      <p:sp>
        <p:nvSpPr>
          <p:cNvPr id="7" name="Footer Placeholder 6"/>
          <p:cNvSpPr>
            <a:spLocks noGrp="1"/>
          </p:cNvSpPr>
          <p:nvPr>
            <p:ph type="ftr" sz="quarter" idx="11"/>
          </p:nvPr>
        </p:nvSpPr>
        <p:spPr/>
        <p:txBody>
          <a:bodyPr/>
          <a:lstStyle/>
          <a:p>
            <a:pPr>
              <a:defRPr/>
            </a:pPr>
            <a:r>
              <a:rPr lang="en-US" smtClean="0"/>
              <a:t>PMG</a:t>
            </a:r>
            <a:endParaRPr lang="en-US" dirty="0"/>
          </a:p>
        </p:txBody>
      </p:sp>
      <p:sp>
        <p:nvSpPr>
          <p:cNvPr id="8" name="Slide Number Placeholder 7"/>
          <p:cNvSpPr>
            <a:spLocks noGrp="1"/>
          </p:cNvSpPr>
          <p:nvPr>
            <p:ph type="sldNum" sz="quarter" idx="12"/>
          </p:nvPr>
        </p:nvSpPr>
        <p:spPr/>
        <p:txBody>
          <a:bodyPr/>
          <a:lstStyle/>
          <a:p>
            <a:fld id="{4B932B3A-BA38-40C7-ADEE-2A1902CEB265}" type="slidenum">
              <a:rPr lang="en-US" altLang="en-US" smtClean="0"/>
              <a:pPr/>
              <a:t>8</a:t>
            </a:fld>
            <a:endParaRPr lang="en-US" altLang="en-US" dirty="0"/>
          </a:p>
        </p:txBody>
      </p:sp>
    </p:spTree>
    <p:extLst>
      <p:ext uri="{BB962C8B-B14F-4D97-AF65-F5344CB8AC3E}">
        <p14:creationId xmlns:p14="http://schemas.microsoft.com/office/powerpoint/2010/main" val="40285418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46" y="3"/>
            <a:ext cx="8928336" cy="546497"/>
          </a:xfrm>
        </p:spPr>
        <p:txBody>
          <a:bodyPr>
            <a:normAutofit fontScale="90000"/>
          </a:bodyPr>
          <a:lstStyle/>
          <a:p>
            <a:r>
              <a:rPr lang="en-US" sz="3200" dirty="0"/>
              <a:t>INTT Support Structure and Installation Fixture</a:t>
            </a:r>
          </a:p>
        </p:txBody>
      </p:sp>
      <p:sp>
        <p:nvSpPr>
          <p:cNvPr id="5" name="Slide Number Placeholder 4"/>
          <p:cNvSpPr>
            <a:spLocks noGrp="1"/>
          </p:cNvSpPr>
          <p:nvPr>
            <p:ph type="sldNum" sz="quarter" idx="4294967295"/>
          </p:nvPr>
        </p:nvSpPr>
        <p:spPr>
          <a:xfrm>
            <a:off x="8609806" y="4869657"/>
            <a:ext cx="534194" cy="273844"/>
          </a:xfrm>
          <a:prstGeom prst="rect">
            <a:avLst/>
          </a:prstGeom>
        </p:spPr>
        <p:txBody>
          <a:bodyPr/>
          <a:lstStyle/>
          <a:p>
            <a:fld id="{0AE0C637-5835-444B-B8C0-92C25AFA2084}" type="slidenum">
              <a:rPr lang="en-US" altLang="en-US"/>
              <a:pPr/>
              <a:t>9</a:t>
            </a:fld>
            <a:endParaRPr lang="en-US" altLang="en-US" dirty="0"/>
          </a:p>
        </p:txBody>
      </p:sp>
      <p:pic>
        <p:nvPicPr>
          <p:cNvPr id="6" name="Picture 5" descr="Screen Shot 2021-12-08 at 12.48.37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576715"/>
            <a:ext cx="5715000" cy="2585836"/>
          </a:xfrm>
          <a:prstGeom prst="rect">
            <a:avLst/>
          </a:prstGeom>
          <a:solidFill>
            <a:schemeClr val="bg1"/>
          </a:solidFill>
        </p:spPr>
      </p:pic>
      <p:sp>
        <p:nvSpPr>
          <p:cNvPr id="3" name="Footer Placeholder 2"/>
          <p:cNvSpPr>
            <a:spLocks noGrp="1"/>
          </p:cNvSpPr>
          <p:nvPr>
            <p:ph type="ftr" sz="quarter" idx="11"/>
          </p:nvPr>
        </p:nvSpPr>
        <p:spPr/>
        <p:txBody>
          <a:bodyPr/>
          <a:lstStyle/>
          <a:p>
            <a:pPr>
              <a:defRPr/>
            </a:pPr>
            <a:r>
              <a:rPr lang="en-US" smtClean="0"/>
              <a:t>PMG</a:t>
            </a:r>
            <a:endParaRPr lang="en-US" dirty="0"/>
          </a:p>
        </p:txBody>
      </p:sp>
      <p:sp>
        <p:nvSpPr>
          <p:cNvPr id="4" name="Date Placeholder 3"/>
          <p:cNvSpPr>
            <a:spLocks noGrp="1"/>
          </p:cNvSpPr>
          <p:nvPr>
            <p:ph type="dt" sz="half" idx="10"/>
          </p:nvPr>
        </p:nvSpPr>
        <p:spPr/>
        <p:txBody>
          <a:bodyPr/>
          <a:lstStyle/>
          <a:p>
            <a:pPr>
              <a:defRPr/>
            </a:pPr>
            <a:r>
              <a:rPr lang="en-US" altLang="en-US" smtClean="0"/>
              <a:t>05/19/22</a:t>
            </a:r>
            <a:endParaRPr lang="en-US" altLang="en-US" dirty="0"/>
          </a:p>
        </p:txBody>
      </p:sp>
      <p:sp>
        <p:nvSpPr>
          <p:cNvPr id="7" name="TextBox 6"/>
          <p:cNvSpPr txBox="1"/>
          <p:nvPr/>
        </p:nvSpPr>
        <p:spPr>
          <a:xfrm>
            <a:off x="228601" y="666750"/>
            <a:ext cx="5486400" cy="1477328"/>
          </a:xfrm>
          <a:prstGeom prst="rect">
            <a:avLst/>
          </a:prstGeom>
          <a:noFill/>
        </p:spPr>
        <p:txBody>
          <a:bodyPr wrap="square" rtlCol="0">
            <a:spAutoFit/>
          </a:bodyPr>
          <a:lstStyle/>
          <a:p>
            <a:pPr marL="285750" indent="-285750">
              <a:buFont typeface="Arial"/>
              <a:buChar char="•"/>
            </a:pPr>
            <a:r>
              <a:rPr lang="en-US" dirty="0" smtClean="0"/>
              <a:t>All INTT staves complete and pass performance tests.</a:t>
            </a:r>
          </a:p>
          <a:p>
            <a:pPr marL="285750" indent="-285750">
              <a:buFont typeface="Arial"/>
              <a:buChar char="•"/>
            </a:pPr>
            <a:r>
              <a:rPr lang="en-US" dirty="0" smtClean="0"/>
              <a:t>CF parts manufactured and at BNL</a:t>
            </a:r>
          </a:p>
          <a:p>
            <a:pPr marL="285750" indent="-285750">
              <a:buFont typeface="Arial"/>
              <a:buChar char="•"/>
            </a:pPr>
            <a:r>
              <a:rPr lang="en-US" dirty="0" smtClean="0"/>
              <a:t>Aluminum support structure and installation fixture being made at vendor</a:t>
            </a:r>
          </a:p>
          <a:p>
            <a:pPr marL="285750" indent="-285750">
              <a:buFont typeface="Arial"/>
              <a:buChar char="•"/>
            </a:pPr>
            <a:r>
              <a:rPr lang="en-US" dirty="0" smtClean="0"/>
              <a:t>Will begin half barrel assembly in June. On schedule. </a:t>
            </a:r>
            <a:endParaRPr lang="en-US" dirty="0"/>
          </a:p>
        </p:txBody>
      </p:sp>
      <p:pic>
        <p:nvPicPr>
          <p:cNvPr id="8" name="Picture 7" descr="Screen Shot 2022-05-19 at 1.10.20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15000" y="666751"/>
            <a:ext cx="3429000" cy="2147873"/>
          </a:xfrm>
          <a:prstGeom prst="rect">
            <a:avLst/>
          </a:prstGeom>
        </p:spPr>
      </p:pic>
    </p:spTree>
    <p:extLst>
      <p:ext uri="{BB962C8B-B14F-4D97-AF65-F5344CB8AC3E}">
        <p14:creationId xmlns:p14="http://schemas.microsoft.com/office/powerpoint/2010/main" val="19540201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184912</TotalTime>
  <Words>2526</Words>
  <Application>Microsoft Macintosh PowerPoint</Application>
  <PresentationFormat>On-screen Show (16:9)</PresentationFormat>
  <Paragraphs>495</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sPHENIX MIE Project Overview   </vt:lpstr>
      <vt:lpstr>   BNL 1008 Infrastructure &amp; Facility Upgrade  </vt:lpstr>
      <vt:lpstr> Infrastructure and Facility Progress</vt:lpstr>
      <vt:lpstr> I&amp;F Status - continued</vt:lpstr>
      <vt:lpstr>STAR Beam Pipe to sPHENIX </vt:lpstr>
      <vt:lpstr>Design of Interface Beam Pipes for sPHENIX</vt:lpstr>
      <vt:lpstr>TPC Tests and Characterization</vt:lpstr>
      <vt:lpstr>Field Cage Testing</vt:lpstr>
      <vt:lpstr>INTT Support Structure and Installation Fixture</vt:lpstr>
      <vt:lpstr>MVTX Status and Plan</vt:lpstr>
      <vt:lpstr>sPHENIX PEMP Notable for 2022</vt:lpstr>
      <vt:lpstr>Electronics Status</vt:lpstr>
      <vt:lpstr>Rack Production Update</vt:lpstr>
      <vt:lpstr>Risks and Challenges</vt:lpstr>
      <vt:lpstr>Summary</vt:lpstr>
      <vt:lpstr>Back Up</vt:lpstr>
      <vt:lpstr>PowerPoint Presentation</vt:lpstr>
      <vt:lpstr>PowerPoint Presentation</vt:lpstr>
      <vt:lpstr>Performance Indices – sPHENIX MIE</vt:lpstr>
      <vt:lpstr>Cost Performance Report (CPR) – sPHENIX MIE</vt:lpstr>
      <vt:lpstr>Performance Indices – 1008 Infra and Facility Upgrade</vt:lpstr>
      <vt:lpstr>Cost Performance Report (CPR) – 1008 Infra and Facility Upgrade</vt:lpstr>
      <vt:lpstr>Milestones Status – sPHENIX MIE</vt:lpstr>
      <vt:lpstr>Milestones Status – 1008 Infra and Facility Upgrade</vt:lpstr>
      <vt:lpstr>Summary Schedule – sPHENIX MIE</vt:lpstr>
      <vt:lpstr>Summary Schedule – sPHENIX MIE and 1008 Infra and Facility Upgrade</vt:lpstr>
      <vt:lpstr>EAC and Contingency Profile – sPHENIX MIE</vt:lpstr>
      <vt:lpstr>Baseline/Contingency Log and ETC adjustment Log - MIE</vt:lpstr>
      <vt:lpstr>EAC and Contingency Profile – 1008 Infra and Facility Upgrade </vt:lpstr>
      <vt:lpstr>Baseline/Contingency Log and ETC adjustment Log – 2.X </vt:lpstr>
      <vt:lpstr>Critical Path (1x, 2x and 3x Combined)</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Ann O'Brien</cp:lastModifiedBy>
  <cp:revision>1346</cp:revision>
  <cp:lastPrinted>2017-10-23T16:33:50Z</cp:lastPrinted>
  <dcterms:created xsi:type="dcterms:W3CDTF">2015-10-24T00:32:43Z</dcterms:created>
  <dcterms:modified xsi:type="dcterms:W3CDTF">2022-05-19T13:19:55Z</dcterms:modified>
</cp:coreProperties>
</file>