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28" r:id="rId2"/>
    <p:sldId id="427" r:id="rId3"/>
    <p:sldId id="42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0000CC"/>
    <a:srgbClr val="FF9933"/>
    <a:srgbClr val="4D4D4D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5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FC407-ADDB-4173-A76F-AF48DAD6D6AD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dirty="0"/>
              <a:t>              S. Dalla Torre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488BF-97E1-41BA-94AE-54507A988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76677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AE002-B8EA-4B7F-8476-40645161E61C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dirty="0"/>
              <a:t>              S. Dalla Torre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E8E97-1782-4B17-9CD6-2C5054116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4136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riunione</a:t>
            </a:r>
            <a:r>
              <a:rPr lang="en-US" dirty="0"/>
              <a:t> management-EIC_NET, 26/8/2020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              S. Dalla Torre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40BD-D89E-4CB2-A350-AD678ACA6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328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riunione</a:t>
            </a:r>
            <a:r>
              <a:rPr lang="en-US" dirty="0"/>
              <a:t> management-EIC_NET, 26/8/2020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              S. Dalla Torre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40BD-D89E-4CB2-A350-AD678ACA6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758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riunione</a:t>
            </a:r>
            <a:r>
              <a:rPr lang="en-US" dirty="0"/>
              <a:t> management-EIC_NET, 26/8/2020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              S. Dalla Torre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40BD-D89E-4CB2-A350-AD678ACA6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23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riunione</a:t>
            </a:r>
            <a:r>
              <a:rPr lang="en-US" dirty="0"/>
              <a:t> management-EIC_NET, 26/8/2020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              S. Dalla Torre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40BD-D89E-4CB2-A350-AD678ACA6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350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riunione</a:t>
            </a:r>
            <a:r>
              <a:rPr lang="en-US" dirty="0"/>
              <a:t> management-EIC_NET, 26/8/2020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              S. Dalla Torre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40BD-D89E-4CB2-A350-AD678ACA6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01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riunione</a:t>
            </a:r>
            <a:r>
              <a:rPr lang="en-US" dirty="0"/>
              <a:t> management-EIC_NET, 26/8/2020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              S. Dalla Torre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40BD-D89E-4CB2-A350-AD678ACA6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14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riunione</a:t>
            </a:r>
            <a:r>
              <a:rPr lang="en-US" dirty="0"/>
              <a:t> management-EIC_NET, 26/8/2020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              S. Dalla Torre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40BD-D89E-4CB2-A350-AD678ACA6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2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riunione</a:t>
            </a:r>
            <a:r>
              <a:rPr lang="en-US" dirty="0"/>
              <a:t> management-EIC_NET, 26/8/2020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              S. Dalla Torre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40BD-D89E-4CB2-A350-AD678ACA6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819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riunione</a:t>
            </a:r>
            <a:r>
              <a:rPr lang="en-US" dirty="0"/>
              <a:t> management-EIC_NET, 26/8/2020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              S. Dalla Torre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40BD-D89E-4CB2-A350-AD678ACA6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riunione</a:t>
            </a:r>
            <a:r>
              <a:rPr lang="en-US" dirty="0"/>
              <a:t> management-EIC_NET, 26/8/2020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              S. Dalla Torre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40BD-D89E-4CB2-A350-AD678ACA6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3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riunione</a:t>
            </a:r>
            <a:r>
              <a:rPr lang="en-US" dirty="0"/>
              <a:t> management-EIC_NET, 26/8/2020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              S. Dalla Torre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40BD-D89E-4CB2-A350-AD678ACA6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82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/>
              <a:t>riunione</a:t>
            </a:r>
            <a:r>
              <a:rPr lang="en-US" dirty="0"/>
              <a:t> management-EIC_NET, 26/8/2020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dirty="0"/>
              <a:t>              S. Dalla Torre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dirty="0"/>
              <a:t>              S. Dalla Torre</a:t>
            </a:r>
            <a:r>
              <a:rPr lang="en-US" dirty="0"/>
              <a:t>                      </a:t>
            </a:r>
            <a:fld id="{FE9940BD-D89E-4CB2-A350-AD678ACA61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993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8C363-22D1-47AE-A7AB-675CD47FD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6133"/>
            <a:ext cx="10515600" cy="5120217"/>
          </a:xfrm>
          <a:ln>
            <a:solidFill>
              <a:srgbClr val="C00000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Our specific charge, as received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 Work with the </a:t>
            </a:r>
            <a:r>
              <a:rPr lang="en-US" dirty="0">
                <a:highlight>
                  <a:srgbClr val="FFFF00"/>
                </a:highlight>
              </a:rPr>
              <a:t>project</a:t>
            </a:r>
            <a:r>
              <a:rPr lang="en-US" dirty="0"/>
              <a:t> and the </a:t>
            </a:r>
            <a:r>
              <a:rPr lang="en-US" dirty="0">
                <a:highlight>
                  <a:srgbClr val="FFFF00"/>
                </a:highlight>
              </a:rPr>
              <a:t>joint working group</a:t>
            </a:r>
            <a:r>
              <a:rPr lang="en-US" dirty="0"/>
              <a:t> to develop a </a:t>
            </a:r>
            <a:r>
              <a:rPr lang="en-US" dirty="0">
                <a:highlight>
                  <a:srgbClr val="FFFF00"/>
                </a:highlight>
              </a:rPr>
              <a:t>detailed, integrated technical design of the project detector</a:t>
            </a:r>
            <a:r>
              <a:rPr lang="en-US" dirty="0"/>
              <a:t>.  This includes the integration of various detector systems, the necessary supports and services, and the requirements imposed by the ability to service the detector between EIC running periods.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Work with the </a:t>
            </a:r>
            <a:r>
              <a:rPr lang="en-US" dirty="0">
                <a:highlight>
                  <a:srgbClr val="FFFF00"/>
                </a:highlight>
              </a:rPr>
              <a:t>detector and physics working groups</a:t>
            </a:r>
            <a:r>
              <a:rPr lang="en-US" dirty="0"/>
              <a:t>, as well as </a:t>
            </a:r>
            <a:r>
              <a:rPr lang="en-US" dirty="0">
                <a:highlight>
                  <a:srgbClr val="FFFF00"/>
                </a:highlight>
              </a:rPr>
              <a:t>project management</a:t>
            </a:r>
            <a:r>
              <a:rPr lang="en-US" dirty="0"/>
              <a:t>, to ensure that </a:t>
            </a:r>
            <a:r>
              <a:rPr lang="en-US" dirty="0">
                <a:highlight>
                  <a:srgbClr val="FFFF00"/>
                </a:highlight>
              </a:rPr>
              <a:t>the integrated project detector remains capable of the full science program </a:t>
            </a:r>
            <a:r>
              <a:rPr lang="en-US" dirty="0"/>
              <a:t>outlined in the EIC Whitepaper and NAS report. Where compromises need to be made in the integration of the project detector, </a:t>
            </a:r>
            <a:r>
              <a:rPr lang="en-US" dirty="0">
                <a:highlight>
                  <a:srgbClr val="FFFF00"/>
                </a:highlight>
              </a:rPr>
              <a:t>ensure that the proper simulations studies are completed </a:t>
            </a:r>
            <a:r>
              <a:rPr lang="en-US" dirty="0"/>
              <a:t>to ensure they do not unduly compromise the EIC science program. 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5FFD5B-C535-4C32-88BD-8C7805D78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40BD-D89E-4CB2-A350-AD678ACA6108}" type="slidenum">
              <a:rPr lang="en-US" smtClean="0"/>
              <a:t>1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F425FC9-0637-490F-B7CD-49652DE45B12}"/>
              </a:ext>
            </a:extLst>
          </p:cNvPr>
          <p:cNvSpPr txBox="1">
            <a:spLocks/>
          </p:cNvSpPr>
          <p:nvPr/>
        </p:nvSpPr>
        <p:spPr>
          <a:xfrm>
            <a:off x="923488" y="6356349"/>
            <a:ext cx="46694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GD/I WG meeting, April 28th, 2022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8DE5368-6FF1-45E2-888B-093774D97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41"/>
            <a:ext cx="10515600" cy="83659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DETECTOR-1, GD/I joint WG, 4/28/2022</a:t>
            </a:r>
          </a:p>
        </p:txBody>
      </p:sp>
    </p:spTree>
    <p:extLst>
      <p:ext uri="{BB962C8B-B14F-4D97-AF65-F5344CB8AC3E}">
        <p14:creationId xmlns:p14="http://schemas.microsoft.com/office/powerpoint/2010/main" val="3226156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8C363-22D1-47AE-A7AB-675CD47FD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1739"/>
            <a:ext cx="10515600" cy="5514611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</a:t>
            </a:r>
            <a:r>
              <a:rPr lang="en-US" i="1" dirty="0"/>
              <a:t>proposal</a:t>
            </a:r>
            <a:r>
              <a:rPr lang="en-US" dirty="0"/>
              <a:t> of points to be addressed today   </a:t>
            </a:r>
            <a:r>
              <a:rPr lang="en-US" dirty="0">
                <a:highlight>
                  <a:srgbClr val="FFFF00"/>
                </a:highlight>
              </a:rPr>
              <a:t>(1/2)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b="1" dirty="0"/>
              <a:t>2 slides for tomorrow </a:t>
            </a:r>
            <a:r>
              <a:rPr lang="en-US" dirty="0"/>
              <a:t>( 1</a:t>
            </a:r>
            <a:r>
              <a:rPr lang="en-US" baseline="30000" dirty="0"/>
              <a:t>st</a:t>
            </a:r>
            <a:r>
              <a:rPr lang="en-US" dirty="0"/>
              <a:t> DETECTOR-1 meeting)</a:t>
            </a:r>
          </a:p>
          <a:p>
            <a:pPr lvl="2"/>
            <a:r>
              <a:rPr lang="en-US" dirty="0"/>
              <a:t>What about?</a:t>
            </a:r>
          </a:p>
          <a:p>
            <a:pPr lvl="2"/>
            <a:r>
              <a:rPr lang="en-US" dirty="0"/>
              <a:t>Who?</a:t>
            </a:r>
          </a:p>
          <a:p>
            <a:pPr lvl="2"/>
            <a:endParaRPr lang="en-US" dirty="0"/>
          </a:p>
          <a:p>
            <a:pPr lvl="1"/>
            <a:r>
              <a:rPr lang="en-US" b="1" dirty="0"/>
              <a:t>Organization</a:t>
            </a:r>
          </a:p>
          <a:p>
            <a:pPr lvl="2"/>
            <a:r>
              <a:rPr lang="en-US" dirty="0"/>
              <a:t>Weekly meeting	</a:t>
            </a:r>
          </a:p>
          <a:p>
            <a:pPr lvl="3"/>
            <a:r>
              <a:rPr lang="en-US" dirty="0"/>
              <a:t>Open with a short close session summing-up at the end?</a:t>
            </a:r>
          </a:p>
          <a:p>
            <a:pPr lvl="3"/>
            <a:r>
              <a:rPr lang="en-US" dirty="0"/>
              <a:t>~ 2 h in total </a:t>
            </a:r>
          </a:p>
          <a:p>
            <a:pPr lvl="2"/>
            <a:r>
              <a:rPr lang="en-US" dirty="0"/>
              <a:t>meeting about mechanical design and infrastructure</a:t>
            </a:r>
          </a:p>
          <a:p>
            <a:pPr lvl="3"/>
            <a:r>
              <a:rPr lang="en-US" dirty="0"/>
              <a:t>periodical (frequency)?</a:t>
            </a:r>
          </a:p>
          <a:p>
            <a:pPr lvl="3"/>
            <a:r>
              <a:rPr lang="en-US" dirty="0"/>
              <a:t>Included in the standard weekly ?</a:t>
            </a:r>
          </a:p>
          <a:p>
            <a:pPr lvl="2"/>
            <a:r>
              <a:rPr lang="en-US" dirty="0"/>
              <a:t>Making use of the official INDICO page assigned to us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5FFD5B-C535-4C32-88BD-8C7805D78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40BD-D89E-4CB2-A350-AD678ACA6108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F425FC9-0637-490F-B7CD-49652DE45B12}"/>
              </a:ext>
            </a:extLst>
          </p:cNvPr>
          <p:cNvSpPr txBox="1">
            <a:spLocks/>
          </p:cNvSpPr>
          <p:nvPr/>
        </p:nvSpPr>
        <p:spPr>
          <a:xfrm>
            <a:off x="923488" y="6356349"/>
            <a:ext cx="46694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GD/I WG meeting, April 28th, 2022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8DE5368-6FF1-45E2-888B-093774D97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41"/>
            <a:ext cx="10515600" cy="83659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DETECTOR-1, GD/I joint WG, 4/28/2022</a:t>
            </a:r>
          </a:p>
        </p:txBody>
      </p:sp>
    </p:spTree>
    <p:extLst>
      <p:ext uri="{BB962C8B-B14F-4D97-AF65-F5344CB8AC3E}">
        <p14:creationId xmlns:p14="http://schemas.microsoft.com/office/powerpoint/2010/main" val="452307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8C363-22D1-47AE-A7AB-675CD47FD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1739"/>
            <a:ext cx="10515600" cy="5676507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</a:t>
            </a:r>
            <a:r>
              <a:rPr lang="en-US" i="1" dirty="0"/>
              <a:t>proposal</a:t>
            </a:r>
            <a:r>
              <a:rPr lang="en-US" dirty="0"/>
              <a:t> of points to be addressed today   </a:t>
            </a:r>
            <a:r>
              <a:rPr lang="en-US" dirty="0">
                <a:highlight>
                  <a:srgbClr val="FFFF00"/>
                </a:highlight>
              </a:rPr>
              <a:t>(2/2)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b="1" dirty="0"/>
              <a:t>List of most urgent matter we would like to attack and prioritization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Understanding with the help of the Computing and Software &amp; Simulation Production and QA WGs the initial strategy for simulation frames to give indications to the DWGs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Understanding the characteristics of the </a:t>
            </a:r>
            <a:r>
              <a:rPr lang="en-US" dirty="0" err="1"/>
              <a:t>BaBar</a:t>
            </a:r>
            <a:r>
              <a:rPr lang="en-US" dirty="0"/>
              <a:t> magnet magnetic field</a:t>
            </a:r>
          </a:p>
          <a:p>
            <a:pPr lvl="3"/>
            <a:r>
              <a:rPr lang="en-US" dirty="0"/>
              <a:t>For tracking</a:t>
            </a:r>
          </a:p>
          <a:p>
            <a:pPr lvl="3"/>
            <a:r>
              <a:rPr lang="en-US" dirty="0"/>
              <a:t>For PID performance</a:t>
            </a:r>
          </a:p>
          <a:p>
            <a:pPr lvl="3"/>
            <a:r>
              <a:rPr lang="en-US" dirty="0"/>
              <a:t>For PID photosensors</a:t>
            </a:r>
          </a:p>
          <a:p>
            <a:pPr lvl="3"/>
            <a:endParaRPr lang="en-US" dirty="0"/>
          </a:p>
          <a:p>
            <a:pPr lvl="2"/>
            <a:r>
              <a:rPr lang="en-US" dirty="0"/>
              <a:t>Understanding support, service routing, capability to be assembled and to allow for maintenance intervention of the ECCE scheme (help from Project staff needed!)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How to follow the analysis ongoing in the DWGs?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5FFD5B-C535-4C32-88BD-8C7805D78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940BD-D89E-4CB2-A350-AD678ACA6108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F425FC9-0637-490F-B7CD-49652DE45B12}"/>
              </a:ext>
            </a:extLst>
          </p:cNvPr>
          <p:cNvSpPr txBox="1">
            <a:spLocks/>
          </p:cNvSpPr>
          <p:nvPr/>
        </p:nvSpPr>
        <p:spPr>
          <a:xfrm>
            <a:off x="923488" y="6356349"/>
            <a:ext cx="46694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GD/I WG meeting, April 28th, 2022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8DE5368-6FF1-45E2-888B-093774D97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41"/>
            <a:ext cx="10515600" cy="83659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DETECTOR-1, GD/I joint WG, 4/28/2022</a:t>
            </a:r>
          </a:p>
        </p:txBody>
      </p:sp>
    </p:spTree>
    <p:extLst>
      <p:ext uri="{BB962C8B-B14F-4D97-AF65-F5344CB8AC3E}">
        <p14:creationId xmlns:p14="http://schemas.microsoft.com/office/powerpoint/2010/main" val="3917515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42980</TotalTime>
  <Words>370</Words>
  <Application>Microsoft Office PowerPoint</Application>
  <PresentationFormat>Widescreen</PresentationFormat>
  <Paragraphs>48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DETECTOR-1, GD/I joint WG, 4/28/2022</vt:lpstr>
      <vt:lpstr>DETECTOR-1, GD/I joint WG, 4/28/2022</vt:lpstr>
      <vt:lpstr>DETECTOR-1, GD/I joint WG, 4/28/2022</vt:lpstr>
    </vt:vector>
  </TitlesOfParts>
  <Company>Sezione di Trieste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Silvia Dalla Torre</dc:creator>
  <cp:lastModifiedBy>Silvia Dalla Torre</cp:lastModifiedBy>
  <cp:revision>577</cp:revision>
  <dcterms:created xsi:type="dcterms:W3CDTF">2016-09-21T16:59:46Z</dcterms:created>
  <dcterms:modified xsi:type="dcterms:W3CDTF">2022-04-28T13:24:26Z</dcterms:modified>
</cp:coreProperties>
</file>