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81" r:id="rId3"/>
    <p:sldId id="282" r:id="rId4"/>
    <p:sldId id="782" r:id="rId5"/>
    <p:sldId id="783" r:id="rId6"/>
    <p:sldId id="784" r:id="rId7"/>
    <p:sldId id="785" r:id="rId8"/>
    <p:sldId id="280" r:id="rId9"/>
    <p:sldId id="264" r:id="rId10"/>
    <p:sldId id="265" r:id="rId11"/>
    <p:sldId id="269" r:id="rId12"/>
    <p:sldId id="275" r:id="rId13"/>
    <p:sldId id="262" r:id="rId14"/>
    <p:sldId id="276" r:id="rId15"/>
    <p:sldId id="270" r:id="rId16"/>
    <p:sldId id="267" r:id="rId17"/>
    <p:sldId id="273" r:id="rId18"/>
    <p:sldId id="27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98" autoAdjust="0"/>
    <p:restoredTop sz="94660"/>
  </p:normalViewPr>
  <p:slideViewPr>
    <p:cSldViewPr snapToGrid="0">
      <p:cViewPr varScale="1">
        <p:scale>
          <a:sx n="75" d="100"/>
          <a:sy n="75" d="100"/>
        </p:scale>
        <p:origin x="5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98B170-7942-3045-909A-DD599D7BAD90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19DDCE-8C72-3F4B-A28C-A45C2B605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570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65402-ABC1-DC10-126B-4143699A1A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30F53B-5B4B-3F78-73BE-8D11F7E7C3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9E443D-00DF-043C-A177-F253E6E1F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E62F6-3ED0-436A-9367-59E73BA67716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BE9F0C-5622-BAAE-A053-57584FF67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DCD9D3-6F45-8764-1DA3-4BD4710C3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F957F-CF89-4EF0-B7A0-7DA1E520F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872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0BA59-78B3-EA41-4F80-0411FD74E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FCC7D9-8359-CC63-24FA-C6134DB32D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4553A7-765D-FE74-1AF7-2469C420C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E62F6-3ED0-436A-9367-59E73BA67716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F06B3-F7BA-EA90-E8A5-C61927D87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048993-D645-2D07-0A44-98379243F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F957F-CF89-4EF0-B7A0-7DA1E520F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531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344EE1-B578-9A24-3D04-D04378C505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CFC2A9-968B-5322-B297-412CA42E88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19DF5F-C077-C379-96DF-E9A92478C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E62F6-3ED0-436A-9367-59E73BA67716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FC3FFB-EFA6-BF93-9D8E-CC8CA3AC1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A155A-67A7-5B8E-47B6-E07DAEA67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F957F-CF89-4EF0-B7A0-7DA1E520F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372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52786-4A43-639D-9F47-493604DC8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16608D-456C-F4E8-2164-6F945B67C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096229-3ACC-3AD9-9A6C-A30EEA63B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E62F6-3ED0-436A-9367-59E73BA67716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78BA8-17B1-7E5D-6DC2-B522D9E6C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4E0270-4FB9-9DD6-15AF-F1F707E48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F957F-CF89-4EF0-B7A0-7DA1E520F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21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13A15-F3DC-4E09-0666-E4CCD3038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00E851-BAD7-FED2-C747-E057FE276E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26F45-6C55-E78B-A47C-D6682D34B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E62F6-3ED0-436A-9367-59E73BA67716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F958C7-48AA-40F4-28C9-9F9C3850F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3E1F4-C3FC-874A-967E-23CB37349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F957F-CF89-4EF0-B7A0-7DA1E520F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99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C25AF-6269-BFD8-B6D2-D53DAC61A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867A5-4994-16A3-273F-DB3E251064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EE66D5-F3A9-6422-519D-25F2D06C19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8FCD02-F0BB-2422-0A89-E5EEA98A9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E62F6-3ED0-436A-9367-59E73BA67716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01CEC8-7705-ED2F-BA64-A6F826521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8C6D9B-1405-2310-E208-07EA1798D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F957F-CF89-4EF0-B7A0-7DA1E520F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035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D4D11-2DB9-2008-3CE6-FA7CAE6C8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5EB40D-A431-9F76-E106-09F252068A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4B302A-9F26-A5C2-9D64-8FD4F557DF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20326A-BEB1-22D5-6CAB-0AE03B64CB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84E347-CEE6-C948-F1AF-8862858249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588A7F-175A-0D23-63D8-8D6FBD2C3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E62F6-3ED0-436A-9367-59E73BA67716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DA5346-816F-7072-0EC9-78897D25B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0CB88F-3368-3890-1635-AA8276DCD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F957F-CF89-4EF0-B7A0-7DA1E520F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790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0E175-6B4B-8C42-6BB4-367F307EA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E1F731-7BC0-EE5F-BD71-676CF3AD1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E62F6-3ED0-436A-9367-59E73BA67716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70C79D-073B-BEE8-66D5-A063BEF4B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D455BA-50BA-FEFC-74A2-02D143151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F957F-CF89-4EF0-B7A0-7DA1E520F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502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2FC3E0-DCD5-809D-022A-753A362FC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E62F6-3ED0-436A-9367-59E73BA67716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F9F798-D938-D9C5-732D-9BC823645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F53BB0-8197-42D9-7FB1-8E41745AF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F957F-CF89-4EF0-B7A0-7DA1E520F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308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B5AF0-FE87-8039-DA56-BE7998E8C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2CA55-CD8C-1F75-4BBB-77515280D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B2A914-5649-E0AF-A231-E10D7EBCDD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375552-2828-D27D-3C3D-B1BD2E063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E62F6-3ED0-436A-9367-59E73BA67716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4A6E22-CF18-AB24-F4F8-455F6455A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CEABE6-BA29-3172-6A6A-7382F5A1C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F957F-CF89-4EF0-B7A0-7DA1E520F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653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083AF-2E29-7E32-6E0D-D9D4CA85E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F0D467-0E35-48F8-850F-F1079F5DB0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D3A8A3-41E6-AFC1-22DC-61A970B7A4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751CA6-A7C2-07B4-A2E0-F84627FBC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E62F6-3ED0-436A-9367-59E73BA67716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77CD8A-26AC-7C71-D3C8-8296BCE85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8B446B-479D-F09F-D19E-C325077A6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F957F-CF89-4EF0-B7A0-7DA1E520F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275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BE35B7-2EA5-BD7C-E274-7FCEE31B3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182177-51FC-8226-3BB7-A96F8544D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18E039-461F-EEC3-8474-494400E59D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E62F6-3ED0-436A-9367-59E73BA67716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1C8C9-004A-D6FC-B08F-D7E299A310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DCB29-271E-0B7A-15F4-FB10C6460D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F957F-CF89-4EF0-B7A0-7DA1E520F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684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eicweb.phy.anl.gov/EIC/irt/-/tree/irt-init-v02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9C43F2-21FB-D3EE-88BB-9486D564B7B7}"/>
              </a:ext>
            </a:extLst>
          </p:cNvPr>
          <p:cNvSpPr txBox="1"/>
          <p:nvPr/>
        </p:nvSpPr>
        <p:spPr>
          <a:xfrm>
            <a:off x="674078" y="814754"/>
            <a:ext cx="10456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IRT Reconstruction algorithm and performance studies in ATHENA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900695-5731-0220-A198-FE78BD1FED0B}"/>
              </a:ext>
            </a:extLst>
          </p:cNvPr>
          <p:cNvSpPr txBox="1"/>
          <p:nvPr/>
        </p:nvSpPr>
        <p:spPr>
          <a:xfrm>
            <a:off x="3464169" y="4104255"/>
            <a:ext cx="7485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Alexander Kiselev and Chandradoy Chatterjee</a:t>
            </a:r>
          </a:p>
        </p:txBody>
      </p:sp>
    </p:spTree>
    <p:extLst>
      <p:ext uri="{BB962C8B-B14F-4D97-AF65-F5344CB8AC3E}">
        <p14:creationId xmlns:p14="http://schemas.microsoft.com/office/powerpoint/2010/main" val="3444585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21F2A54-5D80-4AA3-8516-AE94C9D16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73" y="146590"/>
            <a:ext cx="4978082" cy="3709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836585-E103-22FD-72B9-C2084EE6369A}"/>
              </a:ext>
            </a:extLst>
          </p:cNvPr>
          <p:cNvSpPr txBox="1"/>
          <p:nvPr/>
        </p:nvSpPr>
        <p:spPr>
          <a:xfrm>
            <a:off x="5303520" y="438912"/>
            <a:ext cx="53121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Npe</a:t>
            </a:r>
            <a:r>
              <a:rPr lang="en-US" sz="2800" b="1" dirty="0"/>
              <a:t> are as expected from estimations.</a:t>
            </a:r>
          </a:p>
          <a:p>
            <a:r>
              <a:rPr lang="en-US" sz="2800" b="1" dirty="0"/>
              <a:t>Acceptance is </a:t>
            </a:r>
            <a:r>
              <a:rPr lang="en-US" sz="2800" b="1" dirty="0" err="1"/>
              <a:t>consistant</a:t>
            </a:r>
            <a:r>
              <a:rPr lang="en-US" sz="2800" b="1" dirty="0"/>
              <a:t> with YR requirements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795C4F-29A1-6AD2-EDF0-A18D7EA763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5310" y="2560320"/>
            <a:ext cx="6921117" cy="394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405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AB892A4-94BE-4604-AAC6-8484969263FF}"/>
              </a:ext>
            </a:extLst>
          </p:cNvPr>
          <p:cNvSpPr txBox="1">
            <a:spLocks/>
          </p:cNvSpPr>
          <p:nvPr/>
        </p:nvSpPr>
        <p:spPr>
          <a:xfrm>
            <a:off x="330200" y="147411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rgbClr val="FF0000"/>
                </a:solidFill>
              </a:rPr>
              <a:t>N Sigma Separation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4FC3AB6-D4C3-4874-82F4-D1C5AC08BB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05"/>
          <a:stretch/>
        </p:blipFill>
        <p:spPr>
          <a:xfrm>
            <a:off x="158497" y="933382"/>
            <a:ext cx="8364437" cy="577720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0E2B0C4-4A55-4464-8528-15F1C1E0005E}"/>
              </a:ext>
            </a:extLst>
          </p:cNvPr>
          <p:cNvSpPr txBox="1"/>
          <p:nvPr/>
        </p:nvSpPr>
        <p:spPr>
          <a:xfrm>
            <a:off x="8637160" y="1168738"/>
            <a:ext cx="3396343" cy="2862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1800" b="1" i="0" u="none" strike="noStrike" baseline="0" dirty="0">
                <a:latin typeface="CMR10"/>
              </a:rPr>
              <a:t>Yellow Report requirement: hadron</a:t>
            </a:r>
          </a:p>
          <a:p>
            <a:pPr algn="l"/>
            <a:r>
              <a:rPr lang="en-US" sz="1800" b="1" i="0" u="none" strike="noStrike" baseline="0" dirty="0">
                <a:latin typeface="CMR10"/>
              </a:rPr>
              <a:t>PID in the electron-going endcap: better than 3</a:t>
            </a:r>
            <a:r>
              <a:rPr lang="en-US" sz="1800" b="1" i="0" u="none" strike="noStrike" baseline="0" dirty="0">
                <a:latin typeface="CMMI10"/>
              </a:rPr>
              <a:t>σ π</a:t>
            </a:r>
            <a:r>
              <a:rPr lang="en-US" sz="1800" b="1" i="0" u="none" strike="noStrike" baseline="0" dirty="0">
                <a:latin typeface="CMR10"/>
              </a:rPr>
              <a:t>/K separation either </a:t>
            </a:r>
          </a:p>
          <a:p>
            <a:pPr algn="l"/>
            <a:r>
              <a:rPr lang="en-US" sz="1800" b="1" i="0" u="none" strike="noStrike" baseline="0" dirty="0">
                <a:latin typeface="CMR10"/>
              </a:rPr>
              <a:t>(1)  </a:t>
            </a:r>
            <a:r>
              <a:rPr lang="en-US" sz="1800" b="1" i="0" u="none" strike="noStrike" baseline="0" dirty="0">
                <a:solidFill>
                  <a:srgbClr val="FF0000"/>
                </a:solidFill>
                <a:latin typeface="CMR10"/>
              </a:rPr>
              <a:t>to 7 GeV/c (pp. 21) </a:t>
            </a:r>
            <a:endParaRPr lang="en-US" b="1" dirty="0">
              <a:solidFill>
                <a:srgbClr val="FF0000"/>
              </a:solidFill>
              <a:latin typeface="CMR10"/>
            </a:endParaRPr>
          </a:p>
          <a:p>
            <a:pPr algn="l"/>
            <a:r>
              <a:rPr lang="en-US" sz="1800" b="1" i="0" u="none" strike="noStrike" baseline="0" dirty="0">
                <a:latin typeface="CMR10"/>
              </a:rPr>
              <a:t>(2) </a:t>
            </a:r>
            <a:r>
              <a:rPr lang="en-US" sz="1800" b="1" i="0" u="none" strike="noStrike" baseline="0" dirty="0">
                <a:solidFill>
                  <a:srgbClr val="FF0000"/>
                </a:solidFill>
                <a:latin typeface="CMR10"/>
              </a:rPr>
              <a:t>up to 10 GeV/c [table 3.1]</a:t>
            </a:r>
          </a:p>
          <a:p>
            <a:pPr algn="l"/>
            <a:endParaRPr lang="en-US" b="1" dirty="0">
              <a:latin typeface="CMR10"/>
            </a:endParaRPr>
          </a:p>
          <a:p>
            <a:pPr algn="l"/>
            <a:r>
              <a:rPr lang="en-US" b="1" dirty="0">
                <a:latin typeface="CMR10"/>
              </a:rPr>
              <a:t>We consider the later  as a reference!</a:t>
            </a:r>
            <a:endParaRPr 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3FF000-8BFF-4678-AD93-97996E89B54C}"/>
              </a:ext>
            </a:extLst>
          </p:cNvPr>
          <p:cNvSpPr txBox="1"/>
          <p:nvPr/>
        </p:nvSpPr>
        <p:spPr>
          <a:xfrm>
            <a:off x="8754256" y="4856813"/>
            <a:ext cx="287200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YR requirement </a:t>
            </a:r>
            <a:r>
              <a:rPr lang="en-US" b="1" u="sng" dirty="0" err="1">
                <a:solidFill>
                  <a:srgbClr val="FF0000"/>
                </a:solidFill>
              </a:rPr>
              <a:t>achieveable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68CDE4ED-9120-41AD-8718-7A24A18B1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2336-0C7B-4E31-AC7D-A98726BB43AD}" type="datetime1">
              <a:rPr lang="en-US" smtClean="0"/>
              <a:t>5/4/2022</a:t>
            </a:fld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099D5FA-DBA1-4042-9AC6-1E6465028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21CA-E8A3-484B-B4E5-627C92B9538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541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047DB-4A02-4B36-A09B-98E55DCD4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b="1" dirty="0">
                <a:solidFill>
                  <a:schemeClr val="tx2">
                    <a:lumMod val="75000"/>
                  </a:schemeClr>
                </a:solidFill>
              </a:rPr>
              <a:t>dRICH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F83BFF-7F82-49B0-9BF1-1263B274F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5C14-0CB4-4A9D-B768-7E7BA5121C27}" type="datetime1">
              <a:rPr lang="en-US" smtClean="0"/>
              <a:t>5/4/2022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D2DE6B-6B11-42A7-96F9-5ADC8011F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21CA-E8A3-484B-B4E5-627C92B9538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431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">
            <a:extLst>
              <a:ext uri="{FF2B5EF4-FFF2-40B4-BE49-F238E27FC236}">
                <a16:creationId xmlns:a16="http://schemas.microsoft.com/office/drawing/2014/main" id="{061108E3-183B-49C0-8C91-785D05E013C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3DD87E-2055-4D71-B861-F2E1DAAB439F}"/>
              </a:ext>
            </a:extLst>
          </p:cNvPr>
          <p:cNvSpPr txBox="1"/>
          <p:nvPr/>
        </p:nvSpPr>
        <p:spPr>
          <a:xfrm>
            <a:off x="420914" y="333829"/>
            <a:ext cx="96637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dRICH acceptance as a function of </a:t>
            </a:r>
            <a:r>
              <a:rPr lang="en-US" sz="36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pseudorapidity</a:t>
            </a: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45ED5CF-C1AC-4EE6-84A2-971529238B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284"/>
          <a:stretch/>
        </p:blipFill>
        <p:spPr>
          <a:xfrm>
            <a:off x="164997" y="980160"/>
            <a:ext cx="6729289" cy="504792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6A57F97-B7DB-4A6B-82DF-4A4040253B01}"/>
              </a:ext>
            </a:extLst>
          </p:cNvPr>
          <p:cNvSpPr txBox="1"/>
          <p:nvPr/>
        </p:nvSpPr>
        <p:spPr>
          <a:xfrm>
            <a:off x="6629400" y="1457741"/>
            <a:ext cx="4793343" cy="26776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2800" b="0" i="0" u="none" strike="noStrike" baseline="0" dirty="0">
                <a:latin typeface="CMR10"/>
              </a:rPr>
              <a:t>YR requirement: </a:t>
            </a:r>
          </a:p>
          <a:p>
            <a:pPr algn="l"/>
            <a:r>
              <a:rPr lang="en-US" sz="2800" b="0" i="0" u="none" strike="noStrike" baseline="0" dirty="0">
                <a:latin typeface="CMR10"/>
              </a:rPr>
              <a:t>acceptance for the dRICH is 1</a:t>
            </a:r>
            <a:r>
              <a:rPr lang="en-US" sz="2800" b="0" i="0" u="none" strike="noStrike" baseline="0" dirty="0">
                <a:latin typeface="CMMI10"/>
              </a:rPr>
              <a:t>.</a:t>
            </a:r>
            <a:r>
              <a:rPr lang="en-US" sz="2800" b="0" i="0" u="none" strike="noStrike" baseline="0" dirty="0">
                <a:latin typeface="CMR10"/>
              </a:rPr>
              <a:t>0 </a:t>
            </a:r>
            <a:r>
              <a:rPr lang="en-US" sz="2800" b="0" i="0" u="none" strike="noStrike" baseline="0" dirty="0">
                <a:latin typeface="CMSY10"/>
              </a:rPr>
              <a:t>≤ </a:t>
            </a:r>
            <a:r>
              <a:rPr lang="en-US" sz="2800" b="0" i="0" u="none" strike="noStrike" baseline="0" dirty="0">
                <a:latin typeface="CMMI10"/>
              </a:rPr>
              <a:t>η </a:t>
            </a:r>
            <a:r>
              <a:rPr lang="en-US" sz="2800" b="0" i="0" u="none" strike="noStrike" baseline="0" dirty="0">
                <a:latin typeface="CMSY10"/>
              </a:rPr>
              <a:t>≤ </a:t>
            </a:r>
            <a:r>
              <a:rPr lang="en-US" sz="2800" b="0" i="0" u="none" strike="noStrike" baseline="0" dirty="0">
                <a:latin typeface="CMR10"/>
              </a:rPr>
              <a:t>3</a:t>
            </a:r>
            <a:r>
              <a:rPr lang="en-US" sz="2800" b="0" i="0" u="none" strike="noStrike" baseline="0" dirty="0">
                <a:latin typeface="CMMI10"/>
              </a:rPr>
              <a:t>.</a:t>
            </a:r>
            <a:r>
              <a:rPr lang="en-US" sz="2800" b="0" i="0" u="none" strike="noStrike" baseline="0" dirty="0">
                <a:latin typeface="CMR10"/>
              </a:rPr>
              <a:t>5. These reference numbers were</a:t>
            </a:r>
          </a:p>
          <a:p>
            <a:pPr algn="l"/>
            <a:r>
              <a:rPr lang="en-US" sz="2800" b="0" i="0" u="none" strike="noStrike" baseline="0" dirty="0">
                <a:latin typeface="CMR10"/>
              </a:rPr>
              <a:t>taken as a guidance for the ATHENA implementation.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8EABB02-F00F-47C1-87F7-6589DC656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4D04F-25DE-4855-963C-3A0CF35205D2}" type="datetime1">
              <a:rPr lang="en-US" smtClean="0"/>
              <a:t>5/4/2022</a:t>
            </a:fld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EBC1A381-8E49-4FB9-998C-BFB03C02B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21CA-E8A3-484B-B4E5-627C92B9538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501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34FF9F-17B0-4D51-8E8B-68E332B0D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3" y="1270000"/>
            <a:ext cx="6096000" cy="32487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B53048-D16D-441C-A538-0897B3711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6013" y="1270000"/>
            <a:ext cx="5785919" cy="3441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355F4F-2825-486D-B34A-C7522009737B}"/>
              </a:ext>
            </a:extLst>
          </p:cNvPr>
          <p:cNvSpPr txBox="1"/>
          <p:nvPr/>
        </p:nvSpPr>
        <p:spPr>
          <a:xfrm>
            <a:off x="2801258" y="338792"/>
            <a:ext cx="7358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Reconstructed Cherenkov Angle Vs momentum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BF315E-EEE1-4E62-9B48-F1254B30F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8868-CD96-41D3-86D0-964FBB57347D}" type="datetime1">
              <a:rPr lang="en-US" smtClean="0"/>
              <a:t>5/4/2022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702217-576F-4246-9F21-FC7DA9E7F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21CA-E8A3-484B-B4E5-627C92B9538A}" type="slidenum">
              <a:rPr lang="en-US" smtClean="0"/>
              <a:t>14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99C192-070D-442B-891B-C35FAD369903}"/>
              </a:ext>
            </a:extLst>
          </p:cNvPr>
          <p:cNvSpPr txBox="1"/>
          <p:nvPr/>
        </p:nvSpPr>
        <p:spPr>
          <a:xfrm>
            <a:off x="4038600" y="5105400"/>
            <a:ext cx="41545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@ pseudo rapidity = 2.4</a:t>
            </a:r>
          </a:p>
        </p:txBody>
      </p:sp>
    </p:spTree>
    <p:extLst>
      <p:ext uri="{BB962C8B-B14F-4D97-AF65-F5344CB8AC3E}">
        <p14:creationId xmlns:p14="http://schemas.microsoft.com/office/powerpoint/2010/main" val="3848401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A9A7692-26A4-4AD3-BA8B-8507CA254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199"/>
            <a:ext cx="5821500" cy="409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844A41A-36AE-4F78-A629-9C672EFED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501" y="838200"/>
            <a:ext cx="5821499" cy="409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E88C52-0430-4482-8D99-4C2B95201A7F}"/>
              </a:ext>
            </a:extLst>
          </p:cNvPr>
          <p:cNvSpPr txBox="1"/>
          <p:nvPr/>
        </p:nvSpPr>
        <p:spPr>
          <a:xfrm>
            <a:off x="2418837" y="253424"/>
            <a:ext cx="87786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Dependence of ring resolution with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pseudorapidity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2B1795-D8FA-4794-86B8-68BAB8A53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9F6C-D7B1-43C3-9335-79237C3F6995}" type="datetime1">
              <a:rPr lang="en-US" smtClean="0"/>
              <a:t>5/4/2022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F35DE1-704B-4970-9E1E-D9F9E42E6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21CA-E8A3-484B-B4E5-627C92B9538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315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994CA-81AE-4796-8F16-20D8B5BC5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 Sigma Separation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FB0378-4D60-4852-A7AB-1E89C9E2F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1364135"/>
            <a:ext cx="5854700" cy="41297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FB0153-2EFD-4949-BFC4-9DA1449C5B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55725"/>
            <a:ext cx="5629275" cy="4056626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8A303C-521E-45B3-A7E8-EE69201D3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9AC7F-87F8-452C-831E-21CC0906C004}" type="datetime1">
              <a:rPr lang="en-US" smtClean="0"/>
              <a:t>5/4/2022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526923-8E5A-4E67-BD28-F1565D1C0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21CA-E8A3-484B-B4E5-627C92B9538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910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F2FDF3-EA94-4C09-9E1E-1062F8FD5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195" y="662781"/>
            <a:ext cx="9754353" cy="496978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FDD54C3-7976-4DE0-8833-F35F1FB78FEF}"/>
              </a:ext>
            </a:extLst>
          </p:cNvPr>
          <p:cNvSpPr txBox="1">
            <a:spLocks/>
          </p:cNvSpPr>
          <p:nvPr/>
        </p:nvSpPr>
        <p:spPr>
          <a:xfrm>
            <a:off x="186871" y="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Performance plots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0A817C-7BA4-41F2-A2B5-7416187A458C}"/>
              </a:ext>
            </a:extLst>
          </p:cNvPr>
          <p:cNvSpPr txBox="1"/>
          <p:nvPr/>
        </p:nvSpPr>
        <p:spPr>
          <a:xfrm>
            <a:off x="903514" y="5632562"/>
            <a:ext cx="10384972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CMR10"/>
              </a:rPr>
              <a:t>Left: reconstructed Cherenkov angle peaks for a 50:50 mix of 50 GeV/c kaon and pion tracks at </a:t>
            </a:r>
            <a:r>
              <a:rPr lang="en-US" sz="1800" b="0" i="0" u="none" strike="noStrike" baseline="0" dirty="0">
                <a:latin typeface="CMMI10"/>
              </a:rPr>
              <a:t>η </a:t>
            </a:r>
            <a:r>
              <a:rPr lang="en-US" sz="1800" b="0" i="0" u="none" strike="noStrike" baseline="0" dirty="0">
                <a:latin typeface="CMR10"/>
              </a:rPr>
              <a:t>= 2</a:t>
            </a:r>
            <a:r>
              <a:rPr lang="en-US" sz="1800" b="0" i="0" u="none" strike="noStrike" baseline="0" dirty="0">
                <a:latin typeface="CMMI10"/>
              </a:rPr>
              <a:t>.</a:t>
            </a:r>
            <a:r>
              <a:rPr lang="en-US" sz="1800" b="0" i="0" u="none" strike="noStrike" baseline="0" dirty="0">
                <a:latin typeface="CMR10"/>
              </a:rPr>
              <a:t>4 are </a:t>
            </a:r>
            <a:r>
              <a:rPr lang="en-US" sz="1800" b="0" i="0" u="none" strike="noStrike" baseline="0" dirty="0">
                <a:latin typeface="CMSY10"/>
              </a:rPr>
              <a:t>∼</a:t>
            </a:r>
            <a:r>
              <a:rPr lang="en-US" sz="1800" b="0" i="0" u="none" strike="noStrike" baseline="0" dirty="0">
                <a:latin typeface="CMR10"/>
              </a:rPr>
              <a:t>3</a:t>
            </a:r>
            <a:r>
              <a:rPr lang="en-US" sz="1800" b="0" i="0" u="none" strike="noStrike" baseline="0" dirty="0">
                <a:latin typeface="CMMI10"/>
              </a:rPr>
              <a:t>σ </a:t>
            </a:r>
            <a:r>
              <a:rPr lang="en-US" sz="1800" b="0" i="0" u="none" strike="noStrike" baseline="0" dirty="0">
                <a:latin typeface="CMR10"/>
              </a:rPr>
              <a:t>apart (</a:t>
            </a:r>
            <a:r>
              <a:rPr lang="en-US" sz="1800" b="0" i="0" u="none" strike="noStrike" baseline="0" dirty="0">
                <a:latin typeface="CMMI10"/>
              </a:rPr>
              <a:t>C</a:t>
            </a:r>
            <a:r>
              <a:rPr lang="en-US" sz="800" b="0" i="0" u="none" strike="noStrike" baseline="0" dirty="0">
                <a:latin typeface="CMR7"/>
              </a:rPr>
              <a:t>2</a:t>
            </a:r>
            <a:r>
              <a:rPr lang="en-US" sz="1800" b="0" i="0" u="none" strike="noStrike" baseline="0" dirty="0">
                <a:latin typeface="CMMI10"/>
              </a:rPr>
              <a:t>F</a:t>
            </a:r>
            <a:r>
              <a:rPr lang="en-US" sz="800" b="0" i="0" u="none" strike="noStrike" baseline="0" dirty="0">
                <a:latin typeface="CMR7"/>
              </a:rPr>
              <a:t>6 </a:t>
            </a:r>
            <a:r>
              <a:rPr lang="en-US" sz="1800" b="0" i="0" u="none" strike="noStrike" baseline="0" dirty="0">
                <a:latin typeface="CMR10"/>
              </a:rPr>
              <a:t>radiator). Right: dependency of pion rejection factor on kaon detection efficiency with the selection cu varying between 37.6 </a:t>
            </a:r>
            <a:r>
              <a:rPr lang="en-US" sz="1800" b="0" i="0" u="none" strike="noStrike" baseline="0" dirty="0" err="1">
                <a:latin typeface="CMR10"/>
              </a:rPr>
              <a:t>mrad</a:t>
            </a:r>
            <a:r>
              <a:rPr lang="en-US" sz="1800" b="0" i="0" u="none" strike="noStrike" baseline="0" dirty="0">
                <a:latin typeface="CMR10"/>
              </a:rPr>
              <a:t> and 38.4 </a:t>
            </a:r>
            <a:r>
              <a:rPr lang="en-US" sz="1800" b="0" i="0" u="none" strike="noStrike" baseline="0" dirty="0" err="1">
                <a:latin typeface="CMR10"/>
              </a:rPr>
              <a:t>mrad</a:t>
            </a:r>
            <a:r>
              <a:rPr lang="en-US" sz="1800" b="0" i="0" u="none" strike="noStrike" baseline="0" dirty="0">
                <a:latin typeface="CMR10"/>
              </a:rPr>
              <a:t> applied to the left hand side plot.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F04100-E168-4DF2-884F-00C38A35B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BBF2-C4FB-4ED5-8347-B65FEE7467E7}" type="datetime1">
              <a:rPr lang="en-US" smtClean="0"/>
              <a:t>5/4/2022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981EF6-BB76-43FA-B377-6D6601B6E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21CA-E8A3-484B-B4E5-627C92B9538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0997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63C19967-CEA0-4C32-9724-F799F607D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18" y="644525"/>
            <a:ext cx="4924425" cy="513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C189DFF-A400-4707-B8C7-D7030F899B96}"/>
              </a:ext>
            </a:extLst>
          </p:cNvPr>
          <p:cNvGrpSpPr/>
          <p:nvPr/>
        </p:nvGrpSpPr>
        <p:grpSpPr>
          <a:xfrm>
            <a:off x="5505450" y="792118"/>
            <a:ext cx="6238875" cy="4419600"/>
            <a:chOff x="5505450" y="1079500"/>
            <a:chExt cx="6238875" cy="44196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7917D69-6FFB-44E4-BD66-85B09F413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05450" y="1079500"/>
              <a:ext cx="6238875" cy="44196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DFC5908-E42C-4AD5-AE82-AF650BD3723E}"/>
                </a:ext>
              </a:extLst>
            </p:cNvPr>
            <p:cNvSpPr txBox="1"/>
            <p:nvPr/>
          </p:nvSpPr>
          <p:spPr>
            <a:xfrm>
              <a:off x="8624887" y="1994625"/>
              <a:ext cx="309315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Reconstructed Kaon mass from</a:t>
              </a:r>
              <a:br>
                <a:rPr lang="en-US" dirty="0"/>
              </a:br>
              <a:r>
                <a:rPr lang="en-US" dirty="0"/>
                <a:t>Cherenkov angle.</a:t>
              </a:r>
            </a:p>
            <a:p>
              <a:r>
                <a:rPr lang="en-US" dirty="0"/>
                <a:t>~495 MeV/c</a:t>
              </a:r>
              <a:r>
                <a:rPr lang="en-US" baseline="30000" dirty="0"/>
                <a:t>2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8ECDB52-357C-47FB-BEC4-C452BC9AF14F}"/>
              </a:ext>
            </a:extLst>
          </p:cNvPr>
          <p:cNvSpPr txBox="1"/>
          <p:nvPr/>
        </p:nvSpPr>
        <p:spPr>
          <a:xfrm>
            <a:off x="669901" y="5778500"/>
            <a:ext cx="11212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Particle Mass as a function of momentum retrieved from reconstructed Cherenkov angle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28B22686-E00A-43D0-9A8C-C6E1A57F8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1C34E-7407-4A5F-B306-267B365E8FD4}" type="datetime1">
              <a:rPr lang="en-US" smtClean="0"/>
              <a:t>5/4/2022</a:t>
            </a:fld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0B960E9F-E960-40A0-AAC0-652351C73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21CA-E8A3-484B-B4E5-627C92B9538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900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047DB-4A02-4B36-A09B-98E55DCD4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b="1" dirty="0">
                <a:solidFill>
                  <a:schemeClr val="tx2">
                    <a:lumMod val="75000"/>
                  </a:schemeClr>
                </a:solidFill>
              </a:rPr>
              <a:t>IRT library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F83BFF-7F82-49B0-9BF1-1263B274F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5C14-0CB4-4A9D-B768-7E7BA5121C27}" type="datetime1">
              <a:rPr lang="en-US" smtClean="0"/>
              <a:t>5/4/2022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D2DE6B-6B11-42A7-96F9-5ADC8011F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21CA-E8A3-484B-B4E5-627C92B9538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784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FDD54C3-7976-4DE0-8833-F35F1FB78FEF}"/>
              </a:ext>
            </a:extLst>
          </p:cNvPr>
          <p:cNvSpPr txBox="1">
            <a:spLocks/>
          </p:cNvSpPr>
          <p:nvPr/>
        </p:nvSpPr>
        <p:spPr>
          <a:xfrm>
            <a:off x="186871" y="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Inverse Ray Tracing: concept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F04100-E168-4DF2-884F-00C38A35B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BBF2-C4FB-4ED5-8347-B65FEE7467E7}" type="datetime1">
              <a:rPr lang="en-US" smtClean="0"/>
              <a:t>5/4/2022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981EF6-BB76-43FA-B377-6D6601B6E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21CA-E8A3-484B-B4E5-627C92B9538A}" type="slidenum">
              <a:rPr lang="en-US" smtClean="0"/>
              <a:t>3</a:t>
            </a:fld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553F8C4-92DE-BC6C-3F85-85061514E643}"/>
              </a:ext>
            </a:extLst>
          </p:cNvPr>
          <p:cNvSpPr/>
          <p:nvPr/>
        </p:nvSpPr>
        <p:spPr>
          <a:xfrm>
            <a:off x="3236416" y="4959108"/>
            <a:ext cx="457200" cy="489017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ED0D963-8B7A-A4A9-024B-F3D874928F86}"/>
              </a:ext>
            </a:extLst>
          </p:cNvPr>
          <p:cNvSpPr/>
          <p:nvPr/>
        </p:nvSpPr>
        <p:spPr>
          <a:xfrm rot="20776496">
            <a:off x="2719100" y="4927631"/>
            <a:ext cx="956357" cy="917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F9B7DFA-866F-9534-EBFD-E103C0EC58A9}"/>
              </a:ext>
            </a:extLst>
          </p:cNvPr>
          <p:cNvSpPr/>
          <p:nvPr/>
        </p:nvSpPr>
        <p:spPr>
          <a:xfrm>
            <a:off x="5990899" y="2149109"/>
            <a:ext cx="4344315" cy="4504088"/>
          </a:xfrm>
          <a:prstGeom prst="ellipse">
            <a:avLst/>
          </a:prstGeom>
          <a:noFill/>
          <a:ln w="476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E51A5B-6840-5D13-905A-9576BE401C20}"/>
              </a:ext>
            </a:extLst>
          </p:cNvPr>
          <p:cNvSpPr/>
          <p:nvPr/>
        </p:nvSpPr>
        <p:spPr>
          <a:xfrm rot="1084361">
            <a:off x="5746862" y="1811773"/>
            <a:ext cx="4037981" cy="49264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3" name="Concept Detectors…">
            <a:extLst>
              <a:ext uri="{FF2B5EF4-FFF2-40B4-BE49-F238E27FC236}">
                <a16:creationId xmlns:a16="http://schemas.microsoft.com/office/drawing/2014/main" id="{8D999696-D7CE-E0D8-700B-182D94307C8E}"/>
              </a:ext>
            </a:extLst>
          </p:cNvPr>
          <p:cNvSpPr txBox="1">
            <a:spLocks/>
          </p:cNvSpPr>
          <p:nvPr/>
        </p:nvSpPr>
        <p:spPr>
          <a:xfrm>
            <a:off x="174289" y="882811"/>
            <a:ext cx="11748689" cy="1217561"/>
          </a:xfrm>
          <a:prstGeom prst="rect">
            <a:avLst/>
          </a:prstGeom>
        </p:spPr>
        <p:txBody>
          <a:bodyPr vert="horz" lIns="67733" tIns="67733" rIns="67733" bIns="67733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3323" marR="55032" indent="-423323">
              <a:buClr>
                <a:srgbClr val="FF2600"/>
              </a:buClr>
              <a:buSzPct val="120000"/>
              <a:defRPr sz="2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lang="en-US" sz="22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Originally implemented by HERMES Collaboration</a:t>
            </a:r>
            <a:endParaRPr lang="en-US" sz="22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423323" marR="55032" indent="-423323">
              <a:buClr>
                <a:srgbClr val="FF2600"/>
              </a:buClr>
              <a:buSzPct val="120000"/>
              <a:defRPr sz="2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lang="en-US" sz="22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Recent re-implementations by Alessio del Dotto (2D), Roberto (2D), Marco (3D), …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257FE27-03E6-5627-A9A0-8CA955D1546E}"/>
              </a:ext>
            </a:extLst>
          </p:cNvPr>
          <p:cNvCxnSpPr>
            <a:cxnSpLocks/>
          </p:cNvCxnSpPr>
          <p:nvPr/>
        </p:nvCxnSpPr>
        <p:spPr>
          <a:xfrm flipV="1">
            <a:off x="1248355" y="4959107"/>
            <a:ext cx="2577637" cy="918543"/>
          </a:xfrm>
          <a:prstGeom prst="straightConnector1">
            <a:avLst/>
          </a:prstGeom>
          <a:ln w="15875">
            <a:solidFill>
              <a:schemeClr val="tx1"/>
            </a:solidFill>
            <a:prstDash val="lg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CCA69891-65C5-586C-FB5D-3A2237CDF6FE}"/>
              </a:ext>
            </a:extLst>
          </p:cNvPr>
          <p:cNvSpPr/>
          <p:nvPr/>
        </p:nvSpPr>
        <p:spPr>
          <a:xfrm>
            <a:off x="2558144" y="4572001"/>
            <a:ext cx="174169" cy="1786896"/>
          </a:xfrm>
          <a:prstGeom prst="rect">
            <a:avLst/>
          </a:prstGeom>
          <a:solidFill>
            <a:srgbClr val="92D050">
              <a:alpha val="23524"/>
            </a:srgb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1AEE86F-0288-DCAB-4454-AF2A40D04931}"/>
              </a:ext>
            </a:extLst>
          </p:cNvPr>
          <p:cNvCxnSpPr>
            <a:cxnSpLocks/>
          </p:cNvCxnSpPr>
          <p:nvPr/>
        </p:nvCxnSpPr>
        <p:spPr>
          <a:xfrm>
            <a:off x="3368891" y="2395871"/>
            <a:ext cx="0" cy="14176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xplosion 1 16">
            <a:extLst>
              <a:ext uri="{FF2B5EF4-FFF2-40B4-BE49-F238E27FC236}">
                <a16:creationId xmlns:a16="http://schemas.microsoft.com/office/drawing/2014/main" id="{DB4A3EC1-3C2E-A69E-4E7C-89C945613F1F}"/>
              </a:ext>
            </a:extLst>
          </p:cNvPr>
          <p:cNvSpPr/>
          <p:nvPr/>
        </p:nvSpPr>
        <p:spPr>
          <a:xfrm>
            <a:off x="2569028" y="5310585"/>
            <a:ext cx="152400" cy="185057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8" name="Explosion 1 17">
            <a:extLst>
              <a:ext uri="{FF2B5EF4-FFF2-40B4-BE49-F238E27FC236}">
                <a16:creationId xmlns:a16="http://schemas.microsoft.com/office/drawing/2014/main" id="{2BCEE199-3B89-FDEB-C1D4-78BF83C57063}"/>
              </a:ext>
            </a:extLst>
          </p:cNvPr>
          <p:cNvSpPr/>
          <p:nvPr/>
        </p:nvSpPr>
        <p:spPr>
          <a:xfrm>
            <a:off x="3292691" y="3356604"/>
            <a:ext cx="152400" cy="185057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3033B29-2C37-AF1C-6D36-6D5AEC8C8651}"/>
              </a:ext>
            </a:extLst>
          </p:cNvPr>
          <p:cNvSpPr txBox="1"/>
          <p:nvPr/>
        </p:nvSpPr>
        <p:spPr>
          <a:xfrm>
            <a:off x="2041961" y="6358898"/>
            <a:ext cx="11791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radiator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C8E74E0-496D-0B0B-D45A-D4F32431B1F2}"/>
              </a:ext>
            </a:extLst>
          </p:cNvPr>
          <p:cNvSpPr txBox="1"/>
          <p:nvPr/>
        </p:nvSpPr>
        <p:spPr>
          <a:xfrm>
            <a:off x="2569027" y="3718232"/>
            <a:ext cx="1774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sensor plane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F7C65C7-EBF4-A50D-DB49-6A97EC40DE2B}"/>
              </a:ext>
            </a:extLst>
          </p:cNvPr>
          <p:cNvSpPr txBox="1"/>
          <p:nvPr/>
        </p:nvSpPr>
        <p:spPr>
          <a:xfrm>
            <a:off x="10209472" y="5310585"/>
            <a:ext cx="979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mirror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AB3862-6892-4155-7772-D035FFE9AF79}"/>
              </a:ext>
            </a:extLst>
          </p:cNvPr>
          <p:cNvSpPr txBox="1"/>
          <p:nvPr/>
        </p:nvSpPr>
        <p:spPr>
          <a:xfrm>
            <a:off x="174289" y="4195969"/>
            <a:ext cx="1989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accent1">
                    <a:lumMod val="50000"/>
                  </a:schemeClr>
                </a:solidFill>
              </a:rPr>
              <a:t>emission point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3DEE7A5-B9EC-49CA-EB18-06F4A8DBAF3D}"/>
              </a:ext>
            </a:extLst>
          </p:cNvPr>
          <p:cNvSpPr txBox="1"/>
          <p:nvPr/>
        </p:nvSpPr>
        <p:spPr>
          <a:xfrm>
            <a:off x="635877" y="2211674"/>
            <a:ext cx="2069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accent1">
                    <a:lumMod val="50000"/>
                  </a:schemeClr>
                </a:solidFill>
              </a:rPr>
              <a:t>detection point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B6A9814-7989-DD2A-BAD9-3460BCA558D1}"/>
              </a:ext>
            </a:extLst>
          </p:cNvPr>
          <p:cNvCxnSpPr>
            <a:cxnSpLocks/>
          </p:cNvCxnSpPr>
          <p:nvPr/>
        </p:nvCxnSpPr>
        <p:spPr>
          <a:xfrm>
            <a:off x="953687" y="4583570"/>
            <a:ext cx="1604456" cy="727015"/>
          </a:xfrm>
          <a:prstGeom prst="straightConnector1">
            <a:avLst/>
          </a:prstGeom>
          <a:ln w="15875">
            <a:prstDash val="lg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B96B627A-4180-CD14-020A-E2C327751632}"/>
              </a:ext>
            </a:extLst>
          </p:cNvPr>
          <p:cNvSpPr txBox="1"/>
          <p:nvPr/>
        </p:nvSpPr>
        <p:spPr>
          <a:xfrm>
            <a:off x="10435466" y="3936340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</a:rPr>
              <a:t>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244B369-E459-BB33-55B6-974F00819D74}"/>
              </a:ext>
            </a:extLst>
          </p:cNvPr>
          <p:cNvSpPr txBox="1"/>
          <p:nvPr/>
        </p:nvSpPr>
        <p:spPr>
          <a:xfrm rot="20439247">
            <a:off x="682127" y="5572334"/>
            <a:ext cx="3500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charged particle trajectory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FD3ED87-6BA1-EC84-23C9-0B1C18AE29A2}"/>
              </a:ext>
            </a:extLst>
          </p:cNvPr>
          <p:cNvCxnSpPr>
            <a:cxnSpLocks/>
          </p:cNvCxnSpPr>
          <p:nvPr/>
        </p:nvCxnSpPr>
        <p:spPr>
          <a:xfrm>
            <a:off x="1565064" y="2621926"/>
            <a:ext cx="1604456" cy="727015"/>
          </a:xfrm>
          <a:prstGeom prst="straightConnector1">
            <a:avLst/>
          </a:prstGeom>
          <a:ln w="15875">
            <a:prstDash val="lg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781E795-BF82-BCD7-F1AB-FE7EEB04308D}"/>
              </a:ext>
            </a:extLst>
          </p:cNvPr>
          <p:cNvCxnSpPr>
            <a:cxnSpLocks/>
            <a:endCxn id="11" idx="6"/>
          </p:cNvCxnSpPr>
          <p:nvPr/>
        </p:nvCxnSpPr>
        <p:spPr>
          <a:xfrm flipV="1">
            <a:off x="2654736" y="4401153"/>
            <a:ext cx="7680477" cy="1006979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6541B63-A0E8-F7C2-C509-EFD2644ABA10}"/>
              </a:ext>
            </a:extLst>
          </p:cNvPr>
          <p:cNvCxnSpPr>
            <a:cxnSpLocks/>
            <a:endCxn id="11" idx="6"/>
          </p:cNvCxnSpPr>
          <p:nvPr/>
        </p:nvCxnSpPr>
        <p:spPr>
          <a:xfrm>
            <a:off x="3373189" y="3471524"/>
            <a:ext cx="6962025" cy="929629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2BF69D5A-F9B5-D83E-DC5F-04ACD82BAFA1}"/>
              </a:ext>
            </a:extLst>
          </p:cNvPr>
          <p:cNvSpPr/>
          <p:nvPr/>
        </p:nvSpPr>
        <p:spPr>
          <a:xfrm>
            <a:off x="10205329" y="4215405"/>
            <a:ext cx="259768" cy="30981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9776A79-3B6B-379E-2E3B-F53A8592CE98}"/>
              </a:ext>
            </a:extLst>
          </p:cNvPr>
          <p:cNvSpPr txBox="1"/>
          <p:nvPr/>
        </p:nvSpPr>
        <p:spPr>
          <a:xfrm>
            <a:off x="3672141" y="4912360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Symbol" pitchFamily="2" charset="2"/>
              </a:rPr>
              <a:t>q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20D89E8-1C33-1ABA-BF40-7885B0A2E025}"/>
              </a:ext>
            </a:extLst>
          </p:cNvPr>
          <p:cNvCxnSpPr>
            <a:cxnSpLocks/>
          </p:cNvCxnSpPr>
          <p:nvPr/>
        </p:nvCxnSpPr>
        <p:spPr>
          <a:xfrm flipH="1">
            <a:off x="3976431" y="2895570"/>
            <a:ext cx="3160189" cy="2169020"/>
          </a:xfrm>
          <a:prstGeom prst="straightConnector1">
            <a:avLst/>
          </a:prstGeom>
          <a:ln w="15875">
            <a:solidFill>
              <a:srgbClr val="7030A0"/>
            </a:solidFill>
            <a:prstDash val="dashDot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F651A78A-F651-75AF-196D-A8A81A370BE8}"/>
              </a:ext>
            </a:extLst>
          </p:cNvPr>
          <p:cNvSpPr txBox="1"/>
          <p:nvPr/>
        </p:nvSpPr>
        <p:spPr>
          <a:xfrm>
            <a:off x="5127421" y="2463290"/>
            <a:ext cx="6023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we want to know this angle (</a:t>
            </a:r>
            <a:r>
              <a:rPr lang="en-US" sz="2400" i="1" dirty="0">
                <a:solidFill>
                  <a:srgbClr val="7030A0"/>
                </a:solidFill>
              </a:rPr>
              <a:t>and nothing else!</a:t>
            </a:r>
            <a:r>
              <a:rPr lang="en-US" sz="2400" dirty="0">
                <a:solidFill>
                  <a:srgbClr val="7030A0"/>
                </a:solidFill>
              </a:rPr>
              <a:t>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0B9220B-49A1-FCA5-433C-7E5BFBA19DAA}"/>
              </a:ext>
            </a:extLst>
          </p:cNvPr>
          <p:cNvSpPr txBox="1"/>
          <p:nvPr/>
        </p:nvSpPr>
        <p:spPr>
          <a:xfrm rot="21179394">
            <a:off x="4857615" y="4843356"/>
            <a:ext cx="3777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Cherenkov photon trajectory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91DF993-615D-A605-D2D2-318F2A597E9D}"/>
              </a:ext>
            </a:extLst>
          </p:cNvPr>
          <p:cNvSpPr txBox="1"/>
          <p:nvPr/>
        </p:nvSpPr>
        <p:spPr>
          <a:xfrm>
            <a:off x="10364642" y="3645876"/>
            <a:ext cx="2109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reflection point</a:t>
            </a:r>
          </a:p>
        </p:txBody>
      </p:sp>
    </p:spTree>
    <p:extLst>
      <p:ext uri="{BB962C8B-B14F-4D97-AF65-F5344CB8AC3E}">
        <p14:creationId xmlns:p14="http://schemas.microsoft.com/office/powerpoint/2010/main" val="1550895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FDD54C3-7976-4DE0-8833-F35F1FB78FEF}"/>
              </a:ext>
            </a:extLst>
          </p:cNvPr>
          <p:cNvSpPr txBox="1">
            <a:spLocks/>
          </p:cNvSpPr>
          <p:nvPr/>
        </p:nvSpPr>
        <p:spPr>
          <a:xfrm>
            <a:off x="186871" y="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Inverse Ray Tracing: machinery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E51A5B-6840-5D13-905A-9576BE401C20}"/>
              </a:ext>
            </a:extLst>
          </p:cNvPr>
          <p:cNvSpPr/>
          <p:nvPr/>
        </p:nvSpPr>
        <p:spPr>
          <a:xfrm rot="1084361">
            <a:off x="5746862" y="1811773"/>
            <a:ext cx="4037981" cy="49264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6" name="Concept Detectors…">
            <a:extLst>
              <a:ext uri="{FF2B5EF4-FFF2-40B4-BE49-F238E27FC236}">
                <a16:creationId xmlns:a16="http://schemas.microsoft.com/office/drawing/2014/main" id="{314B2BBF-F1CC-3D94-9210-BFD45ABBB987}"/>
              </a:ext>
            </a:extLst>
          </p:cNvPr>
          <p:cNvSpPr txBox="1">
            <a:spLocks/>
          </p:cNvSpPr>
          <p:nvPr/>
        </p:nvSpPr>
        <p:spPr>
          <a:xfrm>
            <a:off x="345342" y="948700"/>
            <a:ext cx="11748689" cy="5223504"/>
          </a:xfrm>
          <a:prstGeom prst="rect">
            <a:avLst/>
          </a:prstGeom>
        </p:spPr>
        <p:txBody>
          <a:bodyPr vert="horz" lIns="67733" tIns="67733" rIns="67733" bIns="67733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3323" marR="55032" indent="-423323">
              <a:buClr>
                <a:srgbClr val="FF2600"/>
              </a:buClr>
              <a:buSzPct val="120000"/>
              <a:defRPr sz="2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lang="en-US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In case of a single (unknown!) reflection point the task is reduced to a 2D case, a quartic equation follows, can be solved iteratively (e.g. using the Newton method) </a:t>
            </a:r>
          </a:p>
          <a:p>
            <a:pPr marL="423323" marR="55032" indent="-423323">
              <a:buClr>
                <a:srgbClr val="FF2600"/>
              </a:buClr>
              <a:buSzPct val="120000"/>
              <a:defRPr sz="2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lang="en-US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The math can be extended to a case with a second (flat!) mirror</a:t>
            </a:r>
          </a:p>
          <a:p>
            <a:pPr marL="423323" marR="55032" indent="-423323">
              <a:buClr>
                <a:srgbClr val="FF2600"/>
              </a:buClr>
              <a:buSzPct val="120000"/>
              <a:defRPr sz="2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lang="en-US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For dRICH the refraction on aerogel boundary can be accounted in a more or less consistent way a posteriori</a:t>
            </a:r>
          </a:p>
          <a:p>
            <a:pPr marL="423323" marR="55032" indent="-423323">
              <a:buClr>
                <a:srgbClr val="FF2600"/>
              </a:buClr>
              <a:buSzPct val="120000"/>
              <a:defRPr sz="2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lang="en-US" sz="24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23323" marR="55032" indent="-423323">
              <a:buClr>
                <a:srgbClr val="FF2600"/>
              </a:buClr>
              <a:buSzPct val="120000"/>
              <a:defRPr sz="2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lang="en-US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More complicated cases (tilted aerogel tiles, acrylic layer, 2-d spherical mirror) require generalization into 3D space</a:t>
            </a:r>
          </a:p>
          <a:p>
            <a:pPr marL="423323" marR="55032" indent="-423323">
              <a:buClr>
                <a:srgbClr val="FF2600"/>
              </a:buClr>
              <a:buSzPct val="120000"/>
              <a:defRPr sz="2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lang="en-US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Some sort of bookkeeping is required when</a:t>
            </a:r>
          </a:p>
          <a:p>
            <a:pPr marL="789074" marR="55032" indent="-423323">
              <a:buClr>
                <a:srgbClr val="FF2600"/>
              </a:buClr>
              <a:buSzPct val="120000"/>
              <a:defRPr sz="2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lang="en-US" sz="2133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a single charged particle produces Cherenkov photons detected in different sectors</a:t>
            </a:r>
          </a:p>
          <a:p>
            <a:pPr marL="789074" marR="55032" indent="-423323">
              <a:buClr>
                <a:srgbClr val="FF2600"/>
              </a:buClr>
              <a:buSzPct val="120000"/>
              <a:defRPr sz="2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lang="en-US" sz="2133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133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pair of [emission, detection] 3D points allows for more than one optical path (like in a dual mirror configuration)</a:t>
            </a:r>
          </a:p>
          <a:p>
            <a:pPr marL="423323" marR="55032" indent="-423323">
              <a:buClr>
                <a:srgbClr val="FF2600"/>
              </a:buClr>
              <a:buSzPct val="120000"/>
              <a:defRPr sz="2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lang="en-US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Very important: GEANT geometry should be consistent with the optical setup! </a:t>
            </a:r>
          </a:p>
        </p:txBody>
      </p:sp>
    </p:spTree>
    <p:extLst>
      <p:ext uri="{BB962C8B-B14F-4D97-AF65-F5344CB8AC3E}">
        <p14:creationId xmlns:p14="http://schemas.microsoft.com/office/powerpoint/2010/main" val="3390888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FDD54C3-7976-4DE0-8833-F35F1FB78FEF}"/>
              </a:ext>
            </a:extLst>
          </p:cNvPr>
          <p:cNvSpPr txBox="1">
            <a:spLocks/>
          </p:cNvSpPr>
          <p:nvPr/>
        </p:nvSpPr>
        <p:spPr>
          <a:xfrm>
            <a:off x="186871" y="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Inverse Ray Tracing: implementation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E51A5B-6840-5D13-905A-9576BE401C20}"/>
              </a:ext>
            </a:extLst>
          </p:cNvPr>
          <p:cNvSpPr/>
          <p:nvPr/>
        </p:nvSpPr>
        <p:spPr>
          <a:xfrm rot="1084361">
            <a:off x="5746862" y="1811773"/>
            <a:ext cx="4037981" cy="49264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" name="Concept Detectors…">
            <a:extLst>
              <a:ext uri="{FF2B5EF4-FFF2-40B4-BE49-F238E27FC236}">
                <a16:creationId xmlns:a16="http://schemas.microsoft.com/office/drawing/2014/main" id="{5F835C90-7009-2D69-D6F2-E19860ABD571}"/>
              </a:ext>
            </a:extLst>
          </p:cNvPr>
          <p:cNvSpPr txBox="1">
            <a:spLocks/>
          </p:cNvSpPr>
          <p:nvPr/>
        </p:nvSpPr>
        <p:spPr>
          <a:xfrm>
            <a:off x="221654" y="1634496"/>
            <a:ext cx="11748689" cy="4548589"/>
          </a:xfrm>
          <a:prstGeom prst="rect">
            <a:avLst/>
          </a:prstGeom>
        </p:spPr>
        <p:txBody>
          <a:bodyPr vert="horz" lIns="67733" tIns="67733" rIns="67733" bIns="67733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3323" marR="55032" indent="-423323">
              <a:buClr>
                <a:srgbClr val="FF2600"/>
              </a:buClr>
              <a:buSzPct val="120000"/>
              <a:defRPr sz="2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lang="en-US" sz="2667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A compact C++ library</a:t>
            </a:r>
          </a:p>
          <a:p>
            <a:pPr marL="1154824" marR="55032" indent="-423323">
              <a:buClr>
                <a:srgbClr val="FF2600"/>
              </a:buClr>
              <a:buSzPct val="120000"/>
              <a:defRPr sz="2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lang="en-US" sz="2133" dirty="0">
                <a:solidFill>
                  <a:srgbClr val="C00000"/>
                </a:solidFill>
                <a:highlight>
                  <a:srgbClr val="00FF00"/>
                </a:highlight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Can be used in a standalone GEANT code as well as in the ATHENA environment</a:t>
            </a:r>
          </a:p>
          <a:p>
            <a:pPr marL="1154824" marR="55032" indent="-423323">
              <a:buClr>
                <a:srgbClr val="FF2600"/>
              </a:buClr>
              <a:buSzPct val="120000"/>
              <a:defRPr sz="2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lang="en-US" sz="2133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Optical geometry ROOT class instance is created </a:t>
            </a:r>
            <a:r>
              <a:rPr lang="en-US" sz="2133" i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in the same code, which creates RICH detector </a:t>
            </a:r>
            <a:r>
              <a:rPr lang="en-US" sz="2133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(therefore simulation-vs-reconstruction consistency is guaranteed)</a:t>
            </a:r>
          </a:p>
          <a:p>
            <a:pPr marL="1154824" marR="55032" indent="-423323">
              <a:buClr>
                <a:srgbClr val="FF2600"/>
              </a:buClr>
              <a:buSzPct val="120000"/>
              <a:defRPr sz="2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lang="en-US" sz="2133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Persistency model: </a:t>
            </a:r>
            <a:r>
              <a:rPr lang="en-US" sz="2133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optical setup </a:t>
            </a:r>
            <a:r>
              <a:rPr lang="en-US" sz="2133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dump in ROOT format</a:t>
            </a:r>
          </a:p>
          <a:p>
            <a:pPr marL="1154824" marR="55032" indent="-423323">
              <a:buClr>
                <a:srgbClr val="FF2600"/>
              </a:buClr>
              <a:buSzPct val="120000"/>
              <a:defRPr sz="2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lang="en-US" sz="2133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Newton-Gauss iterative solver for optical path defined by arbitrary sequence of </a:t>
            </a:r>
            <a:r>
              <a:rPr lang="en-US" sz="2133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refractive and reflective surfaces in 3D (presently flat and spherical boundaries only)</a:t>
            </a:r>
          </a:p>
          <a:p>
            <a:pPr marL="1154824" marR="55032" indent="-423323">
              <a:buClr>
                <a:srgbClr val="FF2600"/>
              </a:buClr>
              <a:buSzPct val="120000"/>
              <a:defRPr sz="2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lang="en-US" sz="2133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Absorbtion length accounting (azimuthally-asymmetric shift of emission point)</a:t>
            </a:r>
          </a:p>
          <a:p>
            <a:pPr marL="1154824" marR="55032" indent="-423323">
              <a:buClr>
                <a:srgbClr val="FF2600"/>
              </a:buClr>
              <a:buSzPct val="120000"/>
              <a:defRPr sz="2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lang="en-US" sz="2133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Emission angle uncertainly calculation (it does depend on the azimuthal angle!) </a:t>
            </a:r>
          </a:p>
          <a:p>
            <a:pPr marL="1154824" marR="55032" indent="-423323">
              <a:buClr>
                <a:srgbClr val="FF2600"/>
              </a:buClr>
              <a:buSzPct val="120000"/>
              <a:defRPr sz="2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lang="en-US" sz="2133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A wrapper for sampling along the charged particle trajectory (magnetic field case, etc.)</a:t>
            </a:r>
            <a:endParaRPr lang="en-US" sz="2133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F16EE8-2F6C-337F-508B-FAFC5B19EFF2}"/>
              </a:ext>
            </a:extLst>
          </p:cNvPr>
          <p:cNvSpPr txBox="1"/>
          <p:nvPr/>
        </p:nvSpPr>
        <p:spPr>
          <a:xfrm>
            <a:off x="424543" y="948696"/>
            <a:ext cx="10792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Repository (as of Dec 15, 2021) : </a:t>
            </a:r>
            <a:r>
              <a:rPr lang="en-US" sz="2400" dirty="0">
                <a:hlinkClick r:id="rId2"/>
              </a:rPr>
              <a:t>https://eicweb.phy.anl.gov/EIC/irt/-/tree/irt-init-v02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7024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FDD54C3-7976-4DE0-8833-F35F1FB78FEF}"/>
              </a:ext>
            </a:extLst>
          </p:cNvPr>
          <p:cNvSpPr txBox="1">
            <a:spLocks/>
          </p:cNvSpPr>
          <p:nvPr/>
        </p:nvSpPr>
        <p:spPr>
          <a:xfrm>
            <a:off x="186870" y="0"/>
            <a:ext cx="11943017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Inverse Ray Tracing: application (standalone GEANT4)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E51A5B-6840-5D13-905A-9576BE401C20}"/>
              </a:ext>
            </a:extLst>
          </p:cNvPr>
          <p:cNvSpPr/>
          <p:nvPr/>
        </p:nvSpPr>
        <p:spPr>
          <a:xfrm rot="1084361">
            <a:off x="5746862" y="1811773"/>
            <a:ext cx="4037981" cy="49264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2E30308-7D42-562C-2F4C-7E008D4283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98" t="17698" r="59304" b="19442"/>
          <a:stretch/>
        </p:blipFill>
        <p:spPr>
          <a:xfrm>
            <a:off x="1219183" y="801309"/>
            <a:ext cx="10013124" cy="562018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A383723-44C4-89E8-BC83-293FB15AB41F}"/>
              </a:ext>
            </a:extLst>
          </p:cNvPr>
          <p:cNvGrpSpPr/>
          <p:nvPr/>
        </p:nvGrpSpPr>
        <p:grpSpPr>
          <a:xfrm>
            <a:off x="4561869" y="6149749"/>
            <a:ext cx="686407" cy="685004"/>
            <a:chOff x="2808750" y="4552898"/>
            <a:chExt cx="514805" cy="513753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ED91DD4F-792C-AA2C-A734-EA0A3BD485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07871" y="4552898"/>
              <a:ext cx="0" cy="2857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6A2C6EE-C16A-27F8-9525-72906069E888}"/>
                </a:ext>
              </a:extLst>
            </p:cNvPr>
            <p:cNvSpPr txBox="1"/>
            <p:nvPr/>
          </p:nvSpPr>
          <p:spPr>
            <a:xfrm>
              <a:off x="2808750" y="4858902"/>
              <a:ext cx="514805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+190cm</a:t>
              </a:r>
            </a:p>
          </p:txBody>
        </p:sp>
      </p:grpSp>
      <p:sp>
        <p:nvSpPr>
          <p:cNvPr id="9" name="Google Shape;336;p24">
            <a:extLst>
              <a:ext uri="{FF2B5EF4-FFF2-40B4-BE49-F238E27FC236}">
                <a16:creationId xmlns:a16="http://schemas.microsoft.com/office/drawing/2014/main" id="{9180524A-7622-81E7-EAE1-C6A38371A9A8}"/>
              </a:ext>
            </a:extLst>
          </p:cNvPr>
          <p:cNvSpPr txBox="1"/>
          <p:nvPr/>
        </p:nvSpPr>
        <p:spPr>
          <a:xfrm rot="16200000">
            <a:off x="4318375" y="3068765"/>
            <a:ext cx="1608164" cy="451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en-US" sz="1333" dirty="0">
                <a:highlight>
                  <a:schemeClr val="lt2"/>
                </a:highlight>
              </a:rPr>
              <a:t>sensor plane(s)</a:t>
            </a:r>
            <a:endParaRPr sz="1333" dirty="0">
              <a:highlight>
                <a:schemeClr val="lt2"/>
              </a:highlight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C49507F-FF96-A626-0D9D-5D915D91AF8C}"/>
              </a:ext>
            </a:extLst>
          </p:cNvPr>
          <p:cNvCxnSpPr>
            <a:cxnSpLocks/>
          </p:cNvCxnSpPr>
          <p:nvPr/>
        </p:nvCxnSpPr>
        <p:spPr>
          <a:xfrm flipH="1">
            <a:off x="7686597" y="3821160"/>
            <a:ext cx="6676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1BE6EC6-675F-0FAF-D4F4-2561A569DEB5}"/>
              </a:ext>
            </a:extLst>
          </p:cNvPr>
          <p:cNvGrpSpPr/>
          <p:nvPr/>
        </p:nvGrpSpPr>
        <p:grpSpPr>
          <a:xfrm>
            <a:off x="4553868" y="1257850"/>
            <a:ext cx="901530" cy="2036566"/>
            <a:chOff x="3415399" y="943387"/>
            <a:chExt cx="676147" cy="152742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1ECD937-43F9-5E52-B6D0-70685BC0EF3D}"/>
                </a:ext>
              </a:extLst>
            </p:cNvPr>
            <p:cNvSpPr txBox="1"/>
            <p:nvPr/>
          </p:nvSpPr>
          <p:spPr>
            <a:xfrm>
              <a:off x="3415399" y="943387"/>
              <a:ext cx="676147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gap ~ 10cm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166CB0B8-8E69-E1EB-5207-75F114F0C39C}"/>
                </a:ext>
              </a:extLst>
            </p:cNvPr>
            <p:cNvCxnSpPr>
              <a:cxnSpLocks/>
              <a:endCxn id="9" idx="0"/>
            </p:cNvCxnSpPr>
            <p:nvPr/>
          </p:nvCxnSpPr>
          <p:spPr>
            <a:xfrm>
              <a:off x="3663047" y="1209780"/>
              <a:ext cx="9557" cy="126103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7E4955B5-ED94-F2BA-ED50-E8B4B55CB628}"/>
              </a:ext>
            </a:extLst>
          </p:cNvPr>
          <p:cNvSpPr txBox="1"/>
          <p:nvPr/>
        </p:nvSpPr>
        <p:spPr>
          <a:xfrm>
            <a:off x="7504988" y="3109351"/>
            <a:ext cx="620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Symbol" pitchFamily="2" charset="2"/>
              </a:rPr>
              <a:t>q</a:t>
            </a:r>
            <a:r>
              <a:rPr lang="en-US" sz="1200" dirty="0">
                <a:solidFill>
                  <a:schemeClr val="bg1"/>
                </a:solidFill>
              </a:rPr>
              <a:t> = 25</a:t>
            </a:r>
            <a:r>
              <a:rPr lang="en-US" sz="1200" baseline="30000" dirty="0">
                <a:solidFill>
                  <a:schemeClr val="bg1"/>
                </a:solidFill>
              </a:rPr>
              <a:t>0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8424E6-27A0-5A8C-21F0-A4C9007E77BF}"/>
              </a:ext>
            </a:extLst>
          </p:cNvPr>
          <p:cNvSpPr txBox="1"/>
          <p:nvPr/>
        </p:nvSpPr>
        <p:spPr>
          <a:xfrm>
            <a:off x="7193743" y="5721467"/>
            <a:ext cx="6671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Symbol" pitchFamily="2" charset="2"/>
              </a:rPr>
              <a:t>q</a:t>
            </a:r>
            <a:r>
              <a:rPr lang="en-US" sz="1200" dirty="0">
                <a:solidFill>
                  <a:schemeClr val="bg1"/>
                </a:solidFill>
              </a:rPr>
              <a:t> ~ 2-3</a:t>
            </a:r>
            <a:r>
              <a:rPr lang="en-US" sz="1200" baseline="30000" dirty="0">
                <a:solidFill>
                  <a:schemeClr val="bg1"/>
                </a:solidFill>
              </a:rPr>
              <a:t>0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156B3ED-36B7-258B-41D1-0C082FEAFE03}"/>
              </a:ext>
            </a:extLst>
          </p:cNvPr>
          <p:cNvSpPr txBox="1"/>
          <p:nvPr/>
        </p:nvSpPr>
        <p:spPr>
          <a:xfrm>
            <a:off x="2536747" y="1202392"/>
            <a:ext cx="11133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Barrel HCal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D3605D9-A10C-F081-5A19-2B9C75C9D3FF}"/>
              </a:ext>
            </a:extLst>
          </p:cNvPr>
          <p:cNvGrpSpPr/>
          <p:nvPr/>
        </p:nvGrpSpPr>
        <p:grpSpPr>
          <a:xfrm>
            <a:off x="1165241" y="6148568"/>
            <a:ext cx="303288" cy="665908"/>
            <a:chOff x="2944708" y="4552898"/>
            <a:chExt cx="227466" cy="499431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6DAC3A0D-1996-34FB-4E4F-4B3FC075B6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91543" y="4552898"/>
              <a:ext cx="0" cy="2857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B07ADAB-CDF5-21CC-851E-5A57D1596B8A}"/>
                </a:ext>
              </a:extLst>
            </p:cNvPr>
            <p:cNvSpPr txBox="1"/>
            <p:nvPr/>
          </p:nvSpPr>
          <p:spPr>
            <a:xfrm>
              <a:off x="2944708" y="4844580"/>
              <a:ext cx="227466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IP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DD9BB88B-F0DA-CEC6-3EA5-1FEDA86B02A8}"/>
              </a:ext>
            </a:extLst>
          </p:cNvPr>
          <p:cNvSpPr txBox="1"/>
          <p:nvPr/>
        </p:nvSpPr>
        <p:spPr>
          <a:xfrm>
            <a:off x="1646720" y="3451828"/>
            <a:ext cx="12495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Barrel EmCal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FBC0409-EB0C-E882-3361-FE133BABA1A2}"/>
              </a:ext>
            </a:extLst>
          </p:cNvPr>
          <p:cNvSpPr txBox="1"/>
          <p:nvPr/>
        </p:nvSpPr>
        <p:spPr>
          <a:xfrm>
            <a:off x="1737168" y="2544084"/>
            <a:ext cx="875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Cryostat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41F81F0-0C77-1049-592A-A630A1DC2068}"/>
              </a:ext>
            </a:extLst>
          </p:cNvPr>
          <p:cNvSpPr txBox="1"/>
          <p:nvPr/>
        </p:nvSpPr>
        <p:spPr>
          <a:xfrm>
            <a:off x="2161360" y="4085606"/>
            <a:ext cx="5820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DIRC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959FA5F-13CC-BAF3-6FC6-6E1DD2D9E16A}"/>
              </a:ext>
            </a:extLst>
          </p:cNvPr>
          <p:cNvGrpSpPr/>
          <p:nvPr/>
        </p:nvGrpSpPr>
        <p:grpSpPr>
          <a:xfrm>
            <a:off x="7193745" y="6171677"/>
            <a:ext cx="686407" cy="685004"/>
            <a:chOff x="2792422" y="4552898"/>
            <a:chExt cx="514805" cy="513753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B9E5BA1F-AF4E-A63E-F04A-951F7EF117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91543" y="4552898"/>
              <a:ext cx="0" cy="2857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230A090-C4C6-D155-18A8-05918C6FC980}"/>
                </a:ext>
              </a:extLst>
            </p:cNvPr>
            <p:cNvSpPr txBox="1"/>
            <p:nvPr/>
          </p:nvSpPr>
          <p:spPr>
            <a:xfrm>
              <a:off x="2792422" y="4858902"/>
              <a:ext cx="514805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+330cm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C489F4EE-1A95-FD09-D95D-1BBB78276AA0}"/>
              </a:ext>
            </a:extLst>
          </p:cNvPr>
          <p:cNvSpPr txBox="1"/>
          <p:nvPr/>
        </p:nvSpPr>
        <p:spPr>
          <a:xfrm>
            <a:off x="8354254" y="3653157"/>
            <a:ext cx="15050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recess for the tracker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C665163-B79A-6E7B-6AB5-98658B053F5D}"/>
              </a:ext>
            </a:extLst>
          </p:cNvPr>
          <p:cNvGrpSpPr/>
          <p:nvPr/>
        </p:nvGrpSpPr>
        <p:grpSpPr>
          <a:xfrm>
            <a:off x="7556601" y="6042189"/>
            <a:ext cx="686407" cy="685004"/>
            <a:chOff x="2792422" y="4552898"/>
            <a:chExt cx="514805" cy="513753"/>
          </a:xfrm>
        </p:grpSpPr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F5040364-5B07-F0E2-A75A-833385A20A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91543" y="4552898"/>
              <a:ext cx="0" cy="2857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0D796A0-27C6-578F-FD48-9BB7EFFB3C45}"/>
                </a:ext>
              </a:extLst>
            </p:cNvPr>
            <p:cNvSpPr txBox="1"/>
            <p:nvPr/>
          </p:nvSpPr>
          <p:spPr>
            <a:xfrm>
              <a:off x="2792422" y="4858902"/>
              <a:ext cx="514805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+350cm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C27CE09-0E17-8B03-0CB6-CB220C67F57C}"/>
              </a:ext>
            </a:extLst>
          </p:cNvPr>
          <p:cNvGrpSpPr/>
          <p:nvPr/>
        </p:nvGrpSpPr>
        <p:grpSpPr>
          <a:xfrm>
            <a:off x="7293724" y="1304179"/>
            <a:ext cx="901530" cy="712560"/>
            <a:chOff x="3499062" y="978948"/>
            <a:chExt cx="676147" cy="53442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43CB815-D606-9BCB-9A72-940D5AEFF208}"/>
                </a:ext>
              </a:extLst>
            </p:cNvPr>
            <p:cNvSpPr txBox="1"/>
            <p:nvPr/>
          </p:nvSpPr>
          <p:spPr>
            <a:xfrm>
              <a:off x="3499062" y="978948"/>
              <a:ext cx="676147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gap ~ 10cm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0A141143-EE67-C879-BEFA-F58EC7CA70E0}"/>
                </a:ext>
              </a:extLst>
            </p:cNvPr>
            <p:cNvCxnSpPr>
              <a:cxnSpLocks/>
            </p:cNvCxnSpPr>
            <p:nvPr/>
          </p:nvCxnSpPr>
          <p:spPr>
            <a:xfrm>
              <a:off x="3940623" y="1209780"/>
              <a:ext cx="0" cy="3035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9570B4C6-A07C-09FB-C981-9CB7BD4D9C92}"/>
              </a:ext>
            </a:extLst>
          </p:cNvPr>
          <p:cNvSpPr txBox="1"/>
          <p:nvPr/>
        </p:nvSpPr>
        <p:spPr>
          <a:xfrm>
            <a:off x="4155039" y="556301"/>
            <a:ext cx="6864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+167cm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72EA76F-D69C-4DAA-1348-53E31063A953}"/>
              </a:ext>
            </a:extLst>
          </p:cNvPr>
          <p:cNvCxnSpPr>
            <a:cxnSpLocks/>
          </p:cNvCxnSpPr>
          <p:nvPr/>
        </p:nvCxnSpPr>
        <p:spPr>
          <a:xfrm flipH="1">
            <a:off x="4532634" y="899395"/>
            <a:ext cx="10351" cy="1117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F703F0C3-A9D9-7EA0-A4E2-2A5AECAC34C6}"/>
              </a:ext>
            </a:extLst>
          </p:cNvPr>
          <p:cNvSpPr txBox="1"/>
          <p:nvPr/>
        </p:nvSpPr>
        <p:spPr>
          <a:xfrm>
            <a:off x="8815710" y="2454916"/>
            <a:ext cx="12184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Endcap HCal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457CF15-4940-CEF6-9547-A96EEBD24BF4}"/>
              </a:ext>
            </a:extLst>
          </p:cNvPr>
          <p:cNvCxnSpPr>
            <a:cxnSpLocks/>
          </p:cNvCxnSpPr>
          <p:nvPr/>
        </p:nvCxnSpPr>
        <p:spPr>
          <a:xfrm flipV="1">
            <a:off x="4978395" y="6441486"/>
            <a:ext cx="2614175" cy="1569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D8F02586-8002-8CB4-8725-971CA437459E}"/>
              </a:ext>
            </a:extLst>
          </p:cNvPr>
          <p:cNvSpPr txBox="1"/>
          <p:nvPr/>
        </p:nvSpPr>
        <p:spPr>
          <a:xfrm>
            <a:off x="5935572" y="6450191"/>
            <a:ext cx="6094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140cm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64FDDF8-642A-E7E6-03D1-4FCC3C84AB94}"/>
              </a:ext>
            </a:extLst>
          </p:cNvPr>
          <p:cNvSpPr txBox="1"/>
          <p:nvPr/>
        </p:nvSpPr>
        <p:spPr>
          <a:xfrm>
            <a:off x="5663706" y="5981001"/>
            <a:ext cx="12837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aerogel @ 192cm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81F9F15-57A8-AF55-FC3C-BD9E2B431A20}"/>
              </a:ext>
            </a:extLst>
          </p:cNvPr>
          <p:cNvCxnSpPr>
            <a:cxnSpLocks/>
          </p:cNvCxnSpPr>
          <p:nvPr/>
        </p:nvCxnSpPr>
        <p:spPr>
          <a:xfrm flipH="1">
            <a:off x="5043395" y="6146548"/>
            <a:ext cx="6676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34E3516-F813-4A31-1EFE-E41191F25A68}"/>
              </a:ext>
            </a:extLst>
          </p:cNvPr>
          <p:cNvCxnSpPr>
            <a:cxnSpLocks/>
          </p:cNvCxnSpPr>
          <p:nvPr/>
        </p:nvCxnSpPr>
        <p:spPr>
          <a:xfrm flipV="1">
            <a:off x="5010739" y="2198323"/>
            <a:ext cx="2714645" cy="673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919E7A90-E1C6-086D-767E-C09B0CFEDC93}"/>
              </a:ext>
            </a:extLst>
          </p:cNvPr>
          <p:cNvSpPr txBox="1"/>
          <p:nvPr/>
        </p:nvSpPr>
        <p:spPr>
          <a:xfrm>
            <a:off x="5985781" y="1939374"/>
            <a:ext cx="6094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140cm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97CDBE9-FA70-26CA-EBC6-3285A3ED63A7}"/>
              </a:ext>
            </a:extLst>
          </p:cNvPr>
          <p:cNvSpPr txBox="1"/>
          <p:nvPr/>
        </p:nvSpPr>
        <p:spPr>
          <a:xfrm rot="16200000">
            <a:off x="7572947" y="4375981"/>
            <a:ext cx="13547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Endcap EmCal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E9BF05C1-1842-A970-ADB4-245F27D83200}"/>
              </a:ext>
            </a:extLst>
          </p:cNvPr>
          <p:cNvCxnSpPr>
            <a:cxnSpLocks/>
          </p:cNvCxnSpPr>
          <p:nvPr/>
        </p:nvCxnSpPr>
        <p:spPr>
          <a:xfrm flipH="1">
            <a:off x="8674200" y="1814347"/>
            <a:ext cx="384075" cy="145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F3E58398-6359-4675-6B42-41C43259A73C}"/>
              </a:ext>
            </a:extLst>
          </p:cNvPr>
          <p:cNvSpPr txBox="1"/>
          <p:nvPr/>
        </p:nvSpPr>
        <p:spPr>
          <a:xfrm>
            <a:off x="9017388" y="1660459"/>
            <a:ext cx="8402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R ~ 230cm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9AEE7688-B3B1-7175-0C0D-280DFC568C32}"/>
              </a:ext>
            </a:extLst>
          </p:cNvPr>
          <p:cNvCxnSpPr>
            <a:cxnSpLocks/>
          </p:cNvCxnSpPr>
          <p:nvPr/>
        </p:nvCxnSpPr>
        <p:spPr>
          <a:xfrm>
            <a:off x="4382397" y="6146548"/>
            <a:ext cx="570296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A30B8FDC-84AE-54D2-51BE-093BBB28C6E0}"/>
              </a:ext>
            </a:extLst>
          </p:cNvPr>
          <p:cNvSpPr txBox="1"/>
          <p:nvPr/>
        </p:nvSpPr>
        <p:spPr>
          <a:xfrm>
            <a:off x="3182769" y="6390100"/>
            <a:ext cx="1176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20-25cm of the </a:t>
            </a:r>
          </a:p>
          <a:p>
            <a:r>
              <a:rPr lang="en-US" sz="1200" dirty="0">
                <a:solidFill>
                  <a:srgbClr val="FF0000"/>
                </a:solidFill>
              </a:rPr>
              <a:t>upgrade space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53DC0D5-E076-CFB2-EB24-35E967BBF3BE}"/>
              </a:ext>
            </a:extLst>
          </p:cNvPr>
          <p:cNvCxnSpPr>
            <a:cxnSpLocks/>
          </p:cNvCxnSpPr>
          <p:nvPr/>
        </p:nvCxnSpPr>
        <p:spPr>
          <a:xfrm flipV="1">
            <a:off x="4346551" y="6232686"/>
            <a:ext cx="344771" cy="37139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9636CB5D-5250-54FD-78C5-7CE17ACFCEB4}"/>
              </a:ext>
            </a:extLst>
          </p:cNvPr>
          <p:cNvSpPr/>
          <p:nvPr/>
        </p:nvSpPr>
        <p:spPr>
          <a:xfrm>
            <a:off x="4492682" y="3334181"/>
            <a:ext cx="264705" cy="626737"/>
          </a:xfrm>
          <a:prstGeom prst="rect">
            <a:avLst/>
          </a:pr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0" name="Google Shape;336;p24">
            <a:extLst>
              <a:ext uri="{FF2B5EF4-FFF2-40B4-BE49-F238E27FC236}">
                <a16:creationId xmlns:a16="http://schemas.microsoft.com/office/drawing/2014/main" id="{9A36677D-536B-9803-90AF-B4C6A950E264}"/>
              </a:ext>
            </a:extLst>
          </p:cNvPr>
          <p:cNvSpPr txBox="1"/>
          <p:nvPr/>
        </p:nvSpPr>
        <p:spPr>
          <a:xfrm>
            <a:off x="7398318" y="5357007"/>
            <a:ext cx="2551765" cy="451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en-US" sz="1333" dirty="0">
                <a:highlight>
                  <a:schemeClr val="lt2"/>
                </a:highlight>
              </a:rPr>
              <a:t>spherical</a:t>
            </a:r>
            <a:r>
              <a:rPr lang="en" sz="1333" dirty="0">
                <a:highlight>
                  <a:schemeClr val="lt2"/>
                </a:highlight>
              </a:rPr>
              <a:t> mirror#1 R = 2.8m</a:t>
            </a:r>
            <a:endParaRPr sz="1333" dirty="0">
              <a:highlight>
                <a:schemeClr val="lt2"/>
              </a:highlight>
            </a:endParaRPr>
          </a:p>
        </p:txBody>
      </p:sp>
      <p:sp>
        <p:nvSpPr>
          <p:cNvPr id="51" name="Google Shape;336;p24">
            <a:extLst>
              <a:ext uri="{FF2B5EF4-FFF2-40B4-BE49-F238E27FC236}">
                <a16:creationId xmlns:a16="http://schemas.microsoft.com/office/drawing/2014/main" id="{B2ACF59B-ADB0-379D-FFA8-D60AED976B40}"/>
              </a:ext>
            </a:extLst>
          </p:cNvPr>
          <p:cNvSpPr txBox="1"/>
          <p:nvPr/>
        </p:nvSpPr>
        <p:spPr>
          <a:xfrm>
            <a:off x="7504987" y="2635500"/>
            <a:ext cx="2451536" cy="451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en-US" sz="1333" dirty="0">
                <a:highlight>
                  <a:schemeClr val="lt2"/>
                </a:highlight>
              </a:rPr>
              <a:t>spherical</a:t>
            </a:r>
            <a:r>
              <a:rPr lang="en" sz="1333" dirty="0">
                <a:highlight>
                  <a:schemeClr val="lt2"/>
                </a:highlight>
              </a:rPr>
              <a:t> mirror#2 R = 2.9m</a:t>
            </a:r>
            <a:endParaRPr sz="1333" dirty="0">
              <a:highlight>
                <a:schemeClr val="lt2"/>
              </a:highlight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B8AC2CF-6F3B-06C6-3A92-130BFC8D013D}"/>
              </a:ext>
            </a:extLst>
          </p:cNvPr>
          <p:cNvSpPr txBox="1"/>
          <p:nvPr/>
        </p:nvSpPr>
        <p:spPr>
          <a:xfrm>
            <a:off x="9199785" y="4238376"/>
            <a:ext cx="12184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Endcap HCal</a:t>
            </a:r>
          </a:p>
        </p:txBody>
      </p:sp>
    </p:spTree>
    <p:extLst>
      <p:ext uri="{BB962C8B-B14F-4D97-AF65-F5344CB8AC3E}">
        <p14:creationId xmlns:p14="http://schemas.microsoft.com/office/powerpoint/2010/main" val="409846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FDD54C3-7976-4DE0-8833-F35F1FB78FEF}"/>
              </a:ext>
            </a:extLst>
          </p:cNvPr>
          <p:cNvSpPr txBox="1">
            <a:spLocks/>
          </p:cNvSpPr>
          <p:nvPr/>
        </p:nvSpPr>
        <p:spPr>
          <a:xfrm>
            <a:off x="186870" y="0"/>
            <a:ext cx="12005129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Inverse Ray Tracing: performance plots (C</a:t>
            </a:r>
            <a:r>
              <a:rPr lang="en-US" sz="4000" b="1" baseline="-25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</a:t>
            </a:r>
            <a:r>
              <a:rPr lang="en-US" sz="4000" b="1" baseline="-25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6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50 GeV/c 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Symbol" pitchFamily="2" charset="2"/>
              </a:rPr>
              <a:t>p</a:t>
            </a:r>
            <a:r>
              <a:rPr lang="en-US" sz="4000" b="1" baseline="30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E51A5B-6840-5D13-905A-9576BE401C20}"/>
              </a:ext>
            </a:extLst>
          </p:cNvPr>
          <p:cNvSpPr/>
          <p:nvPr/>
        </p:nvSpPr>
        <p:spPr>
          <a:xfrm rot="1084361">
            <a:off x="5746862" y="1811773"/>
            <a:ext cx="4037981" cy="49264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46CF34B0-68A8-09E5-8961-B8A53B381F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141" y="756092"/>
            <a:ext cx="5059203" cy="3005091"/>
          </a:xfrm>
          <a:prstGeom prst="rect">
            <a:avLst/>
          </a:prstGeom>
        </p:spPr>
      </p:pic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1D2F2FCA-6A65-CD45-AB4A-B6514023E3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3456" y="756092"/>
            <a:ext cx="5059203" cy="3005091"/>
          </a:xfrm>
          <a:prstGeom prst="rect">
            <a:avLst/>
          </a:prstGeom>
        </p:spPr>
      </p:pic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B23336F6-9A64-3C12-49E3-CC9D211F00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141" y="3827721"/>
            <a:ext cx="5059203" cy="3005091"/>
          </a:xfrm>
          <a:prstGeom prst="rect">
            <a:avLst/>
          </a:prstGeom>
        </p:spPr>
      </p:pic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46A097DA-4E2E-FD1F-CD3A-1ACE613738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3456" y="3825949"/>
            <a:ext cx="5059203" cy="300509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6A8DFC4-BC20-CD60-78D2-A79610B931C0}"/>
              </a:ext>
            </a:extLst>
          </p:cNvPr>
          <p:cNvCxnSpPr>
            <a:cxnSpLocks/>
          </p:cNvCxnSpPr>
          <p:nvPr/>
        </p:nvCxnSpPr>
        <p:spPr>
          <a:xfrm>
            <a:off x="6989135" y="4394792"/>
            <a:ext cx="4082903" cy="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6B70F35-E4BF-3474-02B1-1FFC22EB5013}"/>
              </a:ext>
            </a:extLst>
          </p:cNvPr>
          <p:cNvSpPr txBox="1"/>
          <p:nvPr/>
        </p:nvSpPr>
        <p:spPr>
          <a:xfrm>
            <a:off x="9385337" y="3984424"/>
            <a:ext cx="2281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Symbol" pitchFamily="2" charset="2"/>
              </a:rPr>
              <a:t>5s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 50 GeV/c</a:t>
            </a:r>
            <a:endParaRPr lang="en-US" sz="2400" dirty="0">
              <a:solidFill>
                <a:srgbClr val="FF0000"/>
              </a:solidFill>
              <a:latin typeface="Symbol" pitchFamily="2" charset="2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D7C77E2-3634-64E9-AD95-FBD45AA467B5}"/>
              </a:ext>
            </a:extLst>
          </p:cNvPr>
          <p:cNvCxnSpPr>
            <a:cxnSpLocks/>
          </p:cNvCxnSpPr>
          <p:nvPr/>
        </p:nvCxnSpPr>
        <p:spPr>
          <a:xfrm>
            <a:off x="912037" y="4725583"/>
            <a:ext cx="4082903" cy="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CE90400-AFAC-D7AC-1F4C-AE5671600E0F}"/>
              </a:ext>
            </a:extLst>
          </p:cNvPr>
          <p:cNvSpPr txBox="1"/>
          <p:nvPr/>
        </p:nvSpPr>
        <p:spPr>
          <a:xfrm>
            <a:off x="3693326" y="4320130"/>
            <a:ext cx="1064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 mrad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AE481D9-9B5D-904D-6FE4-6008DD3F2A86}"/>
              </a:ext>
            </a:extLst>
          </p:cNvPr>
          <p:cNvSpPr/>
          <p:nvPr/>
        </p:nvSpPr>
        <p:spPr>
          <a:xfrm>
            <a:off x="6634719" y="1517538"/>
            <a:ext cx="425303" cy="1911463"/>
          </a:xfrm>
          <a:prstGeom prst="rect">
            <a:avLst/>
          </a:prstGeom>
          <a:solidFill>
            <a:srgbClr val="FF0000">
              <a:alpha val="1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33E178F-8406-1CB9-62A0-3EBF6454F95F}"/>
              </a:ext>
            </a:extLst>
          </p:cNvPr>
          <p:cNvCxnSpPr>
            <a:cxnSpLocks/>
          </p:cNvCxnSpPr>
          <p:nvPr/>
        </p:nvCxnSpPr>
        <p:spPr>
          <a:xfrm>
            <a:off x="912037" y="2306084"/>
            <a:ext cx="4082903" cy="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2B91856-6BF8-B853-F92D-A6728E93D61A}"/>
              </a:ext>
            </a:extLst>
          </p:cNvPr>
          <p:cNvSpPr txBox="1"/>
          <p:nvPr/>
        </p:nvSpPr>
        <p:spPr>
          <a:xfrm>
            <a:off x="3853996" y="1896664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120 cm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D1DDFE5-6134-FEEA-CBCD-E05A51F6CCC3}"/>
              </a:ext>
            </a:extLst>
          </p:cNvPr>
          <p:cNvCxnSpPr>
            <a:cxnSpLocks/>
          </p:cNvCxnSpPr>
          <p:nvPr/>
        </p:nvCxnSpPr>
        <p:spPr>
          <a:xfrm flipV="1">
            <a:off x="1200097" y="5437750"/>
            <a:ext cx="0" cy="5306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B19D6D2-8EB7-33B5-761D-D48B8676D248}"/>
              </a:ext>
            </a:extLst>
          </p:cNvPr>
          <p:cNvCxnSpPr>
            <a:cxnSpLocks/>
          </p:cNvCxnSpPr>
          <p:nvPr/>
        </p:nvCxnSpPr>
        <p:spPr>
          <a:xfrm flipV="1">
            <a:off x="4953369" y="5403973"/>
            <a:ext cx="0" cy="5306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7907823-ED6A-9BBC-227D-6FCDAE5DB7AE}"/>
              </a:ext>
            </a:extLst>
          </p:cNvPr>
          <p:cNvSpPr txBox="1"/>
          <p:nvPr/>
        </p:nvSpPr>
        <p:spPr>
          <a:xfrm>
            <a:off x="739341" y="5934633"/>
            <a:ext cx="1050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Symbol" pitchFamily="2" charset="2"/>
              </a:rPr>
              <a:t>h</a:t>
            </a:r>
            <a:r>
              <a:rPr lang="en-US" sz="2400" dirty="0">
                <a:solidFill>
                  <a:srgbClr val="FF0000"/>
                </a:solidFill>
              </a:rPr>
              <a:t> = 4.0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616D85F-2563-2613-2FE6-4EDFC906A030}"/>
              </a:ext>
            </a:extLst>
          </p:cNvPr>
          <p:cNvSpPr txBox="1"/>
          <p:nvPr/>
        </p:nvSpPr>
        <p:spPr>
          <a:xfrm>
            <a:off x="4456224" y="5934633"/>
            <a:ext cx="1050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Symbol" pitchFamily="2" charset="2"/>
              </a:rPr>
              <a:t>h</a:t>
            </a:r>
            <a:r>
              <a:rPr lang="en-US" sz="2400" dirty="0">
                <a:solidFill>
                  <a:srgbClr val="FF0000"/>
                </a:solidFill>
              </a:rPr>
              <a:t> = 1.5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B31C02-A570-E1E2-F9A8-BBD8D67708C8}"/>
              </a:ext>
            </a:extLst>
          </p:cNvPr>
          <p:cNvSpPr/>
          <p:nvPr/>
        </p:nvSpPr>
        <p:spPr>
          <a:xfrm>
            <a:off x="242275" y="3750298"/>
            <a:ext cx="11210384" cy="3069857"/>
          </a:xfrm>
          <a:prstGeom prst="rect">
            <a:avLst/>
          </a:prstGeom>
          <a:solidFill>
            <a:srgbClr val="92D050">
              <a:alpha val="190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D99E39-B2C7-182D-37D7-90C270F06B33}"/>
              </a:ext>
            </a:extLst>
          </p:cNvPr>
          <p:cNvSpPr txBox="1"/>
          <p:nvPr/>
        </p:nvSpPr>
        <p:spPr>
          <a:xfrm>
            <a:off x="4134191" y="2618672"/>
            <a:ext cx="205524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Stand Alone Geant4</a:t>
            </a:r>
          </a:p>
        </p:txBody>
      </p:sp>
    </p:spTree>
    <p:extLst>
      <p:ext uri="{BB962C8B-B14F-4D97-AF65-F5344CB8AC3E}">
        <p14:creationId xmlns:p14="http://schemas.microsoft.com/office/powerpoint/2010/main" val="4045704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047DB-4A02-4B36-A09B-98E55DCD4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b="1" dirty="0" err="1">
                <a:solidFill>
                  <a:schemeClr val="tx2">
                    <a:lumMod val="75000"/>
                  </a:schemeClr>
                </a:solidFill>
              </a:rPr>
              <a:t>pfRICH</a:t>
            </a:r>
            <a:endParaRPr lang="en-US" sz="8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F83BFF-7F82-49B0-9BF1-1263B274F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5C14-0CB4-4A9D-B768-7E7BA5121C27}" type="datetime1">
              <a:rPr lang="en-US" smtClean="0"/>
              <a:t>5/4/2022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D2DE6B-6B11-42A7-96F9-5ADC8011F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21CA-E8A3-484B-B4E5-627C92B9538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98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8E41124-77D6-45A9-976F-51117D5B5173}"/>
              </a:ext>
            </a:extLst>
          </p:cNvPr>
          <p:cNvGrpSpPr/>
          <p:nvPr/>
        </p:nvGrpSpPr>
        <p:grpSpPr>
          <a:xfrm>
            <a:off x="596900" y="1553053"/>
            <a:ext cx="5365750" cy="3751893"/>
            <a:chOff x="2152650" y="2471107"/>
            <a:chExt cx="2708187" cy="179997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BFF1C858-ED04-4B89-AC03-BE8BC492C7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52650" y="2471107"/>
              <a:ext cx="2708187" cy="1799979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487F7A0-7D33-405B-9127-A750AE4F06F5}"/>
                </a:ext>
              </a:extLst>
            </p:cNvPr>
            <p:cNvSpPr txBox="1"/>
            <p:nvPr/>
          </p:nvSpPr>
          <p:spPr>
            <a:xfrm>
              <a:off x="2552700" y="2895600"/>
              <a:ext cx="830261" cy="398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&lt;n&gt; ~ 1.019</a:t>
              </a:r>
            </a:p>
            <a:p>
              <a:endParaRPr lang="en-US" sz="2400" dirty="0"/>
            </a:p>
          </p:txBody>
        </p:sp>
      </p:grpSp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346B9E3E-3341-44DE-8E5E-9D2EC0B445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36835"/>
            <a:ext cx="5499100" cy="37843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861BDA-2B60-409D-8DD6-C970AADDF77B}"/>
              </a:ext>
            </a:extLst>
          </p:cNvPr>
          <p:cNvSpPr txBox="1"/>
          <p:nvPr/>
        </p:nvSpPr>
        <p:spPr>
          <a:xfrm>
            <a:off x="1866900" y="482600"/>
            <a:ext cx="7113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u="sng" dirty="0">
                <a:solidFill>
                  <a:srgbClr val="FF0000"/>
                </a:solidFill>
              </a:rPr>
              <a:t>First Consistency Check </a:t>
            </a:r>
            <a:r>
              <a:rPr lang="en-US" sz="2400" b="1" i="1" u="sng" dirty="0">
                <a:solidFill>
                  <a:srgbClr val="FF0000"/>
                </a:solidFill>
                <a:sym typeface="Wingdings" panose="05000000000000000000" pitchFamily="2" charset="2"/>
              </a:rPr>
              <a:t> Validation of Rec. algorithm</a:t>
            </a:r>
            <a:endParaRPr lang="en-US" sz="2400" b="1" i="1" u="sng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CE1F85-7D68-4F07-B9D7-934FFA4BD83B}"/>
              </a:ext>
            </a:extLst>
          </p:cNvPr>
          <p:cNvSpPr txBox="1"/>
          <p:nvPr/>
        </p:nvSpPr>
        <p:spPr>
          <a:xfrm>
            <a:off x="7848600" y="2908300"/>
            <a:ext cx="3187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N_theta</a:t>
            </a:r>
            <a:r>
              <a:rPr lang="en-US" dirty="0"/>
              <a:t> /</a:t>
            </a:r>
            <a:r>
              <a:rPr lang="en-US" dirty="0" err="1"/>
              <a:t>N_max</a:t>
            </a:r>
            <a:r>
              <a:rPr lang="en-US" dirty="0"/>
              <a:t> =  sin2(theta)/sin2(</a:t>
            </a:r>
            <a:r>
              <a:rPr lang="en-US" dirty="0" err="1"/>
              <a:t>theta_max</a:t>
            </a:r>
            <a:r>
              <a:rPr lang="en-US" dirty="0"/>
              <a:t>)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E806A5-7EA1-428E-97B9-C3ABACF9905F}"/>
              </a:ext>
            </a:extLst>
          </p:cNvPr>
          <p:cNvSpPr txBox="1"/>
          <p:nvPr/>
        </p:nvSpPr>
        <p:spPr>
          <a:xfrm>
            <a:off x="4034971" y="5321162"/>
            <a:ext cx="16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Refractive Index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02E084-78F3-4E1D-916D-0DABDB456716}"/>
              </a:ext>
            </a:extLst>
          </p:cNvPr>
          <p:cNvSpPr txBox="1"/>
          <p:nvPr/>
        </p:nvSpPr>
        <p:spPr>
          <a:xfrm>
            <a:off x="8039100" y="4419600"/>
            <a:ext cx="14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Npe_sat</a:t>
            </a:r>
            <a:r>
              <a:rPr lang="en-US" dirty="0"/>
              <a:t> ~ 10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A199B1FC-9573-41DF-9623-64F871523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7F00-6644-42C7-926C-59FB0386FE66}" type="datetime1">
              <a:rPr lang="en-US" smtClean="0"/>
              <a:t>5/4/2022</a:t>
            </a:fld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69F8400-2AA7-4172-9F88-28C575ECE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21CA-E8A3-484B-B4E5-627C92B9538A}" type="slidenum">
              <a:rPr lang="en-US" smtClean="0"/>
              <a:t>9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4383B1E-CF80-489E-87F0-217031BDCBBA}"/>
              </a:ext>
            </a:extLst>
          </p:cNvPr>
          <p:cNvSpPr txBox="1"/>
          <p:nvPr/>
        </p:nvSpPr>
        <p:spPr>
          <a:xfrm>
            <a:off x="7334769" y="4068564"/>
            <a:ext cx="2551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0.7 safety factor included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BFC836-2CF9-4CF0-B245-963630D01D0B}"/>
              </a:ext>
            </a:extLst>
          </p:cNvPr>
          <p:cNvSpPr txBox="1"/>
          <p:nvPr/>
        </p:nvSpPr>
        <p:spPr>
          <a:xfrm>
            <a:off x="6635931" y="1039356"/>
            <a:ext cx="4441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 </a:t>
            </a:r>
            <a:r>
              <a:rPr lang="en-US" dirty="0" err="1"/>
              <a:t>pions</a:t>
            </a:r>
            <a:r>
              <a:rPr lang="en-US" dirty="0"/>
              <a:t> at eta -1.7; open box exp.</a:t>
            </a:r>
            <a:br>
              <a:rPr lang="en-US" dirty="0"/>
            </a:br>
            <a:r>
              <a:rPr lang="en-US" dirty="0"/>
              <a:t>Open circle reconstructed</a:t>
            </a:r>
          </a:p>
        </p:txBody>
      </p:sp>
    </p:spTree>
    <p:extLst>
      <p:ext uri="{BB962C8B-B14F-4D97-AF65-F5344CB8AC3E}">
        <p14:creationId xmlns:p14="http://schemas.microsoft.com/office/powerpoint/2010/main" val="20413818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782</Words>
  <Application>Microsoft Office PowerPoint</Application>
  <PresentationFormat>Widescreen</PresentationFormat>
  <Paragraphs>127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CMMI10</vt:lpstr>
      <vt:lpstr>CMR10</vt:lpstr>
      <vt:lpstr>CMR7</vt:lpstr>
      <vt:lpstr>CMSY10</vt:lpstr>
      <vt:lpstr>Symbol</vt:lpstr>
      <vt:lpstr>Office Theme</vt:lpstr>
      <vt:lpstr>PowerPoint Presentation</vt:lpstr>
      <vt:lpstr>IRT library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pfRICH</vt:lpstr>
      <vt:lpstr>PowerPoint Presentation</vt:lpstr>
      <vt:lpstr>PowerPoint Presentation</vt:lpstr>
      <vt:lpstr>PowerPoint Presentation</vt:lpstr>
      <vt:lpstr>dRICH</vt:lpstr>
      <vt:lpstr>PowerPoint Presentation</vt:lpstr>
      <vt:lpstr>PowerPoint Presentation</vt:lpstr>
      <vt:lpstr>PowerPoint Presentation</vt:lpstr>
      <vt:lpstr>N Sigma Separation 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Chandradoy Chatterjee</dc:creator>
  <cp:lastModifiedBy>Chandradoy Chatterjee</cp:lastModifiedBy>
  <cp:revision>7</cp:revision>
  <dcterms:created xsi:type="dcterms:W3CDTF">2022-05-03T16:06:21Z</dcterms:created>
  <dcterms:modified xsi:type="dcterms:W3CDTF">2022-05-04T11:22:13Z</dcterms:modified>
</cp:coreProperties>
</file>