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62" r:id="rId4"/>
    <p:sldId id="261" r:id="rId5"/>
    <p:sldId id="259" r:id="rId6"/>
    <p:sldId id="260" r:id="rId7"/>
    <p:sldId id="265" r:id="rId8"/>
    <p:sldId id="263" r:id="rId9"/>
    <p:sldId id="264" r:id="rId10"/>
    <p:sldId id="266" r:id="rId11"/>
    <p:sldId id="269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89"/>
    <p:restoredTop sz="95204"/>
  </p:normalViewPr>
  <p:slideViewPr>
    <p:cSldViewPr snapToGrid="0" snapToObjects="1">
      <p:cViewPr varScale="1">
        <p:scale>
          <a:sx n="128" d="100"/>
          <a:sy n="128" d="100"/>
        </p:scale>
        <p:origin x="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CA8D3-648E-FD4C-A1EF-91D7C8B2C6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BDEFD9-7A40-5044-BAA9-6E6B8E994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4C65A-A51F-2A4F-A085-8394A4A5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0780-884C-124F-9F36-DBDCBF3FA081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332D1-4704-BD44-B948-2DFD8E33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3C7BC-1D15-9043-A2BB-A400B34C4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BAB8-A792-2442-AA51-02B92F79A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62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70562-77BB-7449-AA02-A4AEF2D5C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A59B15-C6F1-4147-9434-48AF90DB9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05483-2A23-A040-A9CF-3C7B5778A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0780-884C-124F-9F36-DBDCBF3FA081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94AD8-2F49-6044-ABDE-89B754482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7F842-516A-8F4F-A85A-E766884E1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BAB8-A792-2442-AA51-02B92F79A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1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F68DD1-D8C0-EE45-B653-506747D837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5D4AA-3732-D847-BD25-CDDC5D0A8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8E656-7ED8-D747-8D6C-CECEE98B0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0780-884C-124F-9F36-DBDCBF3FA081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6CDCB-7FC7-5247-8FE2-F09EA0633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3C7C8-3AE3-384F-BC1A-8D2E7B63C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BAB8-A792-2442-AA51-02B92F79A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59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6E0C4-B518-0747-9252-9E17DBD1F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01275-F779-854E-839E-2045F31D5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6305A-6902-B343-A641-1A4EAD29A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0780-884C-124F-9F36-DBDCBF3FA081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415A4-455A-B94F-B35C-6CC0C82A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6594F-3F82-B84D-ABD2-66B815CE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BAB8-A792-2442-AA51-02B92F79A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23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078F-B33D-474D-890B-D9E9518AE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3728A-F8E7-5540-888B-005E9144F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9AFF9-18E2-DC46-AEF1-549D906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0780-884C-124F-9F36-DBDCBF3FA081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9D54C-E389-9242-A10A-36C823A9A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7A3E6-5ED8-5145-AABB-EE68EB4D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BAB8-A792-2442-AA51-02B92F79A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11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06AD4-67E0-E24E-91E6-767AA8CA0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BFE0E-E89D-884D-8403-FE6DE83B40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95E288-A64B-6247-A93A-1C07B9BF0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15EBD-80BC-6D4C-8996-A521435C7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0780-884C-124F-9F36-DBDCBF3FA081}" type="datetimeFigureOut">
              <a:rPr lang="en-US" smtClean="0"/>
              <a:t>5/3/22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C5164-C225-2F49-8148-08109256C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00EC6-7F05-0041-BE96-E505F787D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BAB8-A792-2442-AA51-02B92F79A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1CFBF-153D-824A-8A1A-6D0FA78D9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8BF5E-68C2-F349-866B-0C0AD044B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9DD363-E047-354B-B8EB-2A407C56F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FD6ED5-3625-C045-8393-B07241CCF1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B1820-F5EF-D845-9C9D-EDD5F91C3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BC0BD3-F437-6049-839E-FF320742A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0780-884C-124F-9F36-DBDCBF3FA081}" type="datetimeFigureOut">
              <a:rPr lang="en-US" smtClean="0"/>
              <a:t>5/3/22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C0267E-A0DE-7544-93E4-852B90CA6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544F26-E37B-0E4D-865E-76D3FA41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BAB8-A792-2442-AA51-02B92F79A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4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CBD6B-ED87-8746-A95C-50DB7D9E0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B5116-8097-2D4A-A80D-277CD1BC8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0780-884C-124F-9F36-DBDCBF3FA081}" type="datetimeFigureOut">
              <a:rPr lang="en-US" smtClean="0"/>
              <a:t>5/3/22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ED0A3C-667B-AB43-87B5-987010319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E9A5A-D2CA-A140-9721-241D24A83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BAB8-A792-2442-AA51-02B92F79A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0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9B836A-7071-DF4C-B2EC-D108492C2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0780-884C-124F-9F36-DBDCBF3FA081}" type="datetimeFigureOut">
              <a:rPr lang="en-US" smtClean="0"/>
              <a:t>5/3/22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22E888-CC6F-AC43-9A1E-15710E04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F6B20-B0C2-A146-93C8-96A042B9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BAB8-A792-2442-AA51-02B92F79A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C63C7-B528-8647-9BD0-5CFBC9E2F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00027-9346-0041-8293-2C1E1EE57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AB9B5E-F0C9-2844-9CE8-0F5823791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0A030-C24F-5948-9CC2-71A5C8C9D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0780-884C-124F-9F36-DBDCBF3FA081}" type="datetimeFigureOut">
              <a:rPr lang="en-US" smtClean="0"/>
              <a:t>5/3/22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340C9-4202-EF46-95E3-5019CE4BB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6791E-F508-114B-8979-50C310206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BAB8-A792-2442-AA51-02B92F79A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01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E5BFC-FB8D-8A42-9C6F-DB2F3A8A4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BA92E9-DFFF-4B4B-975F-6642327EB2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883534-F11C-F24E-ACC3-4B095F61A9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647F94-14D6-7F44-BC47-1E8637AB7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0780-884C-124F-9F36-DBDCBF3FA081}" type="datetimeFigureOut">
              <a:rPr lang="en-US" smtClean="0"/>
              <a:t>5/3/22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33DF1-F54B-0F44-9ACA-1D6FD7405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53649-0695-024A-A8DF-E05BC7630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BAB8-A792-2442-AA51-02B92F79A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1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578FB3-7846-414B-9BF8-30BBF5286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9F186-C725-7A42-823D-9E5595247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139A1-535B-C74C-B512-850C250E3D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70780-884C-124F-9F36-DBDCBF3FA081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DEA73-88F3-4E43-937B-17E72F5D3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55950-F5B3-564A-A5BB-F8ACE48D1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FBAB8-A792-2442-AA51-02B92F79A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0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iopscience.iop.org/article/10.1088/0004-6256/149/3/91/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opscience.iop.org/article/10.1088/0004-6256/149/3/91#aj507464bib70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d_giant" TargetMode="External"/><Relationship Id="rId2" Type="http://schemas.openxmlformats.org/officeDocument/2006/relationships/hyperlink" Target="https://en.wikipedia.org/wiki/Stellar_evolution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Wikipedia:Citation_needed" TargetMode="External"/><Relationship Id="rId4" Type="http://schemas.openxmlformats.org/officeDocument/2006/relationships/hyperlink" Target="https://en.wikipedia.org/wiki/Main_sequenc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" TargetMode="External"/><Relationship Id="rId2" Type="http://schemas.openxmlformats.org/officeDocument/2006/relationships/hyperlink" Target="https://commons.wikimedia.org/wiki/User:Qniemiec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mediawiki.org/wiki/Special:MyLanguage/Extension:Media_Viewer/Abou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2DBEA9-810C-0E41-B3FD-A5224F42AC5C}"/>
              </a:ext>
            </a:extLst>
          </p:cNvPr>
          <p:cNvSpPr txBox="1"/>
          <p:nvPr/>
        </p:nvSpPr>
        <p:spPr>
          <a:xfrm>
            <a:off x="366486" y="-26900"/>
            <a:ext cx="56496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Properties of the different generations in globular clusters</a:t>
            </a:r>
          </a:p>
          <a:p>
            <a:endParaRPr lang="en-US" dirty="0"/>
          </a:p>
          <a:p>
            <a:r>
              <a:rPr lang="en-US" dirty="0"/>
              <a:t>from </a:t>
            </a:r>
            <a:r>
              <a:rPr lang="en-US" dirty="0">
                <a:effectLst/>
              </a:rPr>
              <a:t>G. </a:t>
            </a:r>
            <a:r>
              <a:rPr lang="en-US" dirty="0" err="1">
                <a:effectLst/>
              </a:rPr>
              <a:t>Piotto</a:t>
            </a:r>
            <a:r>
              <a:rPr lang="en-US" dirty="0">
                <a:effectLst/>
              </a:rPr>
              <a:t> </a:t>
            </a:r>
            <a:r>
              <a:rPr lang="en-US" i="1" dirty="0">
                <a:effectLst/>
              </a:rPr>
              <a:t>et al</a:t>
            </a:r>
            <a:r>
              <a:rPr lang="en-US" dirty="0">
                <a:effectLst/>
              </a:rPr>
              <a:t> 2015 </a:t>
            </a:r>
            <a:r>
              <a:rPr lang="en-US" i="1" dirty="0">
                <a:effectLst/>
              </a:rPr>
              <a:t>AJ</a:t>
            </a:r>
            <a:r>
              <a:rPr lang="en-US" dirty="0">
                <a:effectLst/>
              </a:rPr>
              <a:t> </a:t>
            </a:r>
            <a:r>
              <a:rPr lang="en-US" b="1" dirty="0">
                <a:effectLst/>
              </a:rPr>
              <a:t>149</a:t>
            </a:r>
            <a:r>
              <a:rPr lang="en-US" dirty="0">
                <a:effectLst/>
              </a:rPr>
              <a:t> 91</a:t>
            </a:r>
          </a:p>
          <a:p>
            <a:r>
              <a:rPr lang="en-US" dirty="0">
                <a:hlinkClick r:id="rId2"/>
              </a:rPr>
              <a:t>https://iopscience.iop.org/article/10.1088/0004-6256/149/3/91/pdf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1st-generation (1G) stars have a composition that can be ascribed to the proto-galactic interstellar matter out of which they formed, </a:t>
            </a:r>
            <a:r>
              <a:rPr lang="en-US" dirty="0">
                <a:solidFill>
                  <a:srgbClr val="FF0000"/>
                </a:solidFill>
              </a:rPr>
              <a:t>RED curve</a:t>
            </a:r>
          </a:p>
          <a:p>
            <a:endParaRPr lang="en-US" dirty="0"/>
          </a:p>
          <a:p>
            <a:r>
              <a:rPr lang="en-US" dirty="0"/>
              <a:t>2nd-generation (2G) stars can be depleted in C and O, enhanced in N and Na and enhanced in He  up  to </a:t>
            </a:r>
            <a:r>
              <a:rPr lang="en-US" i="1" dirty="0"/>
              <a:t>Y</a:t>
            </a:r>
            <a:r>
              <a:rPr lang="en-US" dirty="0"/>
              <a:t> = 0.40  Not enhanced in iron and heavy elements,  SN processed materials,   compared to 1</a:t>
            </a:r>
            <a:r>
              <a:rPr lang="en-US" baseline="30000" dirty="0"/>
              <a:t>st</a:t>
            </a:r>
            <a:r>
              <a:rPr lang="en-US" dirty="0"/>
              <a:t> generation. But has been exposed to proton capture. </a:t>
            </a:r>
            <a:r>
              <a:rPr lang="en-US" dirty="0">
                <a:solidFill>
                  <a:srgbClr val="0070C0"/>
                </a:solidFill>
              </a:rPr>
              <a:t>BLUE curve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  <p:pic>
        <p:nvPicPr>
          <p:cNvPr id="1026" name="Picture 2" descr="https://cfn-live-content-bucket-iop-org.s3.amazonaws.com/journals/1538-3881/149/3/91/revision1/aj507464f1_lr.jpg?AWSAccessKeyId=AKIAYDKQL6LTV7YY2HIK&amp;Expires=1650950170&amp;Signature=L7tamoFMXtfd98KHtwFHVNCaXNY%3D">
            <a:extLst>
              <a:ext uri="{FF2B5EF4-FFF2-40B4-BE49-F238E27FC236}">
                <a16:creationId xmlns:a16="http://schemas.microsoft.com/office/drawing/2014/main" id="{C4C5E759-20C4-9445-9D6A-879FEDFD4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229" y="-26900"/>
            <a:ext cx="5697765" cy="688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65B240-A260-8145-84A7-BBA8E4104BD3}"/>
              </a:ext>
            </a:extLst>
          </p:cNvPr>
          <p:cNvCxnSpPr/>
          <p:nvPr/>
        </p:nvCxnSpPr>
        <p:spPr>
          <a:xfrm flipV="1">
            <a:off x="7532914" y="638629"/>
            <a:ext cx="0" cy="542834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A4BB18-5075-934F-A7DD-3D512EE530A5}"/>
              </a:ext>
            </a:extLst>
          </p:cNvPr>
          <p:cNvCxnSpPr>
            <a:cxnSpLocks/>
          </p:cNvCxnSpPr>
          <p:nvPr/>
        </p:nvCxnSpPr>
        <p:spPr>
          <a:xfrm flipV="1">
            <a:off x="8411028" y="667656"/>
            <a:ext cx="0" cy="542834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E01C71-5C84-2C40-B397-FD6DDB5E826B}"/>
              </a:ext>
            </a:extLst>
          </p:cNvPr>
          <p:cNvCxnSpPr/>
          <p:nvPr/>
        </p:nvCxnSpPr>
        <p:spPr>
          <a:xfrm flipV="1">
            <a:off x="10087428" y="638629"/>
            <a:ext cx="0" cy="542834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00245A5-237C-1149-AA6F-ADAF2DD2F2C7}"/>
              </a:ext>
            </a:extLst>
          </p:cNvPr>
          <p:cNvCxnSpPr/>
          <p:nvPr/>
        </p:nvCxnSpPr>
        <p:spPr>
          <a:xfrm flipV="1">
            <a:off x="10922000" y="638629"/>
            <a:ext cx="0" cy="542834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9F1ED8-E45D-7446-B2E1-2084031E3B6A}"/>
              </a:ext>
            </a:extLst>
          </p:cNvPr>
          <p:cNvCxnSpPr>
            <a:cxnSpLocks/>
          </p:cNvCxnSpPr>
          <p:nvPr/>
        </p:nvCxnSpPr>
        <p:spPr>
          <a:xfrm flipV="1">
            <a:off x="9405257" y="624114"/>
            <a:ext cx="0" cy="558074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6716A9-635C-ED46-91EE-03CFFEC54E87}"/>
              </a:ext>
            </a:extLst>
          </p:cNvPr>
          <p:cNvCxnSpPr>
            <a:cxnSpLocks/>
          </p:cNvCxnSpPr>
          <p:nvPr/>
        </p:nvCxnSpPr>
        <p:spPr>
          <a:xfrm flipV="1">
            <a:off x="8411028" y="638629"/>
            <a:ext cx="0" cy="5566227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734E7B4-6761-434D-9254-1D36A2AA1FE0}"/>
              </a:ext>
            </a:extLst>
          </p:cNvPr>
          <p:cNvSpPr/>
          <p:nvPr/>
        </p:nvSpPr>
        <p:spPr>
          <a:xfrm>
            <a:off x="356053" y="483153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Upper panel: in red the simulated spectrum of a star of the first stellar generation (N-poor) </a:t>
            </a:r>
            <a:r>
              <a:rPr lang="en-US" dirty="0" err="1"/>
              <a:t>RGBa</a:t>
            </a:r>
            <a:r>
              <a:rPr lang="en-US" dirty="0"/>
              <a:t> in NGC 6752; in blue the simulated spectrum of a third generation, N-rich, </a:t>
            </a:r>
            <a:r>
              <a:rPr lang="en-US" dirty="0" err="1"/>
              <a:t>RGBc</a:t>
            </a:r>
            <a:r>
              <a:rPr lang="en-US" dirty="0"/>
              <a:t> star (</a:t>
            </a:r>
            <a:r>
              <a:rPr lang="en-US" dirty="0" err="1"/>
              <a:t>Milone</a:t>
            </a:r>
            <a:r>
              <a:rPr lang="en-US" dirty="0"/>
              <a:t> et al. </a:t>
            </a:r>
            <a:r>
              <a:rPr lang="en-US" dirty="0">
                <a:hlinkClick r:id="rId4"/>
              </a:rPr>
              <a:t>2010</a:t>
            </a:r>
            <a:r>
              <a:rPr lang="en-US" dirty="0"/>
              <a:t>). Middle panel: flux ratio of the two spectra reproduced in the upper panel. Lower panel: </a:t>
            </a:r>
            <a:r>
              <a:rPr lang="en-US" dirty="0" err="1"/>
              <a:t>bandpasses</a:t>
            </a:r>
            <a:r>
              <a:rPr lang="en-US" dirty="0"/>
              <a:t> of WFC3/UVIS with F275W, F336W, and F435W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7BDFA9-DBA4-D94F-B5CD-4910C66598EF}"/>
              </a:ext>
            </a:extLst>
          </p:cNvPr>
          <p:cNvSpPr txBox="1"/>
          <p:nvPr/>
        </p:nvSpPr>
        <p:spPr>
          <a:xfrm>
            <a:off x="8520521" y="113941"/>
            <a:ext cx="130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Enhanced N</a:t>
            </a:r>
          </a:p>
          <a:p>
            <a:r>
              <a:rPr lang="en-US" dirty="0"/>
              <a:t>2 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754061-382C-F449-85DE-7F62C4D2F760}"/>
              </a:ext>
            </a:extLst>
          </p:cNvPr>
          <p:cNvSpPr txBox="1"/>
          <p:nvPr/>
        </p:nvSpPr>
        <p:spPr>
          <a:xfrm>
            <a:off x="7175142" y="298324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Depleted 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3C7224-AB4E-B74E-B15E-1976E6A076A6}"/>
              </a:ext>
            </a:extLst>
          </p:cNvPr>
          <p:cNvSpPr txBox="1"/>
          <p:nvPr/>
        </p:nvSpPr>
        <p:spPr>
          <a:xfrm>
            <a:off x="10553940" y="798675"/>
            <a:ext cx="1447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Depleted C in</a:t>
            </a:r>
          </a:p>
          <a:p>
            <a:r>
              <a:rPr lang="en-US" dirty="0"/>
              <a:t>2G</a:t>
            </a:r>
          </a:p>
        </p:txBody>
      </p:sp>
    </p:spTree>
    <p:extLst>
      <p:ext uri="{BB962C8B-B14F-4D97-AF65-F5344CB8AC3E}">
        <p14:creationId xmlns:p14="http://schemas.microsoft.com/office/powerpoint/2010/main" val="1810968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E83C68-EB82-0842-96E0-85CEF6F71AB2}"/>
              </a:ext>
            </a:extLst>
          </p:cNvPr>
          <p:cNvSpPr txBox="1"/>
          <p:nvPr/>
        </p:nvSpPr>
        <p:spPr>
          <a:xfrm>
            <a:off x="1618734" y="568411"/>
            <a:ext cx="105732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</a:t>
            </a:r>
          </a:p>
          <a:p>
            <a:r>
              <a:rPr lang="en-US" dirty="0"/>
              <a:t>Multiple Stellar  Populations in Globular  Clusters</a:t>
            </a:r>
          </a:p>
          <a:p>
            <a:r>
              <a:rPr lang="en-US" dirty="0"/>
              <a:t>Nate Bastian  and Carmela  </a:t>
            </a:r>
            <a:r>
              <a:rPr lang="en-US" dirty="0" err="1"/>
              <a:t>Lardo</a:t>
            </a:r>
            <a:r>
              <a:rPr lang="en-US" dirty="0"/>
              <a:t>  1712.01286 in </a:t>
            </a:r>
            <a:r>
              <a:rPr lang="en-US" dirty="0" err="1"/>
              <a:t>Arxiv</a:t>
            </a:r>
            <a:r>
              <a:rPr lang="en-US" dirty="0"/>
              <a:t> and also Annual Reviews of Astronomy and Astrophysics 2018</a:t>
            </a:r>
          </a:p>
          <a:p>
            <a:endParaRPr lang="en-US" dirty="0"/>
          </a:p>
          <a:p>
            <a:r>
              <a:rPr lang="en-US" dirty="0"/>
              <a:t>Globular Clusters show multiple populations, with typical abundance anomalies</a:t>
            </a:r>
          </a:p>
          <a:p>
            <a:endParaRPr lang="en-US" b="1" dirty="0"/>
          </a:p>
          <a:p>
            <a:r>
              <a:rPr lang="en-US" b="1" dirty="0"/>
              <a:t>Enriched stars (2P)</a:t>
            </a:r>
            <a:r>
              <a:rPr lang="en-US" dirty="0"/>
              <a:t>: star showing enhanced N, Na, and Al and depleted C and O abundances with respect to field at the same metallicity [Fe/H].</a:t>
            </a:r>
          </a:p>
          <a:p>
            <a:endParaRPr lang="en-US" dirty="0"/>
          </a:p>
          <a:p>
            <a:r>
              <a:rPr lang="en-US" dirty="0"/>
              <a:t>Not enriched stars termed </a:t>
            </a:r>
            <a:r>
              <a:rPr lang="en-US" b="1" dirty="0"/>
              <a:t>1P</a:t>
            </a:r>
          </a:p>
          <a:p>
            <a:endParaRPr lang="en-US" dirty="0"/>
          </a:p>
          <a:p>
            <a:r>
              <a:rPr lang="en-US" dirty="0"/>
              <a:t>The individual abundances of C, N, O show large spreads, the sum C+N+O is generally observed to be</a:t>
            </a:r>
          </a:p>
          <a:p>
            <a:r>
              <a:rPr lang="en-US" dirty="0"/>
              <a:t>constant (e.g. Dickens et al. 1991, see also x 6.2). Anti-correlated Na and O ranges were</a:t>
            </a:r>
          </a:p>
          <a:p>
            <a:r>
              <a:rPr lang="en-US" dirty="0"/>
              <a:t>found in nearly all the studied clusters, along with variations in Al and (possibly) Mg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8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0491F3-C73E-C043-9A9B-05A2CB628654}"/>
              </a:ext>
            </a:extLst>
          </p:cNvPr>
          <p:cNvSpPr/>
          <p:nvPr/>
        </p:nvSpPr>
        <p:spPr>
          <a:xfrm>
            <a:off x="1695235" y="595901"/>
            <a:ext cx="8527551" cy="420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Use in astronomy </a:t>
            </a:r>
            <a:r>
              <a:rPr lang="en-US" dirty="0"/>
              <a:t>While the total number of "catalytic" nuclei are conserved in the cycle, in </a:t>
            </a:r>
            <a:r>
              <a:rPr lang="en-US" dirty="0">
                <a:hlinkClick r:id="rId2" tooltip="Stellar evolution"/>
              </a:rPr>
              <a:t>stellar evolution</a:t>
            </a:r>
            <a:r>
              <a:rPr lang="en-US" dirty="0"/>
              <a:t> the relative proportions of the nuclei are altered. When the cycle is run to equilibrium, the ratio of the carbon-12/carbon-13 nuclei is driven to 3.5, and nitrogen-14 becomes the most numerous nucleus, regardless of initial composition. During a star's evolution, convective mixing episodes moves material, within which the CNO cycle has operated, from the star's interior to the surface, altering the observed composition of the star. </a:t>
            </a:r>
            <a:r>
              <a:rPr lang="en-US" dirty="0">
                <a:hlinkClick r:id="rId3" tooltip="Red giant"/>
              </a:rPr>
              <a:t>Red giant</a:t>
            </a:r>
            <a:r>
              <a:rPr lang="en-US" dirty="0"/>
              <a:t> stars are observed to have lower carbon-12/carbon-13 and carbon-12/nitrogen-14 ratios than do </a:t>
            </a:r>
            <a:r>
              <a:rPr lang="en-US" dirty="0">
                <a:hlinkClick r:id="rId4" tooltip="Main sequence"/>
              </a:rPr>
              <a:t>main sequence</a:t>
            </a:r>
            <a:r>
              <a:rPr lang="en-US" dirty="0"/>
              <a:t> stars, which is considered to be convincing evidence for the operation of the CNO cycle.</a:t>
            </a:r>
            <a:r>
              <a:rPr lang="en-US" baseline="30000" dirty="0"/>
              <a:t>[</a:t>
            </a:r>
            <a:r>
              <a:rPr lang="en-US" i="1" baseline="30000" dirty="0">
                <a:hlinkClick r:id="rId5" tooltip="Wikipedia:Citation needed"/>
              </a:rPr>
              <a:t>citation needed</a:t>
            </a:r>
            <a:r>
              <a:rPr lang="en-US" baseline="30000" dirty="0"/>
              <a:t>]</a:t>
            </a:r>
            <a:r>
              <a:rPr lang="en-US" dirty="0"/>
              <a:t> 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CNO_cycle#CNO-III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828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6047A2-37BD-B643-8619-873F47279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2700"/>
            <a:ext cx="116205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4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378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fn-live-content-bucket-iop-org.s3.amazonaws.com/journals/1538-3881/149/3/91/revision1/aj507464f2_lr.jpg?AWSAccessKeyId=AKIAYDKQL6LTV7YY2HIK&amp;Expires=1650950170&amp;Signature=ByxzKc1vENntsr5EPoGCucyTYss%3D">
            <a:extLst>
              <a:ext uri="{FF2B5EF4-FFF2-40B4-BE49-F238E27FC236}">
                <a16:creationId xmlns:a16="http://schemas.microsoft.com/office/drawing/2014/main" id="{5E333082-EBCC-9F42-AD0C-EA83CB722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322" y="0"/>
            <a:ext cx="6783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1FAC339E-2093-3346-A59E-EF550A3F7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7" y="5095618"/>
            <a:ext cx="409608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Figure 2.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CMDs of NGC 6352 from GO-13297 data.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vs.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(left panels),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vs.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(middle panels), and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vs.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(right panels). Lower panels show a zoom of the MS. Red dots highlight 2G stars; blue dots 1G stars.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29CC2B-1236-2B4B-99AC-5EE3DFBEF57F}"/>
              </a:ext>
            </a:extLst>
          </p:cNvPr>
          <p:cNvSpPr/>
          <p:nvPr/>
        </p:nvSpPr>
        <p:spPr>
          <a:xfrm>
            <a:off x="390527" y="342900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</a:rPr>
              <a:t>C</a:t>
            </a:r>
            <a:r>
              <a:rPr lang="en-US" sz="2800" baseline="-25000" dirty="0">
                <a:effectLst/>
                <a:latin typeface="Times New Roman" panose="02020603050405020304" pitchFamily="18" charset="0"/>
              </a:rPr>
              <a:t>F275W,F336W,F438W</a:t>
            </a:r>
          </a:p>
          <a:p>
            <a:r>
              <a:rPr lang="en-US" sz="2800" baseline="-250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Arial" panose="020B0604020202020204" pitchFamily="34" charset="0"/>
              </a:rPr>
              <a:t>= ( </a:t>
            </a:r>
            <a:r>
              <a:rPr lang="en-US" sz="2800" dirty="0">
                <a:effectLst/>
                <a:latin typeface="Times New Roman" panose="02020603050405020304" pitchFamily="18" charset="0"/>
              </a:rPr>
              <a:t>m</a:t>
            </a:r>
            <a:r>
              <a:rPr lang="en-US" sz="2800" baseline="-25000" dirty="0">
                <a:effectLst/>
                <a:latin typeface="Times New Roman" panose="02020603050405020304" pitchFamily="18" charset="0"/>
              </a:rPr>
              <a:t>F275W</a:t>
            </a:r>
            <a:r>
              <a:rPr lang="en-US" sz="2800" dirty="0"/>
              <a:t>-</a:t>
            </a:r>
            <a:r>
              <a:rPr lang="en-US" sz="2800" dirty="0">
                <a:effectLst/>
                <a:latin typeface="Times New Roman" panose="02020603050405020304" pitchFamily="18" charset="0"/>
              </a:rPr>
              <a:t>m</a:t>
            </a:r>
            <a:r>
              <a:rPr lang="en-US" sz="2800" baseline="-25000" dirty="0">
                <a:effectLst/>
                <a:latin typeface="Times New Roman" panose="02020603050405020304" pitchFamily="18" charset="0"/>
              </a:rPr>
              <a:t>F336W</a:t>
            </a:r>
            <a:r>
              <a:rPr lang="en-US" sz="2800" dirty="0">
                <a:effectLst/>
                <a:latin typeface="Arial" panose="020B0604020202020204" pitchFamily="34" charset="0"/>
              </a:rPr>
              <a:t>) </a:t>
            </a:r>
          </a:p>
          <a:p>
            <a:r>
              <a:rPr lang="en-US" sz="2800" dirty="0">
                <a:effectLst/>
                <a:latin typeface="Courier New" panose="02070309020205020404" pitchFamily="49" charset="0"/>
              </a:rPr>
              <a:t>− </a:t>
            </a:r>
            <a:r>
              <a:rPr lang="en-US" sz="2800" dirty="0">
                <a:effectLst/>
                <a:latin typeface="Arial" panose="020B0604020202020204" pitchFamily="34" charset="0"/>
              </a:rPr>
              <a:t>(</a:t>
            </a:r>
            <a:r>
              <a:rPr lang="en-US" sz="2800" dirty="0">
                <a:effectLst/>
                <a:latin typeface="Times New Roman" panose="02020603050405020304" pitchFamily="18" charset="0"/>
              </a:rPr>
              <a:t> m</a:t>
            </a:r>
            <a:r>
              <a:rPr lang="en-US" sz="2800" baseline="-25000" dirty="0">
                <a:effectLst/>
                <a:latin typeface="Times New Roman" panose="02020603050405020304" pitchFamily="18" charset="0"/>
              </a:rPr>
              <a:t>F336W</a:t>
            </a:r>
            <a:r>
              <a:rPr lang="en-US" sz="2800" dirty="0">
                <a:effectLst/>
                <a:latin typeface="Times New Roman" panose="02020603050405020304" pitchFamily="18" charset="0"/>
              </a:rPr>
              <a:t> -m</a:t>
            </a:r>
            <a:r>
              <a:rPr lang="en-US" sz="2800" baseline="-25000" dirty="0">
                <a:effectLst/>
                <a:latin typeface="Times New Roman" panose="02020603050405020304" pitchFamily="18" charset="0"/>
              </a:rPr>
              <a:t>F438W</a:t>
            </a:r>
            <a:r>
              <a:rPr lang="en-US" sz="2800" dirty="0">
                <a:effectLst/>
                <a:latin typeface="Arial" panose="020B0604020202020204" pitchFamily="34" charset="0"/>
              </a:rPr>
              <a:t>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E59401-BBFA-4747-8C35-53390EEE330D}"/>
              </a:ext>
            </a:extLst>
          </p:cNvPr>
          <p:cNvSpPr txBox="1"/>
          <p:nvPr/>
        </p:nvSpPr>
        <p:spPr>
          <a:xfrm>
            <a:off x="390527" y="455172"/>
            <a:ext cx="33612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HST Wide band filters in the UV and Blue </a:t>
            </a:r>
          </a:p>
          <a:p>
            <a:r>
              <a:rPr lang="en-US" dirty="0"/>
              <a:t> encompass </a:t>
            </a:r>
          </a:p>
          <a:p>
            <a:r>
              <a:rPr lang="en-US" dirty="0"/>
              <a:t>OH</a:t>
            </a:r>
          </a:p>
          <a:p>
            <a:r>
              <a:rPr lang="en-US" dirty="0"/>
              <a:t>NH</a:t>
            </a:r>
          </a:p>
          <a:p>
            <a:r>
              <a:rPr lang="en-US" dirty="0"/>
              <a:t>CN, CH </a:t>
            </a:r>
          </a:p>
          <a:p>
            <a:r>
              <a:rPr lang="en-US" dirty="0"/>
              <a:t>line complexes. </a:t>
            </a:r>
          </a:p>
          <a:p>
            <a:endParaRPr lang="en-US" dirty="0"/>
          </a:p>
          <a:p>
            <a:r>
              <a:rPr lang="en-US" dirty="0"/>
              <a:t>So the following parameter is very sensitive to the composition differences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C0436E-1093-CB43-9093-D767F973BD0D}"/>
              </a:ext>
            </a:extLst>
          </p:cNvPr>
          <p:cNvSpPr/>
          <p:nvPr/>
        </p:nvSpPr>
        <p:spPr>
          <a:xfrm>
            <a:off x="202761" y="85840"/>
            <a:ext cx="2942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G. </a:t>
            </a:r>
            <a:r>
              <a:rPr lang="en-US" dirty="0" err="1"/>
              <a:t>Piotto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 2015 </a:t>
            </a:r>
            <a:r>
              <a:rPr lang="en-US" i="1" dirty="0"/>
              <a:t>AJ</a:t>
            </a:r>
            <a:r>
              <a:rPr lang="en-US" dirty="0"/>
              <a:t> </a:t>
            </a:r>
            <a:r>
              <a:rPr lang="en-US" b="1" dirty="0"/>
              <a:t>149</a:t>
            </a:r>
            <a:r>
              <a:rPr lang="en-US" dirty="0"/>
              <a:t> 91</a:t>
            </a:r>
          </a:p>
        </p:txBody>
      </p:sp>
    </p:spTree>
    <p:extLst>
      <p:ext uri="{BB962C8B-B14F-4D97-AF65-F5344CB8AC3E}">
        <p14:creationId xmlns:p14="http://schemas.microsoft.com/office/powerpoint/2010/main" val="3273548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868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F72A3F-6E10-5E4F-864F-0F927E96E608}"/>
              </a:ext>
            </a:extLst>
          </p:cNvPr>
          <p:cNvSpPr txBox="1"/>
          <p:nvPr/>
        </p:nvSpPr>
        <p:spPr>
          <a:xfrm>
            <a:off x="1312562" y="0"/>
            <a:ext cx="836022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pseudo color,           </a:t>
            </a:r>
          </a:p>
          <a:p>
            <a:r>
              <a:rPr lang="en-US" dirty="0">
                <a:latin typeface="Times New Roman" panose="02020603050405020304" pitchFamily="18" charset="0"/>
              </a:rPr>
              <a:t>C</a:t>
            </a:r>
            <a:r>
              <a:rPr lang="en-US" baseline="-25000" dirty="0">
                <a:latin typeface="Times New Roman" panose="02020603050405020304" pitchFamily="18" charset="0"/>
              </a:rPr>
              <a:t>F275W,F336W,F438W</a:t>
            </a:r>
          </a:p>
          <a:p>
            <a:r>
              <a:rPr lang="en-US" baseline="-25000" dirty="0">
                <a:latin typeface="Times New Roman" panose="02020603050405020304" pitchFamily="18" charset="0"/>
              </a:rPr>
              <a:t>                                </a:t>
            </a:r>
            <a:r>
              <a:rPr lang="en-US" dirty="0">
                <a:latin typeface="Arial" panose="020B0604020202020204" pitchFamily="34" charset="0"/>
              </a:rPr>
              <a:t>= ( </a:t>
            </a:r>
            <a:r>
              <a:rPr lang="en-US" dirty="0">
                <a:latin typeface="Times New Roman" panose="02020603050405020304" pitchFamily="18" charset="0"/>
              </a:rPr>
              <a:t>m</a:t>
            </a:r>
            <a:r>
              <a:rPr lang="en-US" baseline="-25000" dirty="0">
                <a:latin typeface="Times New Roman" panose="02020603050405020304" pitchFamily="18" charset="0"/>
              </a:rPr>
              <a:t>F275W</a:t>
            </a:r>
            <a:r>
              <a:rPr lang="en-US" dirty="0"/>
              <a:t>-</a:t>
            </a:r>
            <a:r>
              <a:rPr lang="en-US" dirty="0">
                <a:latin typeface="Times New Roman" panose="02020603050405020304" pitchFamily="18" charset="0"/>
              </a:rPr>
              <a:t>m</a:t>
            </a:r>
            <a:r>
              <a:rPr lang="en-US" baseline="-25000" dirty="0">
                <a:latin typeface="Times New Roman" panose="02020603050405020304" pitchFamily="18" charset="0"/>
              </a:rPr>
              <a:t>F336W</a:t>
            </a:r>
            <a:r>
              <a:rPr lang="en-US" dirty="0">
                <a:latin typeface="Arial" panose="020B0604020202020204" pitchFamily="34" charset="0"/>
              </a:rPr>
              <a:t>) </a:t>
            </a:r>
            <a:r>
              <a:rPr lang="en-US" dirty="0">
                <a:latin typeface="Courier New" panose="02070309020205020404" pitchFamily="49" charset="0"/>
              </a:rPr>
              <a:t>− </a:t>
            </a:r>
            <a:r>
              <a:rPr lang="en-US" dirty="0">
                <a:latin typeface="Arial" panose="020B0604020202020204" pitchFamily="34" charset="0"/>
              </a:rPr>
              <a:t>(</a:t>
            </a:r>
            <a:r>
              <a:rPr lang="en-US" dirty="0">
                <a:latin typeface="Times New Roman" panose="02020603050405020304" pitchFamily="18" charset="0"/>
              </a:rPr>
              <a:t> m</a:t>
            </a:r>
            <a:r>
              <a:rPr lang="en-US" baseline="-25000" dirty="0">
                <a:latin typeface="Times New Roman" panose="02020603050405020304" pitchFamily="18" charset="0"/>
              </a:rPr>
              <a:t>F336W</a:t>
            </a:r>
            <a:r>
              <a:rPr lang="en-US" dirty="0">
                <a:latin typeface="Times New Roman" panose="02020603050405020304" pitchFamily="18" charset="0"/>
              </a:rPr>
              <a:t> -m</a:t>
            </a:r>
            <a:r>
              <a:rPr lang="en-US" baseline="-25000" dirty="0">
                <a:latin typeface="Times New Roman" panose="02020603050405020304" pitchFamily="18" charset="0"/>
              </a:rPr>
              <a:t>F438W</a:t>
            </a:r>
            <a:r>
              <a:rPr lang="en-US" dirty="0">
                <a:latin typeface="Arial" panose="020B0604020202020204" pitchFamily="34" charset="0"/>
              </a:rPr>
              <a:t>)</a:t>
            </a:r>
          </a:p>
          <a:p>
            <a:endParaRPr lang="en-US" dirty="0"/>
          </a:p>
          <a:p>
            <a:r>
              <a:rPr lang="en-US" dirty="0"/>
              <a:t>was chosen to maximize the separability of the populations of stars, given that there are only a few filter bands available.</a:t>
            </a:r>
          </a:p>
          <a:p>
            <a:endParaRPr lang="en-US" dirty="0"/>
          </a:p>
          <a:p>
            <a:r>
              <a:rPr lang="en-US" dirty="0"/>
              <a:t>Cause of the 1 G , 2 G  differences and number of stars?  Processing of the interstellar medium in moderate mass stars, or? </a:t>
            </a:r>
          </a:p>
          <a:p>
            <a:endParaRPr lang="en-US" dirty="0"/>
          </a:p>
          <a:p>
            <a:r>
              <a:rPr lang="en-US" dirty="0"/>
              <a:t>The initial number of 1 G stars would have quite a bit larger than the number of 2 G </a:t>
            </a:r>
          </a:p>
          <a:p>
            <a:endParaRPr lang="en-US" dirty="0"/>
          </a:p>
          <a:p>
            <a:r>
              <a:rPr lang="en-US" dirty="0"/>
              <a:t>Different progenitors of the 2G have been proposed.</a:t>
            </a:r>
            <a:br>
              <a:rPr lang="en-US" dirty="0"/>
            </a:br>
            <a:r>
              <a:rPr lang="en-US" dirty="0"/>
              <a:t>Intermediate-mass asymptotic giant branch (AGB-M) stars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D’Antona</a:t>
            </a:r>
            <a:r>
              <a:rPr lang="en-US" dirty="0"/>
              <a:t> et al. 2002), fast-rotating massive stars (FRMS)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Decressin</a:t>
            </a:r>
            <a:r>
              <a:rPr lang="en-US" dirty="0"/>
              <a:t> et al. 2007), or interacting massive binary stars (de</a:t>
            </a:r>
            <a:br>
              <a:rPr lang="en-US" dirty="0"/>
            </a:br>
            <a:r>
              <a:rPr lang="en-US" dirty="0"/>
              <a:t>Mink et al. 2009; </a:t>
            </a:r>
            <a:r>
              <a:rPr lang="en-US" dirty="0" err="1"/>
              <a:t>Vanbeveren</a:t>
            </a:r>
            <a:r>
              <a:rPr lang="en-US" dirty="0"/>
              <a:t> et al. 2012) may eject materials</a:t>
            </a:r>
            <a:br>
              <a:rPr lang="en-US" dirty="0"/>
            </a:br>
            <a:r>
              <a:rPr lang="en-US" dirty="0"/>
              <a:t>with composition similar to that of 2G stars, i.e., somewhat</a:t>
            </a:r>
            <a:br>
              <a:rPr lang="en-US" dirty="0"/>
            </a:br>
            <a:r>
              <a:rPr lang="en-US" dirty="0"/>
              <a:t>helium enriched and exposed to proton capture reactions at</a:t>
            </a:r>
            <a:br>
              <a:rPr lang="en-US" dirty="0"/>
            </a:br>
            <a:r>
              <a:rPr lang="en-US" dirty="0"/>
              <a:t>high temperatures, but with sizable differences from one case to</a:t>
            </a:r>
            <a:br>
              <a:rPr lang="en-US" dirty="0"/>
            </a:br>
            <a:r>
              <a:rPr lang="en-US" dirty="0"/>
              <a:t>another.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2 G stars are generally not enriched in the iron peak, so probably not  material processed in supernovae. </a:t>
            </a:r>
          </a:p>
        </p:txBody>
      </p:sp>
    </p:spTree>
    <p:extLst>
      <p:ext uri="{BB962C8B-B14F-4D97-AF65-F5344CB8AC3E}">
        <p14:creationId xmlns:p14="http://schemas.microsoft.com/office/powerpoint/2010/main" val="1589854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F2BB78-224D-AD4C-A866-AAC74295BC67}"/>
              </a:ext>
            </a:extLst>
          </p:cNvPr>
          <p:cNvSpPr txBox="1"/>
          <p:nvPr/>
        </p:nvSpPr>
        <p:spPr>
          <a:xfrm>
            <a:off x="523369" y="407182"/>
            <a:ext cx="3221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paper displays MANY color magnitude diagrams  and the Pseudo-color vs Magnitude diagrams for Globular Clusters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005602-3E09-3948-9DBB-1E6E734E5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221" y="195943"/>
            <a:ext cx="8394700" cy="6146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6D9344-49FC-8D43-BABF-E5756422F7F4}"/>
              </a:ext>
            </a:extLst>
          </p:cNvPr>
          <p:cNvSpPr/>
          <p:nvPr/>
        </p:nvSpPr>
        <p:spPr>
          <a:xfrm>
            <a:off x="696686" y="1995783"/>
            <a:ext cx="27014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Note that the  vertical scale is  UV and differs between the upper and lower rows. </a:t>
            </a:r>
          </a:p>
        </p:txBody>
      </p:sp>
    </p:spTree>
    <p:extLst>
      <p:ext uri="{BB962C8B-B14F-4D97-AF65-F5344CB8AC3E}">
        <p14:creationId xmlns:p14="http://schemas.microsoft.com/office/powerpoint/2010/main" val="314582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D50B58-ED7A-7E4D-8090-044ADF1B0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419100"/>
            <a:ext cx="8305800" cy="6019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8598E0-FBA1-B144-967D-5FC6397665C6}"/>
              </a:ext>
            </a:extLst>
          </p:cNvPr>
          <p:cNvSpPr txBox="1"/>
          <p:nvPr/>
        </p:nvSpPr>
        <p:spPr>
          <a:xfrm>
            <a:off x="0" y="1901372"/>
            <a:ext cx="29899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where the shape of the plot changes greatly going from a Color Magnitude space (upper row) to a  Pseudo color vs Magnitude.</a:t>
            </a:r>
          </a:p>
          <a:p>
            <a:endParaRPr lang="en-US" dirty="0"/>
          </a:p>
          <a:p>
            <a:r>
              <a:rPr lang="en-US" dirty="0"/>
              <a:t>Note that the  vertical scale is  UV and differs between the upper and lower rows. </a:t>
            </a:r>
          </a:p>
        </p:txBody>
      </p:sp>
    </p:spTree>
    <p:extLst>
      <p:ext uri="{BB962C8B-B14F-4D97-AF65-F5344CB8AC3E}">
        <p14:creationId xmlns:p14="http://schemas.microsoft.com/office/powerpoint/2010/main" val="1350916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1403EF-5094-D846-9595-716955D03494}"/>
              </a:ext>
            </a:extLst>
          </p:cNvPr>
          <p:cNvSpPr txBox="1"/>
          <p:nvPr/>
        </p:nvSpPr>
        <p:spPr>
          <a:xfrm>
            <a:off x="778476" y="778476"/>
            <a:ext cx="10217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rest of this paper (G. </a:t>
            </a:r>
            <a:r>
              <a:rPr lang="en-US" dirty="0" err="1"/>
              <a:t>Piotto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 2015 </a:t>
            </a:r>
            <a:r>
              <a:rPr lang="en-US" i="1" dirty="0"/>
              <a:t>AJ</a:t>
            </a:r>
            <a:r>
              <a:rPr lang="en-US" dirty="0"/>
              <a:t> </a:t>
            </a:r>
            <a:r>
              <a:rPr lang="en-US" b="1" dirty="0"/>
              <a:t>149</a:t>
            </a:r>
            <a:r>
              <a:rPr lang="en-US" dirty="0"/>
              <a:t> 91)</a:t>
            </a:r>
          </a:p>
          <a:p>
            <a:r>
              <a:rPr lang="en-US" dirty="0"/>
              <a:t>elaborates on the many things that can/will be done with the observational data that will become available.</a:t>
            </a:r>
          </a:p>
        </p:txBody>
      </p:sp>
    </p:spTree>
    <p:extLst>
      <p:ext uri="{BB962C8B-B14F-4D97-AF65-F5344CB8AC3E}">
        <p14:creationId xmlns:p14="http://schemas.microsoft.com/office/powerpoint/2010/main" val="2762430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The CNO cycle">
            <a:extLst>
              <a:ext uri="{FF2B5EF4-FFF2-40B4-BE49-F238E27FC236}">
                <a16:creationId xmlns:a16="http://schemas.microsoft.com/office/drawing/2014/main" id="{5EE075F5-CB42-5948-B161-5D0EA10F7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248" y="98853"/>
            <a:ext cx="7950200" cy="607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6043A0-9CE0-1145-AF54-7F0A1E39A463}"/>
              </a:ext>
            </a:extLst>
          </p:cNvPr>
          <p:cNvSpPr txBox="1"/>
          <p:nvPr/>
        </p:nvSpPr>
        <p:spPr>
          <a:xfrm>
            <a:off x="469556" y="2100648"/>
            <a:ext cx="55681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CNO process for H-&gt; He  </a:t>
            </a:r>
          </a:p>
          <a:p>
            <a:r>
              <a:rPr lang="en-US" dirty="0"/>
              <a:t>Occurs in High Mass Stars, not primordial composition</a:t>
            </a:r>
          </a:p>
          <a:p>
            <a:r>
              <a:rPr lang="en-US" dirty="0"/>
              <a:t>from https://</a:t>
            </a:r>
            <a:r>
              <a:rPr lang="en-US" dirty="0" err="1"/>
              <a:t>astronomy.swin.edu.au</a:t>
            </a:r>
            <a:r>
              <a:rPr lang="en-US" dirty="0"/>
              <a:t>/cosmos/c/</a:t>
            </a:r>
            <a:r>
              <a:rPr lang="en-US" dirty="0" err="1"/>
              <a:t>cno+cycle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098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 descr="{\displaystyle {\begin{array}{ll}{\ce {~{}_{6}^{12}C\ ~~+{}_{2}^{4}He\ -&gt;~{}_{8}^{16}O\ \ ~+\gamma ~,}}&amp;E={\mathsf {7.16\ MeV}}\\{\ce {~{}_{8}^{16}O\ ~~+{}_{2}^{4}He\ -&gt;{}_{10}^{20}Ne\ \ +\gamma ~,}}&amp;E={\mathsf {4.73\ MeV}}\\{\ce {{}_{10}^{20}Ne\ ~+{}_{2}^{4}He\ -&gt;{}_{12}^{24}Mg\ +\gamma ~,}}&amp;E={\mathsf {9.32\ MeV}}\\{\ce {{}_{12}^{24}Mg\ +{}_{2}^{4}He\ -&gt;{}_{14}^{28}Si\ ~~+\gamma ~,}}&amp;E={\mathsf {9.98\ MeV}}\\{\ce {{}_{14}^{28}Si\ ~~+{}_{2}^{4}He\ -&gt;{}_{16}^{32}S\ \ ~~~+\gamma ~,}}&amp;E={\mathsf {6.95\ MeV}}\\{\ce {{}_{16}^{32}S\ ~~~+{}_{2}^{4}He\ -&gt;{}_{18}^{36}Ar\ ~\ +\gamma ~,}}&amp;E={\mathsf {6.64\ MeV}}\\{\ce {{}_{18}^{36}Ar\ ~+{}_{2}^{4}He\ -&gt;{}_{20}^{40}Ca\ \ +\gamma ~,}}&amp;E={\mathsf {7.04\ MeV}}\\{\ce {{}_{20}^{40}Ca\ +{}_{2}^{4}He\ -&gt;{}_{22}^{44}Ti\ ~~+\gamma ~,}}&amp;E={\mathsf {5.13\ MeV}}\\{\ce {{}_{22}^{44}Ti\ ~+{}_{2}^{4}He\ -&gt;{}_{24}^{48}Cr\ ~+\gamma ~,}}&amp;E={\mathsf {7.70\ MeV}}\\{\ce {{}_{24}^{48}Cr\ +{}_{2}^{4}He\ -&gt;{}_{26}^{52}Fe\ ~\ +\gamma ~,}}&amp;E={\mathsf {7.94\ MeV}}\\{\ce {{}_{26}^{52}Fe\ +{}_{2}^{4}He\ -&gt;{}_{28}^{56}Ni\ ~\ +\gamma ~,}}&amp;E={\mathsf {8.00\ MeV}}\end{array}}}">
            <a:extLst>
              <a:ext uri="{FF2B5EF4-FFF2-40B4-BE49-F238E27FC236}">
                <a16:creationId xmlns:a16="http://schemas.microsoft.com/office/drawing/2014/main" id="{FC58FE6A-24A5-474D-8099-C59A7119BC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6FBF2A-D56D-784C-BA3F-4FF8BDF1FE83}"/>
              </a:ext>
            </a:extLst>
          </p:cNvPr>
          <p:cNvSpPr/>
          <p:nvPr/>
        </p:nvSpPr>
        <p:spPr>
          <a:xfrm>
            <a:off x="6520249" y="3581400"/>
            <a:ext cx="535146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Found on Wikipedia, Credits</a:t>
            </a:r>
          </a:p>
          <a:p>
            <a:r>
              <a:rPr lang="en-US" dirty="0"/>
              <a:t>Creation of elements beyond carbon through alpha process</a:t>
            </a:r>
          </a:p>
          <a:p>
            <a:r>
              <a:rPr lang="en-US" dirty="0">
                <a:hlinkClick r:id="rId2" tooltip="User:Qniemiec"/>
              </a:rPr>
              <a:t>Qniemiec</a:t>
            </a:r>
            <a:r>
              <a:rPr lang="en-US" dirty="0"/>
              <a:t> - Own work</a:t>
            </a:r>
          </a:p>
          <a:p>
            <a:r>
              <a:rPr lang="en-US" dirty="0"/>
              <a:t>Creation of elements beyond carbon through alpha process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CC BY-SA 4.0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File:Kernfusionen1 </a:t>
            </a:r>
            <a:r>
              <a:rPr lang="en-US" dirty="0" err="1"/>
              <a:t>en.png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Created: 9 February 2020</a:t>
            </a:r>
          </a:p>
          <a:p>
            <a:r>
              <a:rPr lang="en-US" dirty="0">
                <a:hlinkClick r:id="rId4"/>
              </a:rPr>
              <a:t>About Media Viewer</a:t>
            </a:r>
            <a:endParaRPr lang="en-US" dirty="0">
              <a:effectLst/>
            </a:endParaRPr>
          </a:p>
        </p:txBody>
      </p:sp>
      <p:pic>
        <p:nvPicPr>
          <p:cNvPr id="2062" name="Picture 14" descr="https://upload.wikimedia.org/wikipedia/commons/thumb/4/44/Kernfusionen1_en.png/494px-Kernfusionen1_en.png">
            <a:extLst>
              <a:ext uri="{FF2B5EF4-FFF2-40B4-BE49-F238E27FC236}">
                <a16:creationId xmlns:a16="http://schemas.microsoft.com/office/drawing/2014/main" id="{CC32C8D2-C01F-FE4A-8261-19C94DDC4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6" y="152400"/>
            <a:ext cx="5656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081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5598</TotalTime>
  <Words>992</Words>
  <Application>Microsoft Macintosh PowerPoint</Application>
  <PresentationFormat>Widescreen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Throwe, Thomas G.</cp:lastModifiedBy>
  <cp:revision>26</cp:revision>
  <dcterms:created xsi:type="dcterms:W3CDTF">2022-04-18T21:52:44Z</dcterms:created>
  <dcterms:modified xsi:type="dcterms:W3CDTF">2022-05-04T00:26:10Z</dcterms:modified>
</cp:coreProperties>
</file>