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6" r:id="rId3"/>
    <p:sldId id="263" r:id="rId4"/>
    <p:sldId id="282" r:id="rId5"/>
    <p:sldId id="265" r:id="rId6"/>
    <p:sldId id="261" r:id="rId7"/>
    <p:sldId id="257" r:id="rId8"/>
    <p:sldId id="264" r:id="rId9"/>
    <p:sldId id="268"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6"/>
    <p:restoredTop sz="94671"/>
  </p:normalViewPr>
  <p:slideViewPr>
    <p:cSldViewPr snapToGrid="0" snapToObjects="1">
      <p:cViewPr varScale="1">
        <p:scale>
          <a:sx n="85" d="100"/>
          <a:sy n="85" d="100"/>
        </p:scale>
        <p:origin x="192"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ACCBC-8B22-EA41-99E3-0A89158D43E3}" type="datetimeFigureOut">
              <a:rPr lang="en-US" smtClean="0"/>
              <a:t>4/27/22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27589-4042-984F-B831-A06A4102171C}" type="slidenum">
              <a:rPr lang="en-US" smtClean="0"/>
              <a:t>‹#›</a:t>
            </a:fld>
            <a:endParaRPr lang="en-US"/>
          </a:p>
        </p:txBody>
      </p:sp>
    </p:spTree>
    <p:extLst>
      <p:ext uri="{BB962C8B-B14F-4D97-AF65-F5344CB8AC3E}">
        <p14:creationId xmlns:p14="http://schemas.microsoft.com/office/powerpoint/2010/main" val="245612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4534-8609-9340-A8D7-2564A92215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6789BD-0795-154D-9828-DA8F0249B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230C1-977A-CE44-BD7E-703A95E92CED}"/>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5" name="Footer Placeholder 4">
            <a:extLst>
              <a:ext uri="{FF2B5EF4-FFF2-40B4-BE49-F238E27FC236}">
                <a16:creationId xmlns:a16="http://schemas.microsoft.com/office/drawing/2014/main" id="{E26C2439-629F-E24A-8B6E-850AB1F2F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F9292-FCE2-164B-8C04-C52D11B57E12}"/>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234797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F0C8-45A4-344E-88C1-5586078FE9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236A44-0D9F-DE44-82DD-0AEBB01D5B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D4498-41B4-B245-AB73-80359B08CAEB}"/>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5" name="Footer Placeholder 4">
            <a:extLst>
              <a:ext uri="{FF2B5EF4-FFF2-40B4-BE49-F238E27FC236}">
                <a16:creationId xmlns:a16="http://schemas.microsoft.com/office/drawing/2014/main" id="{A527D7FA-9F57-2640-8BFE-40DD1252E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9A175-FE89-694E-ACD7-2F36CF02BA25}"/>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399231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AC97E-A13D-174E-93F4-2B9EFEB1FF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5DDD40-74FF-7B46-9D77-EB3D072607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17176-601F-3444-B4CF-87B1764A37F6}"/>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5" name="Footer Placeholder 4">
            <a:extLst>
              <a:ext uri="{FF2B5EF4-FFF2-40B4-BE49-F238E27FC236}">
                <a16:creationId xmlns:a16="http://schemas.microsoft.com/office/drawing/2014/main" id="{2F150D0E-5DF8-334F-A2F0-15CBDC9B4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5910E-6487-FB46-BFD9-36D0071B5CDD}"/>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40625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0986-9DD5-A343-8D97-A2F84FC3D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5367A-9206-EA41-895D-10B4781C53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5B507-0322-9241-83BF-2F2F1304963D}"/>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5" name="Footer Placeholder 4">
            <a:extLst>
              <a:ext uri="{FF2B5EF4-FFF2-40B4-BE49-F238E27FC236}">
                <a16:creationId xmlns:a16="http://schemas.microsoft.com/office/drawing/2014/main" id="{9DA2AD41-F4A1-2740-90DD-C7AF2C510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62776-2B9E-1543-A534-B611714130BE}"/>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425583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BC61-96F6-A840-9BB8-1626C8054B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06FCA4-229C-9B42-89BF-D61B03B46D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2856C7-9851-2240-879A-AC0BB2A09225}"/>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5" name="Footer Placeholder 4">
            <a:extLst>
              <a:ext uri="{FF2B5EF4-FFF2-40B4-BE49-F238E27FC236}">
                <a16:creationId xmlns:a16="http://schemas.microsoft.com/office/drawing/2014/main" id="{D00ADD16-BD41-7145-BDE2-EA2841727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198AE-A46E-574A-87F4-BB7382588058}"/>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287791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20AA-8F4D-F944-AC01-1FF480244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E2330-FDAC-4640-B8D8-59BD538F32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D51514-3F43-5241-91E0-C8510097DF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2C3A8-EC87-7841-9FD4-7AED0E643184}"/>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6" name="Footer Placeholder 5">
            <a:extLst>
              <a:ext uri="{FF2B5EF4-FFF2-40B4-BE49-F238E27FC236}">
                <a16:creationId xmlns:a16="http://schemas.microsoft.com/office/drawing/2014/main" id="{2CA8AAF5-7D54-434C-AAA3-4FC23E6B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6BC06-7549-EE43-ABE8-F9990C22F01D}"/>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403976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C95C-BEC7-9C49-9531-A9998E4F3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19E04-4304-6043-8C14-45EA306B84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92BDFF-54B7-6048-8E62-C255077124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D3C22-97EE-0844-A4D2-CFCF85866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EFED63-AE0C-9743-AAE5-2F48904B71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EF7C2-3EC2-1242-B29B-77BBBC969974}"/>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8" name="Footer Placeholder 7">
            <a:extLst>
              <a:ext uri="{FF2B5EF4-FFF2-40B4-BE49-F238E27FC236}">
                <a16:creationId xmlns:a16="http://schemas.microsoft.com/office/drawing/2014/main" id="{4B973527-22E8-F242-9F15-6C228F9FC0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A389DE-123F-4D46-9087-4276EF8B9CDF}"/>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379419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6C9BB-DBB5-744A-BB68-9FBA1B36A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100C60-50B2-5E47-B08F-5B90EC83CB1E}"/>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4" name="Footer Placeholder 3">
            <a:extLst>
              <a:ext uri="{FF2B5EF4-FFF2-40B4-BE49-F238E27FC236}">
                <a16:creationId xmlns:a16="http://schemas.microsoft.com/office/drawing/2014/main" id="{62682B1E-B110-DB4C-B8DC-7CF5C77A8B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BD8C7E-14A9-EF4C-AF3F-286568DF168A}"/>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172446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C632C-C620-B745-A552-C8286544BF92}"/>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3" name="Footer Placeholder 2">
            <a:extLst>
              <a:ext uri="{FF2B5EF4-FFF2-40B4-BE49-F238E27FC236}">
                <a16:creationId xmlns:a16="http://schemas.microsoft.com/office/drawing/2014/main" id="{3CFE9F51-8CD8-3C47-9C15-8D51BB4D48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768E3B-234A-B141-A41E-70BC941D1C77}"/>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362384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40C6-5765-6B41-90F1-96DA914E9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E214EA-47FC-A148-B355-D5C16B49DB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B1E35-9C35-D642-9DD1-7CF8AE71B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B2633-05AC-7A4B-8F38-1135419CB886}"/>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6" name="Footer Placeholder 5">
            <a:extLst>
              <a:ext uri="{FF2B5EF4-FFF2-40B4-BE49-F238E27FC236}">
                <a16:creationId xmlns:a16="http://schemas.microsoft.com/office/drawing/2014/main" id="{C552EAAB-A763-2E40-9A1F-C29624FAD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4A0F7-77C0-9C46-83F7-61027F69D132}"/>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275575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B1EA-30FF-074A-9B73-577375702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37FF30-08AC-1C4A-AEA8-53DF879537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CF2D9-DA07-7845-8D45-EA8BBD7F8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08BCEE-4EBD-4548-94D7-BE1B4411ED63}"/>
              </a:ext>
            </a:extLst>
          </p:cNvPr>
          <p:cNvSpPr>
            <a:spLocks noGrp="1"/>
          </p:cNvSpPr>
          <p:nvPr>
            <p:ph type="dt" sz="half" idx="10"/>
          </p:nvPr>
        </p:nvSpPr>
        <p:spPr/>
        <p:txBody>
          <a:bodyPr/>
          <a:lstStyle/>
          <a:p>
            <a:fld id="{EFC78A7B-5954-4E4E-A0B9-D37169AB85D2}" type="datetimeFigureOut">
              <a:rPr lang="en-US" smtClean="0"/>
              <a:t>4/27/22</a:t>
            </a:fld>
            <a:endParaRPr lang="en-US"/>
          </a:p>
        </p:txBody>
      </p:sp>
      <p:sp>
        <p:nvSpPr>
          <p:cNvPr id="6" name="Footer Placeholder 5">
            <a:extLst>
              <a:ext uri="{FF2B5EF4-FFF2-40B4-BE49-F238E27FC236}">
                <a16:creationId xmlns:a16="http://schemas.microsoft.com/office/drawing/2014/main" id="{4C8EADDA-F4C9-0C4B-9EE1-FC923BBCE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E14D6-E7BC-8A49-81BF-025AE558AFB7}"/>
              </a:ext>
            </a:extLst>
          </p:cNvPr>
          <p:cNvSpPr>
            <a:spLocks noGrp="1"/>
          </p:cNvSpPr>
          <p:nvPr>
            <p:ph type="sldNum" sz="quarter" idx="12"/>
          </p:nvPr>
        </p:nvSpPr>
        <p:spPr/>
        <p:txBody>
          <a:bodyPr/>
          <a:lstStyle/>
          <a:p>
            <a:fld id="{EB9ADAB5-DE6B-AB40-A104-505F8A921FD8}" type="slidenum">
              <a:rPr lang="en-US" smtClean="0"/>
              <a:t>‹#›</a:t>
            </a:fld>
            <a:endParaRPr lang="en-US"/>
          </a:p>
        </p:txBody>
      </p:sp>
    </p:spTree>
    <p:extLst>
      <p:ext uri="{BB962C8B-B14F-4D97-AF65-F5344CB8AC3E}">
        <p14:creationId xmlns:p14="http://schemas.microsoft.com/office/powerpoint/2010/main" val="218448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239A6-E46E-324A-9E11-D2D57DDC78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25A97-B5B6-7A4C-80E8-C457A4E34C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E0D9C-24E9-9940-ACE3-00BFDBE96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78A7B-5954-4E4E-A0B9-D37169AB85D2}" type="datetimeFigureOut">
              <a:rPr lang="en-US" smtClean="0"/>
              <a:t>4/27/22</a:t>
            </a:fld>
            <a:endParaRPr lang="en-US"/>
          </a:p>
        </p:txBody>
      </p:sp>
      <p:sp>
        <p:nvSpPr>
          <p:cNvPr id="5" name="Footer Placeholder 4">
            <a:extLst>
              <a:ext uri="{FF2B5EF4-FFF2-40B4-BE49-F238E27FC236}">
                <a16:creationId xmlns:a16="http://schemas.microsoft.com/office/drawing/2014/main" id="{0055D6BF-544F-7441-A46F-EB4A04F88A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FFCB4-7ED1-484D-8AE5-F899E96B1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ADAB5-DE6B-AB40-A104-505F8A921FD8}" type="slidenum">
              <a:rPr lang="en-US" smtClean="0"/>
              <a:t>‹#›</a:t>
            </a:fld>
            <a:endParaRPr lang="en-US"/>
          </a:p>
        </p:txBody>
      </p:sp>
    </p:spTree>
    <p:extLst>
      <p:ext uri="{BB962C8B-B14F-4D97-AF65-F5344CB8AC3E}">
        <p14:creationId xmlns:p14="http://schemas.microsoft.com/office/powerpoint/2010/main" val="3866581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hyperlink" Target="https://en.wikipedia.org/wiki/Messier_14#/media/File:Messier_14.jp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5560-7C19-0745-8CE2-BEE0768ECA53}"/>
              </a:ext>
            </a:extLst>
          </p:cNvPr>
          <p:cNvSpPr>
            <a:spLocks noGrp="1"/>
          </p:cNvSpPr>
          <p:nvPr>
            <p:ph type="ctrTitle"/>
          </p:nvPr>
        </p:nvSpPr>
        <p:spPr>
          <a:xfrm>
            <a:off x="743666" y="590932"/>
            <a:ext cx="4141484" cy="667372"/>
          </a:xfrm>
        </p:spPr>
        <p:txBody>
          <a:bodyPr>
            <a:normAutofit fontScale="90000"/>
          </a:bodyPr>
          <a:lstStyle/>
          <a:p>
            <a:r>
              <a:rPr lang="en-US" sz="2800" dirty="0"/>
              <a:t>Star Clusters as Observational Verification of Stellar Evolution Models</a:t>
            </a:r>
          </a:p>
        </p:txBody>
      </p:sp>
      <p:sp>
        <p:nvSpPr>
          <p:cNvPr id="4" name="TextBox 3">
            <a:extLst>
              <a:ext uri="{FF2B5EF4-FFF2-40B4-BE49-F238E27FC236}">
                <a16:creationId xmlns:a16="http://schemas.microsoft.com/office/drawing/2014/main" id="{38B1ECBC-564B-464E-A7CC-72A52D9812AC}"/>
              </a:ext>
            </a:extLst>
          </p:cNvPr>
          <p:cNvSpPr txBox="1"/>
          <p:nvPr/>
        </p:nvSpPr>
        <p:spPr>
          <a:xfrm>
            <a:off x="894523" y="1431234"/>
            <a:ext cx="4293703" cy="4524315"/>
          </a:xfrm>
          <a:prstGeom prst="rect">
            <a:avLst/>
          </a:prstGeom>
          <a:noFill/>
        </p:spPr>
        <p:txBody>
          <a:bodyPr wrap="square" rtlCol="0">
            <a:spAutoFit/>
          </a:bodyPr>
          <a:lstStyle/>
          <a:p>
            <a:r>
              <a:rPr lang="en-US" dirty="0"/>
              <a:t>Stellar Evolution (getting born, converting  elements, running out of fuel) </a:t>
            </a:r>
          </a:p>
          <a:p>
            <a:endParaRPr lang="en-US" dirty="0"/>
          </a:p>
          <a:p>
            <a:r>
              <a:rPr lang="en-US" dirty="0"/>
              <a:t>Following the stages of the life of a star usually takes too long, so “ground truth” is difficult. </a:t>
            </a:r>
          </a:p>
          <a:p>
            <a:endParaRPr lang="en-US" dirty="0"/>
          </a:p>
          <a:p>
            <a:r>
              <a:rPr lang="en-US" dirty="0"/>
              <a:t>Star Clusters have been thought to consist of “all” stars due to a gas cloud, so all having the same age.</a:t>
            </a:r>
          </a:p>
          <a:p>
            <a:endParaRPr lang="en-US" dirty="0"/>
          </a:p>
          <a:p>
            <a:r>
              <a:rPr lang="en-US" dirty="0"/>
              <a:t>Distribution of stars on the HR or Color Magnitude Diagram is a plot of an ISOCHRONE and can be compared to  the positions of stars predicted by  theoretical modes.</a:t>
            </a:r>
          </a:p>
        </p:txBody>
      </p:sp>
      <p:pic>
        <p:nvPicPr>
          <p:cNvPr id="5" name="Picture 4">
            <a:extLst>
              <a:ext uri="{FF2B5EF4-FFF2-40B4-BE49-F238E27FC236}">
                <a16:creationId xmlns:a16="http://schemas.microsoft.com/office/drawing/2014/main" id="{28D7FCED-EDBD-5E45-9CC6-8703DB067C8D}"/>
              </a:ext>
            </a:extLst>
          </p:cNvPr>
          <p:cNvPicPr>
            <a:picLocks noChangeAspect="1"/>
          </p:cNvPicPr>
          <p:nvPr/>
        </p:nvPicPr>
        <p:blipFill>
          <a:blip r:embed="rId2"/>
          <a:stretch>
            <a:fillRect/>
          </a:stretch>
        </p:blipFill>
        <p:spPr>
          <a:xfrm>
            <a:off x="5963479" y="0"/>
            <a:ext cx="6067146" cy="6858000"/>
          </a:xfrm>
          <a:prstGeom prst="rect">
            <a:avLst/>
          </a:prstGeom>
        </p:spPr>
      </p:pic>
      <p:sp>
        <p:nvSpPr>
          <p:cNvPr id="6" name="TextBox 5">
            <a:extLst>
              <a:ext uri="{FF2B5EF4-FFF2-40B4-BE49-F238E27FC236}">
                <a16:creationId xmlns:a16="http://schemas.microsoft.com/office/drawing/2014/main" id="{6C9474AB-AE7E-DB47-822F-728F5AE03A98}"/>
              </a:ext>
            </a:extLst>
          </p:cNvPr>
          <p:cNvSpPr txBox="1"/>
          <p:nvPr/>
        </p:nvSpPr>
        <p:spPr>
          <a:xfrm>
            <a:off x="894523" y="6301409"/>
            <a:ext cx="2466894" cy="369332"/>
          </a:xfrm>
          <a:prstGeom prst="rect">
            <a:avLst/>
          </a:prstGeom>
          <a:noFill/>
        </p:spPr>
        <p:txBody>
          <a:bodyPr wrap="none" rtlCol="0">
            <a:spAutoFit/>
          </a:bodyPr>
          <a:lstStyle/>
          <a:p>
            <a:r>
              <a:rPr lang="en-US" dirty="0"/>
              <a:t>Diagram from Wikipedia</a:t>
            </a:r>
          </a:p>
        </p:txBody>
      </p:sp>
    </p:spTree>
    <p:extLst>
      <p:ext uri="{BB962C8B-B14F-4D97-AF65-F5344CB8AC3E}">
        <p14:creationId xmlns:p14="http://schemas.microsoft.com/office/powerpoint/2010/main" val="223547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CDA35C-68A7-7D4A-A80D-8BE93C14B74F}"/>
              </a:ext>
            </a:extLst>
          </p:cNvPr>
          <p:cNvSpPr txBox="1"/>
          <p:nvPr/>
        </p:nvSpPr>
        <p:spPr>
          <a:xfrm>
            <a:off x="1689653" y="1649895"/>
            <a:ext cx="9422296" cy="1754326"/>
          </a:xfrm>
          <a:prstGeom prst="rect">
            <a:avLst/>
          </a:prstGeom>
          <a:noFill/>
        </p:spPr>
        <p:txBody>
          <a:bodyPr wrap="square" rtlCol="0">
            <a:spAutoFit/>
          </a:bodyPr>
          <a:lstStyle/>
          <a:p>
            <a:r>
              <a:rPr lang="en-US" dirty="0"/>
              <a:t>It WAS thought that each star cluster forms  more or less at one time from one cloud of gas. </a:t>
            </a:r>
          </a:p>
          <a:p>
            <a:r>
              <a:rPr lang="en-US" dirty="0"/>
              <a:t>Now it is found that globular clusters are usually composed of stars of several ages and compositions.   NGC 6402 (M14) was analyzed via spectra of 41 Red Giant Branch (RGB) stars (</a:t>
            </a:r>
            <a:r>
              <a:rPr lang="en-US" dirty="0" err="1"/>
              <a:t>Arxiv</a:t>
            </a:r>
            <a:r>
              <a:rPr lang="en-US" dirty="0"/>
              <a:t> 1706.02278) and it was found that there are 3 populations distinguished by their composition. The complex of elements is not consistent with any of the usual models of heavy element production from a single source (e.g. core collapse supernova). </a:t>
            </a:r>
          </a:p>
        </p:txBody>
      </p:sp>
      <p:sp>
        <p:nvSpPr>
          <p:cNvPr id="3" name="TextBox 2">
            <a:extLst>
              <a:ext uri="{FF2B5EF4-FFF2-40B4-BE49-F238E27FC236}">
                <a16:creationId xmlns:a16="http://schemas.microsoft.com/office/drawing/2014/main" id="{41F830CE-A4F7-9542-942B-62EC391E5FD5}"/>
              </a:ext>
            </a:extLst>
          </p:cNvPr>
          <p:cNvSpPr txBox="1"/>
          <p:nvPr/>
        </p:nvSpPr>
        <p:spPr>
          <a:xfrm>
            <a:off x="1961535" y="4247536"/>
            <a:ext cx="7306872" cy="1754326"/>
          </a:xfrm>
          <a:prstGeom prst="rect">
            <a:avLst/>
          </a:prstGeom>
          <a:noFill/>
        </p:spPr>
        <p:txBody>
          <a:bodyPr wrap="none" rtlCol="0">
            <a:spAutoFit/>
          </a:bodyPr>
          <a:lstStyle/>
          <a:p>
            <a:r>
              <a:rPr lang="en-US" dirty="0"/>
              <a:t>The population distribution   of red giant stars with spectra was found to be </a:t>
            </a:r>
          </a:p>
          <a:p>
            <a:r>
              <a:rPr lang="en-US" dirty="0"/>
              <a:t>P1 (1G), 12/35 giants 34%,  a very mildly polluted population</a:t>
            </a:r>
          </a:p>
          <a:p>
            <a:r>
              <a:rPr lang="en-US" dirty="0"/>
              <a:t>P2  14/35 giants 40% which here we will call 2G mild2</a:t>
            </a:r>
          </a:p>
          <a:p>
            <a:r>
              <a:rPr lang="en-US" dirty="0"/>
              <a:t>E 9/35 giants 26%  to a population  with `extreme' anomalies </a:t>
            </a:r>
          </a:p>
          <a:p>
            <a:endParaRPr lang="en-US" dirty="0"/>
          </a:p>
          <a:p>
            <a:r>
              <a:rPr lang="en-US" dirty="0"/>
              <a:t>1 G indicates first generation stars</a:t>
            </a:r>
          </a:p>
        </p:txBody>
      </p:sp>
    </p:spTree>
    <p:extLst>
      <p:ext uri="{BB962C8B-B14F-4D97-AF65-F5344CB8AC3E}">
        <p14:creationId xmlns:p14="http://schemas.microsoft.com/office/powerpoint/2010/main" val="244677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468D-6C90-9A4F-9A97-5982D256ED54}"/>
              </a:ext>
            </a:extLst>
          </p:cNvPr>
          <p:cNvSpPr>
            <a:spLocks noGrp="1"/>
          </p:cNvSpPr>
          <p:nvPr>
            <p:ph type="title"/>
          </p:nvPr>
        </p:nvSpPr>
        <p:spPr>
          <a:xfrm>
            <a:off x="809172" y="88124"/>
            <a:ext cx="10515600" cy="1325563"/>
          </a:xfrm>
        </p:spPr>
        <p:txBody>
          <a:bodyPr>
            <a:normAutofit/>
          </a:bodyPr>
          <a:lstStyle/>
          <a:p>
            <a:r>
              <a:rPr lang="en-US" sz="2800" dirty="0"/>
              <a:t>HST observations of the globular cluster NGC6402 (M14) and its Peculiar Multiple Populations   </a:t>
            </a:r>
            <a:r>
              <a:rPr lang="en-US" sz="2800" dirty="0" err="1"/>
              <a:t>Arxiv</a:t>
            </a:r>
            <a:r>
              <a:rPr lang="en-US" sz="2800" dirty="0"/>
              <a:t> 2201.02546</a:t>
            </a:r>
            <a:br>
              <a:rPr lang="en-US" sz="2800" dirty="0"/>
            </a:br>
            <a:endParaRPr lang="en-US" sz="2800" dirty="0"/>
          </a:p>
        </p:txBody>
      </p:sp>
      <p:pic>
        <p:nvPicPr>
          <p:cNvPr id="4" name="Picture 3">
            <a:extLst>
              <a:ext uri="{FF2B5EF4-FFF2-40B4-BE49-F238E27FC236}">
                <a16:creationId xmlns:a16="http://schemas.microsoft.com/office/drawing/2014/main" id="{A253A477-0699-5847-A89C-475BAF2170B1}"/>
              </a:ext>
            </a:extLst>
          </p:cNvPr>
          <p:cNvPicPr>
            <a:picLocks noChangeAspect="1"/>
          </p:cNvPicPr>
          <p:nvPr/>
        </p:nvPicPr>
        <p:blipFill>
          <a:blip r:embed="rId2"/>
          <a:stretch>
            <a:fillRect/>
          </a:stretch>
        </p:blipFill>
        <p:spPr>
          <a:xfrm>
            <a:off x="5086238" y="843239"/>
            <a:ext cx="7277100" cy="5245100"/>
          </a:xfrm>
          <a:prstGeom prst="rect">
            <a:avLst/>
          </a:prstGeom>
        </p:spPr>
      </p:pic>
      <p:sp>
        <p:nvSpPr>
          <p:cNvPr id="5" name="Rectangle 4">
            <a:extLst>
              <a:ext uri="{FF2B5EF4-FFF2-40B4-BE49-F238E27FC236}">
                <a16:creationId xmlns:a16="http://schemas.microsoft.com/office/drawing/2014/main" id="{5266DD87-F2D0-9C42-BCEF-140E18537CDF}"/>
              </a:ext>
            </a:extLst>
          </p:cNvPr>
          <p:cNvSpPr/>
          <p:nvPr/>
        </p:nvSpPr>
        <p:spPr>
          <a:xfrm>
            <a:off x="5086238" y="5732186"/>
            <a:ext cx="6934424" cy="646331"/>
          </a:xfrm>
          <a:prstGeom prst="rect">
            <a:avLst/>
          </a:prstGeom>
        </p:spPr>
        <p:txBody>
          <a:bodyPr wrap="square">
            <a:spAutoFit/>
          </a:bodyPr>
          <a:lstStyle/>
          <a:p>
            <a:r>
              <a:rPr lang="en-US" dirty="0"/>
              <a:t>https://</a:t>
            </a:r>
            <a:r>
              <a:rPr lang="en-US" dirty="0" err="1"/>
              <a:t>hubblesite.org</a:t>
            </a:r>
            <a:r>
              <a:rPr lang="en-US" dirty="0"/>
              <a:t>/contents/media/images/2002/10/1174-Image.html?news=true</a:t>
            </a:r>
          </a:p>
        </p:txBody>
      </p:sp>
      <p:pic>
        <p:nvPicPr>
          <p:cNvPr id="6" name="Picture 5">
            <a:extLst>
              <a:ext uri="{FF2B5EF4-FFF2-40B4-BE49-F238E27FC236}">
                <a16:creationId xmlns:a16="http://schemas.microsoft.com/office/drawing/2014/main" id="{C774B194-CC02-BD47-AF34-73270A9F21A5}"/>
              </a:ext>
            </a:extLst>
          </p:cNvPr>
          <p:cNvPicPr>
            <a:picLocks noChangeAspect="1"/>
          </p:cNvPicPr>
          <p:nvPr/>
        </p:nvPicPr>
        <p:blipFill>
          <a:blip r:embed="rId3"/>
          <a:stretch>
            <a:fillRect/>
          </a:stretch>
        </p:blipFill>
        <p:spPr>
          <a:xfrm>
            <a:off x="611006" y="1027906"/>
            <a:ext cx="4530455" cy="4673774"/>
          </a:xfrm>
          <a:prstGeom prst="rect">
            <a:avLst/>
          </a:prstGeom>
        </p:spPr>
      </p:pic>
      <p:sp>
        <p:nvSpPr>
          <p:cNvPr id="7" name="Rectangle 6">
            <a:extLst>
              <a:ext uri="{FF2B5EF4-FFF2-40B4-BE49-F238E27FC236}">
                <a16:creationId xmlns:a16="http://schemas.microsoft.com/office/drawing/2014/main" id="{151D6A3D-6437-9346-80CA-6EDAB98BF491}"/>
              </a:ext>
            </a:extLst>
          </p:cNvPr>
          <p:cNvSpPr/>
          <p:nvPr/>
        </p:nvSpPr>
        <p:spPr>
          <a:xfrm>
            <a:off x="611006" y="5729692"/>
            <a:ext cx="3796102" cy="923330"/>
          </a:xfrm>
          <a:prstGeom prst="rect">
            <a:avLst/>
          </a:prstGeom>
        </p:spPr>
        <p:txBody>
          <a:bodyPr wrap="square">
            <a:spAutoFit/>
          </a:bodyPr>
          <a:lstStyle/>
          <a:p>
            <a:r>
              <a:rPr lang="en-US" dirty="0">
                <a:hlinkClick r:id="rId4"/>
              </a:rPr>
              <a:t>https://en.wikipedia.org/wiki/Messier_14#/media/File:Messier_14.jpg</a:t>
            </a:r>
            <a:r>
              <a:rPr lang="en-US" dirty="0"/>
              <a:t> Diameter ~72 </a:t>
            </a:r>
            <a:r>
              <a:rPr lang="en-US" dirty="0" err="1"/>
              <a:t>ly</a:t>
            </a:r>
            <a:r>
              <a:rPr lang="en-US" dirty="0"/>
              <a:t>, Distance ~29,000 </a:t>
            </a:r>
            <a:r>
              <a:rPr lang="en-US" dirty="0" err="1"/>
              <a:t>ly</a:t>
            </a:r>
            <a:endParaRPr lang="en-US" dirty="0"/>
          </a:p>
        </p:txBody>
      </p:sp>
      <p:sp>
        <p:nvSpPr>
          <p:cNvPr id="3" name="TextBox 2">
            <a:extLst>
              <a:ext uri="{FF2B5EF4-FFF2-40B4-BE49-F238E27FC236}">
                <a16:creationId xmlns:a16="http://schemas.microsoft.com/office/drawing/2014/main" id="{E09F9DF2-E7B8-834C-9DFD-B5721F383028}"/>
              </a:ext>
            </a:extLst>
          </p:cNvPr>
          <p:cNvSpPr txBox="1"/>
          <p:nvPr/>
        </p:nvSpPr>
        <p:spPr>
          <a:xfrm>
            <a:off x="2212935" y="6520288"/>
            <a:ext cx="9529122" cy="646331"/>
          </a:xfrm>
          <a:prstGeom prst="rect">
            <a:avLst/>
          </a:prstGeom>
          <a:noFill/>
        </p:spPr>
        <p:txBody>
          <a:bodyPr wrap="square" rtlCol="0">
            <a:spAutoFit/>
          </a:bodyPr>
          <a:lstStyle/>
          <a:p>
            <a:r>
              <a:rPr lang="en-US" dirty="0"/>
              <a:t>Highly reddened, (E(B-V) ~0.6). The cluster has a moderately high metallicity of [Fe/H]=-1.13  +/-0:05</a:t>
            </a:r>
          </a:p>
          <a:p>
            <a:endParaRPr lang="en-US" dirty="0"/>
          </a:p>
        </p:txBody>
      </p:sp>
    </p:spTree>
    <p:extLst>
      <p:ext uri="{BB962C8B-B14F-4D97-AF65-F5344CB8AC3E}">
        <p14:creationId xmlns:p14="http://schemas.microsoft.com/office/powerpoint/2010/main" val="54212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EB1D1-90ED-114B-A1ED-E25D8D316E11}"/>
              </a:ext>
            </a:extLst>
          </p:cNvPr>
          <p:cNvPicPr>
            <a:picLocks noChangeAspect="1"/>
          </p:cNvPicPr>
          <p:nvPr/>
        </p:nvPicPr>
        <p:blipFill>
          <a:blip r:embed="rId2"/>
          <a:stretch>
            <a:fillRect/>
          </a:stretch>
        </p:blipFill>
        <p:spPr>
          <a:xfrm>
            <a:off x="2736850" y="190500"/>
            <a:ext cx="6718300" cy="6477000"/>
          </a:xfrm>
          <a:prstGeom prst="rect">
            <a:avLst/>
          </a:prstGeom>
        </p:spPr>
      </p:pic>
    </p:spTree>
    <p:extLst>
      <p:ext uri="{BB962C8B-B14F-4D97-AF65-F5344CB8AC3E}">
        <p14:creationId xmlns:p14="http://schemas.microsoft.com/office/powerpoint/2010/main" val="1289105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9042B5-5E37-7144-B6D8-A8303383D682}"/>
              </a:ext>
            </a:extLst>
          </p:cNvPr>
          <p:cNvPicPr>
            <a:picLocks noChangeAspect="1"/>
          </p:cNvPicPr>
          <p:nvPr/>
        </p:nvPicPr>
        <p:blipFill>
          <a:blip r:embed="rId2"/>
          <a:stretch>
            <a:fillRect/>
          </a:stretch>
        </p:blipFill>
        <p:spPr>
          <a:xfrm>
            <a:off x="298737" y="-10494"/>
            <a:ext cx="7451481" cy="6858000"/>
          </a:xfrm>
          <a:prstGeom prst="rect">
            <a:avLst/>
          </a:prstGeom>
        </p:spPr>
      </p:pic>
      <p:sp>
        <p:nvSpPr>
          <p:cNvPr id="3" name="Rectangle 2">
            <a:extLst>
              <a:ext uri="{FF2B5EF4-FFF2-40B4-BE49-F238E27FC236}">
                <a16:creationId xmlns:a16="http://schemas.microsoft.com/office/drawing/2014/main" id="{BEBDA7FC-C66D-1A46-A0D6-BFB00C4B0684}"/>
              </a:ext>
            </a:extLst>
          </p:cNvPr>
          <p:cNvSpPr/>
          <p:nvPr/>
        </p:nvSpPr>
        <p:spPr>
          <a:xfrm>
            <a:off x="1363932" y="239877"/>
            <a:ext cx="4674421" cy="369332"/>
          </a:xfrm>
          <a:prstGeom prst="rect">
            <a:avLst/>
          </a:prstGeom>
        </p:spPr>
        <p:txBody>
          <a:bodyPr wrap="none">
            <a:spAutoFit/>
          </a:bodyPr>
          <a:lstStyle/>
          <a:p>
            <a:r>
              <a:rPr lang="en-US" dirty="0"/>
              <a:t>http://</a:t>
            </a:r>
            <a:r>
              <a:rPr lang="en-US" dirty="0" err="1"/>
              <a:t>www.southastrodel.com</a:t>
            </a:r>
            <a:r>
              <a:rPr lang="en-US" dirty="0"/>
              <a:t>/Page03008.htm</a:t>
            </a:r>
          </a:p>
        </p:txBody>
      </p:sp>
      <p:sp>
        <p:nvSpPr>
          <p:cNvPr id="4" name="TextBox 3">
            <a:extLst>
              <a:ext uri="{FF2B5EF4-FFF2-40B4-BE49-F238E27FC236}">
                <a16:creationId xmlns:a16="http://schemas.microsoft.com/office/drawing/2014/main" id="{8C734A51-6B28-6746-95E6-D5B0AAB9085A}"/>
              </a:ext>
            </a:extLst>
          </p:cNvPr>
          <p:cNvSpPr txBox="1"/>
          <p:nvPr/>
        </p:nvSpPr>
        <p:spPr>
          <a:xfrm>
            <a:off x="7874215" y="49410"/>
            <a:ext cx="4426468" cy="2031325"/>
          </a:xfrm>
          <a:prstGeom prst="rect">
            <a:avLst/>
          </a:prstGeom>
          <a:noFill/>
        </p:spPr>
        <p:txBody>
          <a:bodyPr wrap="none" rtlCol="0">
            <a:spAutoFit/>
          </a:bodyPr>
          <a:lstStyle/>
          <a:p>
            <a:r>
              <a:rPr lang="en-US" dirty="0"/>
              <a:t>Star Cluster Color Magnitudes </a:t>
            </a:r>
          </a:p>
          <a:p>
            <a:r>
              <a:rPr lang="en-US" dirty="0"/>
              <a:t>generally take the form of  the</a:t>
            </a:r>
          </a:p>
          <a:p>
            <a:r>
              <a:rPr lang="en-US" dirty="0"/>
              <a:t>theoretical isochrones, allowing verification </a:t>
            </a:r>
          </a:p>
          <a:p>
            <a:r>
              <a:rPr lang="en-US" dirty="0"/>
              <a:t>of the models and estimates of cluster ages</a:t>
            </a:r>
          </a:p>
          <a:p>
            <a:endParaRPr lang="en-US" dirty="0"/>
          </a:p>
          <a:p>
            <a:r>
              <a:rPr lang="en-US" dirty="0"/>
              <a:t>Plot is representation of where the observed </a:t>
            </a:r>
          </a:p>
          <a:p>
            <a:r>
              <a:rPr lang="en-US" dirty="0"/>
              <a:t>stars fall</a:t>
            </a:r>
          </a:p>
        </p:txBody>
      </p:sp>
      <p:pic>
        <p:nvPicPr>
          <p:cNvPr id="5" name="Picture 4">
            <a:extLst>
              <a:ext uri="{FF2B5EF4-FFF2-40B4-BE49-F238E27FC236}">
                <a16:creationId xmlns:a16="http://schemas.microsoft.com/office/drawing/2014/main" id="{9214BD5D-05FB-004F-BE23-3318FA29BAC7}"/>
              </a:ext>
            </a:extLst>
          </p:cNvPr>
          <p:cNvPicPr>
            <a:picLocks noChangeAspect="1"/>
          </p:cNvPicPr>
          <p:nvPr/>
        </p:nvPicPr>
        <p:blipFill>
          <a:blip r:embed="rId3"/>
          <a:stretch>
            <a:fillRect/>
          </a:stretch>
        </p:blipFill>
        <p:spPr>
          <a:xfrm>
            <a:off x="6863443" y="2656506"/>
            <a:ext cx="5867400" cy="4191000"/>
          </a:xfrm>
          <a:prstGeom prst="rect">
            <a:avLst/>
          </a:prstGeom>
        </p:spPr>
      </p:pic>
    </p:spTree>
    <p:extLst>
      <p:ext uri="{BB962C8B-B14F-4D97-AF65-F5344CB8AC3E}">
        <p14:creationId xmlns:p14="http://schemas.microsoft.com/office/powerpoint/2010/main" val="353012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656F4-C2B0-4E4B-B102-C3E1DE9B1083}"/>
              </a:ext>
            </a:extLst>
          </p:cNvPr>
          <p:cNvPicPr>
            <a:picLocks noChangeAspect="1"/>
          </p:cNvPicPr>
          <p:nvPr/>
        </p:nvPicPr>
        <p:blipFill>
          <a:blip r:embed="rId2"/>
          <a:stretch>
            <a:fillRect/>
          </a:stretch>
        </p:blipFill>
        <p:spPr>
          <a:xfrm>
            <a:off x="253325" y="0"/>
            <a:ext cx="6141136" cy="6858000"/>
          </a:xfrm>
          <a:prstGeom prst="rect">
            <a:avLst/>
          </a:prstGeom>
        </p:spPr>
      </p:pic>
      <p:sp>
        <p:nvSpPr>
          <p:cNvPr id="2" name="Rectangle 1">
            <a:extLst>
              <a:ext uri="{FF2B5EF4-FFF2-40B4-BE49-F238E27FC236}">
                <a16:creationId xmlns:a16="http://schemas.microsoft.com/office/drawing/2014/main" id="{CA867E0E-B5B7-4C44-B346-78B6248FE7C2}"/>
              </a:ext>
            </a:extLst>
          </p:cNvPr>
          <p:cNvSpPr/>
          <p:nvPr/>
        </p:nvSpPr>
        <p:spPr>
          <a:xfrm>
            <a:off x="4874397" y="752205"/>
            <a:ext cx="5464701" cy="369332"/>
          </a:xfrm>
          <a:prstGeom prst="rect">
            <a:avLst/>
          </a:prstGeom>
        </p:spPr>
        <p:txBody>
          <a:bodyPr wrap="none">
            <a:spAutoFit/>
          </a:bodyPr>
          <a:lstStyle/>
          <a:p>
            <a:r>
              <a:rPr lang="en-US" dirty="0"/>
              <a:t>https://</a:t>
            </a:r>
            <a:r>
              <a:rPr lang="en-US" dirty="0" err="1"/>
              <a:t>ase.tufts.edu</a:t>
            </a:r>
            <a:r>
              <a:rPr lang="en-US" dirty="0"/>
              <a:t>/cosmos/</a:t>
            </a:r>
            <a:r>
              <a:rPr lang="en-US" dirty="0" err="1"/>
              <a:t>view_picture.asp?id</a:t>
            </a:r>
            <a:r>
              <a:rPr lang="en-US" dirty="0"/>
              <a:t>=1413</a:t>
            </a:r>
          </a:p>
        </p:txBody>
      </p:sp>
      <p:sp>
        <p:nvSpPr>
          <p:cNvPr id="4" name="TextBox 3">
            <a:extLst>
              <a:ext uri="{FF2B5EF4-FFF2-40B4-BE49-F238E27FC236}">
                <a16:creationId xmlns:a16="http://schemas.microsoft.com/office/drawing/2014/main" id="{69BF259D-0BFE-9149-A89A-84C726B5DA65}"/>
              </a:ext>
            </a:extLst>
          </p:cNvPr>
          <p:cNvSpPr txBox="1"/>
          <p:nvPr/>
        </p:nvSpPr>
        <p:spPr>
          <a:xfrm>
            <a:off x="7295322" y="2126974"/>
            <a:ext cx="3046090" cy="1754326"/>
          </a:xfrm>
          <a:prstGeom prst="rect">
            <a:avLst/>
          </a:prstGeom>
          <a:noFill/>
        </p:spPr>
        <p:txBody>
          <a:bodyPr wrap="none" rtlCol="0">
            <a:spAutoFit/>
          </a:bodyPr>
          <a:lstStyle/>
          <a:p>
            <a:r>
              <a:rPr lang="en-US" dirty="0"/>
              <a:t>HB Horizontal Branch</a:t>
            </a:r>
          </a:p>
          <a:p>
            <a:r>
              <a:rPr lang="en-US" dirty="0"/>
              <a:t>AGB Asymptotic Giant Branch</a:t>
            </a:r>
          </a:p>
          <a:p>
            <a:r>
              <a:rPr lang="en-US" dirty="0"/>
              <a:t>RGB Red Giant Branch</a:t>
            </a:r>
          </a:p>
          <a:p>
            <a:r>
              <a:rPr lang="en-US" dirty="0"/>
              <a:t>SGB Sub Giant Branch </a:t>
            </a:r>
          </a:p>
          <a:p>
            <a:r>
              <a:rPr lang="en-US" dirty="0"/>
              <a:t>MS Main  Sequence</a:t>
            </a:r>
          </a:p>
          <a:p>
            <a:r>
              <a:rPr lang="en-US" dirty="0"/>
              <a:t>TO Turn Off</a:t>
            </a:r>
          </a:p>
        </p:txBody>
      </p:sp>
    </p:spTree>
    <p:extLst>
      <p:ext uri="{BB962C8B-B14F-4D97-AF65-F5344CB8AC3E}">
        <p14:creationId xmlns:p14="http://schemas.microsoft.com/office/powerpoint/2010/main" val="3758094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5EA91-2941-DE46-97B2-BFE8BFCB40C6}"/>
              </a:ext>
            </a:extLst>
          </p:cNvPr>
          <p:cNvPicPr>
            <a:picLocks noChangeAspect="1"/>
          </p:cNvPicPr>
          <p:nvPr/>
        </p:nvPicPr>
        <p:blipFill>
          <a:blip r:embed="rId2"/>
          <a:stretch>
            <a:fillRect/>
          </a:stretch>
        </p:blipFill>
        <p:spPr>
          <a:xfrm>
            <a:off x="3867150" y="270968"/>
            <a:ext cx="4457700" cy="5956300"/>
          </a:xfrm>
          <a:prstGeom prst="rect">
            <a:avLst/>
          </a:prstGeom>
        </p:spPr>
      </p:pic>
      <p:sp>
        <p:nvSpPr>
          <p:cNvPr id="3" name="Rectangle 2">
            <a:extLst>
              <a:ext uri="{FF2B5EF4-FFF2-40B4-BE49-F238E27FC236}">
                <a16:creationId xmlns:a16="http://schemas.microsoft.com/office/drawing/2014/main" id="{7F656DE3-F924-6E43-9A84-346949DE9ED8}"/>
              </a:ext>
            </a:extLst>
          </p:cNvPr>
          <p:cNvSpPr/>
          <p:nvPr/>
        </p:nvSpPr>
        <p:spPr>
          <a:xfrm>
            <a:off x="3222573" y="6227268"/>
            <a:ext cx="8184942" cy="369332"/>
          </a:xfrm>
          <a:prstGeom prst="rect">
            <a:avLst/>
          </a:prstGeom>
        </p:spPr>
        <p:txBody>
          <a:bodyPr wrap="square">
            <a:spAutoFit/>
          </a:bodyPr>
          <a:lstStyle/>
          <a:p>
            <a:r>
              <a:rPr lang="en-US" dirty="0"/>
              <a:t>https://</a:t>
            </a:r>
            <a:r>
              <a:rPr lang="en-US" dirty="0" err="1"/>
              <a:t>onwardtotheedge.wordpress.com</a:t>
            </a:r>
            <a:r>
              <a:rPr lang="en-US" dirty="0"/>
              <a:t>/2013/03/12/intrinsic-variable-stars/</a:t>
            </a:r>
          </a:p>
        </p:txBody>
      </p:sp>
      <p:sp>
        <p:nvSpPr>
          <p:cNvPr id="4" name="TextBox 3">
            <a:extLst>
              <a:ext uri="{FF2B5EF4-FFF2-40B4-BE49-F238E27FC236}">
                <a16:creationId xmlns:a16="http://schemas.microsoft.com/office/drawing/2014/main" id="{4C066311-6FD4-EC47-B70B-FE523ADC3373}"/>
              </a:ext>
            </a:extLst>
          </p:cNvPr>
          <p:cNvSpPr txBox="1"/>
          <p:nvPr/>
        </p:nvSpPr>
        <p:spPr>
          <a:xfrm>
            <a:off x="0" y="711200"/>
            <a:ext cx="4262284" cy="3416320"/>
          </a:xfrm>
          <a:prstGeom prst="rect">
            <a:avLst/>
          </a:prstGeom>
          <a:noFill/>
        </p:spPr>
        <p:txBody>
          <a:bodyPr wrap="square" rtlCol="0">
            <a:spAutoFit/>
          </a:bodyPr>
          <a:lstStyle/>
          <a:p>
            <a:r>
              <a:rPr lang="en-US" dirty="0"/>
              <a:t>The lines generally follow the positions </a:t>
            </a:r>
          </a:p>
          <a:p>
            <a:r>
              <a:rPr lang="en-US" dirty="0"/>
              <a:t>that a star of given initial mass and standard </a:t>
            </a:r>
          </a:p>
          <a:p>
            <a:r>
              <a:rPr lang="en-US" dirty="0"/>
              <a:t>composition will follow  as time goes by. </a:t>
            </a:r>
          </a:p>
          <a:p>
            <a:r>
              <a:rPr lang="en-US" dirty="0"/>
              <a:t>The masses are assumed to stay the same. </a:t>
            </a:r>
          </a:p>
          <a:p>
            <a:endParaRPr lang="en-US" dirty="0"/>
          </a:p>
          <a:p>
            <a:r>
              <a:rPr lang="en-US" dirty="0"/>
              <a:t>IF stars all form from a single episode of star formation, then age of the cluster can be found  from comparison of the stars’ distribution on the HR diagram to the prediction of a models of stellar evolution. </a:t>
            </a:r>
          </a:p>
          <a:p>
            <a:endParaRPr lang="en-US" dirty="0"/>
          </a:p>
        </p:txBody>
      </p:sp>
    </p:spTree>
    <p:extLst>
      <p:ext uri="{BB962C8B-B14F-4D97-AF65-F5344CB8AC3E}">
        <p14:creationId xmlns:p14="http://schemas.microsoft.com/office/powerpoint/2010/main" val="120724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877520-BDE9-2E4B-BCF6-B0FE3094F998}"/>
              </a:ext>
            </a:extLst>
          </p:cNvPr>
          <p:cNvPicPr>
            <a:picLocks noChangeAspect="1"/>
          </p:cNvPicPr>
          <p:nvPr/>
        </p:nvPicPr>
        <p:blipFill rotWithShape="1">
          <a:blip r:embed="rId2"/>
          <a:srcRect r="5272"/>
          <a:stretch/>
        </p:blipFill>
        <p:spPr>
          <a:xfrm>
            <a:off x="0" y="0"/>
            <a:ext cx="6323218" cy="6675120"/>
          </a:xfrm>
          <a:prstGeom prst="rect">
            <a:avLst/>
          </a:prstGeom>
        </p:spPr>
      </p:pic>
      <p:pic>
        <p:nvPicPr>
          <p:cNvPr id="7" name="Picture 6">
            <a:extLst>
              <a:ext uri="{FF2B5EF4-FFF2-40B4-BE49-F238E27FC236}">
                <a16:creationId xmlns:a16="http://schemas.microsoft.com/office/drawing/2014/main" id="{9C44FF8B-545B-8C40-B902-668AC6993EF8}"/>
              </a:ext>
            </a:extLst>
          </p:cNvPr>
          <p:cNvPicPr>
            <a:picLocks noChangeAspect="1"/>
          </p:cNvPicPr>
          <p:nvPr/>
        </p:nvPicPr>
        <p:blipFill>
          <a:blip r:embed="rId3"/>
          <a:stretch>
            <a:fillRect/>
          </a:stretch>
        </p:blipFill>
        <p:spPr>
          <a:xfrm>
            <a:off x="6323218" y="519043"/>
            <a:ext cx="5868782" cy="3128618"/>
          </a:xfrm>
          <a:prstGeom prst="rect">
            <a:avLst/>
          </a:prstGeom>
        </p:spPr>
      </p:pic>
      <p:sp>
        <p:nvSpPr>
          <p:cNvPr id="8" name="Rectangle 7">
            <a:extLst>
              <a:ext uri="{FF2B5EF4-FFF2-40B4-BE49-F238E27FC236}">
                <a16:creationId xmlns:a16="http://schemas.microsoft.com/office/drawing/2014/main" id="{CF375D7E-FD2E-834B-B500-213F2CE7B489}"/>
              </a:ext>
            </a:extLst>
          </p:cNvPr>
          <p:cNvSpPr/>
          <p:nvPr/>
        </p:nvSpPr>
        <p:spPr>
          <a:xfrm>
            <a:off x="6506818" y="4838225"/>
            <a:ext cx="5042452" cy="646331"/>
          </a:xfrm>
          <a:prstGeom prst="rect">
            <a:avLst/>
          </a:prstGeom>
        </p:spPr>
        <p:txBody>
          <a:bodyPr wrap="square">
            <a:spAutoFit/>
          </a:bodyPr>
          <a:lstStyle/>
          <a:p>
            <a:r>
              <a:rPr lang="en-US" dirty="0"/>
              <a:t>http://</a:t>
            </a:r>
            <a:r>
              <a:rPr lang="en-US" dirty="0" err="1"/>
              <a:t>burro.cwru.edu</a:t>
            </a:r>
            <a:r>
              <a:rPr lang="en-US" dirty="0"/>
              <a:t>/academics/Astr221/</a:t>
            </a:r>
            <a:r>
              <a:rPr lang="en-US" dirty="0" err="1"/>
              <a:t>LifeCycle</a:t>
            </a:r>
            <a:r>
              <a:rPr lang="en-US" dirty="0"/>
              <a:t>/</a:t>
            </a:r>
            <a:r>
              <a:rPr lang="en-US" dirty="0" err="1"/>
              <a:t>clusters.html</a:t>
            </a:r>
            <a:endParaRPr lang="en-US" dirty="0"/>
          </a:p>
        </p:txBody>
      </p:sp>
      <p:sp>
        <p:nvSpPr>
          <p:cNvPr id="9" name="TextBox 8">
            <a:extLst>
              <a:ext uri="{FF2B5EF4-FFF2-40B4-BE49-F238E27FC236}">
                <a16:creationId xmlns:a16="http://schemas.microsoft.com/office/drawing/2014/main" id="{164B0E0F-6C6D-304F-A70D-9230A127F6FA}"/>
              </a:ext>
            </a:extLst>
          </p:cNvPr>
          <p:cNvSpPr txBox="1"/>
          <p:nvPr/>
        </p:nvSpPr>
        <p:spPr>
          <a:xfrm>
            <a:off x="6818243" y="4055165"/>
            <a:ext cx="2332498" cy="369332"/>
          </a:xfrm>
          <a:prstGeom prst="rect">
            <a:avLst/>
          </a:prstGeom>
          <a:noFill/>
        </p:spPr>
        <p:txBody>
          <a:bodyPr wrap="none" rtlCol="0">
            <a:spAutoFit/>
          </a:bodyPr>
          <a:lstStyle/>
          <a:p>
            <a:r>
              <a:rPr lang="en-US" dirty="0"/>
              <a:t>Yellow is 1 Billion years</a:t>
            </a:r>
          </a:p>
        </p:txBody>
      </p:sp>
      <p:sp>
        <p:nvSpPr>
          <p:cNvPr id="10" name="TextBox 9">
            <a:extLst>
              <a:ext uri="{FF2B5EF4-FFF2-40B4-BE49-F238E27FC236}">
                <a16:creationId xmlns:a16="http://schemas.microsoft.com/office/drawing/2014/main" id="{7467D161-C4F6-AA4A-BA3A-984E628FFCF9}"/>
              </a:ext>
            </a:extLst>
          </p:cNvPr>
          <p:cNvSpPr txBox="1"/>
          <p:nvPr/>
        </p:nvSpPr>
        <p:spPr>
          <a:xfrm>
            <a:off x="6323218" y="149711"/>
            <a:ext cx="1408078" cy="369332"/>
          </a:xfrm>
          <a:prstGeom prst="rect">
            <a:avLst/>
          </a:prstGeom>
          <a:noFill/>
        </p:spPr>
        <p:txBody>
          <a:bodyPr wrap="none" rtlCol="0">
            <a:spAutoFit/>
          </a:bodyPr>
          <a:lstStyle/>
          <a:p>
            <a:r>
              <a:rPr lang="en-US" dirty="0"/>
              <a:t>ISOCHRONES</a:t>
            </a:r>
          </a:p>
        </p:txBody>
      </p:sp>
    </p:spTree>
    <p:extLst>
      <p:ext uri="{BB962C8B-B14F-4D97-AF65-F5344CB8AC3E}">
        <p14:creationId xmlns:p14="http://schemas.microsoft.com/office/powerpoint/2010/main" val="341083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0B62DF-B37E-A942-A6ED-B052929B225D}"/>
              </a:ext>
            </a:extLst>
          </p:cNvPr>
          <p:cNvPicPr>
            <a:picLocks noChangeAspect="1"/>
          </p:cNvPicPr>
          <p:nvPr/>
        </p:nvPicPr>
        <p:blipFill>
          <a:blip r:embed="rId2"/>
          <a:stretch>
            <a:fillRect/>
          </a:stretch>
        </p:blipFill>
        <p:spPr>
          <a:xfrm>
            <a:off x="0" y="497917"/>
            <a:ext cx="12192000" cy="5862166"/>
          </a:xfrm>
          <a:prstGeom prst="rect">
            <a:avLst/>
          </a:prstGeom>
        </p:spPr>
      </p:pic>
      <p:sp>
        <p:nvSpPr>
          <p:cNvPr id="3" name="Rectangle 2">
            <a:extLst>
              <a:ext uri="{FF2B5EF4-FFF2-40B4-BE49-F238E27FC236}">
                <a16:creationId xmlns:a16="http://schemas.microsoft.com/office/drawing/2014/main" id="{7E24498C-FC47-B647-8E38-68CDC1AA348E}"/>
              </a:ext>
            </a:extLst>
          </p:cNvPr>
          <p:cNvSpPr/>
          <p:nvPr/>
        </p:nvSpPr>
        <p:spPr>
          <a:xfrm>
            <a:off x="0" y="6488668"/>
            <a:ext cx="11509514" cy="369332"/>
          </a:xfrm>
          <a:prstGeom prst="rect">
            <a:avLst/>
          </a:prstGeom>
        </p:spPr>
        <p:txBody>
          <a:bodyPr wrap="square">
            <a:spAutoFit/>
          </a:bodyPr>
          <a:lstStyle/>
          <a:p>
            <a:r>
              <a:rPr lang="en-US" dirty="0"/>
              <a:t>https://</a:t>
            </a:r>
            <a:r>
              <a:rPr lang="en-US" dirty="0" err="1"/>
              <a:t>www.rosecityastronomers.net</a:t>
            </a:r>
            <a:r>
              <a:rPr lang="en-US" dirty="0"/>
              <a:t>/newsletter-content/2017/2/21/estimating-age-and-distrance-for-open-cluster-m67</a:t>
            </a:r>
          </a:p>
        </p:txBody>
      </p:sp>
    </p:spTree>
    <p:extLst>
      <p:ext uri="{BB962C8B-B14F-4D97-AF65-F5344CB8AC3E}">
        <p14:creationId xmlns:p14="http://schemas.microsoft.com/office/powerpoint/2010/main" val="194807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945C9-E491-C244-A82D-6CB8C5B81C47}"/>
              </a:ext>
            </a:extLst>
          </p:cNvPr>
          <p:cNvSpPr txBox="1"/>
          <p:nvPr/>
        </p:nvSpPr>
        <p:spPr>
          <a:xfrm>
            <a:off x="1341310" y="483704"/>
            <a:ext cx="8309113" cy="4801314"/>
          </a:xfrm>
          <a:prstGeom prst="rect">
            <a:avLst/>
          </a:prstGeom>
          <a:noFill/>
        </p:spPr>
        <p:txBody>
          <a:bodyPr wrap="square" rtlCol="0">
            <a:spAutoFit/>
          </a:bodyPr>
          <a:lstStyle/>
          <a:p>
            <a:r>
              <a:rPr lang="en-US" dirty="0"/>
              <a:t>HR diagram and friends, vs Color Color</a:t>
            </a:r>
          </a:p>
          <a:p>
            <a:endParaRPr lang="en-US" dirty="0"/>
          </a:p>
          <a:p>
            <a:r>
              <a:rPr lang="en-US" dirty="0"/>
              <a:t>HR diagram, the Y axis is brightness  in some sense, the X axis is a temperature proxy</a:t>
            </a:r>
          </a:p>
          <a:p>
            <a:r>
              <a:rPr lang="en-US" dirty="0"/>
              <a:t>So </a:t>
            </a:r>
            <a:r>
              <a:rPr lang="en-US" b="1" dirty="0"/>
              <a:t>Y</a:t>
            </a:r>
            <a:r>
              <a:rPr lang="en-US" dirty="0"/>
              <a:t> is usually a measured flux, corrected or not for distance, brighter is up</a:t>
            </a:r>
          </a:p>
          <a:p>
            <a:r>
              <a:rPr lang="en-US" dirty="0"/>
              <a:t>     </a:t>
            </a:r>
            <a:r>
              <a:rPr lang="en-US" b="1" dirty="0"/>
              <a:t>X</a:t>
            </a:r>
            <a:r>
              <a:rPr lang="en-US" dirty="0"/>
              <a:t> is normally temperature or a proxy, with hotter to the reader’s left</a:t>
            </a:r>
          </a:p>
          <a:p>
            <a:endParaRPr lang="en-US" dirty="0"/>
          </a:p>
          <a:p>
            <a:r>
              <a:rPr lang="en-US" dirty="0"/>
              <a:t>Color refers to the ratio of flux in different wavelength bands. The measurements are normally expressed as logarithmic qualities. So subtracting the values is forming a ratio.  </a:t>
            </a:r>
          </a:p>
          <a:p>
            <a:endParaRPr lang="en-US" dirty="0"/>
          </a:p>
          <a:p>
            <a:r>
              <a:rPr lang="en-US" dirty="0"/>
              <a:t>This becomes a difference in the logarithmic magnitude system. Differences of Log</a:t>
            </a:r>
            <a:r>
              <a:rPr lang="en-US" baseline="-25000" dirty="0"/>
              <a:t>10</a:t>
            </a:r>
            <a:r>
              <a:rPr lang="en-US" dirty="0"/>
              <a:t> quantities are normally indicated with square brackets surrounding a difference. </a:t>
            </a:r>
          </a:p>
          <a:p>
            <a:endParaRPr lang="en-US" dirty="0"/>
          </a:p>
          <a:p>
            <a:r>
              <a:rPr lang="en-US" dirty="0"/>
              <a:t>The central wavelengths for observations and the filter bandwidths are chosen partly by what is possible from detectors and atmospheric transmission</a:t>
            </a:r>
          </a:p>
          <a:p>
            <a:r>
              <a:rPr lang="en-US" dirty="0"/>
              <a:t> (original B, V were due to photographic emulsion capabilities) </a:t>
            </a:r>
          </a:p>
          <a:p>
            <a:r>
              <a:rPr lang="en-US" dirty="0"/>
              <a:t>and by what is useful.  For this paper  the Ultraviolet is available since it is Hubble ST and </a:t>
            </a:r>
            <a:r>
              <a:rPr lang="en-US" dirty="0" err="1"/>
              <a:t>bandpasses</a:t>
            </a:r>
            <a:r>
              <a:rPr lang="en-US" dirty="0"/>
              <a:t> are also useful for sensitivity to composition. </a:t>
            </a:r>
          </a:p>
        </p:txBody>
      </p:sp>
    </p:spTree>
    <p:extLst>
      <p:ext uri="{BB962C8B-B14F-4D97-AF65-F5344CB8AC3E}">
        <p14:creationId xmlns:p14="http://schemas.microsoft.com/office/powerpoint/2010/main" val="526421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18449</TotalTime>
  <Words>740</Words>
  <Application>Microsoft Macintosh PowerPoint</Application>
  <PresentationFormat>Widescreen</PresentationFormat>
  <Paragraphs>60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Star Clusters as Observational Verification of Stellar Evolution Models</vt:lpstr>
      <vt:lpstr>HST observations of the globular cluster NGC6402 (M14) and its Peculiar Multiple Populations   Arxiv 2201.02546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 Clusters as Observational Verification of Stellar Evolution Models</dc:title>
  <dc:creator>Microsoft Office User</dc:creator>
  <cp:lastModifiedBy>Microsoft Office User</cp:lastModifiedBy>
  <cp:revision>63</cp:revision>
  <dcterms:created xsi:type="dcterms:W3CDTF">2022-02-06T20:06:29Z</dcterms:created>
  <dcterms:modified xsi:type="dcterms:W3CDTF">2022-04-27T23:48:39Z</dcterms:modified>
</cp:coreProperties>
</file>