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68" r:id="rId2"/>
  </p:sldMasterIdLst>
  <p:notesMasterIdLst>
    <p:notesMasterId r:id="rId6"/>
  </p:notesMasterIdLst>
  <p:sldIdLst>
    <p:sldId id="257" r:id="rId3"/>
    <p:sldId id="330" r:id="rId4"/>
    <p:sldId id="33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3" userDrawn="1">
          <p15:clr>
            <a:srgbClr val="A4A3A4"/>
          </p15:clr>
        </p15:guide>
        <p15:guide id="2" pos="325" userDrawn="1">
          <p15:clr>
            <a:srgbClr val="A4A3A4"/>
          </p15:clr>
        </p15:guide>
        <p15:guide id="3" orient="horz" pos="3974" userDrawn="1">
          <p15:clr>
            <a:srgbClr val="A4A3A4"/>
          </p15:clr>
        </p15:guide>
        <p15:guide id="4" pos="7355" userDrawn="1">
          <p15:clr>
            <a:srgbClr val="A4A3A4"/>
          </p15:clr>
        </p15:guide>
        <p15:guide id="5" pos="3840" userDrawn="1">
          <p15:clr>
            <a:srgbClr val="A4A3A4"/>
          </p15:clr>
        </p15:guide>
        <p15:guide id="6" orient="horz" pos="867" userDrawn="1">
          <p15:clr>
            <a:srgbClr val="A4A3A4"/>
          </p15:clr>
        </p15:guide>
        <p15:guide id="7" orient="horz" pos="3634" userDrawn="1">
          <p15:clr>
            <a:srgbClr val="A4A3A4"/>
          </p15:clr>
        </p15:guide>
        <p15:guide id="8" pos="8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ED5"/>
    <a:srgbClr val="FFFFFF"/>
    <a:srgbClr val="F08900"/>
    <a:srgbClr val="003088"/>
    <a:srgbClr val="FF6900"/>
    <a:srgbClr val="1E5DF8"/>
    <a:srgbClr val="626262"/>
    <a:srgbClr val="C13D33"/>
    <a:srgbClr val="E94D36"/>
    <a:srgbClr val="BE2B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63"/>
    <p:restoredTop sz="94574"/>
  </p:normalViewPr>
  <p:slideViewPr>
    <p:cSldViewPr snapToGrid="0" snapToObjects="1">
      <p:cViewPr varScale="1">
        <p:scale>
          <a:sx n="81" d="100"/>
          <a:sy n="81" d="100"/>
        </p:scale>
        <p:origin x="1104" y="90"/>
      </p:cViewPr>
      <p:guideLst>
        <p:guide orient="horz" pos="323"/>
        <p:guide pos="325"/>
        <p:guide orient="horz" pos="3974"/>
        <p:guide pos="7355"/>
        <p:guide pos="3840"/>
        <p:guide orient="horz" pos="867"/>
        <p:guide orient="horz" pos="3634"/>
        <p:guide pos="8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FE9A4A-3203-D544-A0F2-9B4A7A1B021E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F3BA1D-A00F-DB41-84DA-BE26C4853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868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The abstract pattern can be removed or repositioned if required. Be careful to ‘Send to Back’ so that it does not obscure any important information.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F3BA1D-A00F-DB41-84DA-BE26C4853B3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672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8082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7486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2213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7005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32787FE-8CBB-6248-9619-3941DE55C1B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5940" y="5802305"/>
            <a:ext cx="2111379" cy="539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4890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7" r:id="rId2"/>
    <p:sldLayoutId id="214748366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D7AF2DF-B182-3D42-AFB4-BDFF5FB9E9F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15943" y="5802308"/>
            <a:ext cx="2108080" cy="53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28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indico.bnl.gov/event/14948/contributions/60508/subcontributions/1796/attachments/40039/66750/20220228_ITkStripPower.pdf" TargetMode="External"/><Relationship Id="rId2" Type="http://schemas.openxmlformats.org/officeDocument/2006/relationships/hyperlink" Target="https://www.eicug.org/web/sites/default/files/Powering-options-for-an-EIC-silicon-tracker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B460467-1FF7-C745-9E17-03FC0ADFFE4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73043"/>
          <a:stretch/>
        </p:blipFill>
        <p:spPr>
          <a:xfrm>
            <a:off x="8905460" y="0"/>
            <a:ext cx="3286539" cy="685800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8DB0FE0-A4AF-D848-8925-91A37993D74D}"/>
              </a:ext>
            </a:extLst>
          </p:cNvPr>
          <p:cNvSpPr txBox="1"/>
          <p:nvPr/>
        </p:nvSpPr>
        <p:spPr>
          <a:xfrm>
            <a:off x="1145990" y="2160730"/>
            <a:ext cx="6706775" cy="64633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600" b="1" spc="-1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eRD104 Powering Update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BEB0AE4-391E-6F41-84C6-D4EEDF519A31}"/>
              </a:ext>
            </a:extLst>
          </p:cNvPr>
          <p:cNvSpPr/>
          <p:nvPr/>
        </p:nvSpPr>
        <p:spPr>
          <a:xfrm>
            <a:off x="1145990" y="3593365"/>
            <a:ext cx="69251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09/05/2022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201A9D8-A541-934F-8FC4-9439FCBF67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5938" y="412403"/>
            <a:ext cx="3770785" cy="963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382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121BF9D-7312-D146-A098-1393906DE9CF}"/>
              </a:ext>
            </a:extLst>
          </p:cNvPr>
          <p:cNvSpPr txBox="1"/>
          <p:nvPr/>
        </p:nvSpPr>
        <p:spPr>
          <a:xfrm>
            <a:off x="207498" y="208994"/>
            <a:ext cx="11685629" cy="76944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4400" b="1" spc="-150" dirty="0">
                <a:latin typeface="Arial" panose="020B0604020202020204" pitchFamily="34" charset="0"/>
                <a:cs typeface="Arial" panose="020B0604020202020204" pitchFamily="34" charset="0"/>
              </a:rPr>
              <a:t>Background</a:t>
            </a: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C6AAFEC0-F3CD-44FE-B99E-A949C27175E8}"/>
              </a:ext>
            </a:extLst>
          </p:cNvPr>
          <p:cNvSpPr txBox="1">
            <a:spLocks/>
          </p:cNvSpPr>
          <p:nvPr/>
        </p:nvSpPr>
        <p:spPr>
          <a:xfrm>
            <a:off x="298873" y="847806"/>
            <a:ext cx="11513448" cy="496434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indent="0">
              <a:buNone/>
            </a:pPr>
            <a:r>
              <a:rPr lang="en-GB" sz="2800" b="1" dirty="0">
                <a:solidFill>
                  <a:srgbClr val="1E5DF8"/>
                </a:solidFill>
              </a:rPr>
              <a:t>eRD104 Deliverables</a:t>
            </a:r>
          </a:p>
          <a:p>
            <a:pPr lvl="1"/>
            <a:r>
              <a:rPr lang="en-US" sz="20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Intermediate Report on Serial and DC-DC Powering</a:t>
            </a:r>
          </a:p>
          <a:p>
            <a:pPr lvl="1"/>
            <a:r>
              <a:rPr lang="en-US" sz="20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 Report on Serial and DC-DC Powering (FY22) report</a:t>
            </a:r>
          </a:p>
          <a:p>
            <a:pPr lvl="1"/>
            <a:endParaRPr lang="en-US" sz="20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800" b="1" dirty="0">
                <a:solidFill>
                  <a:srgbClr val="1E5DF8"/>
                </a:solidFill>
              </a:rPr>
              <a:t>Previous Work</a:t>
            </a:r>
            <a:endParaRPr lang="en-US" sz="12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0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Powering Options for an EIC Silicon Tracker – A. Collu and L. Greiner (</a:t>
            </a:r>
            <a:r>
              <a:rPr lang="en-US" sz="20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https://www.eicug.org/web/sites/default/files/Powering-options-for-an-EIC-silicon-tracker.pdf</a:t>
            </a:r>
            <a:r>
              <a:rPr lang="en-US" sz="20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lvl="1"/>
            <a:r>
              <a:rPr lang="en-US" sz="20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Studied external DC-DC converters, and in-silicon serial powering</a:t>
            </a:r>
          </a:p>
          <a:p>
            <a:pPr lvl="1"/>
            <a:r>
              <a:rPr lang="en-US" sz="20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Conclusions:</a:t>
            </a:r>
          </a:p>
          <a:p>
            <a:pPr lvl="2"/>
            <a:r>
              <a:rPr lang="en-US" sz="16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DC-DC converter: Low risk, reduced material budget if kept to the sides, many additional components (barrel 210 – 1700, disks 125-1000)</a:t>
            </a:r>
          </a:p>
          <a:p>
            <a:pPr lvl="2"/>
            <a:r>
              <a:rPr lang="en-US" sz="16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Serial Powering: Higher risk, lower material budget</a:t>
            </a:r>
          </a:p>
          <a:p>
            <a:pPr lvl="1"/>
            <a:r>
              <a:rPr lang="en-US" sz="20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Talk by Peter Philips at previous meeting - </a:t>
            </a:r>
            <a:r>
              <a:rPr lang="en-US" sz="20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https://indico.bnl.gov/event/14948/contributions/60508/subcontributions/1796/attachments/40039/66750/20220228_ITkStripPower.pdf</a:t>
            </a:r>
            <a:r>
              <a:rPr lang="en-US" sz="20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2"/>
            <a:endParaRPr lang="en-US" sz="16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20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9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121BF9D-7312-D146-A098-1393906DE9CF}"/>
              </a:ext>
            </a:extLst>
          </p:cNvPr>
          <p:cNvSpPr txBox="1"/>
          <p:nvPr/>
        </p:nvSpPr>
        <p:spPr>
          <a:xfrm>
            <a:off x="207498" y="208994"/>
            <a:ext cx="11685629" cy="76944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4400" b="1" spc="-150" dirty="0">
                <a:latin typeface="Arial" panose="020B0604020202020204" pitchFamily="34" charset="0"/>
                <a:cs typeface="Arial" panose="020B0604020202020204" pitchFamily="34" charset="0"/>
              </a:rPr>
              <a:t>Goals</a:t>
            </a: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C6AAFEC0-F3CD-44FE-B99E-A949C27175E8}"/>
              </a:ext>
            </a:extLst>
          </p:cNvPr>
          <p:cNvSpPr txBox="1">
            <a:spLocks/>
          </p:cNvSpPr>
          <p:nvPr/>
        </p:nvSpPr>
        <p:spPr>
          <a:xfrm>
            <a:off x="298873" y="978435"/>
            <a:ext cx="11513448" cy="496434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indent="0">
              <a:buNone/>
            </a:pPr>
            <a:r>
              <a:rPr lang="en-GB" sz="2800" b="1" dirty="0">
                <a:solidFill>
                  <a:srgbClr val="1E5DF8"/>
                </a:solidFill>
              </a:rPr>
              <a:t>Powering Scheme - General</a:t>
            </a:r>
          </a:p>
          <a:p>
            <a:pPr lvl="1"/>
            <a:r>
              <a:rPr lang="en-US" sz="20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Begin detailed studies in RAL PPD on the EIC powering scheme</a:t>
            </a:r>
          </a:p>
          <a:p>
            <a:pPr lvl="2"/>
            <a:r>
              <a:rPr lang="en-US" sz="16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would a powering scheme for the EIC look like? Can we keep the same configuration (esp. on large area sensors/modules)? </a:t>
            </a:r>
          </a:p>
          <a:p>
            <a:pPr lvl="2"/>
            <a:r>
              <a:rPr lang="en-US" sz="16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current are we looking at per sensor/module?</a:t>
            </a:r>
          </a:p>
          <a:p>
            <a:pPr lvl="2"/>
            <a:r>
              <a:rPr lang="en-US" sz="16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Will vertex layers, staves, disks be powered in the same way? Depends on stave/disk design - possibly fits well with work in eRD111.</a:t>
            </a:r>
          </a:p>
          <a:p>
            <a:pPr lvl="2"/>
            <a:endParaRPr lang="en-US" sz="16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2800" b="1" dirty="0">
                <a:solidFill>
                  <a:srgbClr val="1E5DF8"/>
                </a:solidFill>
              </a:rPr>
              <a:t>Serial Powering</a:t>
            </a:r>
            <a:endParaRPr lang="en-US" sz="12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0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Once ER1 is submitted, start work on a shunt regulator (probably based on existing work done for ATLAS and CMS)</a:t>
            </a:r>
          </a:p>
          <a:p>
            <a:pPr lvl="1"/>
            <a:r>
              <a:rPr lang="en-US" sz="2000" dirty="0">
                <a:solidFill>
                  <a:srgbClr val="6262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Will allow the feasibility of this approach to be evaluated</a:t>
            </a:r>
            <a:endParaRPr lang="en-US" sz="16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endParaRPr lang="en-US" sz="16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sz="2000" dirty="0">
              <a:solidFill>
                <a:srgbClr val="6262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8392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UKRI">
      <a:dk1>
        <a:srgbClr val="201D3E"/>
      </a:dk1>
      <a:lt1>
        <a:srgbClr val="FF6800"/>
      </a:lt1>
      <a:dk2>
        <a:srgbClr val="F19D1B"/>
      </a:dk2>
      <a:lt2>
        <a:srgbClr val="F9BB0E"/>
      </a:lt2>
      <a:accent1>
        <a:srgbClr val="69BF49"/>
      </a:accent1>
      <a:accent2>
        <a:srgbClr val="07B089"/>
      </a:accent2>
      <a:accent3>
        <a:srgbClr val="36D2AF"/>
      </a:accent3>
      <a:accent4>
        <a:srgbClr val="10BED6"/>
      </a:accent4>
      <a:accent5>
        <a:srgbClr val="247BE1"/>
      </a:accent5>
      <a:accent6>
        <a:srgbClr val="BF28BC"/>
      </a:accent6>
      <a:hlink>
        <a:srgbClr val="FF595B"/>
      </a:hlink>
      <a:folHlink>
        <a:srgbClr val="F02436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MASTER 2 WHI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5242</TotalTime>
  <Words>293</Words>
  <Application>Microsoft Office PowerPoint</Application>
  <PresentationFormat>Widescreen</PresentationFormat>
  <Paragraphs>32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1_Office Theme</vt:lpstr>
      <vt:lpstr>MASTER 2 WHITE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Philip Millard</dc:creator>
  <cp:lastModifiedBy>Sedgwick, Iain (STFC,RAL,TECH)</cp:lastModifiedBy>
  <cp:revision>276</cp:revision>
  <cp:lastPrinted>2019-10-02T08:27:37Z</cp:lastPrinted>
  <dcterms:created xsi:type="dcterms:W3CDTF">2019-09-17T08:04:08Z</dcterms:created>
  <dcterms:modified xsi:type="dcterms:W3CDTF">2022-05-09T14:12:50Z</dcterms:modified>
</cp:coreProperties>
</file>