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96" r:id="rId5"/>
    <p:sldId id="2261" r:id="rId6"/>
    <p:sldId id="2260" r:id="rId7"/>
    <p:sldId id="2264" r:id="rId8"/>
    <p:sldId id="2263" r:id="rId9"/>
    <p:sldId id="2265" r:id="rId10"/>
    <p:sldId id="2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CC"/>
    <a:srgbClr val="005493"/>
    <a:srgbClr val="0033CC"/>
    <a:srgbClr val="000099"/>
    <a:srgbClr val="FF40FF"/>
    <a:srgbClr val="008F00"/>
    <a:srgbClr val="FFFD78"/>
    <a:srgbClr val="2F528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6" autoAdjust="0"/>
    <p:restoredTop sz="94646"/>
  </p:normalViewPr>
  <p:slideViewPr>
    <p:cSldViewPr snapToGrid="0" snapToObjects="1">
      <p:cViewPr varScale="1">
        <p:scale>
          <a:sx n="88" d="100"/>
          <a:sy n="88" d="100"/>
        </p:scale>
        <p:origin x="1493" y="62"/>
      </p:cViewPr>
      <p:guideLst>
        <p:guide orient="horz" pos="2160"/>
        <p:guide pos="20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6004878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92567"/>
            <a:ext cx="3284168" cy="26051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EIC OPA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97485"/>
            <a:ext cx="2057400" cy="260515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0000CC"/>
                </a:solidFill>
                <a:effectLst/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"/>
            <a:ext cx="9144000" cy="584669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0000CC"/>
                </a:solidFill>
                <a:effectLst/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D4C779-986B-3B4D-8FBC-DBBC562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97485"/>
            <a:ext cx="2057400" cy="260515"/>
          </a:xfrm>
        </p:spPr>
        <p:txBody>
          <a:bodyPr/>
          <a:lstStyle>
            <a:lvl1pPr algn="r">
              <a:defRPr sz="12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D5AFD-1BD6-4EED-83FF-9D10F044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567"/>
            <a:ext cx="3284168" cy="26051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EIC OPA Status Review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93735D-ABCE-C340-B377-B62A5859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1520" y="6592567"/>
            <a:ext cx="2057400" cy="260515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B15605-E467-43C4-8CD1-C6101F17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567"/>
            <a:ext cx="3284168" cy="260515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EIC OPA Status Review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EIC OPA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291F7B-3135-8E46-B568-29F110F8E932}"/>
              </a:ext>
            </a:extLst>
          </p:cNvPr>
          <p:cNvSpPr txBox="1">
            <a:spLocks/>
          </p:cNvSpPr>
          <p:nvPr userDrawn="1"/>
        </p:nvSpPr>
        <p:spPr>
          <a:xfrm>
            <a:off x="3028950" y="6592568"/>
            <a:ext cx="3086100" cy="2605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4578"/>
            <a:ext cx="9144000" cy="147694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+mj-lt"/>
              </a:rPr>
              <a:t/>
            </a:r>
            <a:br>
              <a:rPr lang="en-US" sz="4000" dirty="0">
                <a:effectLst/>
                <a:latin typeface="+mj-lt"/>
              </a:rPr>
            </a:br>
            <a:r>
              <a:rPr lang="en-US" sz="4000" dirty="0" smtClean="0">
                <a:effectLst/>
                <a:latin typeface="+mj-lt"/>
                <a:ea typeface="Times New Roman" panose="02020603050405020304" pitchFamily="18" charset="0"/>
              </a:rPr>
              <a:t>Meeting on Advancing Backward and Barrel EM Calorimeter Designs 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725" y="3046386"/>
            <a:ext cx="6260938" cy="179274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 5,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3427" y="5620887"/>
            <a:ext cx="56832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00" dirty="0">
                <a:solidFill>
                  <a:srgbClr val="4EA5DB"/>
                </a:solidFill>
                <a:latin typeface="+mj-lt"/>
                <a:ea typeface="Arial" charset="0"/>
                <a:cs typeface="Comic Sans MS"/>
              </a:rPr>
              <a:t>Electron Ion Collider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F8A07-0418-2544-B303-A47253F2F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4"/>
          <a:stretch/>
        </p:blipFill>
        <p:spPr>
          <a:xfrm>
            <a:off x="5559922" y="6149222"/>
            <a:ext cx="355648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27909"/>
            <a:ext cx="9144000" cy="3178628"/>
          </a:xfrm>
        </p:spPr>
        <p:txBody>
          <a:bodyPr/>
          <a:lstStyle/>
          <a:p>
            <a:r>
              <a:rPr lang="en-US" dirty="0"/>
              <a:t>short recap of earlier attached documents for barrel </a:t>
            </a:r>
            <a:r>
              <a:rPr lang="en-US" dirty="0" err="1"/>
              <a:t>EMCal</a:t>
            </a:r>
            <a:r>
              <a:rPr lang="en-US" dirty="0"/>
              <a:t> support - Rolf/Avishay</a:t>
            </a:r>
          </a:p>
          <a:p>
            <a:r>
              <a:rPr lang="en-US" dirty="0"/>
              <a:t>further work on round frame (this was to check the limit) - Avishay</a:t>
            </a:r>
          </a:p>
          <a:p>
            <a:r>
              <a:rPr lang="en-US" dirty="0"/>
              <a:t>flange sketches and frame visualizations - Walt</a:t>
            </a:r>
          </a:p>
          <a:p>
            <a:r>
              <a:rPr lang="en-US" dirty="0"/>
              <a:t>barrel calorimeter conceptual work - Josh/Tanja</a:t>
            </a:r>
          </a:p>
          <a:p>
            <a:r>
              <a:rPr lang="en-US" dirty="0"/>
              <a:t>CAD status - Roland</a:t>
            </a:r>
          </a:p>
          <a:p>
            <a:r>
              <a:rPr lang="en-US" dirty="0"/>
              <a:t>backward </a:t>
            </a:r>
            <a:r>
              <a:rPr lang="en-US" dirty="0" err="1"/>
              <a:t>EEMCal</a:t>
            </a:r>
            <a:r>
              <a:rPr lang="en-US" dirty="0"/>
              <a:t> design status - Carlos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6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87E5-2335-4343-899B-C59718F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61" y="294617"/>
            <a:ext cx="8054939" cy="58466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Recap Barrel EM Cal Frame work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C5CF51-75DE-4764-9F05-4FD60250760C}"/>
              </a:ext>
            </a:extLst>
          </p:cNvPr>
          <p:cNvSpPr txBox="1">
            <a:spLocks/>
          </p:cNvSpPr>
          <p:nvPr/>
        </p:nvSpPr>
        <p:spPr>
          <a:xfrm>
            <a:off x="-4069" y="586952"/>
            <a:ext cx="9144000" cy="58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kern="1200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200B4"/>
              </a:solidFill>
              <a:effectLst>
                <a:reflection stA="50000" endPos="50000" dist="508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1B12F-EF8C-4CC4-BE1D-13094EB0557D}"/>
              </a:ext>
            </a:extLst>
          </p:cNvPr>
          <p:cNvSpPr txBox="1"/>
          <p:nvPr/>
        </p:nvSpPr>
        <p:spPr>
          <a:xfrm>
            <a:off x="427445" y="1075888"/>
            <a:ext cx="8541894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432FF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Documentation of Avishay submitted – Thanks!!!!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432FF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Included as user-provide E&amp;D example in Tanja’s talk last Friday at first General Detector-1 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1" y="2328901"/>
            <a:ext cx="8889357" cy="41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5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87E5-2335-4343-899B-C59718F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61" y="294617"/>
            <a:ext cx="8054939" cy="58466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Recap Barrel EM Cal Frame work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C5CF51-75DE-4764-9F05-4FD60250760C}"/>
              </a:ext>
            </a:extLst>
          </p:cNvPr>
          <p:cNvSpPr txBox="1">
            <a:spLocks/>
          </p:cNvSpPr>
          <p:nvPr/>
        </p:nvSpPr>
        <p:spPr>
          <a:xfrm>
            <a:off x="-4069" y="586952"/>
            <a:ext cx="9144000" cy="58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kern="1200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200B4"/>
              </a:solidFill>
              <a:effectLst>
                <a:reflection stA="50000" endPos="50000" dist="508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1B12F-EF8C-4CC4-BE1D-13094EB0557D}"/>
              </a:ext>
            </a:extLst>
          </p:cNvPr>
          <p:cNvSpPr txBox="1"/>
          <p:nvPr/>
        </p:nvSpPr>
        <p:spPr>
          <a:xfrm>
            <a:off x="427445" y="1075888"/>
            <a:ext cx="8541894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432FF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15 from STEP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0" y="1589412"/>
            <a:ext cx="8496300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135143-09AE-4821-8C13-30A94E31D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717" b="82188"/>
          <a:stretch/>
        </p:blipFill>
        <p:spPr>
          <a:xfrm>
            <a:off x="4395197" y="1004743"/>
            <a:ext cx="4354788" cy="635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5197" y="5296320"/>
            <a:ext cx="4574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 algn="l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idth here is 6.5 mm but height is ~6.5 cm!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Fabrication will be challenge, but that we did not consider yet at this stage. </a:t>
            </a:r>
          </a:p>
        </p:txBody>
      </p:sp>
    </p:spTree>
    <p:extLst>
      <p:ext uri="{BB962C8B-B14F-4D97-AF65-F5344CB8AC3E}">
        <p14:creationId xmlns:p14="http://schemas.microsoft.com/office/powerpoint/2010/main" val="254405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87E5-2335-4343-899B-C59718F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9" y="-15057"/>
            <a:ext cx="8054939" cy="58466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Barrel EM Cal Maintenance First Thoughts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C5CF51-75DE-4764-9F05-4FD60250760C}"/>
              </a:ext>
            </a:extLst>
          </p:cNvPr>
          <p:cNvSpPr txBox="1">
            <a:spLocks/>
          </p:cNvSpPr>
          <p:nvPr/>
        </p:nvSpPr>
        <p:spPr>
          <a:xfrm>
            <a:off x="-4069" y="586952"/>
            <a:ext cx="9144000" cy="58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kern="1200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200B4"/>
              </a:solidFill>
              <a:effectLst>
                <a:reflection stA="50000" endPos="50000" dist="508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1B12F-EF8C-4CC4-BE1D-13094EB0557D}"/>
              </a:ext>
            </a:extLst>
          </p:cNvPr>
          <p:cNvSpPr txBox="1"/>
          <p:nvPr/>
        </p:nvSpPr>
        <p:spPr>
          <a:xfrm>
            <a:off x="280865" y="708957"/>
            <a:ext cx="8410289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432FF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earlier talk by Walt Akers on detector maintenance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432FF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we stopped with the barrel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EMCal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still inside the magnet bore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9C446-C72D-43E9-890E-9339471DD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" t="5024" b="14847"/>
          <a:stretch/>
        </p:blipFill>
        <p:spPr>
          <a:xfrm>
            <a:off x="280865" y="1686454"/>
            <a:ext cx="8704064" cy="439619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14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87E5-2335-4343-899B-C59718F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9" y="-15057"/>
            <a:ext cx="8054939" cy="58466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Barrel EM Cal Maintenance First Thoughts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C5CF51-75DE-4764-9F05-4FD60250760C}"/>
              </a:ext>
            </a:extLst>
          </p:cNvPr>
          <p:cNvSpPr txBox="1">
            <a:spLocks/>
          </p:cNvSpPr>
          <p:nvPr/>
        </p:nvSpPr>
        <p:spPr>
          <a:xfrm>
            <a:off x="-4069" y="586952"/>
            <a:ext cx="9144000" cy="58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kern="1200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200B4"/>
              </a:solidFill>
              <a:effectLst>
                <a:reflection stA="50000" endPos="50000" dist="508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1B12F-EF8C-4CC4-BE1D-13094EB0557D}"/>
              </a:ext>
            </a:extLst>
          </p:cNvPr>
          <p:cNvSpPr txBox="1"/>
          <p:nvPr/>
        </p:nvSpPr>
        <p:spPr>
          <a:xfrm>
            <a:off x="5055972" y="1744518"/>
            <a:ext cx="3595915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432FF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One – Move 1 cm radially outward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4" y="569612"/>
            <a:ext cx="4371975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61B12F-EF8C-4CC4-BE1D-13094EB0557D}"/>
              </a:ext>
            </a:extLst>
          </p:cNvPr>
          <p:cNvSpPr txBox="1"/>
          <p:nvPr/>
        </p:nvSpPr>
        <p:spPr>
          <a:xfrm>
            <a:off x="583983" y="3585539"/>
            <a:ext cx="3595915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432FF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Two – Slide segment out for 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41" y="2504140"/>
            <a:ext cx="437197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4" y="4346492"/>
            <a:ext cx="43719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87E5-2335-4343-899B-C59718F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61" y="294617"/>
            <a:ext cx="8054939" cy="58466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Flange Sketches and Frame Visualizations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C5CF51-75DE-4764-9F05-4FD60250760C}"/>
              </a:ext>
            </a:extLst>
          </p:cNvPr>
          <p:cNvSpPr txBox="1">
            <a:spLocks/>
          </p:cNvSpPr>
          <p:nvPr/>
        </p:nvSpPr>
        <p:spPr>
          <a:xfrm>
            <a:off x="-4069" y="586952"/>
            <a:ext cx="9144000" cy="58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kern="1200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200B4"/>
              </a:solidFill>
              <a:effectLst>
                <a:reflection stA="50000" endPos="50000" dist="508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1B12F-EF8C-4CC4-BE1D-13094EB0557D}"/>
              </a:ext>
            </a:extLst>
          </p:cNvPr>
          <p:cNvSpPr txBox="1"/>
          <p:nvPr/>
        </p:nvSpPr>
        <p:spPr>
          <a:xfrm>
            <a:off x="427445" y="1075888"/>
            <a:ext cx="8541894" cy="148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432FF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 (large-diameter) vacuum flange: over one inch material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432FF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Minimum size would be special-order flange: ½ inch material (1 mm edge, 3 mm for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heliconflex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(or special-order copper gasket), 1 mm space, many M6 bolt holes, and 1 mm edge)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17" y="2856594"/>
            <a:ext cx="6372225" cy="35718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43750" y="5181601"/>
            <a:ext cx="5214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14801" y="5725887"/>
            <a:ext cx="5835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5175" y="5012324"/>
            <a:ext cx="90922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 1 inch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8392" y="5556610"/>
            <a:ext cx="90922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½ inch</a:t>
            </a:r>
          </a:p>
        </p:txBody>
      </p:sp>
    </p:spTree>
    <p:extLst>
      <p:ext uri="{BB962C8B-B14F-4D97-AF65-F5344CB8AC3E}">
        <p14:creationId xmlns:p14="http://schemas.microsoft.com/office/powerpoint/2010/main" val="2047911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C501B0BC88749AE734BD500535A62" ma:contentTypeVersion="2" ma:contentTypeDescription="Create a new document." ma:contentTypeScope="" ma:versionID="2d821e9657f5360188a5edbafe626d47">
  <xsd:schema xmlns:xsd="http://www.w3.org/2001/XMLSchema" xmlns:xs="http://www.w3.org/2001/XMLSchema" xmlns:p="http://schemas.microsoft.com/office/2006/metadata/properties" xmlns:ns2="b4b929e9-23cf-4f7e-9760-c4a5469a94ae" targetNamespace="http://schemas.microsoft.com/office/2006/metadata/properties" ma:root="true" ma:fieldsID="a89b5991eb2901c47db52687223c6fb1" ns2:_="">
    <xsd:import namespace="b4b929e9-23cf-4f7e-9760-c4a5469a94ae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Speaker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929e9-23cf-4f7e-9760-c4a5469a94ae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format="Dropdown" ma:internalName="_x0023_" ma:percentage="FALSE">
      <xsd:simpleType>
        <xsd:restriction base="dms:Number"/>
      </xsd:simpleType>
    </xsd:element>
    <xsd:element name="Speaker_x0028_s_x0029_" ma:index="9" nillable="true" ma:displayName="Speaker(s)" ma:format="Dropdown" ma:internalName="Speaker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b4b929e9-23cf-4f7e-9760-c4a5469a94ae">4</_x0023_>
    <Speaker_x0028_s_x0029_ xmlns="b4b929e9-23cf-4f7e-9760-c4a5469a94ae">R. Ent &amp; E Aschenauer</Speaker_x0028_s_x0029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F229A1-A544-4420-88B3-2CC71421E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929e9-23cf-4f7e-9760-c4a5469a9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24BEEB-651D-4969-AD10-7CB93F772AB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4b929e9-23cf-4f7e-9760-c4a5469a94a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5403E4-1B08-43F6-9B13-B30CBD633C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14346</TotalTime>
  <Words>252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 Meeting on Advancing Backward and Barrel EM Calorimeter Designs </vt:lpstr>
      <vt:lpstr>Agenda</vt:lpstr>
      <vt:lpstr>Recap Barrel EM Cal Frame work</vt:lpstr>
      <vt:lpstr>Recap Barrel EM Cal Frame work</vt:lpstr>
      <vt:lpstr>Barrel EM Cal Maintenance First Thoughts</vt:lpstr>
      <vt:lpstr>Barrel EM Cal Maintenance First Thoughts</vt:lpstr>
      <vt:lpstr>Flange Sketches and Frame Visualizations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Rolf Ent</cp:lastModifiedBy>
  <cp:revision>1085</cp:revision>
  <dcterms:created xsi:type="dcterms:W3CDTF">2017-08-30T13:34:31Z</dcterms:created>
  <dcterms:modified xsi:type="dcterms:W3CDTF">2022-05-05T21:17:02Z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0x0101002F5C501B0BC88749AE734BD500535A62</vt:lpwstr>
  </property>
  <property fmtid="{D5CDD505-2E9C-101B-9397-08002B2CF9AE}" pid="3" name="Order">
    <vt:r8>16600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