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66822bd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66822bd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a0e4bddf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a0e4bddf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a0e4bddf0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a0e4bddf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b66822bd7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b66822bd7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2959a75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2959a75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b66822bd7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b66822bd7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a0e4bdd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a0e4bdd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a0e4bddf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a0e4bddf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0e4bddf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a0e4bddf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a0e4bddf0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a0e4bddf0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a0e4bddf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a0e4bddf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a0e4bddf0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a0e4bddf0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a0e4bddf0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a0e4bddf0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mailto:cfanelli@mit.edu" TargetMode="External"/><Relationship Id="rId10" Type="http://schemas.openxmlformats.org/officeDocument/2006/relationships/hyperlink" Target="mailto:andrea.bressan@ts.infn.it" TargetMode="External"/><Relationship Id="rId13" Type="http://schemas.openxmlformats.org/officeDocument/2006/relationships/hyperlink" Target="mailto:davidl@jlab.org" TargetMode="External"/><Relationship Id="rId12" Type="http://schemas.openxmlformats.org/officeDocument/2006/relationships/hyperlink" Target="mailto:sjoosten@anl.gov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indico.bnl.gov/event/15530/" TargetMode="External"/><Relationship Id="rId4" Type="http://schemas.openxmlformats.org/officeDocument/2006/relationships/hyperlink" Target="mailto:eic-projdet-compsw-l@lists.bnl.gov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5" Type="http://schemas.openxmlformats.org/officeDocument/2006/relationships/hyperlink" Target="https://lists.bnl.gov/mailman/listinfo/eic-projdet-compsw-l" TargetMode="External"/><Relationship Id="rId6" Type="http://schemas.openxmlformats.org/officeDocument/2006/relationships/image" Target="../media/image5.jpg"/><Relationship Id="rId7" Type="http://schemas.openxmlformats.org/officeDocument/2006/relationships/image" Target="../media/image4.jp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hyperlink" Target="https://docs.google.com/presentation/d/1aim32XWy6TpDpflK_YWnQhMkIgblOqv2Bh86k7278MM/edit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iki.bnl.gov/eic-project-detector/index.php/SC" TargetMode="External"/><Relationship Id="rId4" Type="http://schemas.openxmlformats.org/officeDocument/2006/relationships/hyperlink" Target="https://indico.bnl.gov/category/410/" TargetMode="External"/><Relationship Id="rId5" Type="http://schemas.openxmlformats.org/officeDocument/2006/relationships/hyperlink" Target="mailto:eic-projdet-compsw-l@lists.bnl.gov" TargetMode="External"/><Relationship Id="rId6" Type="http://schemas.openxmlformats.org/officeDocument/2006/relationships/hyperlink" Target="https://lists.bnl.gov/mailman/listinfo/eic-projdet-compsw-l" TargetMode="External"/><Relationship Id="rId7" Type="http://schemas.openxmlformats.org/officeDocument/2006/relationships/hyperlink" Target="mailto:eicug-software@eicug.org" TargetMode="External"/><Relationship Id="rId8" Type="http://schemas.openxmlformats.org/officeDocument/2006/relationships/hyperlink" Target="https://groups.google.com/a/eicug.org/g/eicug-softwar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orms.gle/WdN46akCg6ADg1Jc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7veqYyAFsaRY2D37rLyVZYA7ERR-x5AVLdl0yMrjZno/edit?usp=sharing" TargetMode="External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and Computing WG (CompSW)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01425" y="2955575"/>
            <a:ext cx="4709700" cy="19971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Meetings Wednesdays @ 11am EDT</a:t>
            </a:r>
            <a:endParaRPr b="1" sz="1500">
              <a:solidFill>
                <a:schemeClr val="dk1"/>
              </a:solidFill>
            </a:endParaRPr>
          </a:p>
          <a:p>
            <a:pPr indent="-30956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500">
                <a:solidFill>
                  <a:schemeClr val="dk1"/>
                </a:solidFill>
              </a:rPr>
              <a:t>Next meeting is </a:t>
            </a:r>
            <a:r>
              <a:rPr b="1" lang="en" sz="1500">
                <a:solidFill>
                  <a:schemeClr val="dk1"/>
                </a:solidFill>
              </a:rPr>
              <a:t>May 25</a:t>
            </a:r>
            <a:r>
              <a:rPr lang="en" sz="1500">
                <a:solidFill>
                  <a:schemeClr val="dk1"/>
                </a:solidFill>
              </a:rPr>
              <a:t>, 2022</a:t>
            </a:r>
            <a:endParaRPr sz="1500">
              <a:solidFill>
                <a:schemeClr val="dk1"/>
              </a:solidFill>
            </a:endParaRPr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https://indico.bnl.gov/event/15530/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Mailing list</a:t>
            </a:r>
            <a:endParaRPr b="1" sz="1500">
              <a:solidFill>
                <a:schemeClr val="dk1"/>
              </a:solidFill>
            </a:endParaRPr>
          </a:p>
          <a:p>
            <a:pPr indent="-309562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5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eic-projdet-compsw-l@lists.bnl.gov</a:t>
            </a: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Char char="●"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https://lists.bnl.gov/mailman/listinfo/eic-projdet-compsw-l</a:t>
            </a:r>
            <a:r>
              <a:rPr lang="en" sz="1600">
                <a:solidFill>
                  <a:srgbClr val="2962FF"/>
                </a:solidFill>
              </a:rPr>
              <a:t> </a:t>
            </a: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3488" y="1183778"/>
            <a:ext cx="1103425" cy="11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0088" y="1185013"/>
            <a:ext cx="1103425" cy="11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7088" y="1185013"/>
            <a:ext cx="1103425" cy="11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01788" y="1185013"/>
            <a:ext cx="1103425" cy="11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470888" y="2307113"/>
            <a:ext cx="1615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Andrea Bressan </a:t>
            </a: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(</a:t>
            </a:r>
            <a:r>
              <a:rPr lang="en" sz="900" u="sng">
                <a:solidFill>
                  <a:schemeClr val="hlink"/>
                </a:solidFill>
                <a:hlinkClick r:id="rId10"/>
              </a:rPr>
              <a:t>andrea.bressan@ts.infn.it</a:t>
            </a:r>
            <a:r>
              <a:rPr lang="en" sz="900">
                <a:solidFill>
                  <a:schemeClr val="dk1"/>
                </a:solidFill>
              </a:rPr>
              <a:t>)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33900" y="2307113"/>
            <a:ext cx="1615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Cristiano Fanelli (</a:t>
            </a:r>
            <a:r>
              <a:rPr lang="en" sz="900" u="sng">
                <a:solidFill>
                  <a:schemeClr val="hlink"/>
                </a:solidFill>
                <a:hlinkClick r:id="rId11"/>
              </a:rPr>
              <a:t>cfanelli@mit.edu</a:t>
            </a:r>
            <a:r>
              <a:rPr lang="en" sz="900">
                <a:solidFill>
                  <a:schemeClr val="dk1"/>
                </a:solidFill>
              </a:rPr>
              <a:t>)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545600" y="2307113"/>
            <a:ext cx="1615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Sylvester Joosten (</a:t>
            </a:r>
            <a:r>
              <a:rPr lang="en" sz="900" u="sng">
                <a:solidFill>
                  <a:schemeClr val="hlink"/>
                </a:solidFill>
                <a:hlinkClick r:id="rId12"/>
              </a:rPr>
              <a:t>sjoosten@anl.gov</a:t>
            </a:r>
            <a:r>
              <a:rPr lang="en" sz="900">
                <a:solidFill>
                  <a:schemeClr val="dk1"/>
                </a:solidFill>
              </a:rPr>
              <a:t>)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057300" y="2307113"/>
            <a:ext cx="1615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David Lawrence (</a:t>
            </a:r>
            <a:r>
              <a:rPr lang="en" sz="900" u="sng">
                <a:solidFill>
                  <a:schemeClr val="hlink"/>
                </a:solidFill>
                <a:hlinkClick r:id="rId13"/>
              </a:rPr>
              <a:t>davidl@jlab.org</a:t>
            </a:r>
            <a:r>
              <a:rPr lang="en" sz="900">
                <a:solidFill>
                  <a:schemeClr val="dk1"/>
                </a:solidFill>
              </a:rPr>
              <a:t>)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11051" y="2955575"/>
            <a:ext cx="2994000" cy="19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298"/>
            <a:ext cx="9143999" cy="494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3479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800" y="1100500"/>
            <a:ext cx="5301725" cy="37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CompSW Charge (draft)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145575" y="1160050"/>
            <a:ext cx="560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Develop and curate a single </a:t>
            </a:r>
            <a:r>
              <a:rPr b="1" lang="en">
                <a:solidFill>
                  <a:schemeClr val="dk1"/>
                </a:solidFill>
              </a:rPr>
              <a:t>software</a:t>
            </a:r>
            <a:r>
              <a:rPr lang="en">
                <a:solidFill>
                  <a:schemeClr val="dk1"/>
                </a:solidFill>
              </a:rPr>
              <a:t> stack that will serve all aspects of the detector design and implementation regarding simulation, reconstruction, analysis, and the scientific program.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Identify </a:t>
            </a:r>
            <a:r>
              <a:rPr b="1" lang="en">
                <a:solidFill>
                  <a:schemeClr val="dk1"/>
                </a:solidFill>
              </a:rPr>
              <a:t>computing</a:t>
            </a:r>
            <a:r>
              <a:rPr lang="en">
                <a:solidFill>
                  <a:schemeClr val="dk1"/>
                </a:solidFill>
              </a:rPr>
              <a:t> resource requirements to support the EIC program through detector development, construction, and production.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Foster</a:t>
            </a:r>
            <a:r>
              <a:rPr lang="en">
                <a:solidFill>
                  <a:schemeClr val="dk1"/>
                </a:solidFill>
              </a:rPr>
              <a:t> the development of new approaches to software and computing.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Support</a:t>
            </a:r>
            <a:r>
              <a:rPr lang="en">
                <a:solidFill>
                  <a:schemeClr val="dk1"/>
                </a:solidFill>
              </a:rPr>
              <a:t> all software and computing needs of the collaboration.</a:t>
            </a:r>
            <a:endParaRPr/>
          </a:p>
        </p:txBody>
      </p:sp>
      <p:grpSp>
        <p:nvGrpSpPr>
          <p:cNvPr id="145" name="Google Shape;145;p24"/>
          <p:cNvGrpSpPr/>
          <p:nvPr/>
        </p:nvGrpSpPr>
        <p:grpSpPr>
          <a:xfrm>
            <a:off x="5934805" y="1255126"/>
            <a:ext cx="3209199" cy="3347849"/>
            <a:chOff x="5934805" y="1255126"/>
            <a:chExt cx="3209199" cy="3347849"/>
          </a:xfrm>
        </p:grpSpPr>
        <p:pic>
          <p:nvPicPr>
            <p:cNvPr id="146" name="Google Shape;14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34805" y="1255126"/>
              <a:ext cx="3209199" cy="211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4"/>
            <p:cNvSpPr/>
            <p:nvPr/>
          </p:nvSpPr>
          <p:spPr>
            <a:xfrm>
              <a:off x="5934850" y="3365175"/>
              <a:ext cx="3209100" cy="1237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4"/>
            <p:cNvSpPr txBox="1"/>
            <p:nvPr/>
          </p:nvSpPr>
          <p:spPr>
            <a:xfrm>
              <a:off x="6039400" y="3446475"/>
              <a:ext cx="3000000" cy="10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300">
                  <a:solidFill>
                    <a:schemeClr val="dk1"/>
                  </a:solidFill>
                </a:rPr>
                <a:t>Detailed draft available here:</a:t>
              </a:r>
              <a:br>
                <a:rPr lang="en" sz="1300">
                  <a:solidFill>
                    <a:schemeClr val="dk1"/>
                  </a:solidFill>
                </a:rPr>
              </a:br>
              <a:r>
                <a:rPr lang="en" sz="1300" u="sng">
                  <a:solidFill>
                    <a:schemeClr val="accent5"/>
                  </a:solid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https://docs.google.com/presentation/d/1aim32XWy6TpDpflK_YWnQhMkIgblOqv2Bh86k7278MM/edit?usp=sharing</a:t>
              </a:r>
              <a:r>
                <a:rPr lang="en" sz="1300">
                  <a:solidFill>
                    <a:schemeClr val="dk1"/>
                  </a:solidFill>
                </a:rPr>
                <a:t> </a:t>
              </a:r>
              <a:endParaRPr sz="13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and Computing Group Web Resources</a:t>
            </a: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380200" y="1587375"/>
            <a:ext cx="51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380200" y="1140625"/>
            <a:ext cx="8127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Software and Computing Working Group wiki </a:t>
            </a:r>
            <a:r>
              <a:rPr b="1" i="1" lang="en" sz="1500"/>
              <a:t>(this is the one to bookmark!)</a:t>
            </a:r>
            <a:r>
              <a:rPr b="1" lang="en" sz="1600"/>
              <a:t>: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962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https://wiki.bnl.gov/eic-project-detector/index.php/SC</a:t>
            </a:r>
            <a:r>
              <a:rPr lang="en" sz="1600">
                <a:solidFill>
                  <a:srgbClr val="2962FF"/>
                </a:solidFill>
              </a:rPr>
              <a:t> </a:t>
            </a:r>
            <a:endParaRPr sz="1600">
              <a:solidFill>
                <a:srgbClr val="2962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Indico site for Software &amp; Computing Working Group: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962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https://indico.bnl.gov/category/410/</a:t>
            </a:r>
            <a:r>
              <a:rPr lang="en" sz="1600">
                <a:solidFill>
                  <a:srgbClr val="2962FF"/>
                </a:solidFill>
              </a:rPr>
              <a:t> </a:t>
            </a:r>
            <a:endParaRPr sz="1600">
              <a:solidFill>
                <a:srgbClr val="2962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Mailing list for Software and Computing Working Group (detector):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eic-projdet-compsw-l@lists.bnl.gov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962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https://lists.bnl.gov/mailman/listinfo/eic-projdet-compsw-l</a:t>
            </a:r>
            <a:r>
              <a:rPr lang="en" sz="1600">
                <a:solidFill>
                  <a:srgbClr val="2962FF"/>
                </a:solidFill>
              </a:rPr>
              <a:t> </a:t>
            </a:r>
            <a:endParaRPr sz="1600">
              <a:solidFill>
                <a:srgbClr val="2962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EICUG Software Working Group mailing list: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7"/>
              </a:rPr>
              <a:t>eicug-software@eicug.org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962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https://groups.google.com/a/eicug.org/g/eicug-software</a:t>
            </a:r>
            <a:r>
              <a:rPr lang="en" sz="1600">
                <a:solidFill>
                  <a:srgbClr val="2962FF"/>
                </a:solidFill>
              </a:rPr>
              <a:t> </a:t>
            </a:r>
            <a:endParaRPr sz="1600">
              <a:solidFill>
                <a:srgbClr val="2962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 Critical Path for EIC Software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1207975" y="1229850"/>
            <a:ext cx="778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Assessment on the software solutions (pro &amp; con list) together with the SimQA and DAQ working groups, guided by the EIC Software Statement of Principles.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Propose conclusion and recommendation to collaboration management and Project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by the Summer EICUG meeting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Software choice treated as any other technology choice? Optional independent review in the Summer</a:t>
            </a:r>
            <a:r>
              <a:rPr b="1" lang="en">
                <a:solidFill>
                  <a:schemeClr val="dk1"/>
                </a:solidFill>
              </a:rPr>
              <a:t>.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Once decision is made, all new development should go in the official framework.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>
                <a:solidFill>
                  <a:schemeClr val="dk1"/>
                </a:solidFill>
              </a:rPr>
              <a:t>Aim to have fully transitioned to the official software by October.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 rot="5400000">
            <a:off x="-1084500" y="2915100"/>
            <a:ext cx="3638700" cy="4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Google Shape;72;p14"/>
          <p:cNvCxnSpPr/>
          <p:nvPr/>
        </p:nvCxnSpPr>
        <p:spPr>
          <a:xfrm>
            <a:off x="782500" y="2445575"/>
            <a:ext cx="43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4"/>
          <p:cNvCxnSpPr/>
          <p:nvPr/>
        </p:nvCxnSpPr>
        <p:spPr>
          <a:xfrm>
            <a:off x="782500" y="3278750"/>
            <a:ext cx="43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4"/>
          <p:cNvCxnSpPr/>
          <p:nvPr/>
        </p:nvCxnSpPr>
        <p:spPr>
          <a:xfrm>
            <a:off x="782500" y="4313050"/>
            <a:ext cx="43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4"/>
          <p:cNvSpPr txBox="1"/>
          <p:nvPr/>
        </p:nvSpPr>
        <p:spPr>
          <a:xfrm>
            <a:off x="311700" y="836125"/>
            <a:ext cx="5793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/>
              <a:t>Towards a unified software approach for the EIC</a:t>
            </a:r>
            <a:endParaRPr b="1" i="1"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to Travel the Critical Path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183700" y="1017725"/>
            <a:ext cx="89247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Publicize schedule of topics with dates of discussion and decision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Assign chair for each topic. Chair will be POC for the topic. Responsibilities are: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Organize discussion session agenda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Publish draft list of requirements for the software being discussed at least 1 week in advance.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Form list with at least one choice for the software to adopt to address the topic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Collect suggestions for modifications to the requirements list and/or the software choices list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Lead discussion on topic, starting with requirements list and the list of options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Presentations may be made regarding a specific decision topic, but should be communicated to discussion lead in advance for purposes of scheduling.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Use guiding principles from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EIC Software Statement of Principles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Discussion is required for all topics (formal presentations only as necessary).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>
                <a:solidFill>
                  <a:schemeClr val="dk1"/>
                </a:solidFill>
              </a:rPr>
              <a:t>Based on the meeting, the joint CompSW and SimQA WG conveners will propose a single option, which will be open for comments and endorsement for one week.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1191625" y="69975"/>
            <a:ext cx="656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Strawman Critical Path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500" y="533650"/>
            <a:ext cx="4201725" cy="4503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6"/>
          <p:cNvSpPr txBox="1"/>
          <p:nvPr/>
        </p:nvSpPr>
        <p:spPr>
          <a:xfrm>
            <a:off x="5632650" y="1437700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Exact topics and order are being discussed by both software WGs.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5632650" y="2412000"/>
            <a:ext cx="3031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stringent timeline for the Critical Path is preparation for TDR, this will inform the order we will take in our meetings.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Towards Full Coverage of All WG Meetings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11700" y="836125"/>
            <a:ext cx="5793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/>
              <a:t>A commitment from CompSW and SimQA</a:t>
            </a:r>
            <a:endParaRPr b="1" i="1" sz="1700"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0" l="0" r="0" t="13845"/>
          <a:stretch/>
        </p:blipFill>
        <p:spPr>
          <a:xfrm>
            <a:off x="108225" y="1722289"/>
            <a:ext cx="8839201" cy="24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248750" y="4287350"/>
            <a:ext cx="506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WG coverage assignment. Work-in-progress, as not all WG meetings have final timeslots yet.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CompSW &amp; SimQA </a:t>
            </a:r>
            <a:r>
              <a:rPr lang="en"/>
              <a:t>Office Hours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532500"/>
            <a:ext cx="5089500" cy="24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DD4hep-based software stack</a:t>
            </a:r>
            <a:r>
              <a:rPr lang="en"/>
              <a:t>:</a:t>
            </a:r>
            <a:br>
              <a:rPr lang="en"/>
            </a:br>
            <a:r>
              <a:rPr lang="en"/>
              <a:t>Monday, Friday 2pm EDT</a:t>
            </a:r>
            <a:br>
              <a:rPr lang="en"/>
            </a:br>
            <a:r>
              <a:rPr lang="en"/>
              <a:t>Wednesday alternating 2pm and 8pm EDT</a:t>
            </a:r>
            <a:br>
              <a:rPr lang="en"/>
            </a:br>
            <a:r>
              <a:rPr i="1" lang="en"/>
              <a:t>First evening meeting on 5/25.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Fun4all-based software stack</a:t>
            </a:r>
            <a:r>
              <a:rPr lang="en"/>
              <a:t>:</a:t>
            </a:r>
            <a:br>
              <a:rPr lang="en"/>
            </a:br>
            <a:r>
              <a:rPr lang="en"/>
              <a:t>Tuesday alternating 3pm and 8pm EDT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Links will be distributed to through indico.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850" y="1833300"/>
            <a:ext cx="3696350" cy="18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 request to the WGs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91250" y="1536350"/>
            <a:ext cx="8520600" cy="25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CompSW and SimQA request a liaison to be appointed from each of the DWGs and PWGs.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is critical to ensure effective two-way collaboration.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Liaison ensures that someone from the WGs attends the CompSW and SimQA meetings.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Liaison does not have to be a WG convener (but of course could be a convener)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Request to have Liaisons identified by the next bi-weekly meeting.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Urgent need for communication tool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400100" y="1670188"/>
            <a:ext cx="5018700" cy="21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CompSW and SimQA drafted a list of requirements for communication tools: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https://docs.google.com/document/d/17veqYyAFsaRY2D37rLyVZYA7ERR-x5AVLdl0yMrjZno/edit?usp=sharing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We are working together with the SC to come to a final decision, and hope we can announce this (urgently needed) tool soon.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050" y="948925"/>
            <a:ext cx="3862026" cy="386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</a:t>
            </a:r>
            <a:r>
              <a:rPr lang="en"/>
              <a:t>availability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5761200" cy="3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Ongoing survey of available geometry implementations will help guide short-term implementation </a:t>
            </a:r>
            <a:r>
              <a:rPr lang="en">
                <a:solidFill>
                  <a:schemeClr val="dk1"/>
                </a:solidFill>
              </a:rPr>
              <a:t>efforts</a:t>
            </a:r>
            <a:r>
              <a:rPr lang="en">
                <a:solidFill>
                  <a:schemeClr val="dk1"/>
                </a:solidFill>
              </a:rPr>
              <a:t>, mostly driven by SimQA.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Central detector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fun4All:</a:t>
            </a:r>
            <a:endParaRPr>
              <a:solidFill>
                <a:schemeClr val="dk1"/>
              </a:solidFill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Full reference ECCE design</a:t>
            </a:r>
            <a:endParaRPr>
              <a:solidFill>
                <a:schemeClr val="dk1"/>
              </a:solidFill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Some work ongoing to </a:t>
            </a:r>
            <a:r>
              <a:rPr lang="en">
                <a:solidFill>
                  <a:schemeClr val="dk1"/>
                </a:solidFill>
              </a:rPr>
              <a:t>implement</a:t>
            </a:r>
            <a:r>
              <a:rPr lang="en">
                <a:solidFill>
                  <a:schemeClr val="dk1"/>
                </a:solidFill>
              </a:rPr>
              <a:t> ATHENA forward calorimetry.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DD4hep (geometry and full reconstruction):</a:t>
            </a:r>
            <a:endParaRPr>
              <a:solidFill>
                <a:schemeClr val="dk1"/>
              </a:solidFill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Detectors from ATHENA proposal (including some overlap with the reference ECCE design).</a:t>
            </a:r>
            <a:endParaRPr>
              <a:solidFill>
                <a:schemeClr val="dk1"/>
              </a:solidFill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New reference design </a:t>
            </a:r>
            <a:r>
              <a:rPr lang="en">
                <a:solidFill>
                  <a:schemeClr val="dk1"/>
                </a:solidFill>
              </a:rPr>
              <a:t>implementation</a:t>
            </a:r>
            <a:r>
              <a:rPr lang="en">
                <a:solidFill>
                  <a:schemeClr val="dk1"/>
                </a:solidFill>
              </a:rPr>
              <a:t> advanced, tentatively ready by end-of-month (including reconstruction). Current status: Magnet, bECal geometry sone, tracker detector and support almost done.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FF/FB implementation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Available in DD4hep right now (and standalone GEANT4)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113" y="1899175"/>
            <a:ext cx="2581275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311700" y="774275"/>
            <a:ext cx="5793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/>
              <a:t>More info at SimQA meeting</a:t>
            </a:r>
            <a:endParaRPr b="1" i="1"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