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44"/>
  </p:normalViewPr>
  <p:slideViewPr>
    <p:cSldViewPr snapToGrid="0" snapToObjects="1">
      <p:cViewPr varScale="1">
        <p:scale>
          <a:sx n="116" d="100"/>
          <a:sy n="116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6404-1593-57D3-AE36-7A2505E66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677CE0-0C5C-1210-93F1-A02586BAF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6E913-1869-255A-5D71-075335743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F1278-7D2A-5F92-1543-850BE28A9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14D59-AF1E-D416-239C-81DFAA0E2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7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048CE-A1EC-72B6-6FBC-CC4994982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B655B-4B38-1BEF-28A5-6C7163283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16066-DABD-2791-0970-7805010E6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01EE0-1660-8048-8C31-15E3BD3C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4C7FD-BB3D-AF3C-812E-1A4C5A0C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6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BA09-378E-9FFE-4AB5-83B185DBF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D09F7-D89A-2CD4-BE94-E809B5A8E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F5AC0-9986-2146-EE78-B884F885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30069-07AE-89EB-12D9-4CE5DDD8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FC31B-EA1D-E38A-FBDF-B1E36449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6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C3CB5-CE68-6A2D-19F6-5EE6AF923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BD630-73BE-731D-D793-08419E1F5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0766C-6338-C4FB-4CD6-53ACBB89F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AB799-CE59-DDC6-6CA7-ED82B4CD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5D744-8FE8-4144-EBC6-CA96627F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0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D1F14-A086-7FD3-44BB-E81432DF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0B5C0-1596-83AE-4905-D86B5E97A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EC2EC-0A06-A393-7F92-B5F1C2720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FF107-51BA-3207-9DEB-63FD4F5C4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5EEB9-BEEE-1A17-819A-410C857E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424E-A615-1A22-A7EB-25DD71C54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69304-DA7D-6E88-A234-468F23093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090228-AB2B-3BC0-8CD3-B90B27CC0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A9F48-69DE-CD1B-3C56-2165FFDF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964F0-F9B5-93B6-5AE0-04E143353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4F101-7BBD-571A-12D7-4D68EE891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B145B-F483-796B-B972-645651310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D75B4-F5C5-E84C-49CD-61E3478E8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B04844-3904-8644-0162-440468026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E8D49E-05CD-DC2F-DE7C-688A7AED2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71CB56-F3A6-AA36-7182-3B2035F16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19D0D5-A6E8-FFF3-00B5-6A8F69F9F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0E31F-78BA-4A47-8D68-E324D3B9D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093448-7773-1905-D4FA-3225D012C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4853-3B3A-1BB2-C581-AE49EFFA0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515024-83E6-D8F4-E5DE-AA576738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69D22-C6C7-EF6A-B9F2-2A304EB7E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FAD57E-4AA6-4F3A-5241-5F1C77DD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0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14BD3F-DEE8-448B-6245-94E827649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1C8AEF-B0D7-3CD6-84C0-5F9C8072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FB6B8-0F83-3DFC-79FE-829FBEFAF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4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CC22-D119-2F8D-6DFD-E1D6C862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2A4A-0A22-4EFD-29AD-6FE8D66B1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E7BD7-9776-2719-6D95-E4C6DC291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6F8BC-8029-3989-3833-94F2A37E8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223D3-1CF8-C1F4-0FF2-7EDFB0429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3E05B-0AC5-05B7-9840-2BC841E6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6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DB298-EEB8-E30D-02F4-1A267DFD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027CD-4440-1580-66E8-969FA770CC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831DC-821A-6863-DCD4-97EA3A054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9B251-3F96-7A55-8524-0554DD38D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9C010-9F05-945A-2CED-4D0F88CA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A85E5-12EE-68BB-62A3-816EB5D4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8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21CC7D-5F4E-B763-BEF8-42771ABE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51CBB-6CF6-CCBA-5E7C-8AA4BFC0E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8084B-0E90-7CE6-DE44-62E5C0B5B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0300B-872D-2147-A309-98477CDFA174}" type="datetimeFigureOut">
              <a:rPr lang="en-US" smtClean="0"/>
              <a:t>6/9/22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F83B7-163F-79D9-9534-3C43912D7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9E4D7-9897-C786-42C2-24AD197761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1C110-CD4D-8541-B761-41A5E501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9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BC0A7E-74C9-145C-A015-64309AABB16F}"/>
                  </a:ext>
                </a:extLst>
              </p:cNvPr>
              <p:cNvSpPr txBox="1"/>
              <p:nvPr/>
            </p:nvSpPr>
            <p:spPr>
              <a:xfrm>
                <a:off x="0" y="119052"/>
                <a:ext cx="12192000" cy="62786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Barrel Electromagnetic Calorimeter Questions</a:t>
                </a:r>
              </a:p>
              <a:p>
                <a:pPr algn="ctr"/>
                <a:r>
                  <a:rPr lang="en-US" sz="1600" dirty="0"/>
                  <a:t>Revised 09 </a:t>
                </a:r>
                <a:r>
                  <a:rPr lang="en-US" sz="1600"/>
                  <a:t>June 2022 #2</a:t>
                </a:r>
                <a:endParaRPr lang="en-US" sz="1600" dirty="0"/>
              </a:p>
              <a:p>
                <a:pPr algn="ctr"/>
                <a:endParaRPr lang="en-US" sz="2000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What is the pion subtraction factor at 90%, and 95% electron efficiency with a 1.5 T magnetic field for the calorimeter in Detector I geometry (Detector I material in front of the calorimeter sitting at r=80 cm)?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What is the 2 gammas merging probability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 discrimination) for the normal incident angle for the calorimeter at r=80 cm in Detector-I geometry, as a function of the distance from the edge of a calorimeter module? If the separation in eta/phi has a different dependence, please quote them separately, and quantify the ability isolate the energy of the two clusters.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What are the efficiency, and purity (background subtraction) of for  DVCS photons as a function of eta in the required for the EIC phase-space with the proposed Barrel ECAL?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What is the impact on inclusive DIS measurement with the achieved e/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/>
                  <a:t> separation for your calorimeter? 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In discussions comments have been made about technology choices prioritizing a specific physics subset.  Was such a prioritization made in each technology choice? If so, please clearly describe the tradeoffs that were made?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What are the expected energy and spatial resolution? Are there beam test or in-experiment data confirming these numbers?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Both technologies are requested to develop an estimated cost that includes material, labor, electronics and in-kind contributions, at the same level as the estimate for the DPAP review.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BC0A7E-74C9-145C-A015-64309AABB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9052"/>
                <a:ext cx="12192000" cy="6278642"/>
              </a:xfrm>
              <a:prstGeom prst="rect">
                <a:avLst/>
              </a:prstGeom>
              <a:blipFill>
                <a:blip r:embed="rId2"/>
                <a:stretch>
                  <a:fillRect l="-416" t="-808" r="-312" b="-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7809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267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Reimer, Paul E.</dc:creator>
  <cp:lastModifiedBy>Reimer, Paul E.</cp:lastModifiedBy>
  <cp:revision>2</cp:revision>
  <dcterms:created xsi:type="dcterms:W3CDTF">2022-06-09T15:09:40Z</dcterms:created>
  <dcterms:modified xsi:type="dcterms:W3CDTF">2022-06-09T17:42:44Z</dcterms:modified>
</cp:coreProperties>
</file>