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1"/>
  </p:sldMasterIdLst>
  <p:notesMasterIdLst>
    <p:notesMasterId r:id="rId12"/>
  </p:notesMasterIdLst>
  <p:sldIdLst>
    <p:sldId id="258" r:id="rId2"/>
    <p:sldId id="259" r:id="rId3"/>
    <p:sldId id="257" r:id="rId4"/>
    <p:sldId id="266" r:id="rId5"/>
    <p:sldId id="267" r:id="rId6"/>
    <p:sldId id="268" r:id="rId7"/>
    <p:sldId id="265" r:id="rId8"/>
    <p:sldId id="261" r:id="rId9"/>
    <p:sldId id="260" r:id="rId10"/>
    <p:sldId id="256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1">
          <p15:clr>
            <a:srgbClr val="A4A3A4"/>
          </p15:clr>
        </p15:guide>
        <p15:guide id="2" orient="horz" pos="3092">
          <p15:clr>
            <a:srgbClr val="A4A3A4"/>
          </p15:clr>
        </p15:guide>
        <p15:guide id="3" orient="horz" pos="517">
          <p15:clr>
            <a:srgbClr val="A4A3A4"/>
          </p15:clr>
        </p15:guide>
        <p15:guide id="4" orient="horz" pos="895">
          <p15:clr>
            <a:srgbClr val="A4A3A4"/>
          </p15:clr>
        </p15:guide>
        <p15:guide id="5" orient="horz" pos="2387">
          <p15:clr>
            <a:srgbClr val="A4A3A4"/>
          </p15:clr>
        </p15:guide>
        <p15:guide id="6" pos="5565">
          <p15:clr>
            <a:srgbClr val="A4A3A4"/>
          </p15:clr>
        </p15:guide>
        <p15:guide id="7" pos="317">
          <p15:clr>
            <a:srgbClr val="A4A3A4"/>
          </p15:clr>
        </p15:guide>
        <p15:guide id="8" pos="15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J" initials="M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B1F8F"/>
    <a:srgbClr val="73FEFF"/>
    <a:srgbClr val="73FB79"/>
    <a:srgbClr val="ECF3E7"/>
    <a:srgbClr val="A12B2F"/>
    <a:srgbClr val="007836"/>
    <a:srgbClr val="ECAA00"/>
    <a:srgbClr val="76777B"/>
    <a:srgbClr val="006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39" autoAdjust="0"/>
    <p:restoredTop sz="96327" autoAdjust="0"/>
  </p:normalViewPr>
  <p:slideViewPr>
    <p:cSldViewPr snapToGrid="0" showGuides="1">
      <p:cViewPr varScale="1">
        <p:scale>
          <a:sx n="140" d="100"/>
          <a:sy n="140" d="100"/>
        </p:scale>
        <p:origin x="200" y="592"/>
      </p:cViewPr>
      <p:guideLst>
        <p:guide orient="horz" pos="271"/>
        <p:guide orient="horz" pos="3092"/>
        <p:guide orient="horz" pos="517"/>
        <p:guide orient="horz" pos="895"/>
        <p:guide orient="horz" pos="2387"/>
        <p:guide pos="5565"/>
        <p:guide pos="317"/>
        <p:guide pos="1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0A489-9093-C54A-B1C3-374F661A0010}" type="datetimeFigureOut">
              <a:rPr lang="en-US" smtClean="0"/>
              <a:t>8/31/22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A7A1A-8011-3A42-91B8-EE1BD44E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9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54" y="4562475"/>
            <a:ext cx="1540844" cy="555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448868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0684"/>
            <a:ext cx="9143999" cy="4499372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LRG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4106864"/>
            <a:ext cx="4114800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6" y="4106864"/>
            <a:ext cx="4097585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Large IMAGES w/bullets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346047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6630" y="1417046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76630" y="4256434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765130" y="1416462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65130" y="4255850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64070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5879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81086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3079" y="1415695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88286" y="1415695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61696" y="2856834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68896" y="1417569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IMAGES –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672521"/>
            <a:ext cx="8434552" cy="1086330"/>
          </a:xfrm>
          <a:noFill/>
        </p:spPr>
        <p:txBody>
          <a:bodyPr lIns="0" tIns="91440"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four images, captions and bullets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5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4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2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201421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four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20774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7437" y="1420813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7437" y="2822383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912432" y="1420813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912432" y="2822383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87437" y="3097650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87437" y="4502674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912432" y="3097650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912432" y="4505517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42359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graph, chart or table slide. </a:t>
            </a:r>
            <a:br>
              <a:rPr lang="en-US" dirty="0"/>
            </a:br>
            <a:r>
              <a:rPr lang="en-US" dirty="0"/>
              <a:t>Headline in all caps, Arial Font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17579"/>
            <a:ext cx="8372901" cy="302239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below to add a chart, graph, or table.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43573" y="4457863"/>
            <a:ext cx="3711039" cy="240746"/>
          </a:xfrm>
        </p:spPr>
        <p:txBody>
          <a:bodyPr bIns="0" anchor="t" anchorCtr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5004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54" y="4562475"/>
            <a:ext cx="1540844" cy="555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448868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0684"/>
            <a:ext cx="9143999" cy="4499372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closing statement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991004" y="-1815882"/>
            <a:ext cx="3782000" cy="16004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Suggested</a:t>
            </a:r>
            <a:r>
              <a:rPr lang="en-US" sz="1400" b="1" baseline="0" dirty="0">
                <a:solidFill>
                  <a:schemeClr val="bg1"/>
                </a:solidFill>
              </a:rPr>
              <a:t> closing statement (optional): </a:t>
            </a:r>
          </a:p>
          <a:p>
            <a:endParaRPr lang="en-US" sz="1400" b="1" baseline="0" dirty="0">
              <a:solidFill>
                <a:schemeClr val="bg1"/>
              </a:solidFill>
            </a:endParaRPr>
          </a:p>
          <a:p>
            <a:pPr lvl="0"/>
            <a:r>
              <a:rPr lang="en-US" sz="1400" b="1" dirty="0">
                <a:solidFill>
                  <a:schemeClr val="bg1"/>
                </a:solidFill>
              </a:rPr>
              <a:t>WE START WITH YES.</a:t>
            </a:r>
          </a:p>
          <a:p>
            <a:pPr lvl="0">
              <a:spcAft>
                <a:spcPts val="1200"/>
              </a:spcAft>
            </a:pPr>
            <a:r>
              <a:rPr lang="en-US" sz="1400" b="1" dirty="0">
                <a:solidFill>
                  <a:schemeClr val="bg1"/>
                </a:solidFill>
              </a:rPr>
              <a:t>AND END WITH THANK YOU.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</a:rPr>
              <a:t>DO YOU HAVE ANY BIG QUESTIONS?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043"/>
            <a:ext cx="9144000" cy="5148543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86954"/>
            <a:ext cx="8372901" cy="604513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AND CONTENT SLIDE. </a:t>
            </a:r>
            <a:br>
              <a:rPr lang="en-US" dirty="0"/>
            </a:br>
            <a:r>
              <a:rPr lang="en-US" dirty="0"/>
              <a:t>Headline in all caps, Arial Font.</a:t>
            </a:r>
          </a:p>
        </p:txBody>
      </p:sp>
    </p:spTree>
    <p:extLst>
      <p:ext uri="{BB962C8B-B14F-4D97-AF65-F5344CB8AC3E}">
        <p14:creationId xmlns:p14="http://schemas.microsoft.com/office/powerpoint/2010/main" val="3595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8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68796" y="574696"/>
            <a:ext cx="5685350" cy="304654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Optional one line subhead, </a:t>
            </a:r>
            <a:r>
              <a:rPr lang="en-US" dirty="0" err="1"/>
              <a:t>url</a:t>
            </a:r>
            <a:r>
              <a:rPr lang="en-US" dirty="0"/>
              <a:t> or date</a:t>
            </a:r>
          </a:p>
        </p:txBody>
      </p:sp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14" y="408441"/>
            <a:ext cx="1786846" cy="6437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6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A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7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7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018914" y="-1479541"/>
            <a:ext cx="3502900" cy="10156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Suggested</a:t>
            </a:r>
            <a:r>
              <a:rPr lang="en-US" sz="1400" b="1" baseline="0" dirty="0">
                <a:solidFill>
                  <a:schemeClr val="bg1"/>
                </a:solidFill>
              </a:rPr>
              <a:t> line of text (optional): </a:t>
            </a:r>
          </a:p>
          <a:p>
            <a:endParaRPr lang="en-US" sz="1400" b="1" baseline="0" dirty="0">
              <a:solidFill>
                <a:schemeClr val="bg1"/>
              </a:solidFill>
            </a:endParaRPr>
          </a:p>
          <a:p>
            <a:r>
              <a:rPr lang="en-US" sz="1400" b="1" baseline="0" dirty="0">
                <a:solidFill>
                  <a:schemeClr val="bg1"/>
                </a:solidFill>
              </a:rPr>
              <a:t>WE START WITH YES.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08346"/>
            <a:ext cx="8372901" cy="331708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4545002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-20265"/>
            <a:ext cx="9144000" cy="4508954"/>
          </a:xfrm>
          <a:prstGeom prst="rect">
            <a:avLst/>
          </a:prstGeom>
        </p:spPr>
      </p:pic>
      <p:sp>
        <p:nvSpPr>
          <p:cNvPr id="84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20265"/>
            <a:ext cx="9144000" cy="4508954"/>
          </a:xfrm>
          <a:solidFill>
            <a:schemeClr val="accent2">
              <a:alpha val="85000"/>
            </a:schemeClr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6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153714"/>
            <a:ext cx="5851526" cy="969169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presentation date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7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7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5" name="TextBox 154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82331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674681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2794775"/>
            <a:ext cx="8452904" cy="647160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 cover option c 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3441935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674680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86" name="TextBox 18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3238" y="300961"/>
            <a:ext cx="5984648" cy="331077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000" b="0" cap="all" dirty="0">
                <a:solidFill>
                  <a:srgbClr val="000000"/>
                </a:solidFill>
              </a:rPr>
              <a:t>Type in Name of </a:t>
            </a:r>
            <a:r>
              <a:rPr lang="en-US" sz="1000" b="0" cap="all" dirty="0" err="1">
                <a:solidFill>
                  <a:srgbClr val="000000"/>
                </a:solidFill>
              </a:rPr>
              <a:t>fACILITY</a:t>
            </a:r>
            <a:r>
              <a:rPr lang="en-US" sz="1000" b="0" cap="all" dirty="0">
                <a:solidFill>
                  <a:srgbClr val="000000"/>
                </a:solidFill>
              </a:rPr>
              <a:t>, division, group, program or </a:t>
            </a:r>
            <a:r>
              <a:rPr lang="en-US" sz="1000" dirty="0">
                <a:solidFill>
                  <a:srgbClr val="000000"/>
                </a:solidFill>
              </a:rPr>
              <a:t>www.anl.gov</a:t>
            </a:r>
          </a:p>
        </p:txBody>
      </p:sp>
      <p:sp>
        <p:nvSpPr>
          <p:cNvPr id="17" name="Text Placeholder 45"/>
          <p:cNvSpPr>
            <a:spLocks noGrp="1"/>
          </p:cNvSpPr>
          <p:nvPr>
            <p:ph type="body" sz="quarter" idx="27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170633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19301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1261205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82770"/>
            <a:ext cx="6776128" cy="839426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</a:t>
            </a:r>
            <a:br>
              <a:rPr lang="en-US" dirty="0"/>
            </a:br>
            <a:r>
              <a:rPr lang="en-US" dirty="0"/>
              <a:t>Cover option D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922195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1261204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3" name="TextBox 15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6978"/>
            <a:ext cx="8925873" cy="51435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 then right click image and “SEND IMAGE TO BACK”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581400"/>
            <a:ext cx="9144000" cy="15621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3782231"/>
            <a:ext cx="8321040" cy="1030194"/>
          </a:xfrm>
        </p:spPr>
        <p:txBody>
          <a:bodyPr lIns="0" anchor="t"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Full-frame image layout  –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93639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-1"/>
            <a:ext cx="8925873" cy="2742010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65038"/>
            <a:ext cx="8674100" cy="590324"/>
          </a:xfrm>
        </p:spPr>
        <p:txBody>
          <a:bodyPr lIns="0"/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one image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9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0"/>
            <a:ext cx="4480560" cy="2747963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2525" y="0"/>
            <a:ext cx="4480560" cy="2747963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55513"/>
            <a:ext cx="8674100" cy="590324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TWO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84114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0"/>
            <a:ext cx="29900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194237" y="0"/>
            <a:ext cx="2990088" cy="275523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86112" y="0"/>
            <a:ext cx="29578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93639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65038"/>
            <a:ext cx="8674100" cy="590324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Three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484064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four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5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4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2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228600" cy="51435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42072-E3A0-82B0-DF1A-25B4B5AE2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C97B4-8956-E0F4-33C4-B3E9A9D44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97F1A-304C-9DBE-9D1F-BEEA4DABE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56797-F6E4-3A4D-BDCA-BC3464FDDD57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6F2F3-95C1-A88C-B0B0-F8DE7C9EE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F7191-54D3-C3DD-608C-0C131816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AA10-911D-A64D-9E35-962BCE284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728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26404-1593-57D3-AE36-7A2505E66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677CE0-0C5C-1210-93F1-A02586BAF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6E913-1869-255A-5D71-075335743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300B-872D-2147-A309-98477CDFA174}" type="datetimeFigureOut">
              <a:rPr lang="en-US" smtClean="0"/>
              <a:t>9/1/22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F1278-7D2A-5F92-1543-850BE28A9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14D59-AF1E-D416-239C-81DFAA0E2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1C110-CD4D-8541-B761-41A5E501F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80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67903"/>
            <a:ext cx="8372901" cy="62171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148350" y="1084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30288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428723"/>
            <a:ext cx="4023360" cy="3317081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00588" y="1418007"/>
            <a:ext cx="4023360" cy="3317081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</p:spTree>
    <p:extLst>
      <p:ext uri="{BB962C8B-B14F-4D97-AF65-F5344CB8AC3E}">
        <p14:creationId xmlns:p14="http://schemas.microsoft.com/office/powerpoint/2010/main" val="34075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0895" y="1840702"/>
            <a:ext cx="4114800" cy="287691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4875" y="1840702"/>
            <a:ext cx="4114800" cy="287691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4875" y="1406047"/>
            <a:ext cx="4114800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0895" y="1406047"/>
            <a:ext cx="4114800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with box treatment</a:t>
            </a:r>
          </a:p>
        </p:txBody>
      </p:sp>
    </p:spTree>
    <p:extLst>
      <p:ext uri="{BB962C8B-B14F-4D97-AF65-F5344CB8AC3E}">
        <p14:creationId xmlns:p14="http://schemas.microsoft.com/office/powerpoint/2010/main" val="34234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03575" y="1417872"/>
            <a:ext cx="4319750" cy="154083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80" y="1417871"/>
            <a:ext cx="3729481" cy="156588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95680" y="3203316"/>
            <a:ext cx="3729481" cy="156588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03575" y="3193094"/>
            <a:ext cx="4319750" cy="154083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5309" y="1451045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89394" y="1442711"/>
            <a:ext cx="2023746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87015" y="2620206"/>
            <a:ext cx="2028507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THREE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2896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045309" y="2630976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87014" y="3807136"/>
            <a:ext cx="2028507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045309" y="3794491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3141637"/>
            <a:ext cx="4114800" cy="1596872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6" y="3141637"/>
            <a:ext cx="4097585" cy="1596872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417871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417871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top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6890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408347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1408347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4146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30864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bottom HORIZONTAL</a:t>
            </a:r>
            <a:br>
              <a:rPr lang="en-US" dirty="0"/>
            </a:br>
            <a:r>
              <a:rPr lang="en-US" dirty="0"/>
              <a:t>WITH CAPTIONS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6266" y="4434669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750290" y="4444194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57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miesen\Desktop\anlrgbpptlogo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490" y="4799992"/>
            <a:ext cx="775768" cy="2794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 in all caps </a:t>
            </a:r>
            <a:r>
              <a:rPr lang="en-US" dirty="0" err="1"/>
              <a:t>28pt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93826"/>
            <a:ext cx="8372901" cy="3317081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827084"/>
            <a:ext cx="1418753" cy="1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686" r:id="rId2"/>
    <p:sldLayoutId id="2147483687" r:id="rId3"/>
    <p:sldLayoutId id="2147483688" r:id="rId4"/>
    <p:sldLayoutId id="2147483690" r:id="rId5"/>
    <p:sldLayoutId id="2147483774" r:id="rId6"/>
    <p:sldLayoutId id="2147483711" r:id="rId7"/>
    <p:sldLayoutId id="2147483692" r:id="rId8"/>
    <p:sldLayoutId id="2147483693" r:id="rId9"/>
    <p:sldLayoutId id="2147483776" r:id="rId10"/>
    <p:sldLayoutId id="2147483709" r:id="rId11"/>
    <p:sldLayoutId id="2147483695" r:id="rId12"/>
    <p:sldLayoutId id="2147483739" r:id="rId13"/>
    <p:sldLayoutId id="2147483696" r:id="rId14"/>
    <p:sldLayoutId id="2147483689" r:id="rId15"/>
    <p:sldLayoutId id="2147483710" r:id="rId16"/>
    <p:sldLayoutId id="2147483706" r:id="rId17"/>
    <p:sldLayoutId id="2147483704" r:id="rId18"/>
    <p:sldLayoutId id="2147483769" r:id="rId19"/>
    <p:sldLayoutId id="2147483770" r:id="rId20"/>
    <p:sldLayoutId id="2147483771" r:id="rId21"/>
    <p:sldLayoutId id="2147483772" r:id="rId22"/>
    <p:sldLayoutId id="2147483761" r:id="rId23"/>
    <p:sldLayoutId id="2147483762" r:id="rId24"/>
    <p:sldLayoutId id="2147483763" r:id="rId25"/>
    <p:sldLayoutId id="2147483765" r:id="rId26"/>
    <p:sldLayoutId id="2147483766" r:id="rId27"/>
    <p:sldLayoutId id="2147483777" r:id="rId28"/>
    <p:sldLayoutId id="2147483778" r:id="rId29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700" indent="-236538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75" indent="-18732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38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Evaluating barrel </a:t>
            </a:r>
            <a:r>
              <a:rPr lang="en-US" cap="small" dirty="0" err="1"/>
              <a:t>ECal</a:t>
            </a:r>
            <a:r>
              <a:rPr lang="en-US" cap="small" dirty="0"/>
              <a:t> options discussion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erhtjhtyhy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68796" y="3800723"/>
            <a:ext cx="2692871" cy="65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19C96B-F84C-59A6-79B9-040D10FE916A}"/>
              </a:ext>
            </a:extLst>
          </p:cNvPr>
          <p:cNvSpPr txBox="1"/>
          <p:nvPr/>
        </p:nvSpPr>
        <p:spPr>
          <a:xfrm>
            <a:off x="2529857" y="4577522"/>
            <a:ext cx="4084286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This work was partially supported under grant DE-AC02-06CH11357 from the US Department of Energy, Office of Nuclear Physics</a:t>
            </a:r>
          </a:p>
        </p:txBody>
      </p:sp>
    </p:spTree>
    <p:extLst>
      <p:ext uri="{BB962C8B-B14F-4D97-AF65-F5344CB8AC3E}">
        <p14:creationId xmlns:p14="http://schemas.microsoft.com/office/powerpoint/2010/main" val="12281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BC0A7E-74C9-145C-A015-64309AABB16F}"/>
                  </a:ext>
                </a:extLst>
              </p:cNvPr>
              <p:cNvSpPr txBox="1"/>
              <p:nvPr/>
            </p:nvSpPr>
            <p:spPr>
              <a:xfrm>
                <a:off x="237744" y="89289"/>
                <a:ext cx="8906256" cy="4108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0000"/>
                    </a:solidFill>
                  </a:rPr>
                  <a:t>Barrel Electromagnetic Calorimeter Questions</a:t>
                </a:r>
              </a:p>
              <a:p>
                <a:pPr algn="ctr"/>
                <a:r>
                  <a:rPr lang="en-US" sz="1200" dirty="0">
                    <a:solidFill>
                      <a:srgbClr val="000000"/>
                    </a:solidFill>
                  </a:rPr>
                  <a:t>Revised 09 June 2022 #2</a:t>
                </a:r>
              </a:p>
              <a:p>
                <a:pPr algn="ctr"/>
                <a:endParaRPr lang="en-US" sz="1500" dirty="0">
                  <a:solidFill>
                    <a:srgbClr val="000000"/>
                  </a:solidFill>
                </a:endParaRPr>
              </a:p>
              <a:p>
                <a:pPr marL="257175" indent="-257175">
                  <a:buFont typeface="+mj-lt"/>
                  <a:buAutoNum type="arabicPeriod"/>
                </a:pPr>
                <a:r>
                  <a:rPr lang="en-US" sz="1350" dirty="0">
                    <a:solidFill>
                      <a:srgbClr val="000000"/>
                    </a:solidFill>
                  </a:rPr>
                  <a:t>What is the pion subtraction factor at 90%, and 95% electron efficiency with a 1.5 T magnetic field for the calorimeter in Detector I geometry (Detector I material in front of the calorimeter sitting at r=80 cm)? </a:t>
                </a:r>
              </a:p>
              <a:p>
                <a:pPr marL="257175" indent="-257175">
                  <a:buFont typeface="+mj-lt"/>
                  <a:buAutoNum type="arabicPeriod"/>
                </a:pPr>
                <a:r>
                  <a:rPr lang="en-US" sz="1350" dirty="0">
                    <a:solidFill>
                      <a:srgbClr val="000000"/>
                    </a:solidFill>
                  </a:rPr>
                  <a:t>What is the 2 gammas merging probability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35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5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35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35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35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350" dirty="0">
                    <a:solidFill>
                      <a:srgbClr val="000000"/>
                    </a:solidFill>
                  </a:rPr>
                  <a:t> discrimination) for the normal incident angle for the calorimeter at r=80 cm in Detector-I geometry, as a function of the distance from the edge of a calorimeter module? If the separation in eta/phi has a different dependence, please quote them separately, and quantify the ability isolate the energy of the two clusters. </a:t>
                </a:r>
              </a:p>
              <a:p>
                <a:pPr marL="257175" indent="-257175">
                  <a:buFont typeface="+mj-lt"/>
                  <a:buAutoNum type="arabicPeriod"/>
                </a:pPr>
                <a:r>
                  <a:rPr lang="en-US" sz="1350" dirty="0">
                    <a:solidFill>
                      <a:srgbClr val="000000"/>
                    </a:solidFill>
                  </a:rPr>
                  <a:t>What are the efficiency, and purity (background subtraction) of for  DVCS photons as a function of eta in the required for the EIC phase-space with the proposed Barrel ECAL? </a:t>
                </a:r>
              </a:p>
              <a:p>
                <a:pPr marL="257175" indent="-257175">
                  <a:buFont typeface="+mj-lt"/>
                  <a:buAutoNum type="arabicPeriod"/>
                </a:pPr>
                <a:r>
                  <a:rPr lang="en-US" sz="1350" dirty="0">
                    <a:solidFill>
                      <a:srgbClr val="000000"/>
                    </a:solidFill>
                  </a:rPr>
                  <a:t>What is the impact on inclusive DIS measurement with the achieved e/</a:t>
                </a:r>
                <a14:m>
                  <m:oMath xmlns:m="http://schemas.openxmlformats.org/officeDocument/2006/math">
                    <m:r>
                      <a:rPr lang="en-US" sz="135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350" dirty="0">
                    <a:solidFill>
                      <a:srgbClr val="000000"/>
                    </a:solidFill>
                  </a:rPr>
                  <a:t> separation for your calorimeter?  </a:t>
                </a:r>
              </a:p>
              <a:p>
                <a:pPr marL="257175" indent="-257175">
                  <a:buFont typeface="+mj-lt"/>
                  <a:buAutoNum type="arabicPeriod"/>
                </a:pPr>
                <a:r>
                  <a:rPr lang="en-US" sz="1350" dirty="0">
                    <a:solidFill>
                      <a:srgbClr val="000000"/>
                    </a:solidFill>
                  </a:rPr>
                  <a:t>In discussions comments have been made about technology choices prioritizing a specific physics subset.  Was such a prioritization made in each technology choice? If so, please clearly describe the tradeoffs that were made?</a:t>
                </a:r>
              </a:p>
              <a:p>
                <a:pPr marL="257175" indent="-257175">
                  <a:buFont typeface="+mj-lt"/>
                  <a:buAutoNum type="arabicPeriod"/>
                </a:pPr>
                <a:r>
                  <a:rPr lang="en-US" sz="1350" dirty="0">
                    <a:solidFill>
                      <a:srgbClr val="000000"/>
                    </a:solidFill>
                  </a:rPr>
                  <a:t>What are the expected energy and spatial resolution? Are there beam test or in-experiment data confirming these numbers?</a:t>
                </a:r>
              </a:p>
              <a:p>
                <a:pPr marL="257175" indent="-257175">
                  <a:buFont typeface="+mj-lt"/>
                  <a:buAutoNum type="arabicPeriod"/>
                </a:pPr>
                <a:r>
                  <a:rPr lang="en-US" sz="1350" dirty="0">
                    <a:solidFill>
                      <a:srgbClr val="000000"/>
                    </a:solidFill>
                  </a:rPr>
                  <a:t>Both technologies are requested to develop an estimated cost that includes material, labor, electronics and in-kind contributions, at the same level as the estimate for the DPAP review.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BC0A7E-74C9-145C-A015-64309AABB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44" y="89289"/>
                <a:ext cx="8906256" cy="4108817"/>
              </a:xfrm>
              <a:prstGeom prst="rect">
                <a:avLst/>
              </a:prstGeom>
              <a:blipFill>
                <a:blip r:embed="rId2"/>
                <a:stretch>
                  <a:fillRect t="-926" r="-712" b="-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7809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8AB80-E8B0-2D62-2798-CD065ACAD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70" y="13692"/>
            <a:ext cx="8775219" cy="648992"/>
          </a:xfrm>
        </p:spPr>
        <p:txBody>
          <a:bodyPr/>
          <a:lstStyle/>
          <a:p>
            <a:r>
              <a:rPr lang="en-US" dirty="0"/>
              <a:t>Our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798E1-77FF-B70F-F118-DC7887650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1" y="825605"/>
            <a:ext cx="8251880" cy="2834564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1500" dirty="0"/>
              <a:t>From the Calo WG’s charge:</a:t>
            </a:r>
          </a:p>
          <a:p>
            <a:pPr marL="342900" lvl="1" indent="0">
              <a:buNone/>
            </a:pPr>
            <a:r>
              <a:rPr lang="en-US" altLang="en-US" sz="1350" dirty="0">
                <a:solidFill>
                  <a:srgbClr val="000000"/>
                </a:solidFill>
              </a:rPr>
              <a:t>For each </a:t>
            </a:r>
            <a:r>
              <a:rPr lang="en-US" altLang="en-US" sz="1350" dirty="0">
                <a:solidFill>
                  <a:srgbClr val="0432FF"/>
                </a:solidFill>
              </a:rPr>
              <a:t>non-trivial difference </a:t>
            </a:r>
            <a:r>
              <a:rPr lang="en-US" altLang="en-US" sz="1350" dirty="0">
                <a:solidFill>
                  <a:srgbClr val="000000"/>
                </a:solidFill>
              </a:rPr>
              <a:t>working groups will then </a:t>
            </a:r>
            <a:r>
              <a:rPr lang="en-US" altLang="en-US" sz="1350" dirty="0">
                <a:solidFill>
                  <a:srgbClr val="0432FF"/>
                </a:solidFill>
              </a:rPr>
              <a:t>work to prepare a pro/con list accounting for technical performance, risk and cost.</a:t>
            </a:r>
            <a:r>
              <a:rPr lang="en-US" altLang="en-US" sz="1350" dirty="0">
                <a:solidFill>
                  <a:srgbClr val="000000"/>
                </a:solidFill>
              </a:rPr>
              <a:t> The resolution of non-trivial differences should be discussed in close consultation with the Global detector/integration WG, physics working groups, the EIC project, relevant detector consortia and R&amp;D efforts.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500" dirty="0"/>
              <a:t>Evaluation of options based on: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6C9C40-3628-CA46-AD43-C8FDDC065540}"/>
              </a:ext>
            </a:extLst>
          </p:cNvPr>
          <p:cNvSpPr txBox="1"/>
          <p:nvPr/>
        </p:nvSpPr>
        <p:spPr>
          <a:xfrm>
            <a:off x="189429" y="2571751"/>
            <a:ext cx="4287535" cy="507831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Performance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Risk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Cost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Integration</a:t>
            </a:r>
          </a:p>
        </p:txBody>
      </p:sp>
    </p:spTree>
    <p:extLst>
      <p:ext uri="{BB962C8B-B14F-4D97-AF65-F5344CB8AC3E}">
        <p14:creationId xmlns:p14="http://schemas.microsoft.com/office/powerpoint/2010/main" val="1478692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65" y="0"/>
            <a:ext cx="8546638" cy="980089"/>
          </a:xfrm>
        </p:spPr>
        <p:txBody>
          <a:bodyPr/>
          <a:lstStyle/>
          <a:p>
            <a:r>
              <a:rPr lang="en-US" dirty="0"/>
              <a:t>Potential physics channels to benchmark barrel ECAL performance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4FD2F4A5-E6BC-511A-58DD-9FE983B44A2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74068554"/>
                  </p:ext>
                </p:extLst>
              </p:nvPr>
            </p:nvGraphicFramePr>
            <p:xfrm>
              <a:off x="370547" y="1165085"/>
              <a:ext cx="8372474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57220">
                      <a:extLst>
                        <a:ext uri="{9D8B030D-6E8A-4147-A177-3AD203B41FA5}">
                          <a16:colId xmlns:a16="http://schemas.microsoft.com/office/drawing/2014/main" val="2711561873"/>
                        </a:ext>
                      </a:extLst>
                    </a:gridCol>
                    <a:gridCol w="5815254">
                      <a:extLst>
                        <a:ext uri="{9D8B030D-6E8A-4147-A177-3AD203B41FA5}">
                          <a16:colId xmlns:a16="http://schemas.microsoft.com/office/drawing/2014/main" val="2252025715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9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609C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Summary of YR requirements:</a:t>
                          </a:r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9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609C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089381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</a:rPr>
                            <a:t>Parameter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</a:rPr>
                            <a:t>Driven by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215328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rgbClr val="C00000"/>
                              </a:solidFill>
                            </a:rPr>
                            <a:t>Pion suppression</a:t>
                          </a:r>
                          <a:r>
                            <a:rPr lang="en-US" sz="1800" b="0" dirty="0"/>
                            <a:t>: </a:t>
                          </a:r>
                          <a:r>
                            <a:rPr lang="en-US" sz="1800" b="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10</a:t>
                          </a:r>
                          <a:r>
                            <a:rPr lang="en-US" sz="1800" b="0" baseline="300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4</a:t>
                          </a:r>
                          <a:endParaRPr lang="en-US" b="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1" dirty="0">
                              <a:solidFill>
                                <a:srgbClr val="000000"/>
                              </a:solidFill>
                            </a:rPr>
                            <a:t>Inclusive A</a:t>
                          </a:r>
                          <a:r>
                            <a:rPr lang="en-US" sz="1800" b="0" i="1" baseline="-25000" dirty="0">
                              <a:solidFill>
                                <a:srgbClr val="000000"/>
                              </a:solidFill>
                            </a:rPr>
                            <a:t>LL </a:t>
                          </a:r>
                          <a:r>
                            <a:rPr lang="en-US" sz="1800" b="0" i="1" dirty="0">
                              <a:solidFill>
                                <a:srgbClr val="000000"/>
                              </a:solidFill>
                            </a:rPr>
                            <a:t>and PV asymmetries</a:t>
                          </a:r>
                          <a:endParaRPr lang="en-US" b="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528700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oMath>
                          </a14:m>
                          <a:r>
                            <a:rPr lang="en-US" b="0" dirty="0">
                              <a:solidFill>
                                <a:srgbClr val="C00000"/>
                              </a:solidFill>
                            </a:rPr>
                            <a:t> separation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0000"/>
                              </a:solidFill>
                            </a:rPr>
                            <a:t>p &lt; 15 GeV/c  </a:t>
                          </a:r>
                          <a:r>
                            <a:rPr lang="en-US" b="0" dirty="0">
                              <a:solidFill>
                                <a:srgbClr val="000000"/>
                              </a:solidFill>
                            </a:rPr>
                            <a:t>DVCS??  I need to find this.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635336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rgbClr val="C00000"/>
                              </a:solidFill>
                            </a:rPr>
                            <a:t>Minimum E: </a:t>
                          </a:r>
                          <a:r>
                            <a:rPr lang="en-US" sz="18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50 MeV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1" dirty="0">
                              <a:solidFill>
                                <a:srgbClr val="000000"/>
                              </a:solidFill>
                            </a:rPr>
                            <a:t>Exclusive diffractive vector meson production in </a:t>
                          </a:r>
                          <a:r>
                            <a:rPr lang="en-US" sz="1800" i="1" dirty="0" err="1">
                              <a:solidFill>
                                <a:srgbClr val="000000"/>
                              </a:solidFill>
                            </a:rPr>
                            <a:t>eA</a:t>
                          </a:r>
                          <a:endParaRPr lang="en-US" sz="1800" i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799128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>
                            <a:spcAft>
                              <a:spcPts val="1350"/>
                            </a:spcAft>
                            <a:buFont typeface="Wingdings" panose="05000000000000000000" pitchFamily="2" charset="2"/>
                            <a:buNone/>
                          </a:pPr>
                          <a:r>
                            <a:rPr lang="en-US" sz="1800" dirty="0">
                              <a:solidFill>
                                <a:srgbClr val="C00000"/>
                              </a:solidFill>
                            </a:rPr>
                            <a:t>Hermiticity</a:t>
                          </a:r>
                          <a:endParaRPr lang="en-US" sz="1800" i="1" dirty="0">
                            <a:solidFill>
                              <a:schemeClr val="tx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i="1" dirty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</a:rPr>
                            <a:t>inclusive diffraction (</a:t>
                          </a:r>
                          <a:r>
                            <a:rPr lang="en-US" sz="1800" i="1" dirty="0" err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</a:rPr>
                            <a:t>ep→eXp</a:t>
                          </a:r>
                          <a:r>
                            <a:rPr lang="en-US" sz="1800" i="1" dirty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</a:rPr>
                            <a:t>) using the rapidity gap method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95522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rgbClr val="C00000"/>
                              </a:solidFill>
                            </a:rPr>
                            <a:t>Energy resolution</a:t>
                          </a:r>
                          <a:r>
                            <a:rPr lang="en-US" sz="1800" dirty="0"/>
                            <a:t>: </a:t>
                          </a:r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     10-12/√E + (1-3)%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</a:rPr>
                            <a:t>deemed sufficient by all working groups (except ‘exclusive’, who had no comment)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4467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Spatial Resolution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dirty="0">
                            <a:solidFill>
                              <a:schemeClr val="tx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833557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4FD2F4A5-E6BC-511A-58DD-9FE983B44A2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74068554"/>
                  </p:ext>
                </p:extLst>
              </p:nvPr>
            </p:nvGraphicFramePr>
            <p:xfrm>
              <a:off x="370547" y="1165085"/>
              <a:ext cx="8372474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57220">
                      <a:extLst>
                        <a:ext uri="{9D8B030D-6E8A-4147-A177-3AD203B41FA5}">
                          <a16:colId xmlns:a16="http://schemas.microsoft.com/office/drawing/2014/main" val="2711561873"/>
                        </a:ext>
                      </a:extLst>
                    </a:gridCol>
                    <a:gridCol w="5815254">
                      <a:extLst>
                        <a:ext uri="{9D8B030D-6E8A-4147-A177-3AD203B41FA5}">
                          <a16:colId xmlns:a16="http://schemas.microsoft.com/office/drawing/2014/main" val="2252025715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9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609C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Summary of YR requirements:</a:t>
                          </a:r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9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609C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089381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</a:rPr>
                            <a:t>Parameter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</a:rPr>
                            <a:t>Driven by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215328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rgbClr val="C00000"/>
                              </a:solidFill>
                            </a:rPr>
                            <a:t>Pion suppression</a:t>
                          </a:r>
                          <a:r>
                            <a:rPr lang="en-US" sz="1800" b="0" dirty="0"/>
                            <a:t>: </a:t>
                          </a:r>
                          <a:r>
                            <a:rPr lang="en-US" sz="1800" b="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10</a:t>
                          </a:r>
                          <a:r>
                            <a:rPr lang="en-US" sz="1800" b="0" baseline="300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4</a:t>
                          </a:r>
                          <a:endParaRPr lang="en-US" b="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1" dirty="0">
                              <a:solidFill>
                                <a:srgbClr val="000000"/>
                              </a:solidFill>
                            </a:rPr>
                            <a:t>Inclusive A</a:t>
                          </a:r>
                          <a:r>
                            <a:rPr lang="en-US" sz="1800" b="0" i="1" baseline="-25000" dirty="0">
                              <a:solidFill>
                                <a:srgbClr val="000000"/>
                              </a:solidFill>
                            </a:rPr>
                            <a:t>LL </a:t>
                          </a:r>
                          <a:r>
                            <a:rPr lang="en-US" sz="1800" b="0" i="1" dirty="0">
                              <a:solidFill>
                                <a:srgbClr val="000000"/>
                              </a:solidFill>
                            </a:rPr>
                            <a:t>and PV asymmetries</a:t>
                          </a:r>
                          <a:endParaRPr lang="en-US" b="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528700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5" t="-310345" r="-227723" b="-579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0000"/>
                              </a:solidFill>
                            </a:rPr>
                            <a:t>p &lt; 15 GeV/c  </a:t>
                          </a:r>
                          <a:r>
                            <a:rPr lang="en-US" b="0" dirty="0">
                              <a:solidFill>
                                <a:srgbClr val="000000"/>
                              </a:solidFill>
                            </a:rPr>
                            <a:t>DVCS??  I need to find this.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635336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rgbClr val="C00000"/>
                              </a:solidFill>
                            </a:rPr>
                            <a:t>Minimum E: </a:t>
                          </a:r>
                          <a:r>
                            <a:rPr lang="en-US" sz="18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50 MeV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1" dirty="0">
                              <a:solidFill>
                                <a:srgbClr val="000000"/>
                              </a:solidFill>
                            </a:rPr>
                            <a:t>Exclusive diffractive vector meson production in </a:t>
                          </a:r>
                          <a:r>
                            <a:rPr lang="en-US" sz="1800" i="1" dirty="0" err="1">
                              <a:solidFill>
                                <a:srgbClr val="000000"/>
                              </a:solidFill>
                            </a:rPr>
                            <a:t>eA</a:t>
                          </a:r>
                          <a:endParaRPr lang="en-US" sz="1800" i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7991287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marL="0" indent="0">
                            <a:spcAft>
                              <a:spcPts val="1350"/>
                            </a:spcAft>
                            <a:buFont typeface="Wingdings" panose="05000000000000000000" pitchFamily="2" charset="2"/>
                            <a:buNone/>
                          </a:pPr>
                          <a:r>
                            <a:rPr lang="en-US" sz="1800" dirty="0">
                              <a:solidFill>
                                <a:srgbClr val="C00000"/>
                              </a:solidFill>
                            </a:rPr>
                            <a:t>Hermiticity</a:t>
                          </a:r>
                          <a:endParaRPr lang="en-US" sz="1800" i="1" dirty="0">
                            <a:solidFill>
                              <a:schemeClr val="tx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i="1" dirty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</a:rPr>
                            <a:t>inclusive diffraction (</a:t>
                          </a:r>
                          <a:r>
                            <a:rPr lang="en-US" sz="1800" i="1" dirty="0" err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</a:rPr>
                            <a:t>ep→eXp</a:t>
                          </a:r>
                          <a:r>
                            <a:rPr lang="en-US" sz="1800" i="1" dirty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</a:rPr>
                            <a:t>) using the rapidity gap method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955220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rgbClr val="C00000"/>
                              </a:solidFill>
                            </a:rPr>
                            <a:t>Energy resolution</a:t>
                          </a:r>
                          <a:r>
                            <a:rPr lang="en-US" sz="1800" dirty="0"/>
                            <a:t>: </a:t>
                          </a:r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     10-12/√E + (1-3)%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</a:rPr>
                            <a:t>deemed sufficient by all working groups (except ‘exclusive’, who had no comment)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4467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Spatial Resolution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dirty="0">
                            <a:solidFill>
                              <a:schemeClr val="tx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833557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80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90B35A-51D3-22F1-04F3-D752A3BF41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7B6F06F9-87B9-E957-C490-BD8D89C3864D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257176" y="718325"/>
                <a:ext cx="4086224" cy="402748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>
                    <a:solidFill>
                      <a:srgbClr val="0B1F8F"/>
                    </a:solidFill>
                  </a:rPr>
                  <a:t>Imaging/</a:t>
                </a:r>
                <a:r>
                  <a:rPr lang="en-US" sz="2000" dirty="0" err="1">
                    <a:solidFill>
                      <a:srgbClr val="0B1F8F"/>
                    </a:solidFill>
                  </a:rPr>
                  <a:t>SciFi</a:t>
                </a:r>
                <a:endParaRPr lang="en-US" sz="2000" dirty="0">
                  <a:solidFill>
                    <a:srgbClr val="0B1F8F"/>
                  </a:solidFill>
                </a:endParaRP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Hermicity</a:t>
                </a: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</a:rPr>
                  <a:t>Good</a:t>
                </a: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</a:rPr>
                  <a:t>Stave edges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may have some gap due to support structure</a:t>
                </a:r>
              </a:p>
              <a:p>
                <a:pPr lvl="2"/>
                <a:r>
                  <a:rPr lang="en-US" dirty="0">
                    <a:solidFill>
                      <a:srgbClr val="000000"/>
                    </a:solidFill>
                  </a:rPr>
                  <a:t>Is there a study on these effects?</a:t>
                </a: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Energy Resolution:</a:t>
                </a: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</a:rPr>
                  <a:t>Easily meets energy resolution requirements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rgbClr val="0B1F8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B1F8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B1F8F"/>
                              </a:solidFill>
                              <a:latin typeface="Cambria Math" panose="02040503050406030204" pitchFamily="18" charset="0"/>
                            </a:rPr>
                            <m:t>5.3</m:t>
                          </m:r>
                          <m:r>
                            <a:rPr lang="en-US" sz="2000" i="1">
                              <a:solidFill>
                                <a:srgbClr val="0B1F8F"/>
                              </a:solidFill>
                              <a:latin typeface="Cambria Math" panose="02040503050406030204" pitchFamily="18" charset="0"/>
                            </a:rPr>
                            <m:t>%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srgbClr val="0B1F8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solidFill>
                                    <a:srgbClr val="0B1F8F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rad>
                        </m:den>
                      </m:f>
                      <m:r>
                        <a:rPr lang="en-US" sz="2000" i="1">
                          <a:solidFill>
                            <a:srgbClr val="0B1F8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  <m:r>
                        <a:rPr lang="en-US" sz="2000" b="0" i="1" smtClean="0">
                          <a:solidFill>
                            <a:srgbClr val="0B1F8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0.73</m:t>
                      </m:r>
                      <m:r>
                        <a:rPr lang="en-US" sz="2000" i="1">
                          <a:solidFill>
                            <a:srgbClr val="0B1F8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2000" dirty="0">
                  <a:solidFill>
                    <a:srgbClr val="0B1F8F"/>
                  </a:solidFill>
                </a:endParaRPr>
              </a:p>
              <a:p>
                <a:r>
                  <a:rPr lang="en-US" sz="2000" dirty="0">
                    <a:solidFill>
                      <a:srgbClr val="000000"/>
                    </a:solidFill>
                  </a:rPr>
                  <a:t>Minimum Energy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rgbClr val="0B1F8F"/>
                  </a:solidFill>
                </a:endParaRPr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7B6F06F9-87B9-E957-C490-BD8D89C386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257176" y="718325"/>
                <a:ext cx="4086224" cy="4027480"/>
              </a:xfrm>
              <a:blipFill>
                <a:blip r:embed="rId2"/>
                <a:stretch>
                  <a:fillRect l="-3715" t="-1887" r="-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08DBA094-143E-5A1E-20CB-3F601F8D3DB7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4700588" y="707609"/>
                <a:ext cx="4086224" cy="402748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>
                    <a:solidFill>
                      <a:srgbClr val="0B1F8F"/>
                    </a:solidFill>
                  </a:rPr>
                  <a:t>SciGlass Pros:</a:t>
                </a:r>
              </a:p>
              <a:p>
                <a:r>
                  <a:rPr lang="en-US" dirty="0"/>
                  <a:t>Hermicity</a:t>
                </a:r>
              </a:p>
              <a:p>
                <a:pPr lvl="1"/>
                <a:r>
                  <a:rPr lang="en-US" dirty="0"/>
                  <a:t>Good</a:t>
                </a:r>
              </a:p>
              <a:p>
                <a:pPr lvl="1"/>
                <a:r>
                  <a:rPr lang="en-US" dirty="0"/>
                  <a:t>Cracks due to limited module type</a:t>
                </a:r>
              </a:p>
              <a:p>
                <a:pPr lvl="2"/>
                <a:r>
                  <a:rPr lang="en-US" dirty="0"/>
                  <a:t>Is there a study on these effects?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Energy Resolution:</a:t>
                </a:r>
              </a:p>
              <a:p>
                <a:pPr lvl="1"/>
                <a:r>
                  <a:rPr lang="en-US" dirty="0"/>
                  <a:t>Easily meets energy resolution requirements</a:t>
                </a:r>
              </a:p>
              <a:p>
                <a:pPr marL="284162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rgbClr val="0B1F8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0" smtClean="0">
                              <a:solidFill>
                                <a:srgbClr val="0B1F8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B1F8F"/>
                              </a:solidFill>
                              <a:latin typeface="Cambria Math" panose="02040503050406030204" pitchFamily="18" charset="0"/>
                            </a:rPr>
                            <m:t>3%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smtClean="0">
                                  <a:solidFill>
                                    <a:srgbClr val="0B1F8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0B1F8F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rad>
                        </m:den>
                      </m:f>
                      <m:r>
                        <a:rPr lang="en-US" i="1" smtClean="0">
                          <a:solidFill>
                            <a:srgbClr val="0B1F8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  <m:r>
                        <a:rPr lang="en-US" b="0" i="1" smtClean="0">
                          <a:solidFill>
                            <a:srgbClr val="0B1F8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2.2%</m:t>
                      </m:r>
                    </m:oMath>
                  </m:oMathPara>
                </a14:m>
                <a:endParaRPr lang="en-US" dirty="0">
                  <a:solidFill>
                    <a:srgbClr val="0B1F8F"/>
                  </a:solidFill>
                </a:endParaRP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Minimum Energy</a:t>
                </a:r>
              </a:p>
            </p:txBody>
          </p:sp>
        </mc:Choice>
        <mc:Fallback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08DBA094-143E-5A1E-20CB-3F601F8D3D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4700588" y="707609"/>
                <a:ext cx="4086224" cy="4027480"/>
              </a:xfrm>
              <a:blipFill>
                <a:blip r:embed="rId3"/>
                <a:stretch>
                  <a:fillRect l="-3727" t="-1887" r="-1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46CCF6E6-ADBD-46F2-1555-D335B2A41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09" y="85897"/>
            <a:ext cx="8372901" cy="621711"/>
          </a:xfrm>
        </p:spPr>
        <p:txBody>
          <a:bodyPr/>
          <a:lstStyle/>
          <a:p>
            <a:r>
              <a:rPr lang="en-US" dirty="0"/>
              <a:t>Performance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E708B7-1250-0CFE-4AC7-FEB4560057EF}"/>
              </a:ext>
            </a:extLst>
          </p:cNvPr>
          <p:cNvSpPr txBox="1"/>
          <p:nvPr/>
        </p:nvSpPr>
        <p:spPr>
          <a:xfrm rot="21339647">
            <a:off x="1924565" y="4426732"/>
            <a:ext cx="4392549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B1F8F"/>
                </a:solidFill>
              </a:rPr>
              <a:t>My Fault, I ran out of time to find this.</a:t>
            </a:r>
          </a:p>
        </p:txBody>
      </p:sp>
    </p:spTree>
    <p:extLst>
      <p:ext uri="{BB962C8B-B14F-4D97-AF65-F5344CB8AC3E}">
        <p14:creationId xmlns:p14="http://schemas.microsoft.com/office/powerpoint/2010/main" val="272223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90B35A-51D3-22F1-04F3-D752A3BF41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6F06F9-87B9-E957-C490-BD8D89C38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176" y="718325"/>
            <a:ext cx="4086224" cy="129789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0B1F8F"/>
                </a:solidFill>
              </a:rPr>
              <a:t>Imaging/</a:t>
            </a:r>
            <a:r>
              <a:rPr lang="en-US" sz="2000" dirty="0" err="1">
                <a:solidFill>
                  <a:srgbClr val="0B1F8F"/>
                </a:solidFill>
              </a:rPr>
              <a:t>SciFi</a:t>
            </a:r>
            <a:endParaRPr lang="en-US" sz="2000" dirty="0">
              <a:solidFill>
                <a:srgbClr val="0B1F8F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Pion Rejection</a:t>
            </a:r>
            <a:endParaRPr lang="en-US" sz="2000" dirty="0">
              <a:solidFill>
                <a:srgbClr val="0B1F8F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DBA094-143E-5A1E-20CB-3F601F8D3D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00588" y="707609"/>
            <a:ext cx="4086224" cy="402748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0B1F8F"/>
                </a:solidFill>
              </a:rPr>
              <a:t>SciGlass Pros:</a:t>
            </a:r>
          </a:p>
          <a:p>
            <a:r>
              <a:rPr lang="en-US" dirty="0"/>
              <a:t>Pion Rejection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6CCF6E6-ADBD-46F2-1555-D335B2A41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09" y="85897"/>
            <a:ext cx="8372901" cy="621711"/>
          </a:xfrm>
        </p:spPr>
        <p:txBody>
          <a:bodyPr/>
          <a:lstStyle/>
          <a:p>
            <a:r>
              <a:rPr lang="en-US" dirty="0"/>
              <a:t>Performance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67269CE-2D50-08AB-5B0B-7E32BD2D1E7F}"/>
              </a:ext>
            </a:extLst>
          </p:cNvPr>
          <p:cNvSpPr txBox="1">
            <a:spLocks/>
          </p:cNvSpPr>
          <p:nvPr/>
        </p:nvSpPr>
        <p:spPr>
          <a:xfrm>
            <a:off x="409576" y="4397305"/>
            <a:ext cx="8542400" cy="528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730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7063" indent="-12858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518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84263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1600" i="1" dirty="0">
                <a:solidFill>
                  <a:srgbClr val="C00000"/>
                </a:solidFill>
              </a:rPr>
              <a:t>This must be studied as part of an integrated detector simulation as pion rejection can be done with other elements of the spectrometer as well</a:t>
            </a:r>
          </a:p>
          <a:p>
            <a:pPr marL="0" indent="0" algn="ctr">
              <a:buFont typeface="Wingdings" pitchFamily="2" charset="2"/>
              <a:buNone/>
            </a:pPr>
            <a:endParaRPr lang="en-US" sz="1600" i="1" dirty="0">
              <a:solidFill>
                <a:srgbClr val="C00000"/>
              </a:solidFill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BFAE4B3-47D2-F974-98FF-706133E488E8}"/>
              </a:ext>
            </a:extLst>
          </p:cNvPr>
          <p:cNvSpPr txBox="1">
            <a:spLocks/>
          </p:cNvSpPr>
          <p:nvPr/>
        </p:nvSpPr>
        <p:spPr>
          <a:xfrm>
            <a:off x="264265" y="1382789"/>
            <a:ext cx="3212632" cy="2987083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730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7063" indent="-12858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518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84263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p &gt; 1 GeV/c: </a:t>
            </a:r>
          </a:p>
          <a:p>
            <a:pPr lvl="2"/>
            <a:r>
              <a:rPr lang="en-US" dirty="0"/>
              <a:t>R &gt; 1000 in </a:t>
            </a:r>
            <a:r>
              <a:rPr lang="en-US" i="1" dirty="0">
                <a:solidFill>
                  <a:srgbClr val="C00000"/>
                </a:solidFill>
              </a:rPr>
              <a:t>realistic simulation </a:t>
            </a:r>
            <a:r>
              <a:rPr lang="en-US" dirty="0"/>
              <a:t>while maintaining efficiency &gt; 85%. (In ideal case its R &gt; 3000 and eff &gt; 95%)</a:t>
            </a:r>
          </a:p>
          <a:p>
            <a:pPr lvl="1"/>
            <a:r>
              <a:rPr lang="en-US" dirty="0"/>
              <a:t>0.6 &lt; p &lt; 1 GeV/c: </a:t>
            </a:r>
          </a:p>
          <a:p>
            <a:pPr lvl="2"/>
            <a:r>
              <a:rPr lang="en-US" dirty="0"/>
              <a:t>R &gt; 300 with efficiency &gt; 82% in </a:t>
            </a:r>
            <a:r>
              <a:rPr lang="en-US" i="1" dirty="0">
                <a:solidFill>
                  <a:srgbClr val="C00000"/>
                </a:solidFill>
              </a:rPr>
              <a:t>realistic simulation </a:t>
            </a:r>
            <a:r>
              <a:rPr lang="en-US" dirty="0"/>
              <a:t>(Ideal: R&gt; 400 and eff &gt; 95%)</a:t>
            </a:r>
          </a:p>
          <a:p>
            <a:pPr marL="0" indent="0">
              <a:buFont typeface="Wingdings" pitchFamily="2" charset="2"/>
              <a:buNone/>
            </a:pPr>
            <a:endParaRPr lang="en-US" sz="2000" dirty="0">
              <a:solidFill>
                <a:srgbClr val="0B1F8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2B1154-CB50-D988-A49F-7893D1238B00}"/>
              </a:ext>
            </a:extLst>
          </p:cNvPr>
          <p:cNvSpPr txBox="1"/>
          <p:nvPr/>
        </p:nvSpPr>
        <p:spPr>
          <a:xfrm rot="19110905">
            <a:off x="4274573" y="2252323"/>
            <a:ext cx="4392549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B1F8F"/>
                </a:solidFill>
              </a:rPr>
              <a:t>My Fault, I ran out of time to find this.</a:t>
            </a:r>
          </a:p>
        </p:txBody>
      </p:sp>
    </p:spTree>
    <p:extLst>
      <p:ext uri="{BB962C8B-B14F-4D97-AF65-F5344CB8AC3E}">
        <p14:creationId xmlns:p14="http://schemas.microsoft.com/office/powerpoint/2010/main" val="255338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90B35A-51D3-22F1-04F3-D752A3BF41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6F06F9-87B9-E957-C490-BD8D89C38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176" y="718325"/>
            <a:ext cx="4086224" cy="129789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0B1F8F"/>
                </a:solidFill>
              </a:rPr>
              <a:t>Imaging/</a:t>
            </a:r>
            <a:r>
              <a:rPr lang="en-US" sz="2000" dirty="0" err="1">
                <a:solidFill>
                  <a:srgbClr val="0B1F8F"/>
                </a:solidFill>
              </a:rPr>
              <a:t>SciFi</a:t>
            </a:r>
            <a:endParaRPr lang="en-US" sz="2000" dirty="0">
              <a:solidFill>
                <a:srgbClr val="0B1F8F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Pion Rejection</a:t>
            </a:r>
            <a:endParaRPr lang="en-US" sz="2000" dirty="0">
              <a:solidFill>
                <a:srgbClr val="0B1F8F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DBA094-143E-5A1E-20CB-3F601F8D3D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00588" y="707609"/>
            <a:ext cx="4086224" cy="402748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0B1F8F"/>
                </a:solidFill>
              </a:rPr>
              <a:t>SciGlass Pros:</a:t>
            </a:r>
          </a:p>
          <a:p>
            <a:r>
              <a:rPr lang="en-US" dirty="0"/>
              <a:t>Pion Rejection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6CCF6E6-ADBD-46F2-1555-D335B2A41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09" y="85897"/>
            <a:ext cx="8372901" cy="621711"/>
          </a:xfrm>
        </p:spPr>
        <p:txBody>
          <a:bodyPr/>
          <a:lstStyle/>
          <a:p>
            <a:r>
              <a:rPr lang="en-US" dirty="0"/>
              <a:t>Performance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BFAE4B3-47D2-F974-98FF-706133E488E8}"/>
              </a:ext>
            </a:extLst>
          </p:cNvPr>
          <p:cNvSpPr txBox="1">
            <a:spLocks/>
          </p:cNvSpPr>
          <p:nvPr/>
        </p:nvSpPr>
        <p:spPr>
          <a:xfrm>
            <a:off x="264265" y="1382789"/>
            <a:ext cx="3212632" cy="2987083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730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7063" indent="-12858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518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84263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p &gt; 1 GeV/c: </a:t>
            </a:r>
          </a:p>
          <a:p>
            <a:pPr lvl="2"/>
            <a:r>
              <a:rPr lang="en-US" dirty="0"/>
              <a:t>R &gt; 1000 in </a:t>
            </a:r>
            <a:r>
              <a:rPr lang="en-US" i="1" dirty="0">
                <a:solidFill>
                  <a:srgbClr val="C00000"/>
                </a:solidFill>
              </a:rPr>
              <a:t>realistic simulation </a:t>
            </a:r>
            <a:r>
              <a:rPr lang="en-US" dirty="0"/>
              <a:t>while maintaining efficiency &gt; 85%. (In ideal case its R &gt; 3000 and eff &gt; 95%)</a:t>
            </a:r>
          </a:p>
          <a:p>
            <a:pPr lvl="1"/>
            <a:r>
              <a:rPr lang="en-US" dirty="0"/>
              <a:t>0.6 &lt; p &lt; 1 GeV/c: </a:t>
            </a:r>
          </a:p>
          <a:p>
            <a:pPr lvl="2"/>
            <a:r>
              <a:rPr lang="en-US" dirty="0"/>
              <a:t>R &gt; 300 with efficiency &gt; 82% in </a:t>
            </a:r>
            <a:r>
              <a:rPr lang="en-US" i="1" dirty="0">
                <a:solidFill>
                  <a:srgbClr val="C00000"/>
                </a:solidFill>
              </a:rPr>
              <a:t>realistic simulation </a:t>
            </a:r>
            <a:r>
              <a:rPr lang="en-US" dirty="0"/>
              <a:t>(Ideal: R&gt; 400 and eff &gt; 95%)</a:t>
            </a:r>
          </a:p>
          <a:p>
            <a:pPr marL="0" indent="0">
              <a:buFont typeface="Wingdings" pitchFamily="2" charset="2"/>
              <a:buNone/>
            </a:pPr>
            <a:endParaRPr lang="en-US" sz="2000" dirty="0">
              <a:solidFill>
                <a:srgbClr val="0B1F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7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90B35A-51D3-22F1-04F3-D752A3BF41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7B6F06F9-87B9-E957-C490-BD8D89C3864D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257176" y="718325"/>
                <a:ext cx="4086224" cy="402748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>
                    <a:solidFill>
                      <a:srgbClr val="0B1F8F"/>
                    </a:solidFill>
                  </a:rPr>
                  <a:t>Imaging/</a:t>
                </a:r>
                <a:r>
                  <a:rPr lang="en-US" sz="2000" dirty="0" err="1">
                    <a:solidFill>
                      <a:srgbClr val="0B1F8F"/>
                    </a:solidFill>
                  </a:rPr>
                  <a:t>SciFi</a:t>
                </a:r>
                <a:endParaRPr lang="en-US" sz="2000" dirty="0">
                  <a:solidFill>
                    <a:srgbClr val="0B1F8F"/>
                  </a:solidFill>
                </a:endParaRP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Construction based on ”wedges”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ϕ</m:t>
                    </m:r>
                  </m:oMath>
                </a14:m>
                <a:endParaRPr lang="en-US" b="0" dirty="0">
                  <a:solidFill>
                    <a:srgbClr val="000000"/>
                  </a:solidFill>
                </a:endParaRPr>
              </a:p>
              <a:p>
                <a:r>
                  <a:rPr lang="en-US" b="0" dirty="0">
                    <a:solidFill>
                      <a:srgbClr val="000000"/>
                    </a:solidFill>
                  </a:rPr>
                  <a:t>Can </a:t>
                </a:r>
                <a:r>
                  <a:rPr lang="en-US" dirty="0">
                    <a:solidFill>
                      <a:srgbClr val="000000"/>
                    </a:solidFill>
                  </a:rPr>
                  <a:t>match DIRC geometry</a:t>
                </a:r>
              </a:p>
              <a:p>
                <a:r>
                  <a:rPr lang="en-US" b="0" dirty="0">
                    <a:solidFill>
                      <a:srgbClr val="000000"/>
                    </a:solidFill>
                  </a:rPr>
                  <a:t>Compact</a:t>
                </a: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</a:rPr>
                  <a:t>Could move radially outward, providing more room for tracking</a:t>
                </a:r>
              </a:p>
              <a:p>
                <a:pPr lvl="1"/>
                <a:r>
                  <a:rPr lang="en-US" b="0" dirty="0">
                    <a:solidFill>
                      <a:srgbClr val="000000"/>
                    </a:solidFill>
                  </a:rPr>
                  <a:t>Needs simulation</a:t>
                </a:r>
                <a:endParaRPr lang="en-US" dirty="0">
                  <a:solidFill>
                    <a:srgbClr val="000000"/>
                  </a:solidFill>
                </a:endParaRPr>
              </a:p>
              <a:p>
                <a:r>
                  <a:rPr lang="en-US" b="0" dirty="0">
                    <a:solidFill>
                      <a:srgbClr val="000000"/>
                    </a:solidFill>
                  </a:rPr>
                  <a:t>Can work as </a:t>
                </a:r>
                <a:r>
                  <a:rPr lang="en-US" dirty="0">
                    <a:solidFill>
                      <a:srgbClr val="000000"/>
                    </a:solidFill>
                  </a:rPr>
                  <a:t>Inner Barrel </a:t>
                </a:r>
                <a:r>
                  <a:rPr lang="en-US" dirty="0" err="1">
                    <a:solidFill>
                      <a:srgbClr val="000000"/>
                    </a:solidFill>
                  </a:rPr>
                  <a:t>HCal</a:t>
                </a:r>
                <a:endParaRPr lang="en-US" b="0" dirty="0">
                  <a:solidFill>
                    <a:srgbClr val="000000"/>
                  </a:solidFill>
                </a:endParaRPr>
              </a:p>
              <a:p>
                <a:endParaRPr lang="en-US" sz="2000" dirty="0">
                  <a:solidFill>
                    <a:srgbClr val="0B1F8F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00"/>
                    </a:solidFill>
                  </a:rPr>
                  <a:t>Imaging/</a:t>
                </a:r>
                <a:r>
                  <a:rPr lang="en-US" dirty="0" err="1">
                    <a:solidFill>
                      <a:srgbClr val="000000"/>
                    </a:solidFill>
                  </a:rPr>
                  <a:t>SciFi</a:t>
                </a:r>
                <a:r>
                  <a:rPr lang="en-US" dirty="0">
                    <a:solidFill>
                      <a:srgbClr val="000000"/>
                    </a:solidFill>
                  </a:rPr>
                  <a:t> Con:</a:t>
                </a: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Production time</a:t>
                </a:r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7B6F06F9-87B9-E957-C490-BD8D89C386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257176" y="718325"/>
                <a:ext cx="4086224" cy="4027480"/>
              </a:xfrm>
              <a:blipFill>
                <a:blip r:embed="rId2"/>
                <a:stretch>
                  <a:fillRect l="-371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08DBA094-143E-5A1E-20CB-3F601F8D3DB7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4700588" y="707609"/>
                <a:ext cx="4086224" cy="402748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 err="1">
                    <a:solidFill>
                      <a:srgbClr val="0B1F8F"/>
                    </a:solidFill>
                  </a:rPr>
                  <a:t>SciGlass</a:t>
                </a:r>
                <a:r>
                  <a:rPr lang="en-US" sz="2000" dirty="0">
                    <a:solidFill>
                      <a:srgbClr val="0B1F8F"/>
                    </a:solidFill>
                  </a:rPr>
                  <a:t> Pros:</a:t>
                </a: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homogenous calorimeter</a:t>
                </a: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</a:rPr>
                  <a:t>Single readout electronics</a:t>
                </a: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Mechanical construction based on ”wedges”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ϕ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Production easily fits within Project timeframe. </a:t>
                </a:r>
              </a:p>
              <a:p>
                <a:pPr marL="0" indent="0">
                  <a:buNone/>
                </a:pPr>
                <a:r>
                  <a:rPr lang="en-US" strike="sngStrike" dirty="0" err="1"/>
                  <a:t>SciGlass</a:t>
                </a:r>
                <a:r>
                  <a:rPr lang="en-US" strike="sngStrike" dirty="0"/>
                  <a:t> Cons:</a:t>
                </a:r>
              </a:p>
              <a:p>
                <a:r>
                  <a:rPr lang="en-US" dirty="0"/>
                  <a:t>Individual wedges can be removed</a:t>
                </a:r>
              </a:p>
            </p:txBody>
          </p:sp>
        </mc:Choice>
        <mc:Fallback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08DBA094-143E-5A1E-20CB-3F601F8D3D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4700588" y="707609"/>
                <a:ext cx="4086224" cy="4027480"/>
              </a:xfrm>
              <a:blipFill>
                <a:blip r:embed="rId3"/>
                <a:stretch>
                  <a:fillRect l="-3727" t="-1887" b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46CCF6E6-ADBD-46F2-1555-D335B2A41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09" y="85897"/>
            <a:ext cx="8372901" cy="621711"/>
          </a:xfrm>
        </p:spPr>
        <p:txBody>
          <a:bodyPr/>
          <a:lstStyle/>
          <a:p>
            <a:r>
              <a:rPr lang="en-US" dirty="0"/>
              <a:t>Integration</a:t>
            </a:r>
          </a:p>
        </p:txBody>
      </p:sp>
    </p:spTree>
    <p:extLst>
      <p:ext uri="{BB962C8B-B14F-4D97-AF65-F5344CB8AC3E}">
        <p14:creationId xmlns:p14="http://schemas.microsoft.com/office/powerpoint/2010/main" val="75238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DB3FC-D35E-02C4-6F11-E41ECF15A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3" y="0"/>
            <a:ext cx="8372901" cy="556022"/>
          </a:xfrm>
        </p:spPr>
        <p:txBody>
          <a:bodyPr/>
          <a:lstStyle/>
          <a:p>
            <a:r>
              <a:rPr lang="en-US" dirty="0"/>
              <a:t>Cost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97F139-3D12-CBD7-ECBC-DB1046215E8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0054288-F114-CA80-04D5-6CF0CC154A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30010"/>
              </p:ext>
            </p:extLst>
          </p:nvPr>
        </p:nvGraphicFramePr>
        <p:xfrm>
          <a:off x="515064" y="630937"/>
          <a:ext cx="8372903" cy="41592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117">
                  <a:extLst>
                    <a:ext uri="{9D8B030D-6E8A-4147-A177-3AD203B41FA5}">
                      <a16:colId xmlns:a16="http://schemas.microsoft.com/office/drawing/2014/main" val="886184534"/>
                    </a:ext>
                  </a:extLst>
                </a:gridCol>
                <a:gridCol w="1481814">
                  <a:extLst>
                    <a:ext uri="{9D8B030D-6E8A-4147-A177-3AD203B41FA5}">
                      <a16:colId xmlns:a16="http://schemas.microsoft.com/office/drawing/2014/main" val="3101695779"/>
                    </a:ext>
                  </a:extLst>
                </a:gridCol>
                <a:gridCol w="748203">
                  <a:extLst>
                    <a:ext uri="{9D8B030D-6E8A-4147-A177-3AD203B41FA5}">
                      <a16:colId xmlns:a16="http://schemas.microsoft.com/office/drawing/2014/main" val="3006866323"/>
                    </a:ext>
                  </a:extLst>
                </a:gridCol>
                <a:gridCol w="534441">
                  <a:extLst>
                    <a:ext uri="{9D8B030D-6E8A-4147-A177-3AD203B41FA5}">
                      <a16:colId xmlns:a16="http://schemas.microsoft.com/office/drawing/2014/main" val="426915462"/>
                    </a:ext>
                  </a:extLst>
                </a:gridCol>
                <a:gridCol w="534441">
                  <a:extLst>
                    <a:ext uri="{9D8B030D-6E8A-4147-A177-3AD203B41FA5}">
                      <a16:colId xmlns:a16="http://schemas.microsoft.com/office/drawing/2014/main" val="470873100"/>
                    </a:ext>
                  </a:extLst>
                </a:gridCol>
                <a:gridCol w="534441">
                  <a:extLst>
                    <a:ext uri="{9D8B030D-6E8A-4147-A177-3AD203B41FA5}">
                      <a16:colId xmlns:a16="http://schemas.microsoft.com/office/drawing/2014/main" val="495070788"/>
                    </a:ext>
                  </a:extLst>
                </a:gridCol>
                <a:gridCol w="631571">
                  <a:extLst>
                    <a:ext uri="{9D8B030D-6E8A-4147-A177-3AD203B41FA5}">
                      <a16:colId xmlns:a16="http://schemas.microsoft.com/office/drawing/2014/main" val="3583119956"/>
                    </a:ext>
                  </a:extLst>
                </a:gridCol>
                <a:gridCol w="218089">
                  <a:extLst>
                    <a:ext uri="{9D8B030D-6E8A-4147-A177-3AD203B41FA5}">
                      <a16:colId xmlns:a16="http://schemas.microsoft.com/office/drawing/2014/main" val="1429212254"/>
                    </a:ext>
                  </a:extLst>
                </a:gridCol>
                <a:gridCol w="1522923">
                  <a:extLst>
                    <a:ext uri="{9D8B030D-6E8A-4147-A177-3AD203B41FA5}">
                      <a16:colId xmlns:a16="http://schemas.microsoft.com/office/drawing/2014/main" val="2680328908"/>
                    </a:ext>
                  </a:extLst>
                </a:gridCol>
                <a:gridCol w="429475">
                  <a:extLst>
                    <a:ext uri="{9D8B030D-6E8A-4147-A177-3AD203B41FA5}">
                      <a16:colId xmlns:a16="http://schemas.microsoft.com/office/drawing/2014/main" val="4293712502"/>
                    </a:ext>
                  </a:extLst>
                </a:gridCol>
                <a:gridCol w="495274">
                  <a:extLst>
                    <a:ext uri="{9D8B030D-6E8A-4147-A177-3AD203B41FA5}">
                      <a16:colId xmlns:a16="http://schemas.microsoft.com/office/drawing/2014/main" val="521355922"/>
                    </a:ext>
                  </a:extLst>
                </a:gridCol>
                <a:gridCol w="933114">
                  <a:extLst>
                    <a:ext uri="{9D8B030D-6E8A-4147-A177-3AD203B41FA5}">
                      <a16:colId xmlns:a16="http://schemas.microsoft.com/office/drawing/2014/main" val="433307687"/>
                    </a:ext>
                  </a:extLst>
                </a:gridCol>
              </a:tblGrid>
              <a:tr h="165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In M$</a:t>
                      </a:r>
                      <a:endParaRPr lang="en-US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M&amp;S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Labor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Totals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In M$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M&amp;S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Labor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Totals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extLst>
                  <a:ext uri="{0D108BD9-81ED-4DB2-BD59-A6C34878D82A}">
                    <a16:rowId xmlns:a16="http://schemas.microsoft.com/office/drawing/2014/main" val="3771626052"/>
                  </a:ext>
                </a:extLst>
              </a:tr>
              <a:tr h="308101">
                <a:tc rowSpan="3"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Detector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Pb </a:t>
                      </a:r>
                      <a:r>
                        <a:rPr lang="en-US" sz="140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SciFi</a:t>
                      </a:r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Detector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solidFill>
                      <a:srgbClr val="73FB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$   7.7 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solidFill>
                      <a:srgbClr val="73FB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$ 4.5 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solidFill>
                      <a:srgbClr val="73FB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solidFill>
                      <a:srgbClr val="73FB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solidFill>
                      <a:srgbClr val="73FB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$ 12.2 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solidFill>
                      <a:srgbClr val="73FB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SciGlass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14.2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0.8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46397"/>
                  </a:ext>
                </a:extLst>
              </a:tr>
              <a:tr h="3081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Imaging Detector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solidFill>
                      <a:srgbClr val="73FE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$   6.3 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solidFill>
                      <a:srgbClr val="73FE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$ 4.8 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solidFill>
                      <a:srgbClr val="73FE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solidFill>
                      <a:srgbClr val="73FE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solidFill>
                      <a:srgbClr val="73FE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$ 11.1 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solidFill>
                      <a:srgbClr val="73FE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extLst>
                  <a:ext uri="{0D108BD9-81ED-4DB2-BD59-A6C34878D82A}">
                    <a16:rowId xmlns:a16="http://schemas.microsoft.com/office/drawing/2014/main" val="3632893978"/>
                  </a:ext>
                </a:extLst>
              </a:tr>
              <a:tr h="3081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Total Detector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$ 14.0 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$ 9.3 </a:t>
                      </a:r>
                      <a:endParaRPr lang="en-US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$ 23.3 </a:t>
                      </a:r>
                      <a:endParaRPr lang="en-US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extLst>
                  <a:ext uri="{0D108BD9-81ED-4DB2-BD59-A6C34878D82A}">
                    <a16:rowId xmlns:a16="http://schemas.microsoft.com/office/drawing/2014/main" val="2713596156"/>
                  </a:ext>
                </a:extLst>
              </a:tr>
              <a:tr h="308101">
                <a:tc rowSpan="3"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Readout</a:t>
                      </a:r>
                      <a:endParaRPr lang="en-US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Pb </a:t>
                      </a:r>
                      <a:r>
                        <a:rPr lang="en-US" sz="140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SciFi</a:t>
                      </a:r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Readout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solidFill>
                      <a:srgbClr val="73FB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$   1.8 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solidFill>
                      <a:srgbClr val="73FB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$ 0.3 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solidFill>
                      <a:srgbClr val="73FB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solidFill>
                      <a:srgbClr val="73FB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solidFill>
                      <a:srgbClr val="73FB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$   2.1 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solidFill>
                      <a:srgbClr val="73FB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SciGlass</a:t>
                      </a:r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Readout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1.5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1.5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135527"/>
                  </a:ext>
                </a:extLst>
              </a:tr>
              <a:tr h="3081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Imaging Readout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solidFill>
                      <a:srgbClr val="73FE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$   0.4 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solidFill>
                      <a:srgbClr val="73FE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$ 1.8 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solidFill>
                      <a:srgbClr val="73FE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solidFill>
                      <a:srgbClr val="73FE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solidFill>
                      <a:srgbClr val="73FE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$   2.2 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solidFill>
                      <a:srgbClr val="73FE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extLst>
                  <a:ext uri="{0D108BD9-81ED-4DB2-BD59-A6C34878D82A}">
                    <a16:rowId xmlns:a16="http://schemas.microsoft.com/office/drawing/2014/main" val="1938488518"/>
                  </a:ext>
                </a:extLst>
              </a:tr>
              <a:tr h="1652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Total Readout</a:t>
                      </a:r>
                      <a:endParaRPr lang="en-US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$   2.2 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$ 2.1 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$   4.3 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extLst>
                  <a:ext uri="{0D108BD9-81ED-4DB2-BD59-A6C34878D82A}">
                    <a16:rowId xmlns:a16="http://schemas.microsoft.com/office/drawing/2014/main" val="4282856451"/>
                  </a:ext>
                </a:extLst>
              </a:tr>
              <a:tr h="165265">
                <a:tc rowSpan="3"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Totals</a:t>
                      </a:r>
                      <a:endParaRPr lang="en-US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Total Pb/</a:t>
                      </a:r>
                      <a:r>
                        <a:rPr lang="en-US" sz="140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SciFi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solidFill>
                      <a:srgbClr val="73FB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$   9.5 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solidFill>
                      <a:srgbClr val="73FB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$ 4.7 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solidFill>
                      <a:srgbClr val="73FB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solidFill>
                      <a:srgbClr val="73FB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solidFill>
                      <a:srgbClr val="73FB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$ 14.2 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solidFill>
                      <a:srgbClr val="73FB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Total </a:t>
                      </a:r>
                      <a:r>
                        <a:rPr lang="en-US" sz="140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SciGlass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15.7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0.8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16.5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772111"/>
                  </a:ext>
                </a:extLst>
              </a:tr>
              <a:tr h="1652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Total Imaging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solidFill>
                      <a:srgbClr val="73FE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$   6.7 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solidFill>
                      <a:srgbClr val="73FE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$ 6.6 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solidFill>
                      <a:srgbClr val="73FE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solidFill>
                      <a:srgbClr val="73FE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solidFill>
                      <a:srgbClr val="73FE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$ 13.3 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solidFill>
                      <a:srgbClr val="73FE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extLst>
                  <a:ext uri="{0D108BD9-81ED-4DB2-BD59-A6C34878D82A}">
                    <a16:rowId xmlns:a16="http://schemas.microsoft.com/office/drawing/2014/main" val="3258168252"/>
                  </a:ext>
                </a:extLst>
              </a:tr>
              <a:tr h="1652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Grand Total</a:t>
                      </a:r>
                      <a:endParaRPr lang="en-US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$ 27.5 </a:t>
                      </a:r>
                      <a:endParaRPr lang="en-US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Grand Total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$    16.5 </a:t>
                      </a:r>
                      <a:endParaRPr lang="en-US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extLst>
                  <a:ext uri="{0D108BD9-81ED-4DB2-BD59-A6C34878D82A}">
                    <a16:rowId xmlns:a16="http://schemas.microsoft.com/office/drawing/2014/main" val="1526037574"/>
                  </a:ext>
                </a:extLst>
              </a:tr>
              <a:tr h="16526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Notes on readout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Notes on readout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PbScifi</a:t>
                      </a: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4872" marR="4872" marT="4872" marB="0" anchor="ctr">
                    <a:solidFill>
                      <a:srgbClr val="73FB79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includes </a:t>
                      </a:r>
                      <a:r>
                        <a:rPr lang="en-US" sz="140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SiPMs</a:t>
                      </a:r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, Digitizer and FEE.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solidFill>
                      <a:srgbClr val="73FB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862558"/>
                  </a:ext>
                </a:extLst>
              </a:tr>
              <a:tr h="165265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Imaging</a:t>
                      </a:r>
                    </a:p>
                  </a:txBody>
                  <a:tcPr marL="4872" marR="4872" marT="4872" marB="0" anchor="b">
                    <a:solidFill>
                      <a:srgbClr val="73FEFF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readout include up to first aggregator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solidFill>
                      <a:srgbClr val="73F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785956"/>
                  </a:ext>
                </a:extLst>
              </a:tr>
              <a:tr h="165265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SciGlass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solidFill>
                      <a:srgbClr val="FFFF00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readout includes only </a:t>
                      </a:r>
                      <a:r>
                        <a:rPr lang="en-US" sz="140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SiPM</a:t>
                      </a:r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896240"/>
                  </a:ext>
                </a:extLst>
              </a:tr>
              <a:tr h="16526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Additional Notes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Additional Notes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PbScifi</a:t>
                      </a:r>
                      <a:endParaRPr lang="en-US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4872" marR="4872" marT="4872" marB="0" anchor="ctr">
                    <a:solidFill>
                      <a:srgbClr val="73FB79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budget is for 410 cm long.  This could be reduced to 360 cm. 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solidFill>
                      <a:srgbClr val="73FB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618874"/>
                  </a:ext>
                </a:extLst>
              </a:tr>
              <a:tr h="165265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solidFill>
                      <a:srgbClr val="73FB79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can use 1 or 4 SIPMs/channel \delta = $0.8M</a:t>
                      </a:r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solidFill>
                      <a:srgbClr val="73FB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9364"/>
                  </a:ext>
                </a:extLst>
              </a:tr>
              <a:tr h="165265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solidFill>
                      <a:srgbClr val="73FB79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Budget can vary based on density of sampling and commodity (Pb or W) prices</a:t>
                      </a:r>
                    </a:p>
                  </a:txBody>
                  <a:tcPr marL="4872" marR="4872" marT="4872" marB="0" anchor="b">
                    <a:solidFill>
                      <a:srgbClr val="73FB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207367"/>
                  </a:ext>
                </a:extLst>
              </a:tr>
              <a:tr h="165265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Imaging</a:t>
                      </a:r>
                    </a:p>
                  </a:txBody>
                  <a:tcPr marL="4872" marR="4872" marT="4872" marB="0" anchor="b">
                    <a:solidFill>
                      <a:srgbClr val="73FEFF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first layer may replace MPGD layer</a:t>
                      </a:r>
                    </a:p>
                  </a:txBody>
                  <a:tcPr marL="4872" marR="4872" marT="4872" marB="0" anchor="b">
                    <a:solidFill>
                      <a:srgbClr val="73F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231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976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B785A-652E-7393-6852-784F1D8B3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7" y="151058"/>
            <a:ext cx="8372901" cy="621711"/>
          </a:xfrm>
        </p:spPr>
        <p:txBody>
          <a:bodyPr/>
          <a:lstStyle/>
          <a:p>
            <a:r>
              <a:rPr lang="en-US" dirty="0"/>
              <a:t>Labor Rates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E087D57-8F49-847F-C15D-6986EA076C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6713225"/>
              </p:ext>
            </p:extLst>
          </p:nvPr>
        </p:nvGraphicFramePr>
        <p:xfrm>
          <a:off x="536786" y="1206436"/>
          <a:ext cx="8070427" cy="22612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5038">
                  <a:extLst>
                    <a:ext uri="{9D8B030D-6E8A-4147-A177-3AD203B41FA5}">
                      <a16:colId xmlns:a16="http://schemas.microsoft.com/office/drawing/2014/main" val="1985033346"/>
                    </a:ext>
                  </a:extLst>
                </a:gridCol>
                <a:gridCol w="78252">
                  <a:extLst>
                    <a:ext uri="{9D8B030D-6E8A-4147-A177-3AD203B41FA5}">
                      <a16:colId xmlns:a16="http://schemas.microsoft.com/office/drawing/2014/main" val="239353909"/>
                    </a:ext>
                  </a:extLst>
                </a:gridCol>
                <a:gridCol w="1736345">
                  <a:extLst>
                    <a:ext uri="{9D8B030D-6E8A-4147-A177-3AD203B41FA5}">
                      <a16:colId xmlns:a16="http://schemas.microsoft.com/office/drawing/2014/main" val="3491874982"/>
                    </a:ext>
                  </a:extLst>
                </a:gridCol>
                <a:gridCol w="156243">
                  <a:extLst>
                    <a:ext uri="{9D8B030D-6E8A-4147-A177-3AD203B41FA5}">
                      <a16:colId xmlns:a16="http://schemas.microsoft.com/office/drawing/2014/main" val="4030965001"/>
                    </a:ext>
                  </a:extLst>
                </a:gridCol>
                <a:gridCol w="1976438">
                  <a:extLst>
                    <a:ext uri="{9D8B030D-6E8A-4147-A177-3AD203B41FA5}">
                      <a16:colId xmlns:a16="http://schemas.microsoft.com/office/drawing/2014/main" val="563309298"/>
                    </a:ext>
                  </a:extLst>
                </a:gridCol>
                <a:gridCol w="109728">
                  <a:extLst>
                    <a:ext uri="{9D8B030D-6E8A-4147-A177-3AD203B41FA5}">
                      <a16:colId xmlns:a16="http://schemas.microsoft.com/office/drawing/2014/main" val="1427325271"/>
                    </a:ext>
                  </a:extLst>
                </a:gridCol>
                <a:gridCol w="1808383">
                  <a:extLst>
                    <a:ext uri="{9D8B030D-6E8A-4147-A177-3AD203B41FA5}">
                      <a16:colId xmlns:a16="http://schemas.microsoft.com/office/drawing/2014/main" val="410960309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Labor Skill Set</a:t>
                      </a:r>
                      <a:endParaRPr lang="en-US" sz="18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Cost per hour for each skill set</a:t>
                      </a:r>
                      <a:endParaRPr lang="en-US" sz="18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Labor Skill Set</a:t>
                      </a:r>
                      <a:endParaRPr lang="en-US" sz="18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Cost per hour for each skill set</a:t>
                      </a:r>
                      <a:endParaRPr lang="en-US" sz="18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80232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Scientist</a:t>
                      </a:r>
                      <a:endParaRPr lang="en-US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$157.05</a:t>
                      </a:r>
                      <a:endParaRPr lang="en-US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Mechanical Tech</a:t>
                      </a:r>
                      <a:endParaRPr lang="en-US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$101.01</a:t>
                      </a:r>
                      <a:endParaRPr lang="en-US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7716253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PostDoc</a:t>
                      </a:r>
                      <a:endParaRPr lang="en-US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$70.99</a:t>
                      </a:r>
                      <a:endParaRPr lang="en-US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Electrical Engineer</a:t>
                      </a:r>
                      <a:endParaRPr lang="en-US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$153.17</a:t>
                      </a:r>
                      <a:endParaRPr lang="en-US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3642482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PhD Student</a:t>
                      </a:r>
                      <a:endParaRPr lang="en-US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$20.00</a:t>
                      </a:r>
                      <a:endParaRPr lang="en-US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Electrical Designer</a:t>
                      </a:r>
                      <a:endParaRPr lang="en-US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$116.10</a:t>
                      </a:r>
                      <a:endParaRPr lang="en-US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1823388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Undergrad</a:t>
                      </a:r>
                      <a:endParaRPr lang="en-US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$20.00</a:t>
                      </a:r>
                      <a:endParaRPr lang="en-US" sz="18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Electrical Tech</a:t>
                      </a:r>
                      <a:endParaRPr lang="en-US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$101.01</a:t>
                      </a:r>
                      <a:endParaRPr lang="en-US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8062005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Mechanical Engineer</a:t>
                      </a:r>
                      <a:endParaRPr lang="en-US" sz="18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$153.17</a:t>
                      </a:r>
                      <a:endParaRPr lang="en-US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Software Expert</a:t>
                      </a:r>
                      <a:endParaRPr lang="en-US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$178.24</a:t>
                      </a:r>
                      <a:endParaRPr lang="en-US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451796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Mechanical Designer</a:t>
                      </a:r>
                      <a:endParaRPr lang="en-US" sz="18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$116.10</a:t>
                      </a:r>
                      <a:endParaRPr lang="en-US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Other</a:t>
                      </a:r>
                      <a:endParaRPr lang="en-US" sz="18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$0.00</a:t>
                      </a:r>
                      <a:endParaRPr lang="en-US" sz="18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016463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848238-CBC1-E359-3DEC-3C4C03FCBE4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79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presentation_16x9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rgonne presentation_16x9" id="{8BD682CC-2E6B-6C45-A1CA-A49C9134FE74}" vid="{F7DD836E-1C80-4848-B06D-2F240912DF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presentation_16x9</Template>
  <TotalTime>911</TotalTime>
  <Words>1117</Words>
  <Application>Microsoft Macintosh PowerPoint</Application>
  <PresentationFormat>On-screen Show (16:9)</PresentationFormat>
  <Paragraphs>225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 Math</vt:lpstr>
      <vt:lpstr>Wingdings</vt:lpstr>
      <vt:lpstr>presentation_16x9</vt:lpstr>
      <vt:lpstr>Evaluating barrel ECal options discussion</vt:lpstr>
      <vt:lpstr>Our Task</vt:lpstr>
      <vt:lpstr>Potential physics channels to benchmark barrel ECAL performance</vt:lpstr>
      <vt:lpstr>Performance</vt:lpstr>
      <vt:lpstr>Performance</vt:lpstr>
      <vt:lpstr>Performance</vt:lpstr>
      <vt:lpstr>Integration</vt:lpstr>
      <vt:lpstr>Cost</vt:lpstr>
      <vt:lpstr>Labor Rates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barrel ECal options discussion</dc:title>
  <dc:creator>Reimer, Paul E.</dc:creator>
  <cp:lastModifiedBy>Reimer, Paul E.</cp:lastModifiedBy>
  <cp:revision>2</cp:revision>
  <cp:lastPrinted>2015-09-08T15:35:42Z</cp:lastPrinted>
  <dcterms:created xsi:type="dcterms:W3CDTF">2022-09-01T00:10:41Z</dcterms:created>
  <dcterms:modified xsi:type="dcterms:W3CDTF">2022-09-01T15:21:54Z</dcterms:modified>
</cp:coreProperties>
</file>