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0" autoAdjust="0"/>
    <p:restoredTop sz="94660"/>
  </p:normalViewPr>
  <p:slideViewPr>
    <p:cSldViewPr snapToGrid="0">
      <p:cViewPr varScale="1">
        <p:scale>
          <a:sx n="186" d="100"/>
          <a:sy n="186" d="100"/>
        </p:scale>
        <p:origin x="24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338E-119C-433B-9B34-60004D855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BF234-3E3C-426F-AD9E-8E5CE7026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C329D-42C2-4C6E-AC99-6526BB8F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BB39-0E72-4F68-9798-AC18B4BAA207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10B82-3B77-4F57-B4D9-E6F8F52D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49501-7589-4775-B9D7-46F2A04D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4E54-6BB1-4899-A083-7998787D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7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43A8-F2E6-4808-A3B8-9321F142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119C6-E6A2-46FE-84DB-B16E90814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48A8B-A4C9-4B79-814D-6EF463B0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BB39-0E72-4F68-9798-AC18B4BAA207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5721E-2BFC-40D2-9A17-C4FC11D2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0F7F1-7B27-43B0-BF79-0B69C222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4E54-6BB1-4899-A083-7998787D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7AE02-22ED-4BF9-BC5A-A7F684BB1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E13F6-868D-4FFA-A89B-21F35C895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BA5EC-18B1-44A4-B86D-FA011E67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BB39-0E72-4F68-9798-AC18B4BAA207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D45DD-5F97-444C-A394-F1AC99C5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58A8D-3D21-4567-A8EB-95B446A0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4E54-6BB1-4899-A083-7998787D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3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8F06-EA7A-4353-B401-758513A8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C0DB5-9222-4A77-9B95-7C80750BC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A11A1-0112-4281-A817-0F40F690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BB39-0E72-4F68-9798-AC18B4BAA207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DC94A-522D-44E4-8EBA-947E589D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BC167-5A7F-4429-8A51-A16589AE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4E54-6BB1-4899-A083-7998787D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4DF6-4153-41B6-9494-323EABB43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99650-B5D7-4280-A214-C68B64E1A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65998-4C25-458A-9D5B-479D2630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BB39-0E72-4F68-9798-AC18B4BAA207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71D70-3483-4528-B076-6B976171E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FF6A6-D00A-4949-BDB5-03494CBE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4E54-6BB1-4899-A083-7998787D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6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420C-B2CD-4D7A-9163-4C7F4055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A89E0-3893-442E-B958-BC811B254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C66A3-9E84-4CD6-AB34-05DC4748B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8990C-BB7C-4A2C-85D0-9C6860DC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BB39-0E72-4F68-9798-AC18B4BAA207}" type="datetimeFigureOut">
              <a:rPr lang="en-US" smtClean="0"/>
              <a:t>8/10/22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EA024-33A7-4BC7-8F56-7CB5C189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64D10-C32B-4C7C-A1AB-4AB57DA8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4E54-6BB1-4899-A083-7998787D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0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46A7-A0BD-4386-8613-5C247F83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BE4A4-9807-46E8-9794-86A717C57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6643F-9A9D-4823-A5D5-B424E1E6C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A04AA-ADBE-4D89-AABF-1384A7D04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BC78F-E8CA-4E6B-B5E1-4B377C8A2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C2C1A8-EA93-49FD-AEF3-4F0B6C6F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BB39-0E72-4F68-9798-AC18B4BAA207}" type="datetimeFigureOut">
              <a:rPr lang="en-US" smtClean="0"/>
              <a:t>8/10/22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90C44-BF08-4260-979A-AD9EEE90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D9864-75D8-4F98-90CA-9344164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4E54-6BB1-4899-A083-7998787D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2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9BEF-BE53-405F-901A-B2A7C8C3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314DE-639D-4B81-92A1-A48730AE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BB39-0E72-4F68-9798-AC18B4BAA207}" type="datetimeFigureOut">
              <a:rPr lang="en-US" smtClean="0"/>
              <a:t>8/10/22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6045A-FB91-499B-93C4-7F1F73D2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4330F-1BEA-4E51-9B90-3AB950AA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4E54-6BB1-4899-A083-7998787D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9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B8362-DF81-47D8-939F-5B67265C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BB39-0E72-4F68-9798-AC18B4BAA207}" type="datetimeFigureOut">
              <a:rPr lang="en-US" smtClean="0"/>
              <a:t>8/10/22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0F8A8-9ECA-4C10-98C9-9C087CAE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D990E-C05D-4A2E-B381-19325347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4E54-6BB1-4899-A083-7998787D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D554E-EDD1-4F61-8682-A7821060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3583E-0B83-436F-BF7E-19C9063B9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7DBCA-6197-4011-B595-042A5982A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6F0EE-20EA-4C50-935E-EE80E6A3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BB39-0E72-4F68-9798-AC18B4BAA207}" type="datetimeFigureOut">
              <a:rPr lang="en-US" smtClean="0"/>
              <a:t>8/10/22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E018B-4DBF-4F23-8A6C-0D64A329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0AB96-D25C-4D89-BA04-1876F718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4E54-6BB1-4899-A083-7998787D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3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FFAD-0D6D-49F7-BF76-4DD6A58CA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2E563-21FF-4FBA-8815-386804409F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29D57-ADE8-4E53-82AA-7BAF89CEE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B6D92-6ACB-4CF2-A4A1-ED3D0AE0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BB39-0E72-4F68-9798-AC18B4BAA207}" type="datetimeFigureOut">
              <a:rPr lang="en-US" smtClean="0"/>
              <a:t>8/10/22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33BD2-27EB-41C5-B7FA-136F452E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543FD-E6C7-4502-94C3-D3C4023E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4E54-6BB1-4899-A083-7998787D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7B635-58F9-4AF9-9A8D-2D2B2AE14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3DD7E-01DF-46B3-80BF-A451FC984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53050-6452-45C0-8A87-FD7DA2EDC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6BB39-0E72-4F68-9798-AC18B4BAA207}" type="datetimeFigureOut">
              <a:rPr lang="en-US" smtClean="0"/>
              <a:t>8/10/22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FC123-A16D-4C48-A3E7-EE413C27A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3B839-4FDC-43E6-A2D1-10058100A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4E54-6BB1-4899-A083-7998787DC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0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501E-0ECF-B647-823C-74FD3D21F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Forward Hadron Calorimetry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1F471-BC32-A849-BDBE-77BFED3C3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Elke-Carline </a:t>
            </a:r>
            <a:r>
              <a:rPr lang="en-US" dirty="0" err="1"/>
              <a:t>Aschenauer</a:t>
            </a:r>
            <a:r>
              <a:rPr lang="en-US" dirty="0"/>
              <a:t>, Roland </a:t>
            </a:r>
            <a:r>
              <a:rPr lang="en-US" dirty="0" err="1"/>
              <a:t>Wimmer</a:t>
            </a:r>
            <a:r>
              <a:rPr lang="en-US" dirty="0"/>
              <a:t> and Rahul Sharma</a:t>
            </a:r>
          </a:p>
        </p:txBody>
      </p:sp>
    </p:spTree>
    <p:extLst>
      <p:ext uri="{BB962C8B-B14F-4D97-AF65-F5344CB8AC3E}">
        <p14:creationId xmlns:p14="http://schemas.microsoft.com/office/powerpoint/2010/main" val="2367703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3DDA4E-B235-424B-B530-7B4A9C627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6" y="420943"/>
            <a:ext cx="7901809" cy="608930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42186C-F5B6-1347-8FF3-15BDD22883EB}"/>
              </a:ext>
            </a:extLst>
          </p:cNvPr>
          <p:cNvCxnSpPr/>
          <p:nvPr/>
        </p:nvCxnSpPr>
        <p:spPr>
          <a:xfrm flipV="1">
            <a:off x="3829050" y="211667"/>
            <a:ext cx="0" cy="48598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DC4361-9FA4-C442-9017-DB2A38D3154A}"/>
              </a:ext>
            </a:extLst>
          </p:cNvPr>
          <p:cNvCxnSpPr/>
          <p:nvPr/>
        </p:nvCxnSpPr>
        <p:spPr>
          <a:xfrm flipV="1">
            <a:off x="6356350" y="211667"/>
            <a:ext cx="0" cy="48598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A056EEC-38E6-104D-971A-11B1EDF7B834}"/>
              </a:ext>
            </a:extLst>
          </p:cNvPr>
          <p:cNvSpPr txBox="1"/>
          <p:nvPr/>
        </p:nvSpPr>
        <p:spPr>
          <a:xfrm>
            <a:off x="3763433" y="131639"/>
            <a:ext cx="2709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center to end </a:t>
            </a:r>
            <a:r>
              <a:rPr lang="en-US" sz="1600" dirty="0" err="1"/>
              <a:t>bHcal</a:t>
            </a:r>
            <a:r>
              <a:rPr lang="en-US" sz="1600" dirty="0"/>
              <a:t>: 3158 mm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7239BA-9F5E-2A4B-A3E5-A42622C304FA}"/>
              </a:ext>
            </a:extLst>
          </p:cNvPr>
          <p:cNvCxnSpPr>
            <a:cxnSpLocks/>
          </p:cNvCxnSpPr>
          <p:nvPr/>
        </p:nvCxnSpPr>
        <p:spPr>
          <a:xfrm flipH="1">
            <a:off x="6356351" y="347753"/>
            <a:ext cx="434067" cy="4848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65C9673-9166-114E-AB98-7D2F88B05EE5}"/>
              </a:ext>
            </a:extLst>
          </p:cNvPr>
          <p:cNvSpPr txBox="1"/>
          <p:nvPr/>
        </p:nvSpPr>
        <p:spPr>
          <a:xfrm>
            <a:off x="6711610" y="-80721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</a:rPr>
              <a:t>HCAL support</a:t>
            </a:r>
          </a:p>
          <a:p>
            <a:pPr algn="ctr"/>
            <a:r>
              <a:rPr lang="en-US" sz="1600" dirty="0">
                <a:cs typeface="Times New Roman" panose="02020603050405020304" pitchFamily="18" charset="0"/>
              </a:rPr>
              <a:t>38.1mm thick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6CFA50-0EAC-3648-9A64-D0BBFD0849D8}"/>
              </a:ext>
            </a:extLst>
          </p:cNvPr>
          <p:cNvCxnSpPr>
            <a:cxnSpLocks/>
          </p:cNvCxnSpPr>
          <p:nvPr/>
        </p:nvCxnSpPr>
        <p:spPr>
          <a:xfrm flipH="1" flipV="1">
            <a:off x="6406533" y="4988422"/>
            <a:ext cx="217033" cy="4331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CB4F90-37E5-3B42-856E-17F2B81DB9E6}"/>
              </a:ext>
            </a:extLst>
          </p:cNvPr>
          <p:cNvSpPr txBox="1"/>
          <p:nvPr/>
        </p:nvSpPr>
        <p:spPr>
          <a:xfrm>
            <a:off x="6219460" y="5310082"/>
            <a:ext cx="217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service gap: 100 mm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E56709-72CC-094D-A79C-4EE32068F2F0}"/>
              </a:ext>
            </a:extLst>
          </p:cNvPr>
          <p:cNvSpPr txBox="1"/>
          <p:nvPr/>
        </p:nvSpPr>
        <p:spPr>
          <a:xfrm>
            <a:off x="8458492" y="751046"/>
            <a:ext cx="379706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space on forward side: 5 m</a:t>
            </a:r>
          </a:p>
          <a:p>
            <a:r>
              <a:rPr lang="en-US" dirty="0"/>
              <a:t>absolutely not negotiable</a:t>
            </a:r>
          </a:p>
          <a:p>
            <a:endParaRPr lang="en-US" dirty="0"/>
          </a:p>
          <a:p>
            <a:r>
              <a:rPr lang="en-US" dirty="0"/>
              <a:t>forward </a:t>
            </a:r>
            <a:r>
              <a:rPr lang="en-US" dirty="0" err="1"/>
              <a:t>ECal</a:t>
            </a:r>
            <a:r>
              <a:rPr lang="en-US" dirty="0"/>
              <a:t> - </a:t>
            </a:r>
            <a:r>
              <a:rPr lang="en-US" dirty="0" err="1"/>
              <a:t>HCal</a:t>
            </a:r>
            <a:r>
              <a:rPr lang="en-US" dirty="0"/>
              <a:t> assembly start:</a:t>
            </a:r>
          </a:p>
          <a:p>
            <a:r>
              <a:rPr lang="en-US" dirty="0">
                <a:solidFill>
                  <a:srgbClr val="FF0000"/>
                </a:solidFill>
              </a:rPr>
              <a:t>3296 mm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total space available for both:</a:t>
            </a:r>
          </a:p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1703.9 mm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Length of forward </a:t>
            </a:r>
            <a:r>
              <a:rPr lang="en-US" dirty="0" err="1"/>
              <a:t>Ecal</a:t>
            </a:r>
            <a:r>
              <a:rPr lang="en-US" dirty="0"/>
              <a:t> incl electronics:</a:t>
            </a:r>
          </a:p>
          <a:p>
            <a:r>
              <a:rPr lang="en-US" dirty="0">
                <a:solidFill>
                  <a:srgbClr val="FF0000"/>
                </a:solidFill>
              </a:rPr>
              <a:t>300 mm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Length of forward HCAL </a:t>
            </a:r>
          </a:p>
          <a:p>
            <a:r>
              <a:rPr lang="en-US" dirty="0"/>
              <a:t>without electronics: 1400 mm</a:t>
            </a:r>
          </a:p>
          <a:p>
            <a:r>
              <a:rPr lang="en-US" dirty="0"/>
              <a:t>estimate for electronics: 200 mm</a:t>
            </a:r>
          </a:p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forward HCAL 20 cm to long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" name="Picture 29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70391505-A3F8-EA43-B9D3-FC1D22F9B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92" y="5071533"/>
            <a:ext cx="3376998" cy="13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CD8C-8BCF-084D-AE5B-15D16345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A3DDB-DF80-2748-973C-878026665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045"/>
            <a:ext cx="10515600" cy="4351338"/>
          </a:xfrm>
        </p:spPr>
        <p:txBody>
          <a:bodyPr/>
          <a:lstStyle/>
          <a:p>
            <a:r>
              <a:rPr lang="en-US" dirty="0"/>
              <a:t>Currently </a:t>
            </a:r>
            <a:r>
              <a:rPr lang="en-US" dirty="0" err="1"/>
              <a:t>fHCal</a:t>
            </a:r>
            <a:r>
              <a:rPr lang="en-US" dirty="0"/>
              <a:t> is to long and interferes with the accelerator stay clear zone </a:t>
            </a:r>
          </a:p>
          <a:p>
            <a:r>
              <a:rPr lang="en-US" dirty="0"/>
              <a:t>Tim </a:t>
            </a:r>
            <a:r>
              <a:rPr lang="en-US" dirty="0" err="1"/>
              <a:t>Camarda</a:t>
            </a:r>
            <a:r>
              <a:rPr lang="en-US" dirty="0"/>
              <a:t> is looking into a layout for electronics (Readout (SIPM, FEE Digitizer), LV, cooling) to determine how much we need to shorten the towers</a:t>
            </a:r>
          </a:p>
          <a:p>
            <a:r>
              <a:rPr lang="en-US" dirty="0"/>
              <a:t>Will schedule a meeting with the HCAL group to discuss other concerns we have with the design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EF18-9CEA-443F-9FF9-8ABCCF87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A38E-F8F9-49CC-A791-C31C5D89F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3755D-D708-4BC1-A30B-8F1648E3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980" y="620786"/>
            <a:ext cx="7834039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3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8AE0-139D-4A78-9207-C80FF80F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E7D11-0781-414A-9E79-E8FB1A370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8B448-B558-4702-8646-F280E67C8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774" y="514097"/>
            <a:ext cx="7986452" cy="58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2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149</Words>
  <Application>Microsoft Macintosh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Forward Hadron Calorimetry Integration</vt:lpstr>
      <vt:lpstr>PowerPoint Presentation</vt:lpstr>
      <vt:lpstr>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Wimmer, Roland</dc:creator>
  <cp:lastModifiedBy>Elke-Caroline Aschenauer</cp:lastModifiedBy>
  <cp:revision>19</cp:revision>
  <dcterms:created xsi:type="dcterms:W3CDTF">2022-08-04T14:50:58Z</dcterms:created>
  <dcterms:modified xsi:type="dcterms:W3CDTF">2022-08-11T00:32:24Z</dcterms:modified>
</cp:coreProperties>
</file>