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1111" r:id="rId2"/>
    <p:sldId id="3728" r:id="rId3"/>
    <p:sldId id="267" r:id="rId4"/>
    <p:sldId id="3702" r:id="rId5"/>
    <p:sldId id="3706" r:id="rId6"/>
    <p:sldId id="3703" r:id="rId7"/>
    <p:sldId id="3712" r:id="rId8"/>
    <p:sldId id="3708" r:id="rId9"/>
    <p:sldId id="3710" r:id="rId10"/>
    <p:sldId id="3727" r:id="rId11"/>
    <p:sldId id="2285" r:id="rId12"/>
    <p:sldId id="3711" r:id="rId13"/>
    <p:sldId id="3717" r:id="rId14"/>
    <p:sldId id="3713" r:id="rId15"/>
    <p:sldId id="3836" r:id="rId16"/>
    <p:sldId id="268" r:id="rId17"/>
    <p:sldId id="1101" r:id="rId18"/>
    <p:sldId id="37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F00"/>
    <a:srgbClr val="0000DB"/>
    <a:srgbClr val="FF9300"/>
    <a:srgbClr val="FF40FF"/>
    <a:srgbClr val="1200B4"/>
    <a:srgbClr val="0096FF"/>
    <a:srgbClr val="00FA00"/>
    <a:srgbClr val="FF26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384" y="176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Mech-Eng\EIC\DET\SIM\SynRad%20Molflow\Detector%20chamber%202108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5732043921771"/>
          <c:y val="5.3740280916139721E-2"/>
          <c:w val="0.62723248086599492"/>
          <c:h val="0.74782168326628018"/>
        </c:manualLayout>
      </c:layout>
      <c:scatterChart>
        <c:scatterStyle val="smoothMarker"/>
        <c:varyColors val="0"/>
        <c:ser>
          <c:idx val="2"/>
          <c:order val="0"/>
          <c:tx>
            <c:v>OFHC H2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Sheet1!$B$14:$B$22</c:f>
              <c:numCache>
                <c:formatCode>0.00E+00</c:formatCode>
                <c:ptCount val="9"/>
                <c:pt idx="0">
                  <c:v>1.9599999999999999E-3</c:v>
                </c:pt>
                <c:pt idx="1">
                  <c:v>1.9599999999999999E-3</c:v>
                </c:pt>
                <c:pt idx="2">
                  <c:v>9.1799999999999998E-4</c:v>
                </c:pt>
                <c:pt idx="3">
                  <c:v>2.14E-4</c:v>
                </c:pt>
                <c:pt idx="4">
                  <c:v>5.0000000000000002E-5</c:v>
                </c:pt>
                <c:pt idx="5">
                  <c:v>1.17E-5</c:v>
                </c:pt>
                <c:pt idx="6">
                  <c:v>2.7300000000000001E-6</c:v>
                </c:pt>
                <c:pt idx="7">
                  <c:v>6.3499999999999996E-7</c:v>
                </c:pt>
                <c:pt idx="8">
                  <c:v>1.48E-7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9F-448A-A11B-DD05E4781149}"/>
            </c:ext>
          </c:extLst>
        </c:ser>
        <c:ser>
          <c:idx val="3"/>
          <c:order val="1"/>
          <c:tx>
            <c:v>OFHC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Sheet1!$C$14:$C$22</c:f>
              <c:numCache>
                <c:formatCode>0.00E+00</c:formatCode>
                <c:ptCount val="9"/>
                <c:pt idx="0">
                  <c:v>4.0000000000000002E-4</c:v>
                </c:pt>
                <c:pt idx="1">
                  <c:v>4.0000000000000002E-4</c:v>
                </c:pt>
                <c:pt idx="2">
                  <c:v>1.5200000000000001E-4</c:v>
                </c:pt>
                <c:pt idx="3">
                  <c:v>2.41E-5</c:v>
                </c:pt>
                <c:pt idx="4">
                  <c:v>3.8E-6</c:v>
                </c:pt>
                <c:pt idx="5">
                  <c:v>5.9999999999999997E-7</c:v>
                </c:pt>
                <c:pt idx="6">
                  <c:v>9.4800000000000002E-8</c:v>
                </c:pt>
                <c:pt idx="7">
                  <c:v>1.4999999999999999E-8</c:v>
                </c:pt>
                <c:pt idx="8">
                  <c:v>2.3600000000000001E-9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9F-448A-A11B-DD05E4781149}"/>
            </c:ext>
          </c:extLst>
        </c:ser>
        <c:ser>
          <c:idx val="4"/>
          <c:order val="2"/>
          <c:tx>
            <c:v>OFHC CO2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Sheet1!$D$14:$D$22</c:f>
              <c:numCache>
                <c:formatCode>0.00E+00</c:formatCode>
                <c:ptCount val="9"/>
                <c:pt idx="0">
                  <c:v>4.6500000000000003E-4</c:v>
                </c:pt>
                <c:pt idx="1">
                  <c:v>4.6500000000000003E-4</c:v>
                </c:pt>
                <c:pt idx="2">
                  <c:v>2.2100000000000001E-4</c:v>
                </c:pt>
                <c:pt idx="3">
                  <c:v>5.3300000000000001E-5</c:v>
                </c:pt>
                <c:pt idx="4">
                  <c:v>1.29E-5</c:v>
                </c:pt>
                <c:pt idx="5">
                  <c:v>3.1E-6</c:v>
                </c:pt>
                <c:pt idx="6">
                  <c:v>7.5000000000000002E-7</c:v>
                </c:pt>
                <c:pt idx="7">
                  <c:v>1.8099999999999999E-7</c:v>
                </c:pt>
                <c:pt idx="8">
                  <c:v>4.3499999999999999E-8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9F-448A-A11B-DD05E4781149}"/>
            </c:ext>
          </c:extLst>
        </c:ser>
        <c:ser>
          <c:idx val="0"/>
          <c:order val="3"/>
          <c:tx>
            <c:v>NEG H2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Sheet1!$B$3:$B$11</c:f>
              <c:numCache>
                <c:formatCode>0.00E+00</c:formatCode>
                <c:ptCount val="9"/>
                <c:pt idx="0">
                  <c:v>1.1199999999999999E-5</c:v>
                </c:pt>
                <c:pt idx="1">
                  <c:v>1.1199999999999999E-5</c:v>
                </c:pt>
                <c:pt idx="2">
                  <c:v>4.6500000000000004E-6</c:v>
                </c:pt>
                <c:pt idx="3">
                  <c:v>1.9400000000000001E-6</c:v>
                </c:pt>
                <c:pt idx="4">
                  <c:v>8.0800000000000004E-7</c:v>
                </c:pt>
                <c:pt idx="5">
                  <c:v>3.3500000000000002E-7</c:v>
                </c:pt>
                <c:pt idx="6">
                  <c:v>1.4000000000000001E-7</c:v>
                </c:pt>
                <c:pt idx="7">
                  <c:v>5.8299999999999999E-8</c:v>
                </c:pt>
                <c:pt idx="8">
                  <c:v>2.4200000000000002E-8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9F-448A-A11B-DD05E4781149}"/>
            </c:ext>
          </c:extLst>
        </c:ser>
        <c:ser>
          <c:idx val="1"/>
          <c:order val="4"/>
          <c:tx>
            <c:v>NEG CO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Sheet1!$C$3:$C$11</c:f>
              <c:numCache>
                <c:formatCode>0.00E+00</c:formatCode>
                <c:ptCount val="9"/>
                <c:pt idx="0">
                  <c:v>3.1999999999999999E-6</c:v>
                </c:pt>
                <c:pt idx="1">
                  <c:v>3.1999999999999999E-6</c:v>
                </c:pt>
                <c:pt idx="2">
                  <c:v>1.33E-6</c:v>
                </c:pt>
                <c:pt idx="3">
                  <c:v>5.5499999999999998E-7</c:v>
                </c:pt>
                <c:pt idx="4">
                  <c:v>2.3099999999999999E-7</c:v>
                </c:pt>
                <c:pt idx="5">
                  <c:v>9.5999999999999999E-8</c:v>
                </c:pt>
                <c:pt idx="6">
                  <c:v>4.0000000000000001E-8</c:v>
                </c:pt>
                <c:pt idx="7">
                  <c:v>1.66E-8</c:v>
                </c:pt>
                <c:pt idx="8">
                  <c:v>6.8999999999999997E-9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39F-448A-A11B-DD05E4781149}"/>
            </c:ext>
          </c:extLst>
        </c:ser>
        <c:ser>
          <c:idx val="5"/>
          <c:order val="5"/>
          <c:tx>
            <c:v>NEG CO2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Sheet1!$D$3:$D$11</c:f>
              <c:numCache>
                <c:formatCode>0.00E+00</c:formatCode>
                <c:ptCount val="9"/>
                <c:pt idx="0">
                  <c:v>6.4000000000000001E-7</c:v>
                </c:pt>
                <c:pt idx="1">
                  <c:v>6.4000000000000001E-7</c:v>
                </c:pt>
                <c:pt idx="2">
                  <c:v>2.65E-7</c:v>
                </c:pt>
                <c:pt idx="3">
                  <c:v>1.11E-7</c:v>
                </c:pt>
                <c:pt idx="4">
                  <c:v>4.6000000000000002E-8</c:v>
                </c:pt>
                <c:pt idx="5">
                  <c:v>1.92E-8</c:v>
                </c:pt>
                <c:pt idx="6">
                  <c:v>7.9799999999999993E-9</c:v>
                </c:pt>
                <c:pt idx="7">
                  <c:v>3.3299999999999999E-9</c:v>
                </c:pt>
                <c:pt idx="8">
                  <c:v>1.38E-9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39F-448A-A11B-DD05E4781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212815"/>
        <c:axId val="2107213231"/>
      </c:scatterChart>
      <c:valAx>
        <c:axId val="2107212815"/>
        <c:scaling>
          <c:logBase val="10"/>
          <c:orientation val="minMax"/>
          <c:max val="9.9999999999999988E+24"/>
          <c:min val="1E+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Dose</a:t>
                </a:r>
                <a:r>
                  <a:rPr lang="en-US" sz="1050" b="1" baseline="0" dirty="0"/>
                  <a:t> [accumulated photons/m]</a:t>
                </a:r>
                <a:endParaRPr lang="en-US" sz="1050" b="1" dirty="0"/>
              </a:p>
            </c:rich>
          </c:tx>
          <c:layout>
            <c:manualLayout>
              <c:xMode val="edge"/>
              <c:yMode val="edge"/>
              <c:x val="0.40785307644080027"/>
              <c:y val="0.94431058972420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3231"/>
        <c:crosses val="autoZero"/>
        <c:crossBetween val="midCat"/>
        <c:majorUnit val="100"/>
      </c:valAx>
      <c:valAx>
        <c:axId val="2107213231"/>
        <c:scaling>
          <c:logBase val="10"/>
          <c:orientation val="minMax"/>
          <c:max val="1.0000000000000002E-2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Desorption [mol/photon]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281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7675507271349478"/>
          <c:y val="1.3244797954690716E-2"/>
          <c:w val="0.30143323735501626"/>
          <c:h val="0.324787867549390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10738622973183E-2"/>
          <c:y val="2.3504273504273504E-2"/>
          <c:w val="0.89374170959889998"/>
          <c:h val="0.853278385596440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'H2 only, 10000Ahrs'!$C$11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10000Ahrs'!$C$13:$C$112</c:f>
              <c:numCache>
                <c:formatCode>0.00E+00</c:formatCode>
                <c:ptCount val="100"/>
                <c:pt idx="0">
                  <c:v>2.7779400000000001E-10</c:v>
                </c:pt>
                <c:pt idx="1">
                  <c:v>3.3160500000000001E-10</c:v>
                </c:pt>
                <c:pt idx="2">
                  <c:v>4.0533699999999999E-10</c:v>
                </c:pt>
                <c:pt idx="3">
                  <c:v>4.8140300000000004E-10</c:v>
                </c:pt>
                <c:pt idx="4">
                  <c:v>5.7288400000000002E-10</c:v>
                </c:pt>
                <c:pt idx="5">
                  <c:v>6.5467600000000003E-10</c:v>
                </c:pt>
                <c:pt idx="6">
                  <c:v>7.3956099999999999E-10</c:v>
                </c:pt>
                <c:pt idx="7">
                  <c:v>8.3183400000000005E-10</c:v>
                </c:pt>
                <c:pt idx="8">
                  <c:v>9.4579399999999993E-10</c:v>
                </c:pt>
                <c:pt idx="9">
                  <c:v>1.03413E-9</c:v>
                </c:pt>
                <c:pt idx="10">
                  <c:v>1.1495800000000001E-9</c:v>
                </c:pt>
                <c:pt idx="11">
                  <c:v>1.2603799999999999E-9</c:v>
                </c:pt>
                <c:pt idx="12">
                  <c:v>1.3815E-9</c:v>
                </c:pt>
                <c:pt idx="13">
                  <c:v>1.51497E-9</c:v>
                </c:pt>
                <c:pt idx="14">
                  <c:v>1.6694E-9</c:v>
                </c:pt>
                <c:pt idx="15">
                  <c:v>1.78908E-9</c:v>
                </c:pt>
                <c:pt idx="16">
                  <c:v>1.9228099999999999E-9</c:v>
                </c:pt>
                <c:pt idx="17">
                  <c:v>2.0696600000000001E-9</c:v>
                </c:pt>
                <c:pt idx="18">
                  <c:v>2.2283800000000001E-9</c:v>
                </c:pt>
                <c:pt idx="19">
                  <c:v>2.4323099999999998E-9</c:v>
                </c:pt>
                <c:pt idx="20">
                  <c:v>2.60134E-9</c:v>
                </c:pt>
                <c:pt idx="21">
                  <c:v>2.7582999999999999E-9</c:v>
                </c:pt>
                <c:pt idx="22">
                  <c:v>2.9084600000000001E-9</c:v>
                </c:pt>
                <c:pt idx="23">
                  <c:v>3.0808900000000001E-9</c:v>
                </c:pt>
                <c:pt idx="24">
                  <c:v>3.1840599999999999E-9</c:v>
                </c:pt>
                <c:pt idx="25">
                  <c:v>3.2859099999999999E-9</c:v>
                </c:pt>
                <c:pt idx="26">
                  <c:v>3.3434100000000001E-9</c:v>
                </c:pt>
                <c:pt idx="27">
                  <c:v>3.4332000000000001E-9</c:v>
                </c:pt>
                <c:pt idx="28">
                  <c:v>3.4646299999999999E-9</c:v>
                </c:pt>
                <c:pt idx="29">
                  <c:v>3.4830799999999999E-9</c:v>
                </c:pt>
                <c:pt idx="30">
                  <c:v>3.4249799999999999E-9</c:v>
                </c:pt>
                <c:pt idx="31">
                  <c:v>3.3267600000000002E-9</c:v>
                </c:pt>
                <c:pt idx="32">
                  <c:v>3.23754E-9</c:v>
                </c:pt>
                <c:pt idx="33">
                  <c:v>3.1255099999999999E-9</c:v>
                </c:pt>
                <c:pt idx="34">
                  <c:v>3.0388399999999998E-9</c:v>
                </c:pt>
                <c:pt idx="35">
                  <c:v>2.9073899999999998E-9</c:v>
                </c:pt>
                <c:pt idx="36">
                  <c:v>2.8246900000000001E-9</c:v>
                </c:pt>
                <c:pt idx="37">
                  <c:v>2.7460599999999999E-9</c:v>
                </c:pt>
                <c:pt idx="38">
                  <c:v>2.6893800000000001E-9</c:v>
                </c:pt>
                <c:pt idx="39">
                  <c:v>2.63303E-9</c:v>
                </c:pt>
                <c:pt idx="40">
                  <c:v>2.6443899999999998E-9</c:v>
                </c:pt>
                <c:pt idx="41">
                  <c:v>2.9660200000000001E-9</c:v>
                </c:pt>
                <c:pt idx="42">
                  <c:v>3.4293400000000001E-9</c:v>
                </c:pt>
                <c:pt idx="43">
                  <c:v>4.1884199999999999E-9</c:v>
                </c:pt>
                <c:pt idx="44">
                  <c:v>4.5701899999999999E-9</c:v>
                </c:pt>
                <c:pt idx="45">
                  <c:v>4.8463499999999999E-9</c:v>
                </c:pt>
                <c:pt idx="46">
                  <c:v>4.9146000000000004E-9</c:v>
                </c:pt>
                <c:pt idx="47">
                  <c:v>4.8981799999999997E-9</c:v>
                </c:pt>
                <c:pt idx="48">
                  <c:v>4.7384399999999996E-9</c:v>
                </c:pt>
                <c:pt idx="49">
                  <c:v>4.4481099999999999E-9</c:v>
                </c:pt>
                <c:pt idx="50">
                  <c:v>4.0624800000000002E-9</c:v>
                </c:pt>
                <c:pt idx="51">
                  <c:v>3.8074400000000002E-9</c:v>
                </c:pt>
                <c:pt idx="52">
                  <c:v>4.3100399999999997E-9</c:v>
                </c:pt>
                <c:pt idx="53">
                  <c:v>4.6059499999999998E-9</c:v>
                </c:pt>
                <c:pt idx="54">
                  <c:v>4.7343199999999998E-9</c:v>
                </c:pt>
                <c:pt idx="55">
                  <c:v>4.6921499999999998E-9</c:v>
                </c:pt>
                <c:pt idx="56">
                  <c:v>4.5496999999999997E-9</c:v>
                </c:pt>
                <c:pt idx="57">
                  <c:v>4.1908199999999998E-9</c:v>
                </c:pt>
                <c:pt idx="58">
                  <c:v>3.6817100000000001E-9</c:v>
                </c:pt>
                <c:pt idx="59">
                  <c:v>2.9990000000000001E-9</c:v>
                </c:pt>
                <c:pt idx="60">
                  <c:v>2.13515E-9</c:v>
                </c:pt>
                <c:pt idx="61">
                  <c:v>1.2986099999999999E-9</c:v>
                </c:pt>
                <c:pt idx="62">
                  <c:v>1.1480400000000001E-9</c:v>
                </c:pt>
                <c:pt idx="63">
                  <c:v>9.7570099999999996E-10</c:v>
                </c:pt>
                <c:pt idx="64">
                  <c:v>7.6353199999999996E-10</c:v>
                </c:pt>
                <c:pt idx="65">
                  <c:v>8.0220600000000003E-10</c:v>
                </c:pt>
                <c:pt idx="66">
                  <c:v>1.0508499999999999E-9</c:v>
                </c:pt>
                <c:pt idx="67">
                  <c:v>1.24588E-9</c:v>
                </c:pt>
                <c:pt idx="68">
                  <c:v>1.4239800000000001E-9</c:v>
                </c:pt>
                <c:pt idx="69">
                  <c:v>1.5826499999999999E-9</c:v>
                </c:pt>
                <c:pt idx="70">
                  <c:v>1.7314799999999999E-9</c:v>
                </c:pt>
                <c:pt idx="71">
                  <c:v>1.8712999999999999E-9</c:v>
                </c:pt>
                <c:pt idx="72">
                  <c:v>2.04068E-9</c:v>
                </c:pt>
                <c:pt idx="73">
                  <c:v>2.1632700000000001E-9</c:v>
                </c:pt>
                <c:pt idx="74">
                  <c:v>2.2487100000000002E-9</c:v>
                </c:pt>
                <c:pt idx="75">
                  <c:v>2.3436600000000002E-9</c:v>
                </c:pt>
                <c:pt idx="76">
                  <c:v>2.3872899999999999E-9</c:v>
                </c:pt>
                <c:pt idx="77">
                  <c:v>2.3757799999999998E-9</c:v>
                </c:pt>
                <c:pt idx="78">
                  <c:v>2.60319E-9</c:v>
                </c:pt>
                <c:pt idx="79">
                  <c:v>2.9380399999999999E-9</c:v>
                </c:pt>
                <c:pt idx="80">
                  <c:v>3.2029899999999999E-9</c:v>
                </c:pt>
                <c:pt idx="81">
                  <c:v>3.42644E-9</c:v>
                </c:pt>
                <c:pt idx="82">
                  <c:v>3.6010100000000002E-9</c:v>
                </c:pt>
                <c:pt idx="83">
                  <c:v>3.7453600000000004E-9</c:v>
                </c:pt>
                <c:pt idx="84">
                  <c:v>3.79085E-9</c:v>
                </c:pt>
                <c:pt idx="85">
                  <c:v>3.8243300000000002E-9</c:v>
                </c:pt>
                <c:pt idx="86">
                  <c:v>3.8180900000000004E-9</c:v>
                </c:pt>
                <c:pt idx="87">
                  <c:v>3.7286699999999997E-9</c:v>
                </c:pt>
                <c:pt idx="88">
                  <c:v>3.7305699999999999E-9</c:v>
                </c:pt>
                <c:pt idx="89">
                  <c:v>4.2199999999999999E-9</c:v>
                </c:pt>
                <c:pt idx="90">
                  <c:v>4.61598E-9</c:v>
                </c:pt>
                <c:pt idx="91">
                  <c:v>4.9380299999999997E-9</c:v>
                </c:pt>
                <c:pt idx="92">
                  <c:v>5.1998100000000001E-9</c:v>
                </c:pt>
                <c:pt idx="93">
                  <c:v>5.4387499999999996E-9</c:v>
                </c:pt>
                <c:pt idx="94">
                  <c:v>5.6540100000000004E-9</c:v>
                </c:pt>
                <c:pt idx="95">
                  <c:v>5.8235199999999998E-9</c:v>
                </c:pt>
                <c:pt idx="96">
                  <c:v>5.9173699999999998E-9</c:v>
                </c:pt>
                <c:pt idx="97">
                  <c:v>5.9855400000000004E-9</c:v>
                </c:pt>
                <c:pt idx="98">
                  <c:v>6.011E-9</c:v>
                </c:pt>
                <c:pt idx="99">
                  <c:v>6.0090299999999999E-9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C-4A57-AA2B-E09796DC7C41}"/>
            </c:ext>
          </c:extLst>
        </c:ser>
        <c:ser>
          <c:idx val="1"/>
          <c:order val="1"/>
          <c:tx>
            <c:strRef>
              <c:f>'H2 only, 10000Ahrs'!$H$11</c:f>
              <c:strCache>
                <c:ptCount val="1"/>
                <c:pt idx="0">
                  <c:v>6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  <c:extLst xmlns:c15="http://schemas.microsoft.com/office/drawing/2012/chart"/>
            </c:numRef>
          </c:xVal>
          <c:yVal>
            <c:numRef>
              <c:f>'H2 only, 10000Ahrs'!$H$13:$H$112</c:f>
              <c:numCache>
                <c:formatCode>0.00E+00</c:formatCode>
                <c:ptCount val="100"/>
                <c:pt idx="0">
                  <c:v>2.7273200000000002E-10</c:v>
                </c:pt>
                <c:pt idx="1">
                  <c:v>3.39347E-10</c:v>
                </c:pt>
                <c:pt idx="2">
                  <c:v>3.9446999999999998E-10</c:v>
                </c:pt>
                <c:pt idx="3">
                  <c:v>4.7873900000000004E-10</c:v>
                </c:pt>
                <c:pt idx="4">
                  <c:v>5.5711900000000003E-10</c:v>
                </c:pt>
                <c:pt idx="5">
                  <c:v>6.3501700000000002E-10</c:v>
                </c:pt>
                <c:pt idx="6">
                  <c:v>7.3671000000000003E-10</c:v>
                </c:pt>
                <c:pt idx="7">
                  <c:v>8.13436E-10</c:v>
                </c:pt>
                <c:pt idx="8">
                  <c:v>9.2408199999999999E-10</c:v>
                </c:pt>
                <c:pt idx="9">
                  <c:v>1.01277E-9</c:v>
                </c:pt>
                <c:pt idx="10">
                  <c:v>1.13689E-9</c:v>
                </c:pt>
                <c:pt idx="11">
                  <c:v>1.27758E-9</c:v>
                </c:pt>
                <c:pt idx="12">
                  <c:v>1.3659E-9</c:v>
                </c:pt>
                <c:pt idx="13">
                  <c:v>1.50232E-9</c:v>
                </c:pt>
                <c:pt idx="14">
                  <c:v>1.7294599999999999E-9</c:v>
                </c:pt>
                <c:pt idx="15">
                  <c:v>1.8667400000000001E-9</c:v>
                </c:pt>
                <c:pt idx="16">
                  <c:v>2.0659799999999999E-9</c:v>
                </c:pt>
                <c:pt idx="17">
                  <c:v>2.1914600000000002E-9</c:v>
                </c:pt>
                <c:pt idx="18">
                  <c:v>2.3714699999999999E-9</c:v>
                </c:pt>
                <c:pt idx="19">
                  <c:v>2.5563900000000001E-9</c:v>
                </c:pt>
                <c:pt idx="20">
                  <c:v>2.6745100000000001E-9</c:v>
                </c:pt>
                <c:pt idx="21">
                  <c:v>2.9302499999999999E-9</c:v>
                </c:pt>
                <c:pt idx="22">
                  <c:v>3.2265799999999998E-9</c:v>
                </c:pt>
                <c:pt idx="23">
                  <c:v>3.3453799999999999E-9</c:v>
                </c:pt>
                <c:pt idx="24">
                  <c:v>3.39602E-9</c:v>
                </c:pt>
                <c:pt idx="25">
                  <c:v>3.5517600000000002E-9</c:v>
                </c:pt>
                <c:pt idx="26">
                  <c:v>3.68107E-9</c:v>
                </c:pt>
                <c:pt idx="27">
                  <c:v>3.86816E-9</c:v>
                </c:pt>
                <c:pt idx="28">
                  <c:v>3.8859499999999998E-9</c:v>
                </c:pt>
                <c:pt idx="29">
                  <c:v>3.8857000000000003E-9</c:v>
                </c:pt>
                <c:pt idx="30">
                  <c:v>3.7881999999999998E-9</c:v>
                </c:pt>
                <c:pt idx="31">
                  <c:v>3.7689700000000001E-9</c:v>
                </c:pt>
                <c:pt idx="32">
                  <c:v>3.68732E-9</c:v>
                </c:pt>
                <c:pt idx="33">
                  <c:v>3.57108E-9</c:v>
                </c:pt>
                <c:pt idx="34">
                  <c:v>3.4528500000000001E-9</c:v>
                </c:pt>
                <c:pt idx="35">
                  <c:v>3.3859499999999999E-9</c:v>
                </c:pt>
                <c:pt idx="36">
                  <c:v>3.2974100000000001E-9</c:v>
                </c:pt>
                <c:pt idx="37">
                  <c:v>3.20363E-9</c:v>
                </c:pt>
                <c:pt idx="38">
                  <c:v>3.1202099999999999E-9</c:v>
                </c:pt>
                <c:pt idx="39">
                  <c:v>3.06808E-9</c:v>
                </c:pt>
                <c:pt idx="40">
                  <c:v>3.0648099999999999E-9</c:v>
                </c:pt>
                <c:pt idx="41">
                  <c:v>3.5926400000000001E-9</c:v>
                </c:pt>
                <c:pt idx="42">
                  <c:v>4.3043900000000003E-9</c:v>
                </c:pt>
                <c:pt idx="43">
                  <c:v>5.6965799999999998E-9</c:v>
                </c:pt>
                <c:pt idx="44">
                  <c:v>6.4871500000000003E-9</c:v>
                </c:pt>
                <c:pt idx="45">
                  <c:v>6.95289E-9</c:v>
                </c:pt>
                <c:pt idx="46">
                  <c:v>7.3033599999999999E-9</c:v>
                </c:pt>
                <c:pt idx="47">
                  <c:v>7.5982899999999994E-9</c:v>
                </c:pt>
                <c:pt idx="48">
                  <c:v>7.8298699999999996E-9</c:v>
                </c:pt>
                <c:pt idx="49">
                  <c:v>7.8832999999999999E-9</c:v>
                </c:pt>
                <c:pt idx="50">
                  <c:v>7.8639800000000004E-9</c:v>
                </c:pt>
                <c:pt idx="51">
                  <c:v>8.2305899999999994E-9</c:v>
                </c:pt>
                <c:pt idx="52">
                  <c:v>1.03899E-8</c:v>
                </c:pt>
                <c:pt idx="53">
                  <c:v>1.22879E-8</c:v>
                </c:pt>
                <c:pt idx="54">
                  <c:v>1.3857299999999999E-8</c:v>
                </c:pt>
                <c:pt idx="55">
                  <c:v>1.5440300000000001E-8</c:v>
                </c:pt>
                <c:pt idx="56">
                  <c:v>1.6951399999999999E-8</c:v>
                </c:pt>
                <c:pt idx="57">
                  <c:v>1.8103399999999999E-8</c:v>
                </c:pt>
                <c:pt idx="58">
                  <c:v>1.8980100000000001E-8</c:v>
                </c:pt>
                <c:pt idx="59">
                  <c:v>2.01996E-8</c:v>
                </c:pt>
                <c:pt idx="60">
                  <c:v>2.09103E-8</c:v>
                </c:pt>
                <c:pt idx="61">
                  <c:v>2.14413E-8</c:v>
                </c:pt>
                <c:pt idx="62">
                  <c:v>2.2285800000000001E-8</c:v>
                </c:pt>
                <c:pt idx="63">
                  <c:v>2.2760599999999999E-8</c:v>
                </c:pt>
                <c:pt idx="64">
                  <c:v>2.2847100000000001E-8</c:v>
                </c:pt>
                <c:pt idx="65">
                  <c:v>2.34028E-8</c:v>
                </c:pt>
                <c:pt idx="66">
                  <c:v>2.36951E-8</c:v>
                </c:pt>
                <c:pt idx="67">
                  <c:v>2.38827E-8</c:v>
                </c:pt>
                <c:pt idx="68">
                  <c:v>2.4217000000000001E-8</c:v>
                </c:pt>
                <c:pt idx="69">
                  <c:v>2.4351999999999999E-8</c:v>
                </c:pt>
                <c:pt idx="70">
                  <c:v>2.4422499999999999E-8</c:v>
                </c:pt>
                <c:pt idx="71">
                  <c:v>2.4731799999999998E-8</c:v>
                </c:pt>
                <c:pt idx="72">
                  <c:v>2.5192900000000001E-8</c:v>
                </c:pt>
                <c:pt idx="73">
                  <c:v>2.5484300000000001E-8</c:v>
                </c:pt>
                <c:pt idx="74">
                  <c:v>2.5841899999999999E-8</c:v>
                </c:pt>
                <c:pt idx="75">
                  <c:v>2.5932200000000001E-8</c:v>
                </c:pt>
                <c:pt idx="76">
                  <c:v>2.5962499999999998E-8</c:v>
                </c:pt>
                <c:pt idx="77">
                  <c:v>2.6169000000000001E-8</c:v>
                </c:pt>
                <c:pt idx="78">
                  <c:v>2.6176400000000001E-8</c:v>
                </c:pt>
                <c:pt idx="79">
                  <c:v>2.6125200000000002E-8</c:v>
                </c:pt>
                <c:pt idx="80">
                  <c:v>2.6295900000000001E-8</c:v>
                </c:pt>
                <c:pt idx="81">
                  <c:v>2.62402E-8</c:v>
                </c:pt>
                <c:pt idx="82">
                  <c:v>2.61461E-8</c:v>
                </c:pt>
                <c:pt idx="83">
                  <c:v>2.5975299999999999E-8</c:v>
                </c:pt>
                <c:pt idx="84">
                  <c:v>2.5786899999999999E-8</c:v>
                </c:pt>
                <c:pt idx="85">
                  <c:v>2.5613799999999999E-8</c:v>
                </c:pt>
                <c:pt idx="86">
                  <c:v>2.5442899999999999E-8</c:v>
                </c:pt>
                <c:pt idx="87">
                  <c:v>2.5198799999999999E-8</c:v>
                </c:pt>
                <c:pt idx="88">
                  <c:v>2.4957700000000001E-8</c:v>
                </c:pt>
                <c:pt idx="89">
                  <c:v>2.4588300000000001E-8</c:v>
                </c:pt>
                <c:pt idx="90">
                  <c:v>2.42048E-8</c:v>
                </c:pt>
                <c:pt idx="91">
                  <c:v>2.37091E-8</c:v>
                </c:pt>
                <c:pt idx="92">
                  <c:v>2.3282099999999998E-8</c:v>
                </c:pt>
                <c:pt idx="93">
                  <c:v>2.2881799999999998E-8</c:v>
                </c:pt>
                <c:pt idx="94">
                  <c:v>2.2266100000000001E-8</c:v>
                </c:pt>
                <c:pt idx="95">
                  <c:v>2.16939E-8</c:v>
                </c:pt>
                <c:pt idx="96">
                  <c:v>2.1022199999999999E-8</c:v>
                </c:pt>
                <c:pt idx="97">
                  <c:v>2.04815E-8</c:v>
                </c:pt>
                <c:pt idx="98">
                  <c:v>1.96364E-8</c:v>
                </c:pt>
                <c:pt idx="99">
                  <c:v>1.8923200000000001E-8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9DBC-4A57-AA2B-E09796DC7C41}"/>
            </c:ext>
          </c:extLst>
        </c:ser>
        <c:ser>
          <c:idx val="2"/>
          <c:order val="2"/>
          <c:tx>
            <c:v>100Ahr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'H2 only, 100Ahrs'!$B$13:$B$112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100Ahrs'!$H$13:$H$112</c:f>
              <c:numCache>
                <c:formatCode>0.00E+00</c:formatCode>
                <c:ptCount val="100"/>
                <c:pt idx="0">
                  <c:v>2.6946299999999998E-9</c:v>
                </c:pt>
                <c:pt idx="1">
                  <c:v>3.0482699999999999E-9</c:v>
                </c:pt>
                <c:pt idx="2">
                  <c:v>3.6688499999999998E-9</c:v>
                </c:pt>
                <c:pt idx="3">
                  <c:v>4.4982500000000003E-9</c:v>
                </c:pt>
                <c:pt idx="4">
                  <c:v>5.1026600000000002E-9</c:v>
                </c:pt>
                <c:pt idx="5">
                  <c:v>6.0052899999999996E-9</c:v>
                </c:pt>
                <c:pt idx="6">
                  <c:v>7.0610999999999999E-9</c:v>
                </c:pt>
                <c:pt idx="7">
                  <c:v>8.3602700000000001E-9</c:v>
                </c:pt>
                <c:pt idx="8">
                  <c:v>8.9152199999999997E-9</c:v>
                </c:pt>
                <c:pt idx="9">
                  <c:v>1.0117800000000001E-8</c:v>
                </c:pt>
                <c:pt idx="10">
                  <c:v>1.1270700000000001E-8</c:v>
                </c:pt>
                <c:pt idx="11">
                  <c:v>1.3141E-8</c:v>
                </c:pt>
                <c:pt idx="12">
                  <c:v>1.3931000000000001E-8</c:v>
                </c:pt>
                <c:pt idx="13">
                  <c:v>1.54316E-8</c:v>
                </c:pt>
                <c:pt idx="14">
                  <c:v>1.65401E-8</c:v>
                </c:pt>
                <c:pt idx="15">
                  <c:v>1.7783800000000001E-8</c:v>
                </c:pt>
                <c:pt idx="16">
                  <c:v>1.8631099999999999E-8</c:v>
                </c:pt>
                <c:pt idx="17">
                  <c:v>2.0131399999999999E-8</c:v>
                </c:pt>
                <c:pt idx="18">
                  <c:v>2.18025E-8</c:v>
                </c:pt>
                <c:pt idx="19">
                  <c:v>2.3476300000000001E-8</c:v>
                </c:pt>
                <c:pt idx="20">
                  <c:v>2.63405E-8</c:v>
                </c:pt>
                <c:pt idx="21">
                  <c:v>2.8727200000000001E-8</c:v>
                </c:pt>
                <c:pt idx="22">
                  <c:v>3.1417399999999998E-8</c:v>
                </c:pt>
                <c:pt idx="23">
                  <c:v>3.2759700000000001E-8</c:v>
                </c:pt>
                <c:pt idx="24">
                  <c:v>3.39021E-8</c:v>
                </c:pt>
                <c:pt idx="25">
                  <c:v>3.4942299999999999E-8</c:v>
                </c:pt>
                <c:pt idx="26">
                  <c:v>3.4358299999999999E-8</c:v>
                </c:pt>
                <c:pt idx="27">
                  <c:v>3.5793199999999999E-8</c:v>
                </c:pt>
                <c:pt idx="28">
                  <c:v>3.6788599999999998E-8</c:v>
                </c:pt>
                <c:pt idx="29">
                  <c:v>3.6672300000000002E-8</c:v>
                </c:pt>
                <c:pt idx="30">
                  <c:v>3.78679E-8</c:v>
                </c:pt>
                <c:pt idx="31">
                  <c:v>3.6594899999999999E-8</c:v>
                </c:pt>
                <c:pt idx="32">
                  <c:v>3.6019599999999999E-8</c:v>
                </c:pt>
                <c:pt idx="33">
                  <c:v>3.5026499999999999E-8</c:v>
                </c:pt>
                <c:pt idx="34">
                  <c:v>3.4726100000000002E-8</c:v>
                </c:pt>
                <c:pt idx="35">
                  <c:v>3.4234900000000003E-8</c:v>
                </c:pt>
                <c:pt idx="36">
                  <c:v>3.2943599999999999E-8</c:v>
                </c:pt>
                <c:pt idx="37">
                  <c:v>3.3076700000000003E-8</c:v>
                </c:pt>
                <c:pt idx="38">
                  <c:v>3.2413500000000001E-8</c:v>
                </c:pt>
                <c:pt idx="39">
                  <c:v>3.24743E-8</c:v>
                </c:pt>
                <c:pt idx="40">
                  <c:v>3.2802999999999999E-8</c:v>
                </c:pt>
                <c:pt idx="41">
                  <c:v>3.8992299999999999E-8</c:v>
                </c:pt>
                <c:pt idx="42">
                  <c:v>4.8761600000000002E-8</c:v>
                </c:pt>
                <c:pt idx="43">
                  <c:v>6.4595500000000004E-8</c:v>
                </c:pt>
                <c:pt idx="44">
                  <c:v>7.5996300000000004E-8</c:v>
                </c:pt>
                <c:pt idx="45">
                  <c:v>8.0642800000000005E-8</c:v>
                </c:pt>
                <c:pt idx="46">
                  <c:v>8.7902599999999995E-8</c:v>
                </c:pt>
                <c:pt idx="47">
                  <c:v>9.1506199999999997E-8</c:v>
                </c:pt>
                <c:pt idx="48">
                  <c:v>9.4698799999999996E-8</c:v>
                </c:pt>
                <c:pt idx="49">
                  <c:v>9.8924400000000001E-8</c:v>
                </c:pt>
                <c:pt idx="50">
                  <c:v>9.8939600000000003E-8</c:v>
                </c:pt>
                <c:pt idx="51">
                  <c:v>1.03024E-7</c:v>
                </c:pt>
                <c:pt idx="52">
                  <c:v>1.28018E-7</c:v>
                </c:pt>
                <c:pt idx="53">
                  <c:v>1.47014E-7</c:v>
                </c:pt>
                <c:pt idx="54">
                  <c:v>1.6854800000000001E-7</c:v>
                </c:pt>
                <c:pt idx="55">
                  <c:v>1.88781E-7</c:v>
                </c:pt>
                <c:pt idx="56">
                  <c:v>2.0820800000000001E-7</c:v>
                </c:pt>
                <c:pt idx="57">
                  <c:v>2.2081200000000001E-7</c:v>
                </c:pt>
                <c:pt idx="58">
                  <c:v>2.3566999999999999E-7</c:v>
                </c:pt>
                <c:pt idx="59">
                  <c:v>2.4464600000000001E-7</c:v>
                </c:pt>
                <c:pt idx="60">
                  <c:v>2.5394400000000001E-7</c:v>
                </c:pt>
                <c:pt idx="61">
                  <c:v>2.6465700000000001E-7</c:v>
                </c:pt>
                <c:pt idx="62">
                  <c:v>2.7145200000000001E-7</c:v>
                </c:pt>
                <c:pt idx="63">
                  <c:v>2.8235399999999999E-7</c:v>
                </c:pt>
                <c:pt idx="64">
                  <c:v>2.88319E-7</c:v>
                </c:pt>
                <c:pt idx="65">
                  <c:v>2.9484699999999999E-7</c:v>
                </c:pt>
                <c:pt idx="66">
                  <c:v>2.9750400000000001E-7</c:v>
                </c:pt>
                <c:pt idx="67">
                  <c:v>2.9918499999999999E-7</c:v>
                </c:pt>
                <c:pt idx="68">
                  <c:v>3.0664699999999998E-7</c:v>
                </c:pt>
                <c:pt idx="69">
                  <c:v>3.1004500000000002E-7</c:v>
                </c:pt>
                <c:pt idx="70">
                  <c:v>3.0929500000000002E-7</c:v>
                </c:pt>
                <c:pt idx="71">
                  <c:v>3.1579299999999997E-7</c:v>
                </c:pt>
                <c:pt idx="72">
                  <c:v>3.2006999999999998E-7</c:v>
                </c:pt>
                <c:pt idx="73">
                  <c:v>3.2616699999999999E-7</c:v>
                </c:pt>
                <c:pt idx="74">
                  <c:v>3.29428E-7</c:v>
                </c:pt>
                <c:pt idx="75">
                  <c:v>3.3266400000000002E-7</c:v>
                </c:pt>
                <c:pt idx="76">
                  <c:v>3.3180699999999997E-7</c:v>
                </c:pt>
                <c:pt idx="77">
                  <c:v>3.3236300000000002E-7</c:v>
                </c:pt>
                <c:pt idx="78">
                  <c:v>3.3340000000000001E-7</c:v>
                </c:pt>
                <c:pt idx="79">
                  <c:v>3.3175399999999999E-7</c:v>
                </c:pt>
                <c:pt idx="80">
                  <c:v>3.3125499999999998E-7</c:v>
                </c:pt>
                <c:pt idx="81">
                  <c:v>3.3278100000000002E-7</c:v>
                </c:pt>
                <c:pt idx="82">
                  <c:v>3.30475E-7</c:v>
                </c:pt>
                <c:pt idx="83">
                  <c:v>3.2665199999999998E-7</c:v>
                </c:pt>
                <c:pt idx="84">
                  <c:v>3.2555600000000001E-7</c:v>
                </c:pt>
                <c:pt idx="85">
                  <c:v>3.22029E-7</c:v>
                </c:pt>
                <c:pt idx="86">
                  <c:v>3.1802900000000002E-7</c:v>
                </c:pt>
                <c:pt idx="87">
                  <c:v>3.1481499999999998E-7</c:v>
                </c:pt>
                <c:pt idx="88">
                  <c:v>3.0887399999999999E-7</c:v>
                </c:pt>
                <c:pt idx="89">
                  <c:v>3.0532100000000001E-7</c:v>
                </c:pt>
                <c:pt idx="90">
                  <c:v>2.988E-7</c:v>
                </c:pt>
                <c:pt idx="91">
                  <c:v>2.9021699999999998E-7</c:v>
                </c:pt>
                <c:pt idx="92">
                  <c:v>2.8402700000000001E-7</c:v>
                </c:pt>
                <c:pt idx="93">
                  <c:v>2.77184E-7</c:v>
                </c:pt>
                <c:pt idx="94">
                  <c:v>2.7003300000000002E-7</c:v>
                </c:pt>
                <c:pt idx="95">
                  <c:v>2.6292900000000001E-7</c:v>
                </c:pt>
                <c:pt idx="96">
                  <c:v>2.5400999999999998E-7</c:v>
                </c:pt>
                <c:pt idx="97">
                  <c:v>2.4566700000000003E-7</c:v>
                </c:pt>
                <c:pt idx="98">
                  <c:v>2.3645700000000001E-7</c:v>
                </c:pt>
                <c:pt idx="99">
                  <c:v>2.2752299999999999E-7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BC-4A57-AA2B-E09796DC7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58719"/>
        <c:axId val="1814173695"/>
        <c:extLst/>
      </c:scatterChart>
      <c:valAx>
        <c:axId val="1814158719"/>
        <c:scaling>
          <c:orientation val="maxMin"/>
          <c:max val="5"/>
          <c:min val="-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73695"/>
        <c:crosses val="autoZero"/>
        <c:crossBetween val="midCat"/>
        <c:majorUnit val="1"/>
      </c:valAx>
      <c:valAx>
        <c:axId val="1814173695"/>
        <c:scaling>
          <c:logBase val="10"/>
          <c:orientation val="minMax"/>
          <c:max val="5.000000000000003E-7"/>
          <c:min val="5.0000000000000024E-10"/>
        </c:scaling>
        <c:delete val="0"/>
        <c:axPos val="r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ys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[mbar]</a:t>
                </a:r>
              </a:p>
            </c:rich>
          </c:tx>
          <c:layout>
            <c:manualLayout>
              <c:xMode val="edge"/>
              <c:yMode val="edge"/>
              <c:x val="6.0296946793272615E-3"/>
              <c:y val="0.38838313480045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58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6/16/22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6/16/22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3"/>
            <a:ext cx="2057400" cy="36512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3"/>
            <a:ext cx="2057400" cy="365125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1310.2495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" y="1387557"/>
            <a:ext cx="9118359" cy="204144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Beam Backgrounds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we should care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134" y="3730083"/>
            <a:ext cx="5414866" cy="15948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Elke-Caroline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(BNL)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Co-Associate Director for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EIC Experimental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June 16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97B43606-03C3-4AC1-A4D9-7C865E30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5" t="12508" r="21393" b="10137"/>
          <a:stretch/>
        </p:blipFill>
        <p:spPr>
          <a:xfrm>
            <a:off x="4068092" y="1833773"/>
            <a:ext cx="4962620" cy="3430779"/>
          </a:xfrm>
          <a:prstGeom prst="rect">
            <a:avLst/>
          </a:prstGeom>
        </p:spPr>
      </p:pic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656D-5167-DB45-80F8-7A619D13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SynRad</a:t>
            </a:r>
            <a:r>
              <a:rPr lang="en-US" dirty="0"/>
              <a:t>+/</a:t>
            </a:r>
            <a:r>
              <a:rPr lang="en-US" dirty="0" err="1"/>
              <a:t>Molflow</a:t>
            </a:r>
            <a:r>
              <a:rPr lang="en-US" dirty="0"/>
              <a:t>+ Coupled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B3EF-6595-430C-AB4B-59A9D2088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5" t="10556" r="10531" b="12579"/>
          <a:stretch/>
        </p:blipFill>
        <p:spPr>
          <a:xfrm>
            <a:off x="113288" y="968529"/>
            <a:ext cx="5908870" cy="293896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07C36C-8405-4237-84E4-7D5D8FF1D88E}"/>
              </a:ext>
            </a:extLst>
          </p:cNvPr>
          <p:cNvCxnSpPr>
            <a:cxnSpLocks/>
          </p:cNvCxnSpPr>
          <p:nvPr/>
        </p:nvCxnSpPr>
        <p:spPr>
          <a:xfrm>
            <a:off x="1956185" y="1626017"/>
            <a:ext cx="277142" cy="11340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F21BA8C-287B-41C9-8246-CDD58AD221DC}"/>
              </a:ext>
            </a:extLst>
          </p:cNvPr>
          <p:cNvSpPr txBox="1"/>
          <p:nvPr/>
        </p:nvSpPr>
        <p:spPr>
          <a:xfrm>
            <a:off x="1098782" y="1435589"/>
            <a:ext cx="928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 ports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91BBB8-CB1D-428C-AA15-69B4A889D5AD}"/>
              </a:ext>
            </a:extLst>
          </p:cNvPr>
          <p:cNvCxnSpPr>
            <a:cxnSpLocks/>
          </p:cNvCxnSpPr>
          <p:nvPr/>
        </p:nvCxnSpPr>
        <p:spPr>
          <a:xfrm flipH="1">
            <a:off x="1893536" y="1626017"/>
            <a:ext cx="62649" cy="12142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05D23A3-9E85-4E94-81D4-BFE44BBAF71D}"/>
              </a:ext>
            </a:extLst>
          </p:cNvPr>
          <p:cNvCxnSpPr>
            <a:cxnSpLocks/>
          </p:cNvCxnSpPr>
          <p:nvPr/>
        </p:nvCxnSpPr>
        <p:spPr>
          <a:xfrm>
            <a:off x="1956185" y="1626017"/>
            <a:ext cx="720675" cy="8872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B394C-7793-4376-A722-4EE4B0B518D1}"/>
              </a:ext>
            </a:extLst>
          </p:cNvPr>
          <p:cNvCxnSpPr>
            <a:cxnSpLocks/>
          </p:cNvCxnSpPr>
          <p:nvPr/>
        </p:nvCxnSpPr>
        <p:spPr>
          <a:xfrm>
            <a:off x="1956185" y="1626017"/>
            <a:ext cx="865435" cy="3520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BCD5999-8488-4054-8C64-DB6ED2A83AE0}"/>
              </a:ext>
            </a:extLst>
          </p:cNvPr>
          <p:cNvSpPr txBox="1"/>
          <p:nvPr/>
        </p:nvSpPr>
        <p:spPr>
          <a:xfrm>
            <a:off x="176507" y="2298365"/>
            <a:ext cx="138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Photon flux density on surfaces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CAD71A-CDF6-4815-B72B-B218C9C19CA4}"/>
              </a:ext>
            </a:extLst>
          </p:cNvPr>
          <p:cNvCxnSpPr>
            <a:cxnSpLocks/>
          </p:cNvCxnSpPr>
          <p:nvPr/>
        </p:nvCxnSpPr>
        <p:spPr>
          <a:xfrm>
            <a:off x="1030184" y="2773180"/>
            <a:ext cx="207897" cy="33290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1F13A3A-5B6B-4CAA-B732-3128DE9FE36E}"/>
              </a:ext>
            </a:extLst>
          </p:cNvPr>
          <p:cNvSpPr txBox="1"/>
          <p:nvPr/>
        </p:nvSpPr>
        <p:spPr>
          <a:xfrm>
            <a:off x="7002190" y="4535705"/>
            <a:ext cx="12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profile along beamlines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878FD4-14FA-4BE7-8ADB-260B2AB5869B}"/>
              </a:ext>
            </a:extLst>
          </p:cNvPr>
          <p:cNvCxnSpPr>
            <a:cxnSpLocks/>
          </p:cNvCxnSpPr>
          <p:nvPr/>
        </p:nvCxnSpPr>
        <p:spPr>
          <a:xfrm flipH="1" flipV="1">
            <a:off x="6280780" y="3975468"/>
            <a:ext cx="830819" cy="59683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E3DC116-5B43-460C-BFDB-F9E950B1BA7E}"/>
              </a:ext>
            </a:extLst>
          </p:cNvPr>
          <p:cNvCxnSpPr>
            <a:cxnSpLocks/>
          </p:cNvCxnSpPr>
          <p:nvPr/>
        </p:nvCxnSpPr>
        <p:spPr>
          <a:xfrm flipH="1" flipV="1">
            <a:off x="6350947" y="3781231"/>
            <a:ext cx="760652" cy="7910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5C24351-1456-4842-80E0-210852ADE6ED}"/>
              </a:ext>
            </a:extLst>
          </p:cNvPr>
          <p:cNvGraphicFramePr>
            <a:graphicFrameLocks/>
          </p:cNvGraphicFramePr>
          <p:nvPr/>
        </p:nvGraphicFramePr>
        <p:xfrm>
          <a:off x="424298" y="4167098"/>
          <a:ext cx="3217118" cy="246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001527-998E-46EC-B1E1-B957233D1C18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2032857" y="3106088"/>
            <a:ext cx="0" cy="10610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CA6D07B-047F-410A-A7FF-3F9B40C3A30D}"/>
              </a:ext>
            </a:extLst>
          </p:cNvPr>
          <p:cNvSpPr txBox="1"/>
          <p:nvPr/>
        </p:nvSpPr>
        <p:spPr>
          <a:xfrm>
            <a:off x="1309101" y="3504232"/>
            <a:ext cx="16233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Convert to desorption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FD7FC2-052E-47EF-BECC-8EA114A261F4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5306464" y="5149259"/>
            <a:ext cx="0" cy="67614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E1BC32A-D5E4-4C62-B156-7E2175DB40CC}"/>
              </a:ext>
            </a:extLst>
          </p:cNvPr>
          <p:cNvSpPr txBox="1"/>
          <p:nvPr/>
        </p:nvSpPr>
        <p:spPr>
          <a:xfrm>
            <a:off x="4277764" y="5825405"/>
            <a:ext cx="20573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Applied as surface outgassing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4DA1A7-8944-4EF2-A2CF-4CA67445A99A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3641416" y="5963904"/>
            <a:ext cx="63634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A3DEABB-75FC-4035-A090-B9094C2E4CD3}"/>
              </a:ext>
            </a:extLst>
          </p:cNvPr>
          <p:cNvCxnSpPr>
            <a:cxnSpLocks/>
          </p:cNvCxnSpPr>
          <p:nvPr/>
        </p:nvCxnSpPr>
        <p:spPr>
          <a:xfrm>
            <a:off x="5600700" y="1748400"/>
            <a:ext cx="1597951" cy="13425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C3045-DB11-4F18-BDEC-322775CB2943}"/>
              </a:ext>
            </a:extLst>
          </p:cNvPr>
          <p:cNvSpPr txBox="1"/>
          <p:nvPr/>
        </p:nvSpPr>
        <p:spPr>
          <a:xfrm>
            <a:off x="5456777" y="2114400"/>
            <a:ext cx="18147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Geometry imported from </a:t>
            </a:r>
            <a:r>
              <a:rPr lang="en-US" sz="1200" dirty="0" err="1"/>
              <a:t>SynRad</a:t>
            </a:r>
            <a:r>
              <a:rPr lang="en-US" sz="1200" dirty="0"/>
              <a:t>+ to </a:t>
            </a:r>
            <a:r>
              <a:rPr lang="en-US" sz="1200" dirty="0" err="1"/>
              <a:t>Molflow</a:t>
            </a:r>
            <a:r>
              <a:rPr lang="en-US" sz="1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868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4202E79-500A-4976-9452-66EC47A37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850053"/>
              </p:ext>
            </p:extLst>
          </p:nvPr>
        </p:nvGraphicFramePr>
        <p:xfrm>
          <a:off x="64734" y="2370593"/>
          <a:ext cx="8974069" cy="358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B4C429-381B-4A0B-AD1F-1813068D7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5" t="58216" r="2062" b="32574"/>
          <a:stretch/>
        </p:blipFill>
        <p:spPr>
          <a:xfrm>
            <a:off x="781485" y="1203339"/>
            <a:ext cx="8102282" cy="47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FF040-524B-4DA7-808B-6300C465CC6D}"/>
              </a:ext>
            </a:extLst>
          </p:cNvPr>
          <p:cNvSpPr/>
          <p:nvPr/>
        </p:nvSpPr>
        <p:spPr>
          <a:xfrm>
            <a:off x="989559" y="1097775"/>
            <a:ext cx="3833187" cy="538247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6F345-9057-4AFB-9B83-A41A6F5AA767}"/>
              </a:ext>
            </a:extLst>
          </p:cNvPr>
          <p:cNvSpPr/>
          <p:nvPr/>
        </p:nvSpPr>
        <p:spPr>
          <a:xfrm>
            <a:off x="5124045" y="1106879"/>
            <a:ext cx="510929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5A12C-8728-4474-B6DE-4AB1E6491AEA}"/>
              </a:ext>
            </a:extLst>
          </p:cNvPr>
          <p:cNvSpPr/>
          <p:nvPr/>
        </p:nvSpPr>
        <p:spPr>
          <a:xfrm>
            <a:off x="7175986" y="1115982"/>
            <a:ext cx="686588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7AE95-1EC6-429C-B8A3-9E082A4D92FB}"/>
              </a:ext>
            </a:extLst>
          </p:cNvPr>
          <p:cNvSpPr txBox="1"/>
          <p:nvPr/>
        </p:nvSpPr>
        <p:spPr>
          <a:xfrm>
            <a:off x="5174100" y="1136066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574AB-9DE1-4451-8D31-F8C654EB70C5}"/>
              </a:ext>
            </a:extLst>
          </p:cNvPr>
          <p:cNvSpPr txBox="1"/>
          <p:nvPr/>
        </p:nvSpPr>
        <p:spPr>
          <a:xfrm>
            <a:off x="7307226" y="1136066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7A57B-E439-4775-A319-469ECDEB7000}"/>
              </a:ext>
            </a:extLst>
          </p:cNvPr>
          <p:cNvSpPr txBox="1"/>
          <p:nvPr/>
        </p:nvSpPr>
        <p:spPr>
          <a:xfrm>
            <a:off x="2271225" y="1116459"/>
            <a:ext cx="667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6C2857-E2A1-4C02-ADC0-E177CBB1A301}"/>
              </a:ext>
            </a:extLst>
          </p:cNvPr>
          <p:cNvCxnSpPr>
            <a:cxnSpLocks/>
          </p:cNvCxnSpPr>
          <p:nvPr/>
        </p:nvCxnSpPr>
        <p:spPr>
          <a:xfrm flipH="1">
            <a:off x="6402461" y="3425745"/>
            <a:ext cx="194878" cy="42144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E66676-F7B5-4495-9DDC-2AB148B5169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276721" y="4854944"/>
            <a:ext cx="372189" cy="30234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B43B6B-3C17-4010-BF2C-C958D8D5BC72}"/>
              </a:ext>
            </a:extLst>
          </p:cNvPr>
          <p:cNvSpPr txBox="1"/>
          <p:nvPr/>
        </p:nvSpPr>
        <p:spPr>
          <a:xfrm>
            <a:off x="1161117" y="2020106"/>
            <a:ext cx="1041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10GeV, 2.5A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B7A6A-328F-4634-BCC2-EF896CD6969E}"/>
              </a:ext>
            </a:extLst>
          </p:cNvPr>
          <p:cNvCxnSpPr>
            <a:cxnSpLocks/>
          </p:cNvCxnSpPr>
          <p:nvPr/>
        </p:nvCxnSpPr>
        <p:spPr>
          <a:xfrm flipV="1">
            <a:off x="4939567" y="1376002"/>
            <a:ext cx="0" cy="424334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8EC653-BC10-4590-8EF7-CFE5A93228A6}"/>
              </a:ext>
            </a:extLst>
          </p:cNvPr>
          <p:cNvCxnSpPr>
            <a:cxnSpLocks/>
          </p:cNvCxnSpPr>
          <p:nvPr/>
        </p:nvCxnSpPr>
        <p:spPr>
          <a:xfrm flipV="1">
            <a:off x="5750513" y="1370375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D3942C-CDB8-4BCE-BBD4-6B1E481B5BEE}"/>
              </a:ext>
            </a:extLst>
          </p:cNvPr>
          <p:cNvCxnSpPr>
            <a:cxnSpLocks/>
          </p:cNvCxnSpPr>
          <p:nvPr/>
        </p:nvCxnSpPr>
        <p:spPr>
          <a:xfrm flipV="1">
            <a:off x="6055870" y="1389982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C5CDD2-E74A-43D3-83AB-4DC5EA318DC0}"/>
              </a:ext>
            </a:extLst>
          </p:cNvPr>
          <p:cNvCxnSpPr>
            <a:cxnSpLocks/>
          </p:cNvCxnSpPr>
          <p:nvPr/>
        </p:nvCxnSpPr>
        <p:spPr>
          <a:xfrm flipV="1">
            <a:off x="7102091" y="1389982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42DFB0-8C2F-4864-A9DC-4528C9595B1A}"/>
              </a:ext>
            </a:extLst>
          </p:cNvPr>
          <p:cNvCxnSpPr>
            <a:cxnSpLocks/>
          </p:cNvCxnSpPr>
          <p:nvPr/>
        </p:nvCxnSpPr>
        <p:spPr>
          <a:xfrm flipV="1">
            <a:off x="7938066" y="1370375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49BD8DF-2030-49DD-A716-D8318381DD6F}"/>
              </a:ext>
            </a:extLst>
          </p:cNvPr>
          <p:cNvSpPr txBox="1"/>
          <p:nvPr/>
        </p:nvSpPr>
        <p:spPr>
          <a:xfrm rot="16200000">
            <a:off x="4709540" y="969095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3C4F0B-B9C5-412E-BA41-4DDDD3119E1B}"/>
              </a:ext>
            </a:extLst>
          </p:cNvPr>
          <p:cNvSpPr txBox="1"/>
          <p:nvPr/>
        </p:nvSpPr>
        <p:spPr>
          <a:xfrm rot="16200000">
            <a:off x="5507264" y="969095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A3CC45-76F5-48BB-95FA-06F940978826}"/>
              </a:ext>
            </a:extLst>
          </p:cNvPr>
          <p:cNvSpPr txBox="1"/>
          <p:nvPr/>
        </p:nvSpPr>
        <p:spPr>
          <a:xfrm rot="16200000">
            <a:off x="5825291" y="969095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2B92C-0D3A-4361-ABD8-822B7923D230}"/>
              </a:ext>
            </a:extLst>
          </p:cNvPr>
          <p:cNvSpPr txBox="1"/>
          <p:nvPr/>
        </p:nvSpPr>
        <p:spPr>
          <a:xfrm rot="16200000">
            <a:off x="6878318" y="969095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C889DB-7057-4412-9846-57D2CA705B53}"/>
              </a:ext>
            </a:extLst>
          </p:cNvPr>
          <p:cNvSpPr txBox="1"/>
          <p:nvPr/>
        </p:nvSpPr>
        <p:spPr>
          <a:xfrm rot="16200000">
            <a:off x="7696082" y="969095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52FF57-BCD7-40BE-82F9-C6CF0F289F14}"/>
              </a:ext>
            </a:extLst>
          </p:cNvPr>
          <p:cNvSpPr/>
          <p:nvPr/>
        </p:nvSpPr>
        <p:spPr>
          <a:xfrm>
            <a:off x="5029821" y="833721"/>
            <a:ext cx="3853946" cy="950076"/>
          </a:xfrm>
          <a:prstGeom prst="rect">
            <a:avLst/>
          </a:prstGeom>
          <a:solidFill>
            <a:schemeClr val="bg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06F329-215B-41F1-A121-1D97E16FF67C}"/>
              </a:ext>
            </a:extLst>
          </p:cNvPr>
          <p:cNvSpPr txBox="1"/>
          <p:nvPr/>
        </p:nvSpPr>
        <p:spPr>
          <a:xfrm rot="16200000">
            <a:off x="4097019" y="969095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FPA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D62CC2-CF2B-48EE-8D62-413EB799EC6B}"/>
              </a:ext>
            </a:extLst>
          </p:cNvPr>
          <p:cNvCxnSpPr>
            <a:cxnSpLocks/>
          </p:cNvCxnSpPr>
          <p:nvPr/>
        </p:nvCxnSpPr>
        <p:spPr>
          <a:xfrm flipV="1">
            <a:off x="855760" y="1389982"/>
            <a:ext cx="0" cy="42293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BB27CF-0EB6-4EF0-8215-2AE630E51732}"/>
              </a:ext>
            </a:extLst>
          </p:cNvPr>
          <p:cNvSpPr txBox="1"/>
          <p:nvPr/>
        </p:nvSpPr>
        <p:spPr>
          <a:xfrm rot="16200000">
            <a:off x="620924" y="969095"/>
            <a:ext cx="4539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eR</a:t>
            </a:r>
            <a:r>
              <a:rPr lang="en-US" sz="825" dirty="0"/>
              <a:t> IP1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C395451-E41D-4652-8689-7EC30263D67C}"/>
              </a:ext>
            </a:extLst>
          </p:cNvPr>
          <p:cNvSpPr txBox="1">
            <a:spLocks/>
          </p:cNvSpPr>
          <p:nvPr/>
        </p:nvSpPr>
        <p:spPr>
          <a:xfrm>
            <a:off x="628650" y="475488"/>
            <a:ext cx="7886700" cy="1078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600" dirty="0">
              <a:latin typeface="+mn-lt"/>
            </a:endParaRP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6CE58-4596-B343-BD7D-82E949FD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2" y="0"/>
            <a:ext cx="9144000" cy="584669"/>
          </a:xfrm>
        </p:spPr>
        <p:txBody>
          <a:bodyPr>
            <a:normAutofit/>
          </a:bodyPr>
          <a:lstStyle/>
          <a:p>
            <a:r>
              <a:rPr lang="en-US" dirty="0"/>
              <a:t>Pressure Profile Inside Forward Cryostat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AD46B7-42E8-40EB-A063-86E073530DA3}"/>
              </a:ext>
            </a:extLst>
          </p:cNvPr>
          <p:cNvCxnSpPr>
            <a:cxnSpLocks/>
          </p:cNvCxnSpPr>
          <p:nvPr/>
        </p:nvCxnSpPr>
        <p:spPr>
          <a:xfrm>
            <a:off x="2174643" y="3359192"/>
            <a:ext cx="297622" cy="41151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9CE1F5-E456-4910-861C-9DE875DD5094}"/>
              </a:ext>
            </a:extLst>
          </p:cNvPr>
          <p:cNvSpPr txBox="1"/>
          <p:nvPr/>
        </p:nvSpPr>
        <p:spPr>
          <a:xfrm>
            <a:off x="6306791" y="2848664"/>
            <a:ext cx="2000869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1.3e-8</a:t>
            </a:r>
          </a:p>
          <a:p>
            <a:pPr algn="ctr"/>
            <a:r>
              <a:rPr lang="en-US" sz="1050" dirty="0"/>
              <a:t>+4.5/-5m Avg: 3.3e-9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81B9A-E24D-480E-9B97-4BC7F8D95FE2}"/>
              </a:ext>
            </a:extLst>
          </p:cNvPr>
          <p:cNvSpPr txBox="1"/>
          <p:nvPr/>
        </p:nvSpPr>
        <p:spPr>
          <a:xfrm>
            <a:off x="3692825" y="4868748"/>
            <a:ext cx="1583896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all pumps</a:t>
            </a:r>
          </a:p>
          <a:p>
            <a:pPr algn="ctr"/>
            <a:r>
              <a:rPr lang="en-US" sz="1050" dirty="0"/>
              <a:t>+5/-15m Avg: 3.0e-9</a:t>
            </a:r>
          </a:p>
          <a:p>
            <a:pPr algn="ctr"/>
            <a:r>
              <a:rPr lang="en-US" sz="1050" dirty="0"/>
              <a:t>+4.5/-5m Avg: 2.7e-9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C075E-CD55-418C-BE4B-CB79C96C101D}"/>
              </a:ext>
            </a:extLst>
          </p:cNvPr>
          <p:cNvSpPr txBox="1"/>
          <p:nvPr/>
        </p:nvSpPr>
        <p:spPr>
          <a:xfrm>
            <a:off x="1286480" y="2782111"/>
            <a:ext cx="1898277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1.5e-7</a:t>
            </a:r>
          </a:p>
          <a:p>
            <a:pPr algn="ctr"/>
            <a:r>
              <a:rPr lang="en-US" sz="1050" dirty="0"/>
              <a:t>+4.5/-5m Avg: 3.5e-8</a:t>
            </a:r>
          </a:p>
        </p:txBody>
      </p:sp>
    </p:spTree>
    <p:extLst>
      <p:ext uri="{BB962C8B-B14F-4D97-AF65-F5344CB8AC3E}">
        <p14:creationId xmlns:p14="http://schemas.microsoft.com/office/powerpoint/2010/main" val="178746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23448" y="559939"/>
            <a:ext cx="90862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gas interactions (more details see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Jarda’s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of non-gaussian tails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accounted in accelerator simulations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momentum electrons 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will be shielded by collimators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simulations of collimation system underway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 contribution for detector background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Bethe-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process: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E5351-4C31-544C-9D88-35A0081DF071}"/>
              </a:ext>
            </a:extLst>
          </p:cNvPr>
          <p:cNvSpPr txBox="1"/>
          <p:nvPr/>
        </p:nvSpPr>
        <p:spPr>
          <a:xfrm>
            <a:off x="7515" y="3081796"/>
            <a:ext cx="91293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injection and ramping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collimator setup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simulation by accelerator colleagues, but ample experience for 21 y of RHIC running</a:t>
            </a:r>
          </a:p>
          <a:p>
            <a:pPr>
              <a:buClr>
                <a:srgbClr val="0000FF"/>
              </a:buClr>
            </a:pPr>
            <a:endParaRPr lang="en-US" b="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details see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Zhengqiao’s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  <a:endParaRPr lang="en-US" b="0" dirty="0">
              <a:latin typeface="+mj-lt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Comic Sans MS"/>
              </a:rPr>
              <a:t>concern: </a:t>
            </a:r>
            <a:r>
              <a:rPr lang="en-US" b="0" dirty="0">
                <a:latin typeface="+mj-lt"/>
                <a:cs typeface="Comic Sans MS"/>
              </a:rPr>
              <a:t>large hadronic cross section p/A 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endParaRPr lang="en-US" b="0" dirty="0">
              <a:latin typeface="+mj-lt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Secondary interactions with aperture limitations, i.e. magnets, beam pipe, masks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interactions are also one of the main sources of neutrons that thermalize within the detector hall and can cause damage.</a:t>
            </a:r>
          </a:p>
        </p:txBody>
      </p:sp>
    </p:spTree>
    <p:extLst>
      <p:ext uri="{BB962C8B-B14F-4D97-AF65-F5344CB8AC3E}">
        <p14:creationId xmlns:p14="http://schemas.microsoft.com/office/powerpoint/2010/main" val="78600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2A26B-1A98-0546-B8F4-1386F854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9DC57C-A452-7649-85A2-EA6C173F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0FB73-5313-1740-BA13-A61E4F04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the Vacuum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4905C-ED89-A04A-8E3B-14AC12DE2A34}"/>
              </a:ext>
            </a:extLst>
          </p:cNvPr>
          <p:cNvSpPr txBox="1"/>
          <p:nvPr/>
        </p:nvSpPr>
        <p:spPr>
          <a:xfrm>
            <a:off x="70340" y="617671"/>
            <a:ext cx="6366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critical to keep vacuum at level after 10000 Ah </a:t>
            </a:r>
          </a:p>
          <a:p>
            <a:pPr algn="l">
              <a:buClr>
                <a:srgbClr val="0000FF"/>
              </a:buClr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Lesson learnt from HERA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2EC1B-6C2D-A44B-BDDC-6745734AB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5" y="1826713"/>
            <a:ext cx="3772397" cy="2504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3BAAC-4512-EF40-AA02-B1BE16980F15}"/>
              </a:ext>
            </a:extLst>
          </p:cNvPr>
          <p:cNvSpPr txBox="1"/>
          <p:nvPr/>
        </p:nvSpPr>
        <p:spPr>
          <a:xfrm>
            <a:off x="-16653" y="1548246"/>
            <a:ext cx="414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Pressure vs. integrated electron current 2002 - 03</a:t>
            </a:r>
            <a:endParaRPr lang="en-US" sz="1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BB68E7-48A6-4C44-ABE2-7262A93F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72" y="1841381"/>
            <a:ext cx="4724994" cy="26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24DC8-BA50-9B4B-816A-A70D2844B628}"/>
              </a:ext>
            </a:extLst>
          </p:cNvPr>
          <p:cNvSpPr txBox="1"/>
          <p:nvPr/>
        </p:nvSpPr>
        <p:spPr>
          <a:xfrm>
            <a:off x="138325" y="4609271"/>
            <a:ext cx="592601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latin typeface="+mj-lt"/>
              <a:cs typeface="Times New Roman" panose="02020603050405020304" pitchFamily="18" charset="0"/>
            </a:endParaRP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Two-time constants for vacuum 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Long term 600 days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0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D3505-3C20-5E4C-902E-55EE030F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0C5A7B-F4A7-E54A-A7D7-7D187AFB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E3F245-7812-B04A-960C-8BAB7B08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Retain Vacuum in 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28EA3-458C-0244-9E14-24A230A47A49}"/>
              </a:ext>
            </a:extLst>
          </p:cNvPr>
          <p:cNvSpPr txBox="1"/>
          <p:nvPr/>
        </p:nvSpPr>
        <p:spPr>
          <a:xfrm>
            <a:off x="0" y="677348"/>
            <a:ext cx="9077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to retain vacuum in IR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maintenance detector needs to be moved in service position @ Assembly hall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to break vacuum 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space for vacuum valves </a:t>
            </a:r>
          </a:p>
          <a:p>
            <a:pPr lvl="1">
              <a:buClr>
                <a:srgbClr val="0000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in detector volume 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8m beam pipe will be under air </a:t>
            </a:r>
          </a:p>
          <a:p>
            <a:pPr lvl="1">
              <a:buClr>
                <a:srgbClr val="0000FF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Strategy: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 procedure how to best break vacuum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vent under dry nitrogen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cannot use the standard bake-out procedure, i.e. neg-pumps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 will get to hot if too close to the beam-pipe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study currently bake-out with hot gas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need air gap between beam-pipe and 1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MAPS 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-vertex layer (~5mm) </a:t>
            </a:r>
          </a:p>
          <a:p>
            <a:pPr marL="342900" indent="-342900" algn="l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ANSYS-calculations are in full swing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D35E7-B12A-CF48-A476-7D6AB807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3" t="3868" r="8336"/>
          <a:stretch/>
        </p:blipFill>
        <p:spPr>
          <a:xfrm>
            <a:off x="5459307" y="1366069"/>
            <a:ext cx="3027212" cy="2082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CC9EEE-77DB-004F-8243-FE01CAC70245}"/>
              </a:ext>
            </a:extLst>
          </p:cNvPr>
          <p:cNvSpPr txBox="1"/>
          <p:nvPr/>
        </p:nvSpPr>
        <p:spPr>
          <a:xfrm>
            <a:off x="5459307" y="1366069"/>
            <a:ext cx="191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MAPS - Tracker</a:t>
            </a:r>
          </a:p>
        </p:txBody>
      </p:sp>
    </p:spTree>
    <p:extLst>
      <p:ext uri="{BB962C8B-B14F-4D97-AF65-F5344CB8AC3E}">
        <p14:creationId xmlns:p14="http://schemas.microsoft.com/office/powerpoint/2010/main" val="310180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AAF03-BB17-8D4B-A6ED-5BF8BAC1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CF20-818B-3046-94AC-0AE8089E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307E6-F03C-C344-AAFD-0906840D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9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7" y="813284"/>
            <a:ext cx="9142413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sz="2000" dirty="0">
                <a:latin typeface="+mj-lt"/>
                <a:sym typeface="Wingdings"/>
              </a:rPr>
              <a:t> </a:t>
            </a:r>
            <a:r>
              <a:rPr lang="en-US" sz="2000" dirty="0">
                <a:latin typeface="+mj-lt"/>
              </a:rPr>
              <a:t>Several month   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5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00" y="493747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to thermal and photo desorption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5428" y="519064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current 2002 - 03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428435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latin typeface="+mj-lt"/>
              <a:cs typeface="Times New Roman" panose="02020603050405020304" pitchFamily="18" charset="0"/>
            </a:endParaRP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Long term 600 days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6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8E6E4-9939-704B-9032-DDB8999B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584B2-E3D8-7E48-9CBC-E5E26388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2574F7-C7AC-384D-B6CE-723A9FAD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should care about beam backgrounds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13A5D-9C9F-F64D-B672-963820D90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952"/>
            <a:ext cx="4572000" cy="2561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B0D8A-7295-124A-B93A-5E43D167C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81" y="3205080"/>
            <a:ext cx="6503542" cy="365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2DC64-7ED6-6541-BE9A-AF7143807EAF}"/>
              </a:ext>
            </a:extLst>
          </p:cNvPr>
          <p:cNvSpPr txBox="1"/>
          <p:nvPr/>
        </p:nvSpPr>
        <p:spPr>
          <a:xfrm>
            <a:off x="5301465" y="115070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/>
              <a:t>56 layers (r = 168-1111 mm) 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237BF-2042-3E43-885A-1D95342FE45C}"/>
              </a:ext>
            </a:extLst>
          </p:cNvPr>
          <p:cNvSpPr txBox="1"/>
          <p:nvPr/>
        </p:nvSpPr>
        <p:spPr>
          <a:xfrm>
            <a:off x="4222435" y="1361643"/>
            <a:ext cx="1428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56 layers (r=168-1111 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C8AAB-7664-384A-8664-A1533AFE3126}"/>
              </a:ext>
            </a:extLst>
          </p:cNvPr>
          <p:cNvSpPr txBox="1"/>
          <p:nvPr/>
        </p:nvSpPr>
        <p:spPr>
          <a:xfrm>
            <a:off x="4318181" y="1520038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4layers of double-sided silicon strip  </a:t>
            </a:r>
          </a:p>
          <a:p>
            <a:r>
              <a:rPr lang="en-US" sz="800" dirty="0"/>
              <a:t>sensors (r = 39, 80, 104, 135 mm) </a:t>
            </a:r>
            <a:endParaRPr lang="en-US" sz="8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1645C-6557-DB49-8A07-FFA5A1F4EC9F}"/>
              </a:ext>
            </a:extLst>
          </p:cNvPr>
          <p:cNvSpPr txBox="1"/>
          <p:nvPr/>
        </p:nvSpPr>
        <p:spPr>
          <a:xfrm>
            <a:off x="3839526" y="1788024"/>
            <a:ext cx="1704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 layers of DEPFET pixel sensors  </a:t>
            </a:r>
          </a:p>
          <a:p>
            <a:r>
              <a:rPr lang="en-US" sz="800" dirty="0"/>
              <a:t>(r = 14, 22 mm)  </a:t>
            </a:r>
          </a:p>
        </p:txBody>
      </p:sp>
    </p:spTree>
    <p:extLst>
      <p:ext uri="{BB962C8B-B14F-4D97-AF65-F5344CB8AC3E}">
        <p14:creationId xmlns:p14="http://schemas.microsoft.com/office/powerpoint/2010/main" val="142322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9F8F-3FE6-5D4C-A434-B234BAEF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Important particle </a:t>
            </a:r>
            <a:r>
              <a:rPr lang="en-US"/>
              <a:t>beam parameters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258B3-91FA-2548-B6AC-D00C2E8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59C3D-8451-7643-B170-0066B3F2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8C3F9F-681C-5B4E-A41F-95DE16D20F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86952"/>
            <a:ext cx="5230715" cy="5213350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z="1800" b="1" dirty="0"/>
              <a:t>Angular beam divergence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Angular “spread” of the beam away from the central trajectory.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Gives some small initial transverse momentum to the beam particles </a:t>
            </a:r>
          </a:p>
          <a:p>
            <a:pPr marL="457200" lvl="1" indent="0">
              <a:buClr>
                <a:srgbClr val="0432FF"/>
              </a:buClr>
              <a:buNone/>
            </a:pPr>
            <a:r>
              <a:rPr lang="en-US" sz="1600" dirty="0">
                <a:sym typeface="Wingdings" pitchFamily="2" charset="2"/>
              </a:rPr>
              <a:t>   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impact on </a:t>
            </a:r>
            <a:r>
              <a:rPr lang="en-US" sz="1600" dirty="0" err="1">
                <a:sym typeface="Wingdings" pitchFamily="2" charset="2"/>
              </a:rPr>
              <a:t>p</a:t>
            </a:r>
            <a:r>
              <a:rPr lang="en-US" sz="1600" baseline="-25000" dirty="0" err="1">
                <a:sym typeface="Wingdings" pitchFamily="2" charset="2"/>
              </a:rPr>
              <a:t>T</a:t>
            </a:r>
            <a:r>
              <a:rPr lang="en-US" sz="1600" baseline="-25000" dirty="0">
                <a:sym typeface="Wingdings" pitchFamily="2" charset="2"/>
              </a:rPr>
              <a:t>  </a:t>
            </a:r>
            <a:r>
              <a:rPr lang="en-US" sz="1600" dirty="0">
                <a:sym typeface="Wingdings" pitchFamily="2" charset="2"/>
              </a:rPr>
              <a:t>resolution</a:t>
            </a:r>
            <a:endParaRPr lang="en-US" sz="1600" dirty="0"/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b="1" dirty="0"/>
              <a:t> Beam Energy spread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beam energy is a gaussian centered on  value </a:t>
            </a:r>
            <a:r>
              <a:rPr lang="en-US" sz="1600" dirty="0" err="1"/>
              <a:t>i.e</a:t>
            </a:r>
            <a:r>
              <a:rPr lang="en-US" sz="1600" dirty="0"/>
              <a:t> 5 GeV, with a RMS ~10</a:t>
            </a:r>
            <a:r>
              <a:rPr lang="en-US" sz="1600" baseline="30000" dirty="0"/>
              <a:t>-4 </a:t>
            </a:r>
            <a:r>
              <a:rPr lang="en-US" sz="1600" dirty="0"/>
              <a:t>GeV</a:t>
            </a:r>
            <a:endParaRPr lang="en-US" sz="1600" baseline="30000" dirty="0"/>
          </a:p>
          <a:p>
            <a:pPr>
              <a:buClr>
                <a:srgbClr val="0432FF"/>
              </a:buClr>
              <a:buSzPct val="100000"/>
              <a:buFont typeface="Wingdings" pitchFamily="2" charset="2"/>
              <a:buChar char="q"/>
            </a:pPr>
            <a:r>
              <a:rPr lang="en-US" sz="1800" dirty="0"/>
              <a:t> </a:t>
            </a:r>
            <a:r>
              <a:rPr lang="en-US" sz="2000" b="1" dirty="0"/>
              <a:t> </a:t>
            </a:r>
            <a:r>
              <a:rPr lang="en-US" sz="1800" b="1" dirty="0"/>
              <a:t>Crossing Angle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Impact on main detector acceptance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beams not back to back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solenoid aligned with electron beam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small charged particle bending on one side of the outgoing hadron beam line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poor momentum resolution (and a strong functional azimuthal asymmetry of the acceptance at high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transverse vertex (x-direction) is depending on what collisions ones has head head vs. tail-tail </a:t>
            </a:r>
            <a:endParaRPr lang="en-US" sz="1600" b="1" dirty="0"/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b="1" dirty="0"/>
              <a:t> Bunch length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/>
              <a:t>both beams have a longitudinal  extension hadron beam &lt; 10 cm &amp; electron beam ~1cm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6AEA51-7B6D-1D48-AA5A-232AD4F8ADA6}"/>
              </a:ext>
            </a:extLst>
          </p:cNvPr>
          <p:cNvGrpSpPr/>
          <p:nvPr/>
        </p:nvGrpSpPr>
        <p:grpSpPr>
          <a:xfrm>
            <a:off x="5260050" y="387784"/>
            <a:ext cx="3623745" cy="2046715"/>
            <a:chOff x="7019910" y="761206"/>
            <a:chExt cx="3517417" cy="15155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1803D1-EC5C-9E41-B7DB-6D9F345C456D}"/>
                </a:ext>
              </a:extLst>
            </p:cNvPr>
            <p:cNvCxnSpPr/>
            <p:nvPr/>
          </p:nvCxnSpPr>
          <p:spPr>
            <a:xfrm>
              <a:off x="7019910" y="1286842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DE37186-014A-F041-A806-63D123B363A7}"/>
                </a:ext>
              </a:extLst>
            </p:cNvPr>
            <p:cNvCxnSpPr/>
            <p:nvPr/>
          </p:nvCxnSpPr>
          <p:spPr>
            <a:xfrm>
              <a:off x="7019910" y="1466547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818925-2EE1-6646-9705-EE38FB203755}"/>
                </a:ext>
              </a:extLst>
            </p:cNvPr>
            <p:cNvCxnSpPr/>
            <p:nvPr/>
          </p:nvCxnSpPr>
          <p:spPr>
            <a:xfrm>
              <a:off x="7019910" y="1633015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6FAC96F-A132-1845-92AB-3AE93A24CC3A}"/>
                </a:ext>
              </a:extLst>
            </p:cNvPr>
            <p:cNvSpPr/>
            <p:nvPr/>
          </p:nvSpPr>
          <p:spPr>
            <a:xfrm rot="5074641">
              <a:off x="8563557" y="302955"/>
              <a:ext cx="1515520" cy="2432021"/>
            </a:xfrm>
            <a:prstGeom prst="arc">
              <a:avLst>
                <a:gd name="adj1" fmla="val 14835106"/>
                <a:gd name="adj2" fmla="val 17910039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6886F2-6ECD-0249-B8C9-BBEA16BAE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310" y="1046782"/>
              <a:ext cx="2928424" cy="40611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1A7F18-6033-D940-9DB1-D147E3E87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57966" y="1646252"/>
              <a:ext cx="2342768" cy="1616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2E08A8-44B4-DB4A-A709-D65E27F8185F}"/>
                </a:ext>
              </a:extLst>
            </p:cNvPr>
            <p:cNvCxnSpPr>
              <a:cxnSpLocks/>
            </p:cNvCxnSpPr>
            <p:nvPr/>
          </p:nvCxnSpPr>
          <p:spPr>
            <a:xfrm>
              <a:off x="8560322" y="1322193"/>
              <a:ext cx="1821584" cy="27760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16EBA3-D1B2-4D44-99D0-064880141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56" y="3193626"/>
            <a:ext cx="3483425" cy="3395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4E31CF-319A-C149-9D09-FF1E13DD68AE}"/>
              </a:ext>
            </a:extLst>
          </p:cNvPr>
          <p:cNvSpPr txBox="1"/>
          <p:nvPr/>
        </p:nvSpPr>
        <p:spPr>
          <a:xfrm>
            <a:off x="7288219" y="2982823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movie courtesy J. Adam</a:t>
            </a:r>
          </a:p>
        </p:txBody>
      </p:sp>
    </p:spTree>
    <p:extLst>
      <p:ext uri="{BB962C8B-B14F-4D97-AF65-F5344CB8AC3E}">
        <p14:creationId xmlns:p14="http://schemas.microsoft.com/office/powerpoint/2010/main" val="30199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HERA and KEK experience show that having backgrounds well understood, is crucial for the EIC collider and detector  performance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several background/radiation sources :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collisions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>
              <a:buClr>
                <a:srgbClr val="0000FF"/>
              </a:buClr>
            </a:pPr>
            <a:endParaRPr lang="en-US" sz="1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to HERA and KEK the length of beam pipe the both beam share, is thanks to the crossing angle minimized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19F0C85-E79F-5C43-895A-21819582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22"/>
            <a:ext cx="4901531" cy="3702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9ABBD-A4AA-3045-B242-3DA417D6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26" y="3429000"/>
            <a:ext cx="4830706" cy="255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BAAE-6A89-1A4B-AB36-8795B0BFD4CC}"/>
              </a:ext>
            </a:extLst>
          </p:cNvPr>
          <p:cNvSpPr txBox="1"/>
          <p:nvPr/>
        </p:nvSpPr>
        <p:spPr>
          <a:xfrm rot="1366666">
            <a:off x="7074599" y="46620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91790-08F1-1041-9116-65DDF8685510}"/>
              </a:ext>
            </a:extLst>
          </p:cNvPr>
          <p:cNvSpPr txBox="1"/>
          <p:nvPr/>
        </p:nvSpPr>
        <p:spPr>
          <a:xfrm rot="1623849">
            <a:off x="6259709" y="478372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</p:spTree>
    <p:extLst>
      <p:ext uri="{BB962C8B-B14F-4D97-AF65-F5344CB8AC3E}">
        <p14:creationId xmlns:p14="http://schemas.microsoft.com/office/powerpoint/2010/main" val="121036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28851" y="3151472"/>
            <a:ext cx="90862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Both beams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scattering is related to intra-beam scattering, leads to particle loss, and hence a reduction in the beam lifetime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simulated by accelerator colleagues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design of momentum collimators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itchFamily="2" charset="2"/>
              </a:rPr>
              <a:t>      </a:t>
            </a:r>
            <a:r>
              <a:rPr lang="en-US" sz="1200" dirty="0" err="1">
                <a:latin typeface="+mj-lt"/>
                <a:sym typeface="Wingdings" pitchFamily="2" charset="2"/>
              </a:rPr>
              <a:t>Touschek</a:t>
            </a:r>
            <a:r>
              <a:rPr lang="en-US" sz="1200" dirty="0">
                <a:latin typeface="+mj-lt"/>
                <a:sym typeface="Wingdings" pitchFamily="2" charset="2"/>
              </a:rPr>
              <a:t>: </a:t>
            </a:r>
            <a:r>
              <a:rPr lang="en-US" sz="1200" dirty="0">
                <a:latin typeface="+mj-lt"/>
              </a:rPr>
              <a:t>Single-scattering IBS, so to speak. Transfer of transverse momentum, from the transverse focusing, into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longitudinal direction when two electrons scatter off each other. The resulting longitudinal momentum exceeds the bucket height. </a:t>
            </a:r>
          </a:p>
          <a:p>
            <a:pPr>
              <a:buClr>
                <a:srgbClr val="0000FF"/>
              </a:buClr>
            </a:pPr>
            <a:endParaRPr lang="en-US" sz="12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                   </a:t>
            </a: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lifetime:                                         from EIC-CDR is 5.27 h @ 10 GeV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              and such not a major concern for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/>
              <p:nvPr/>
            </p:nvSpPr>
            <p:spPr>
              <a:xfrm>
                <a:off x="2981072" y="4580934"/>
                <a:ext cx="2135328" cy="6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rgbClr val="0000FF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𝝉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𝒂𝒄𝒄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072" y="4580934"/>
                <a:ext cx="2135328" cy="688009"/>
              </a:xfrm>
              <a:prstGeom prst="rect">
                <a:avLst/>
              </a:prstGeom>
              <a:blipFill>
                <a:blip r:embed="rId2"/>
                <a:stretch>
                  <a:fillRect l="-177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E181CD3-0BD1-B346-AABE-30343D7A0955}"/>
              </a:ext>
            </a:extLst>
          </p:cNvPr>
          <p:cNvSpPr txBox="1"/>
          <p:nvPr/>
        </p:nvSpPr>
        <p:spPr>
          <a:xfrm>
            <a:off x="10806" y="514481"/>
            <a:ext cx="90862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Assumptions</a:t>
            </a: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  <a:cs typeface="Comic Sans MS"/>
              </a:rPr>
              <a:t>all beam effects integrated in simulations</a:t>
            </a: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  <a:cs typeface="Comic Sans MS"/>
              </a:rPr>
              <a:t>based on vacuum profile for 10000 Ah (blue)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10000 Ah correspond to 5month @ 10</a:t>
            </a:r>
            <a:r>
              <a:rPr lang="en-US" sz="1600" baseline="30000" dirty="0">
                <a:latin typeface="+mj-lt"/>
                <a:cs typeface="Comic Sans MS"/>
              </a:rPr>
              <a:t>34</a:t>
            </a:r>
            <a:r>
              <a:rPr lang="en-US" sz="1600" dirty="0">
                <a:latin typeface="+mj-lt"/>
                <a:cs typeface="Comic Sans MS"/>
              </a:rPr>
              <a:t> cm</a:t>
            </a:r>
            <a:r>
              <a:rPr lang="en-US" sz="1600" baseline="30000" dirty="0">
                <a:latin typeface="+mj-lt"/>
                <a:cs typeface="Comic Sans MS"/>
              </a:rPr>
              <a:t>2</a:t>
            </a:r>
            <a:r>
              <a:rPr lang="en-US" sz="1600" dirty="0">
                <a:latin typeface="+mj-lt"/>
                <a:cs typeface="Comic Sans MS"/>
              </a:rPr>
              <a:t>s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A2C72-37FE-A947-A030-4EC26E66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60" y="1598740"/>
            <a:ext cx="4280746" cy="16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AC49-3564-D240-86CC-FDB42B9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E88B4D-38D6-6741-BD72-8F28029BB643}"/>
              </a:ext>
            </a:extLst>
          </p:cNvPr>
          <p:cNvGrpSpPr/>
          <p:nvPr/>
        </p:nvGrpSpPr>
        <p:grpSpPr>
          <a:xfrm>
            <a:off x="18134" y="2045645"/>
            <a:ext cx="5138034" cy="4203305"/>
            <a:chOff x="4601053" y="1863971"/>
            <a:chExt cx="5138034" cy="4203305"/>
          </a:xfrm>
        </p:grpSpPr>
        <p:pic>
          <p:nvPicPr>
            <p:cNvPr id="8" name="Picture 7" descr="beast-radiation-dose.png">
              <a:extLst>
                <a:ext uri="{FF2B5EF4-FFF2-40B4-BE49-F238E27FC236}">
                  <a16:creationId xmlns:a16="http://schemas.microsoft.com/office/drawing/2014/main" id="{4B150148-D61E-CB49-86B4-1C475929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053" y="1863971"/>
              <a:ext cx="5138034" cy="34844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34DCA4-20A0-2A43-95AC-C57B5EAAD550}"/>
                </a:ext>
              </a:extLst>
            </p:cNvPr>
            <p:cNvSpPr/>
            <p:nvPr/>
          </p:nvSpPr>
          <p:spPr>
            <a:xfrm>
              <a:off x="5264134" y="5420945"/>
              <a:ext cx="38202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backward EmCal: ~250 rad/year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(at a luminosity ~10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the ionizing radiation and low energy neutron fluence in the experimental hall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use Pythia-6 well tuned to HERMES, COMPASS and HERA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rates: “min-bias” DIS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&gt;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Ionizing radiation factor 100 lower than at LHC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392EE-4DE3-2A41-91EB-C7B567D31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83" y="2168769"/>
            <a:ext cx="4015717" cy="313934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CD5C4B6-ACD1-DB45-AB89-1C293F75B8C3}"/>
              </a:ext>
            </a:extLst>
          </p:cNvPr>
          <p:cNvSpPr/>
          <p:nvPr/>
        </p:nvSpPr>
        <p:spPr>
          <a:xfrm>
            <a:off x="7907192" y="4214446"/>
            <a:ext cx="386861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907DB-8FB4-0749-834B-3728C8B80233}"/>
              </a:ext>
            </a:extLst>
          </p:cNvPr>
          <p:cNvSpPr/>
          <p:nvPr/>
        </p:nvSpPr>
        <p:spPr>
          <a:xfrm>
            <a:off x="8675053" y="4214446"/>
            <a:ext cx="386861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ABF261-1ADE-1A4E-B477-F3AEBA37467D}"/>
              </a:ext>
            </a:extLst>
          </p:cNvPr>
          <p:cNvSpPr/>
          <p:nvPr/>
        </p:nvSpPr>
        <p:spPr>
          <a:xfrm>
            <a:off x="8675052" y="2199455"/>
            <a:ext cx="386861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525880-C3C7-2140-9C67-A9D9B30C6B32}"/>
              </a:ext>
            </a:extLst>
          </p:cNvPr>
          <p:cNvSpPr/>
          <p:nvPr/>
        </p:nvSpPr>
        <p:spPr>
          <a:xfrm>
            <a:off x="7894918" y="2212556"/>
            <a:ext cx="386861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81178-5B16-7E44-B331-3E2A4F87FA23}"/>
              </a:ext>
            </a:extLst>
          </p:cNvPr>
          <p:cNvSpPr txBox="1"/>
          <p:nvPr/>
        </p:nvSpPr>
        <p:spPr>
          <a:xfrm>
            <a:off x="627398" y="2432477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Reference Detector</a:t>
            </a:r>
          </a:p>
        </p:txBody>
      </p:sp>
    </p:spTree>
    <p:extLst>
      <p:ext uri="{BB962C8B-B14F-4D97-AF65-F5344CB8AC3E}">
        <p14:creationId xmlns:p14="http://schemas.microsoft.com/office/powerpoint/2010/main" val="46257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7105637-F67E-CA4F-B580-0502FD91D38A}"/>
              </a:ext>
            </a:extLst>
          </p:cNvPr>
          <p:cNvGrpSpPr/>
          <p:nvPr/>
        </p:nvGrpSpPr>
        <p:grpSpPr>
          <a:xfrm>
            <a:off x="5606939" y="3733800"/>
            <a:ext cx="3452446" cy="2088913"/>
            <a:chOff x="5606939" y="3733800"/>
            <a:chExt cx="3452446" cy="20889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3CD68B-8011-114E-BF03-E8E2E363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6939" y="3733800"/>
              <a:ext cx="3452446" cy="208891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33A654-844D-784B-8DEE-FB07361378D1}"/>
                </a:ext>
              </a:extLst>
            </p:cNvPr>
            <p:cNvSpPr/>
            <p:nvPr/>
          </p:nvSpPr>
          <p:spPr>
            <a:xfrm>
              <a:off x="5619142" y="5728601"/>
              <a:ext cx="1034939" cy="94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AC49-3564-D240-86CC-FDB42B9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E88B4D-38D6-6741-BD72-8F28029BB643}"/>
              </a:ext>
            </a:extLst>
          </p:cNvPr>
          <p:cNvGrpSpPr/>
          <p:nvPr/>
        </p:nvGrpSpPr>
        <p:grpSpPr>
          <a:xfrm>
            <a:off x="10700" y="1170505"/>
            <a:ext cx="4382146" cy="3895126"/>
            <a:chOff x="0" y="1752600"/>
            <a:chExt cx="4382146" cy="3895126"/>
          </a:xfrm>
        </p:grpSpPr>
        <p:pic>
          <p:nvPicPr>
            <p:cNvPr id="6" name="Picture 5" descr="beast-neutron-flux.png">
              <a:extLst>
                <a:ext uri="{FF2B5EF4-FFF2-40B4-BE49-F238E27FC236}">
                  <a16:creationId xmlns:a16="http://schemas.microsoft.com/office/drawing/2014/main" id="{14F275AC-968B-5E4A-A2CE-9F066B2D9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4382146" cy="2971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C46B11-90C0-394A-99F3-8916CC37A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4724400"/>
              <a:ext cx="4081688" cy="923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5" tIns="45718" rIns="91435" bIns="45718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+mj-lt"/>
                  <a:cs typeface="Arial" panose="020B0604020202020204" pitchFamily="34" charset="0"/>
                  <a:sym typeface="Wingdings" pitchFamily="2" charset="2"/>
                </a:rPr>
                <a:t> 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forward EmCal: up to ~5*10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9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n/cm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per fb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-1 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(</a:t>
              </a:r>
              <a:r>
                <a:rPr lang="en-US" i="1" dirty="0">
                  <a:latin typeface="+mj-lt"/>
                  <a:cs typeface="Arial" panose="020B0604020202020204" pitchFamily="34" charset="0"/>
                </a:rPr>
                <a:t>inside the towers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); perhaps ~5 less at the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SiPM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location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low energy neutron fluence in the experimental hall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important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SiPMs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784EF-4E52-9243-883A-D883EFE58882}"/>
              </a:ext>
            </a:extLst>
          </p:cNvPr>
          <p:cNvSpPr txBox="1"/>
          <p:nvPr/>
        </p:nvSpPr>
        <p:spPr>
          <a:xfrm>
            <a:off x="492369" y="1471587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Detector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A9141-1A0D-2645-B29D-6B7B0F775E74}"/>
              </a:ext>
            </a:extLst>
          </p:cNvPr>
          <p:cNvGrpSpPr/>
          <p:nvPr/>
        </p:nvGrpSpPr>
        <p:grpSpPr>
          <a:xfrm>
            <a:off x="4572000" y="1170505"/>
            <a:ext cx="4338914" cy="2598467"/>
            <a:chOff x="4572000" y="1170505"/>
            <a:chExt cx="4338914" cy="25984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9B332-0B73-7840-A0CC-5EABDFA98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3140" y="1170505"/>
              <a:ext cx="4297774" cy="258088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CE8ABF-0065-1844-8659-8873E69C6F5E}"/>
                </a:ext>
              </a:extLst>
            </p:cNvPr>
            <p:cNvSpPr/>
            <p:nvPr/>
          </p:nvSpPr>
          <p:spPr>
            <a:xfrm>
              <a:off x="4572000" y="3587264"/>
              <a:ext cx="1034939" cy="181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85C78B4-11CE-4C45-9CA3-3A32547FB8CB}"/>
              </a:ext>
            </a:extLst>
          </p:cNvPr>
          <p:cNvSpPr txBox="1"/>
          <p:nvPr/>
        </p:nvSpPr>
        <p:spPr>
          <a:xfrm>
            <a:off x="5094159" y="1427119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</a:p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45 nb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 22000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1fb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621FE-2118-1848-A33B-76E84C41DFD5}"/>
              </a:ext>
            </a:extLst>
          </p:cNvPr>
          <p:cNvSpPr txBox="1"/>
          <p:nvPr/>
        </p:nvSpPr>
        <p:spPr>
          <a:xfrm>
            <a:off x="-56351" y="5125479"/>
            <a:ext cx="6093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studies need to be redone if detector design changes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Validation: </a:t>
            </a:r>
            <a:r>
              <a:rPr lang="en-US" sz="1600" dirty="0">
                <a:latin typeface="+mj-lt"/>
              </a:rPr>
              <a:t>Yuri </a:t>
            </a:r>
            <a:r>
              <a:rPr lang="en-US" sz="1600" dirty="0" err="1">
                <a:latin typeface="+mj-lt"/>
              </a:rPr>
              <a:t>Fisyak</a:t>
            </a:r>
            <a:r>
              <a:rPr lang="en-US" sz="1600" dirty="0">
                <a:latin typeface="+mj-lt"/>
              </a:rPr>
              <a:t> et al. NIM A 756 (2014) 68-72, arXiv:</a:t>
            </a:r>
            <a:r>
              <a:rPr lang="en-US" sz="1600" dirty="0">
                <a:latin typeface="+mj-lt"/>
                <a:hlinkClick r:id="rId5"/>
              </a:rPr>
              <a:t>1310.2495</a:t>
            </a:r>
            <a:endParaRPr lang="en-US" sz="1600" dirty="0">
              <a:latin typeface="+mj-lt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 careful with older GEANT-4 version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underestimate low energy neutron production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EIC-UG SW group guidance for best physics lists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BC97F-6097-0148-B7B8-94B64222F0B3}"/>
              </a:ext>
            </a:extLst>
          </p:cNvPr>
          <p:cNvSpPr txBox="1"/>
          <p:nvPr/>
        </p:nvSpPr>
        <p:spPr>
          <a:xfrm>
            <a:off x="5914775" y="388157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</a:p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45 nb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 22000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1fb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7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35172" y="361867"/>
            <a:ext cx="9086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degradation of vacuum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not relevant for EIC as we inject on energy and keep impedance low in the IR</a:t>
            </a:r>
          </a:p>
          <a:p>
            <a:pPr lvl="1">
              <a:buClr>
                <a:srgbClr val="0432FF"/>
              </a:buClr>
            </a:pP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 electron bunches are replaced per 1 s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should be “no” background for the experiment as the idea is to shave off the electron tails beyond 6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transfer line.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injected on orbit and on energy (with reasonable errors) in one sigma, this is  also required to not impact the proton beam performance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 is at IP-12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6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beam would always be well within the aperture limits of of 13.5/23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36CCDB-6D63-7C43-9FF6-35D37DB0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92" y="3941394"/>
            <a:ext cx="7410615" cy="28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EB922-2D70-D640-88DB-50BE2B42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820" y="647399"/>
            <a:ext cx="3461612" cy="3162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11320" y="401424"/>
            <a:ext cx="908629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(more details see Rey’s talk)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simulations by of SR by accelerator background WG group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</a:p>
          <a:p>
            <a:pPr lvl="1">
              <a:buClr>
                <a:srgbClr val="0000FF"/>
              </a:buClr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modeling software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+mj-lt"/>
              </a:rPr>
              <a:t>Input: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3D model of beampipe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emittance, current Magnet locations and fields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– Position, Flux, Energy, Direction</a:t>
            </a:r>
          </a:p>
          <a:p>
            <a:pPr lvl="1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Synchrotron Radiation Mitigation:</a:t>
            </a:r>
          </a:p>
          <a:p>
            <a:pPr lvl="1"/>
            <a:r>
              <a:rPr lang="en-US" sz="1600" dirty="0">
                <a:latin typeface="+mj-lt"/>
              </a:rPr>
              <a:t>Photon absorber configuration: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Horizontal plane only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Annular configuration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Length, diameter, position </a:t>
            </a:r>
          </a:p>
          <a:p>
            <a:pPr lvl="1"/>
            <a:r>
              <a:rPr lang="en-US" sz="1600" dirty="0">
                <a:latin typeface="+mj-lt"/>
              </a:rPr>
              <a:t>Beamline dimensions: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Wider beam pipe for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13.5 </a:t>
            </a:r>
            <a:r>
              <a:rPr lang="en-US" sz="1600" b="1" dirty="0">
                <a:latin typeface="Symbol" pitchFamily="2" charset="2"/>
              </a:rPr>
              <a:t>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clearance in x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23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j-lt"/>
              </a:rPr>
              <a:t> clearance in y </a:t>
            </a:r>
          </a:p>
          <a:p>
            <a:pPr lvl="1"/>
            <a:r>
              <a:rPr lang="en-US" sz="1600" dirty="0">
                <a:latin typeface="+mj-lt"/>
              </a:rPr>
              <a:t>Beampipe material/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2-5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>
                <a:latin typeface="+mj-lt"/>
              </a:rPr>
              <a:t>m Au coding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Sawtooth/ridge texture </a:t>
            </a:r>
          </a:p>
          <a:p>
            <a:pPr lvl="1">
              <a:buClr>
                <a:srgbClr val="0432FF"/>
              </a:buClr>
            </a:pPr>
            <a:r>
              <a:rPr lang="en-US" sz="1600" dirty="0">
                <a:latin typeface="+mj-lt"/>
              </a:rPr>
              <a:t>     for photon absorption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53C27F-080E-7D48-BD83-AE0F4B900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160" y="3985292"/>
            <a:ext cx="2480504" cy="2471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9C8D00-B504-3544-8921-9725ABA1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116" y="3907316"/>
            <a:ext cx="2317849" cy="26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09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buClr>
            <a:srgbClr val="0000FF"/>
          </a:buCl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7664</TotalTime>
  <Words>1573</Words>
  <Application>Microsoft Macintosh PowerPoint</Application>
  <PresentationFormat>On-screen Show (4:3)</PresentationFormat>
  <Paragraphs>244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Office Theme</vt:lpstr>
      <vt:lpstr>Beam Backgrounds  and  Why we should care</vt:lpstr>
      <vt:lpstr>Why we should care about beam backgrounds</vt:lpstr>
      <vt:lpstr> Important particle beam parameters</vt:lpstr>
      <vt:lpstr>Beam Background / Radiation at IR</vt:lpstr>
      <vt:lpstr>Beam Background / Radiation at IR</vt:lpstr>
      <vt:lpstr>Beam Background / Radiation at IR</vt:lpstr>
      <vt:lpstr>Beam Background / Radiation at IR</vt:lpstr>
      <vt:lpstr>Beam Background / Radiation at IR</vt:lpstr>
      <vt:lpstr>Beam Background / Radiation at IR</vt:lpstr>
      <vt:lpstr>SynRad+/Molflow+ Coupled Simulations</vt:lpstr>
      <vt:lpstr>Pressure Profile Inside Forward Cryostat</vt:lpstr>
      <vt:lpstr>Beam Background / Radiation at IR</vt:lpstr>
      <vt:lpstr>Keeping the Vacuum Level</vt:lpstr>
      <vt:lpstr>How to Retain Vacuum in IR</vt:lpstr>
      <vt:lpstr>PowerPoint Presentation</vt:lpstr>
      <vt:lpstr>PowerPoint Presentation</vt:lpstr>
      <vt:lpstr>Lessons from HERA II upgrade</vt:lpstr>
      <vt:lpstr>Lessons from HERA II upgrade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705</cp:revision>
  <dcterms:created xsi:type="dcterms:W3CDTF">2019-04-29T20:50:32Z</dcterms:created>
  <dcterms:modified xsi:type="dcterms:W3CDTF">2022-06-16T13:25:02Z</dcterms:modified>
</cp:coreProperties>
</file>