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  <p:sldMasterId id="2147483895" r:id="rId3"/>
    <p:sldMasterId id="2147483907" r:id="rId4"/>
    <p:sldMasterId id="2147483919" r:id="rId5"/>
    <p:sldMasterId id="2147483931" r:id="rId6"/>
    <p:sldMasterId id="2147483943" r:id="rId7"/>
    <p:sldMasterId id="2147483955" r:id="rId8"/>
  </p:sldMasterIdLst>
  <p:notesMasterIdLst>
    <p:notesMasterId r:id="rId18"/>
  </p:notesMasterIdLst>
  <p:handoutMasterIdLst>
    <p:handoutMasterId r:id="rId19"/>
  </p:handoutMasterIdLst>
  <p:sldIdLst>
    <p:sldId id="511" r:id="rId9"/>
    <p:sldId id="513" r:id="rId10"/>
    <p:sldId id="512" r:id="rId11"/>
    <p:sldId id="519" r:id="rId12"/>
    <p:sldId id="517" r:id="rId13"/>
    <p:sldId id="515" r:id="rId14"/>
    <p:sldId id="516" r:id="rId15"/>
    <p:sldId id="514" r:id="rId16"/>
    <p:sldId id="518" r:id="rId17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FF6600"/>
    <a:srgbClr val="808080"/>
    <a:srgbClr val="33CC33"/>
    <a:srgbClr val="666699"/>
    <a:srgbClr val="FFCC66"/>
    <a:srgbClr val="FFCC00"/>
    <a:srgbClr val="3399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8" autoAdjust="0"/>
    <p:restoredTop sz="94394" autoAdjust="0"/>
  </p:normalViewPr>
  <p:slideViewPr>
    <p:cSldViewPr>
      <p:cViewPr varScale="1">
        <p:scale>
          <a:sx n="128" d="100"/>
          <a:sy n="128" d="100"/>
        </p:scale>
        <p:origin x="168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0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9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7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7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2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1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4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9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1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5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0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5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1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44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6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2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0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1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9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3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2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7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0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65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6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7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1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1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1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7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1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48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8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6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3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3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1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5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1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8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0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3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04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9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4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9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EIC ROC  20 may 22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/>
              <a:t>EIC ROC  20 may 22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EIC ROC  20 may 22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8583" y="2420888"/>
            <a:ext cx="9361040" cy="187220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EICROC0</a:t>
            </a:r>
            <a:br>
              <a:rPr lang="en-US" sz="3100" dirty="0" smtClean="0"/>
            </a:br>
            <a:endParaRPr lang="en-US" sz="36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551384" y="4293096"/>
            <a:ext cx="11089231" cy="13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/>
              <a:t>F. </a:t>
            </a:r>
            <a:r>
              <a:rPr lang="fr-FR" sz="2000" b="0" kern="0" dirty="0" err="1"/>
              <a:t>Bouyjou</a:t>
            </a:r>
            <a:r>
              <a:rPr lang="fr-FR" sz="2000" b="0" kern="0" dirty="0"/>
              <a:t>, E. </a:t>
            </a:r>
            <a:r>
              <a:rPr lang="fr-FR" sz="2000" b="0" kern="0" dirty="0" err="1"/>
              <a:t>Delagnes</a:t>
            </a:r>
            <a:r>
              <a:rPr lang="fr-FR" sz="2000" b="0" kern="0" dirty="0" smtClean="0"/>
              <a:t>, </a:t>
            </a:r>
            <a:r>
              <a:rPr lang="fr-FR" sz="2000" b="0" kern="0" dirty="0"/>
              <a:t>F. </a:t>
            </a:r>
            <a:r>
              <a:rPr lang="fr-FR" sz="2000" b="0" kern="0" dirty="0" err="1"/>
              <a:t>Dulucq</a:t>
            </a:r>
            <a:r>
              <a:rPr lang="fr-FR" sz="2000" b="0" kern="0" dirty="0" smtClean="0"/>
              <a:t>, </a:t>
            </a:r>
            <a:r>
              <a:rPr lang="fr-FR" sz="2000" b="0" kern="0" dirty="0"/>
              <a:t>M. </a:t>
            </a:r>
            <a:r>
              <a:rPr lang="fr-FR" sz="2000" b="0" kern="0" dirty="0" err="1"/>
              <a:t>Firlej</a:t>
            </a:r>
            <a:r>
              <a:rPr lang="fr-FR" sz="2000" b="0" kern="0" dirty="0"/>
              <a:t>, T. </a:t>
            </a:r>
            <a:r>
              <a:rPr lang="fr-FR" sz="2000" b="0" kern="0" dirty="0" err="1"/>
              <a:t>Fiutowski</a:t>
            </a:r>
            <a:r>
              <a:rPr lang="fr-FR" sz="2000" b="0" kern="0" dirty="0"/>
              <a:t>, J. Gonzalez, F. Guilloux, M. </a:t>
            </a:r>
            <a:r>
              <a:rPr lang="fr-FR" sz="2000" b="0" kern="0" dirty="0" err="1"/>
              <a:t>Idzik</a:t>
            </a:r>
            <a:r>
              <a:rPr lang="fr-FR" sz="2000" b="0" kern="0" dirty="0"/>
              <a:t>, C. de La Taille</a:t>
            </a:r>
            <a:r>
              <a:rPr lang="fr-FR" sz="2000" b="0" kern="0" dirty="0" smtClean="0"/>
              <a:t>, </a:t>
            </a:r>
            <a:r>
              <a:rPr lang="fr-FR" sz="2000" b="0" kern="0" dirty="0"/>
              <a:t>J. Moron, L. </a:t>
            </a:r>
            <a:r>
              <a:rPr lang="fr-FR" sz="2000" b="0" kern="0" dirty="0" err="1"/>
              <a:t>Raux</a:t>
            </a:r>
            <a:r>
              <a:rPr lang="fr-FR" sz="2000" b="0" kern="0" dirty="0"/>
              <a:t>, K. </a:t>
            </a:r>
            <a:r>
              <a:rPr lang="fr-FR" sz="2000" b="0" kern="0" dirty="0" err="1"/>
              <a:t>Swientek</a:t>
            </a:r>
            <a:r>
              <a:rPr lang="fr-FR" sz="2000" b="0" kern="0" dirty="0"/>
              <a:t>, D. </a:t>
            </a:r>
            <a:r>
              <a:rPr lang="fr-FR" sz="2000" b="0" kern="0" dirty="0" smtClean="0"/>
              <a:t>Thienpont, D. Marchand, C. Munoz, M. </a:t>
            </a:r>
            <a:r>
              <a:rPr lang="fr-FR" sz="2000" b="0" kern="0" dirty="0" err="1" smtClean="0"/>
              <a:t>Morenas</a:t>
            </a:r>
            <a:r>
              <a:rPr lang="fr-FR" sz="2000" b="0" kern="0" dirty="0" smtClean="0"/>
              <a:t>, N. Seguin-Moreau, L. Serin</a:t>
            </a:r>
          </a:p>
          <a:p>
            <a:endParaRPr lang="fr-FR" sz="2000" b="0" kern="0" dirty="0" smtClean="0"/>
          </a:p>
          <a:p>
            <a:r>
              <a:rPr lang="fr-FR" sz="2000" b="0" kern="0" dirty="0" smtClean="0"/>
              <a:t>20 may2022</a:t>
            </a:r>
            <a:endParaRPr lang="fr-FR" sz="2000" b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972D1E0-E7C8-4E84-A15A-75B64D0C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894445"/>
            <a:ext cx="1306631" cy="9250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733" y="1855573"/>
            <a:ext cx="1849458" cy="8020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996952"/>
            <a:ext cx="671526" cy="1132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1869996"/>
            <a:ext cx="801388" cy="8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EICROC0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664854"/>
            <a:ext cx="5688632" cy="5265738"/>
          </a:xfrm>
        </p:spPr>
        <p:txBody>
          <a:bodyPr/>
          <a:lstStyle/>
          <a:p>
            <a:r>
              <a:rPr lang="fr-FR" dirty="0" smtClean="0"/>
              <a:t>4x4 500 </a:t>
            </a:r>
            <a:r>
              <a:rPr lang="fr-FR" dirty="0" err="1" smtClean="0"/>
              <a:t>um</a:t>
            </a:r>
            <a:r>
              <a:rPr lang="fr-FR" dirty="0" smtClean="0"/>
              <a:t> pixels matrix</a:t>
            </a:r>
          </a:p>
          <a:p>
            <a:pPr lvl="1"/>
            <a:r>
              <a:rPr lang="fr-FR" dirty="0"/>
              <a:t>Notice </a:t>
            </a:r>
            <a:r>
              <a:rPr lang="fr-FR" dirty="0" err="1"/>
              <a:t>bump</a:t>
            </a:r>
            <a:r>
              <a:rPr lang="fr-FR" dirty="0"/>
              <a:t> pad </a:t>
            </a:r>
            <a:r>
              <a:rPr lang="fr-FR" dirty="0" err="1"/>
              <a:t>slightly</a:t>
            </a:r>
            <a:r>
              <a:rPr lang="fr-FR" dirty="0"/>
              <a:t> off-</a:t>
            </a:r>
            <a:r>
              <a:rPr lang="fr-FR" dirty="0" err="1"/>
              <a:t>centered</a:t>
            </a:r>
            <a:r>
              <a:rPr lang="fr-FR" dirty="0"/>
              <a:t> by 50um (x=200,y=250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Wire</a:t>
            </a:r>
            <a:r>
              <a:rPr lang="fr-FR" dirty="0" smtClean="0"/>
              <a:t> bonds on top </a:t>
            </a:r>
            <a:r>
              <a:rPr lang="fr-FR" dirty="0" err="1" smtClean="0"/>
              <a:t>only</a:t>
            </a:r>
            <a:endParaRPr lang="fr-FR" dirty="0" smtClean="0"/>
          </a:p>
          <a:p>
            <a:pPr lvl="2"/>
            <a:r>
              <a:rPr lang="fr-FR" dirty="0" smtClean="0"/>
              <a:t>Double </a:t>
            </a:r>
            <a:r>
              <a:rPr lang="fr-FR" dirty="0" err="1" smtClean="0"/>
              <a:t>row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100 </a:t>
            </a:r>
            <a:r>
              <a:rPr lang="fr-FR" dirty="0" err="1" smtClean="0"/>
              <a:t>um</a:t>
            </a:r>
            <a:r>
              <a:rPr lang="fr-FR" dirty="0" smtClean="0"/>
              <a:t> pitch. 80um pads</a:t>
            </a:r>
          </a:p>
          <a:p>
            <a:pPr lvl="2"/>
            <a:r>
              <a:rPr lang="fr-FR" dirty="0" smtClean="0"/>
              <a:t>50 </a:t>
            </a:r>
            <a:r>
              <a:rPr lang="fr-FR" dirty="0" err="1" smtClean="0"/>
              <a:t>um</a:t>
            </a:r>
            <a:r>
              <a:rPr lang="fr-FR" dirty="0" smtClean="0"/>
              <a:t> effective pitch</a:t>
            </a:r>
          </a:p>
          <a:p>
            <a:pPr lvl="2"/>
            <a:r>
              <a:rPr lang="fr-FR" i="1" dirty="0" smtClean="0">
                <a:solidFill>
                  <a:schemeClr val="bg2"/>
                </a:solidFill>
              </a:rPr>
              <a:t>Right </a:t>
            </a:r>
            <a:r>
              <a:rPr lang="fr-FR" i="1" dirty="0" err="1" smtClean="0">
                <a:solidFill>
                  <a:schemeClr val="bg2"/>
                </a:solidFill>
              </a:rPr>
              <a:t>side</a:t>
            </a:r>
            <a:r>
              <a:rPr lang="fr-FR" i="1" dirty="0" smtClean="0">
                <a:solidFill>
                  <a:schemeClr val="bg2"/>
                </a:solidFill>
              </a:rPr>
              <a:t> pads for PLL test structures for ATLAS and CMS</a:t>
            </a:r>
          </a:p>
          <a:p>
            <a:pPr lvl="2"/>
            <a:endParaRPr lang="fr-FR" dirty="0"/>
          </a:p>
          <a:p>
            <a:r>
              <a:rPr lang="fr-FR" dirty="0" err="1" smtClean="0"/>
              <a:t>Send</a:t>
            </a:r>
            <a:r>
              <a:rPr lang="fr-FR" dirty="0" smtClean="0"/>
              <a:t> to fabrication </a:t>
            </a:r>
            <a:r>
              <a:rPr lang="fr-FR" dirty="0" err="1" smtClean="0"/>
              <a:t>march</a:t>
            </a:r>
            <a:r>
              <a:rPr lang="fr-FR" dirty="0" smtClean="0"/>
              <a:t> 2022</a:t>
            </a:r>
          </a:p>
          <a:p>
            <a:pPr lvl="1"/>
            <a:r>
              <a:rPr lang="fr-FR" dirty="0" err="1" smtClean="0"/>
              <a:t>Expected</a:t>
            </a:r>
            <a:r>
              <a:rPr lang="fr-FR" dirty="0" smtClean="0"/>
              <a:t> back end </a:t>
            </a:r>
            <a:r>
              <a:rPr lang="fr-FR" dirty="0" err="1" smtClean="0"/>
              <a:t>june</a:t>
            </a:r>
            <a:r>
              <a:rPr lang="fr-FR" dirty="0" smtClean="0"/>
              <a:t>/</a:t>
            </a:r>
            <a:r>
              <a:rPr lang="fr-FR" dirty="0" err="1" smtClean="0"/>
              <a:t>beg</a:t>
            </a:r>
            <a:r>
              <a:rPr lang="fr-FR" dirty="0" smtClean="0"/>
              <a:t> </a:t>
            </a:r>
            <a:r>
              <a:rPr lang="fr-FR" dirty="0" err="1" smtClean="0"/>
              <a:t>july</a:t>
            </a:r>
            <a:endParaRPr lang="fr-FR" dirty="0" smtClean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66" y="664854"/>
            <a:ext cx="5760720" cy="59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99" y="1637589"/>
            <a:ext cx="4436772" cy="4420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 pixel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986974" y="6247305"/>
            <a:ext cx="923494" cy="584775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Slow control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42516" y="6212103"/>
            <a:ext cx="923494" cy="584775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PA +</a:t>
            </a:r>
            <a:r>
              <a:rPr lang="fr-FR" sz="1600" b="1" dirty="0" err="1" smtClean="0">
                <a:solidFill>
                  <a:srgbClr val="FF0000"/>
                </a:solidFill>
              </a:rPr>
              <a:t>discri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586023" y="6228775"/>
            <a:ext cx="923494" cy="584775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TOA TDC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18753" y="6212103"/>
            <a:ext cx="923494" cy="584775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8b 40M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ADC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3" y="809607"/>
            <a:ext cx="1162246" cy="5040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19" y="718597"/>
            <a:ext cx="469883" cy="792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381" y="660941"/>
            <a:ext cx="801388" cy="801388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38375" y="667203"/>
            <a:ext cx="6435285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kern="0" dirty="0" smtClean="0"/>
              <a:t>One pixel design</a:t>
            </a:r>
            <a:endParaRPr lang="fr-FR" sz="2000" kern="0" dirty="0" smtClean="0"/>
          </a:p>
          <a:p>
            <a:pPr lvl="1"/>
            <a:r>
              <a:rPr lang="fr-FR" sz="1800" kern="0" dirty="0" err="1" smtClean="0"/>
              <a:t>Preamp</a:t>
            </a:r>
            <a:r>
              <a:rPr lang="fr-FR" sz="1800" kern="0" dirty="0" smtClean="0"/>
              <a:t>, </a:t>
            </a:r>
            <a:r>
              <a:rPr lang="fr-FR" sz="1800" kern="0" dirty="0" err="1" smtClean="0"/>
              <a:t>discri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taken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from</a:t>
            </a:r>
            <a:r>
              <a:rPr lang="fr-FR" sz="1800" kern="0" dirty="0" smtClean="0"/>
              <a:t> ATLAS ALTIROC</a:t>
            </a:r>
          </a:p>
          <a:p>
            <a:pPr lvl="1"/>
            <a:r>
              <a:rPr lang="fr-FR" sz="1800" kern="0" dirty="0" smtClean="0"/>
              <a:t>I2C slow control </a:t>
            </a:r>
            <a:r>
              <a:rPr lang="fr-FR" sz="1800" kern="0" dirty="0" err="1" smtClean="0"/>
              <a:t>taken</a:t>
            </a:r>
            <a:r>
              <a:rPr lang="fr-FR" sz="1800" kern="0" dirty="0" smtClean="0"/>
              <a:t> </a:t>
            </a:r>
            <a:r>
              <a:rPr lang="fr-FR" sz="1800" kern="0" dirty="0" err="1" smtClean="0"/>
              <a:t>from</a:t>
            </a:r>
            <a:r>
              <a:rPr lang="fr-FR" sz="1800" kern="0" dirty="0" smtClean="0"/>
              <a:t> CMS HGCROC</a:t>
            </a:r>
          </a:p>
          <a:p>
            <a:pPr lvl="1"/>
            <a:r>
              <a:rPr lang="fr-FR" sz="1800" kern="0" dirty="0" smtClean="0"/>
              <a:t>TOA TDC </a:t>
            </a:r>
            <a:r>
              <a:rPr lang="fr-FR" sz="1800" kern="0" dirty="0" err="1" smtClean="0"/>
              <a:t>adapted</a:t>
            </a:r>
            <a:r>
              <a:rPr lang="fr-FR" sz="1800" kern="0" dirty="0" smtClean="0"/>
              <a:t> by IRFU Saclay</a:t>
            </a:r>
          </a:p>
          <a:p>
            <a:pPr lvl="1"/>
            <a:r>
              <a:rPr lang="fr-FR" sz="1800" kern="0" dirty="0" smtClean="0"/>
              <a:t>ADC </a:t>
            </a:r>
            <a:r>
              <a:rPr lang="fr-FR" sz="1800" kern="0" dirty="0" err="1" smtClean="0"/>
              <a:t>adapted</a:t>
            </a:r>
            <a:r>
              <a:rPr lang="fr-FR" sz="1800" kern="0" dirty="0" smtClean="0"/>
              <a:t> to 8bits by AGH Krakow</a:t>
            </a:r>
          </a:p>
          <a:p>
            <a:pPr lvl="1"/>
            <a:r>
              <a:rPr lang="fr-FR" sz="1800" kern="0" dirty="0" smtClean="0"/>
              <a:t>Digital </a:t>
            </a:r>
            <a:r>
              <a:rPr lang="fr-FR" sz="1800" kern="0" dirty="0" err="1" smtClean="0"/>
              <a:t>readout</a:t>
            </a:r>
            <a:r>
              <a:rPr lang="fr-FR" sz="1800" kern="0" dirty="0" smtClean="0"/>
              <a:t> : </a:t>
            </a:r>
            <a:r>
              <a:rPr lang="fr-FR" sz="1800" kern="0" dirty="0" smtClean="0"/>
              <a:t>FIFO </a:t>
            </a:r>
            <a:r>
              <a:rPr lang="fr-FR" sz="1800" kern="0" dirty="0" err="1" smtClean="0"/>
              <a:t>depth</a:t>
            </a:r>
            <a:r>
              <a:rPr lang="fr-FR" sz="1800" kern="0" dirty="0" smtClean="0"/>
              <a:t> 8 (200 ns</a:t>
            </a:r>
            <a:r>
              <a:rPr lang="fr-FR" sz="1800" kern="0" dirty="0" smtClean="0"/>
              <a:t>)</a:t>
            </a:r>
          </a:p>
          <a:p>
            <a:r>
              <a:rPr lang="fr-FR" sz="2000" kern="0" dirty="0" smtClean="0"/>
              <a:t>5 slow control bytes/pixel</a:t>
            </a:r>
          </a:p>
          <a:p>
            <a:pPr lvl="1"/>
            <a:r>
              <a:rPr lang="fr-FR" sz="1600" kern="0" dirty="0" smtClean="0"/>
              <a:t>6 bits local </a:t>
            </a:r>
            <a:r>
              <a:rPr lang="fr-FR" sz="1600" kern="0" dirty="0" err="1" smtClean="0"/>
              <a:t>threshold</a:t>
            </a:r>
            <a:endParaRPr lang="fr-FR" sz="1600" kern="0" dirty="0" smtClean="0"/>
          </a:p>
          <a:p>
            <a:pPr lvl="1"/>
            <a:r>
              <a:rPr lang="fr-FR" sz="1600" kern="0" dirty="0" smtClean="0"/>
              <a:t>6 bits ADC </a:t>
            </a:r>
            <a:r>
              <a:rPr lang="fr-FR" sz="1600" kern="0" dirty="0" err="1" smtClean="0"/>
              <a:t>pedestal</a:t>
            </a:r>
            <a:endParaRPr lang="fr-FR" sz="1600" kern="0" dirty="0" smtClean="0"/>
          </a:p>
          <a:p>
            <a:pPr lvl="1"/>
            <a:r>
              <a:rPr lang="fr-FR" sz="1600" kern="0" dirty="0" smtClean="0"/>
              <a:t>16 TDC calibration bits</a:t>
            </a:r>
          </a:p>
          <a:p>
            <a:pPr lvl="1"/>
            <a:r>
              <a:rPr lang="fr-FR" sz="1600" kern="0" dirty="0" err="1" smtClean="0"/>
              <a:t>Various</a:t>
            </a:r>
            <a:r>
              <a:rPr lang="fr-FR" sz="1600" kern="0" dirty="0" smtClean="0"/>
              <a:t> on/off and probes</a:t>
            </a:r>
            <a:endParaRPr lang="fr-FR" sz="1600" kern="0" dirty="0" smtClean="0"/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pPr lvl="1"/>
            <a:endParaRPr lang="fr-FR" kern="0" dirty="0"/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23E38C-568B-45B7-B4AE-C1CEF1159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" y="4407625"/>
            <a:ext cx="6795002" cy="1997252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4727848" y="5085184"/>
            <a:ext cx="576064" cy="36004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727848" y="5085184"/>
            <a:ext cx="576064" cy="360040"/>
          </a:xfrm>
          <a:prstGeom prst="line">
            <a:avLst/>
          </a:prstGeom>
          <a:ln w="571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waveforms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Illustration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(</a:t>
            </a:r>
            <a:r>
              <a:rPr lang="fr-FR" dirty="0" err="1" smtClean="0"/>
              <a:t>similar</a:t>
            </a:r>
            <a:r>
              <a:rPr lang="fr-FR" dirty="0" smtClean="0"/>
              <a:t>) chip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1727122"/>
            <a:ext cx="6672064" cy="5014246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3870460" y="280149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100ns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364253" y="2956263"/>
            <a:ext cx="1645920" cy="8709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8"/>
          <p:cNvSpPr txBox="1"/>
          <p:nvPr/>
        </p:nvSpPr>
        <p:spPr>
          <a:xfrm>
            <a:off x="5735960" y="3280266"/>
            <a:ext cx="221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TOA digitized value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3383962" y="63720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clock</a:t>
            </a:r>
          </a:p>
        </p:txBody>
      </p:sp>
      <p:sp>
        <p:nvSpPr>
          <p:cNvPr id="19" name="ZoneTexte 11"/>
          <p:cNvSpPr txBox="1"/>
          <p:nvPr/>
        </p:nvSpPr>
        <p:spPr>
          <a:xfrm>
            <a:off x="4364931" y="2259397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TOA discriminator</a:t>
            </a:r>
          </a:p>
        </p:txBody>
      </p:sp>
      <p:sp>
        <p:nvSpPr>
          <p:cNvPr id="20" name="ZoneTexte 8"/>
          <p:cNvSpPr txBox="1"/>
          <p:nvPr/>
        </p:nvSpPr>
        <p:spPr>
          <a:xfrm>
            <a:off x="6077101" y="507681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ADC digitized value</a:t>
            </a:r>
          </a:p>
        </p:txBody>
      </p:sp>
      <p:sp>
        <p:nvSpPr>
          <p:cNvPr id="21" name="ZoneTexte 5"/>
          <p:cNvSpPr txBox="1"/>
          <p:nvPr/>
        </p:nvSpPr>
        <p:spPr>
          <a:xfrm>
            <a:off x="3870460" y="41582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</a:t>
            </a:r>
            <a:r>
              <a:rPr lang="en-US" dirty="0" err="1"/>
              <a:t>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pinout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5"/>
          <a:stretch/>
        </p:blipFill>
        <p:spPr bwMode="auto">
          <a:xfrm>
            <a:off x="263352" y="2340894"/>
            <a:ext cx="487934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8" b="1"/>
          <a:stretch/>
        </p:blipFill>
        <p:spPr bwMode="auto">
          <a:xfrm>
            <a:off x="6168008" y="2219406"/>
            <a:ext cx="4879340" cy="459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apture d’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8" b="3295"/>
          <a:stretch/>
        </p:blipFill>
        <p:spPr bwMode="auto">
          <a:xfrm>
            <a:off x="623392" y="664088"/>
            <a:ext cx="10801200" cy="14401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551384" y="664088"/>
            <a:ext cx="3048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74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Analog</a:t>
            </a:r>
            <a:r>
              <a:rPr lang="fr-FR" dirty="0" smtClean="0"/>
              <a:t> in/out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Analog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 smtClean="0"/>
          </a:p>
          <a:p>
            <a:pPr lvl="1"/>
            <a:r>
              <a:rPr lang="fr-FR" dirty="0" smtClean="0"/>
              <a:t>16 inputs. Input </a:t>
            </a:r>
            <a:r>
              <a:rPr lang="fr-FR" dirty="0" err="1" smtClean="0"/>
              <a:t>impedance</a:t>
            </a:r>
            <a:r>
              <a:rPr lang="fr-FR" dirty="0" smtClean="0"/>
              <a:t> ~1 kOhm. </a:t>
            </a:r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disable</a:t>
            </a:r>
            <a:r>
              <a:rPr lang="fr-FR" dirty="0" smtClean="0"/>
              <a:t> </a:t>
            </a:r>
            <a:r>
              <a:rPr lang="fr-FR" dirty="0" err="1" smtClean="0"/>
              <a:t>preamp</a:t>
            </a:r>
            <a:r>
              <a:rPr lang="fr-FR" dirty="0" smtClean="0"/>
              <a:t> and clamp to </a:t>
            </a:r>
            <a:r>
              <a:rPr lang="fr-FR" dirty="0" err="1" smtClean="0"/>
              <a:t>gnd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4 </a:t>
            </a:r>
            <a:r>
              <a:rPr lang="fr-FR" dirty="0" err="1" smtClean="0"/>
              <a:t>probe_pa</a:t>
            </a:r>
            <a:r>
              <a:rPr lang="fr-FR" dirty="0" smtClean="0"/>
              <a:t> : </a:t>
            </a:r>
            <a:r>
              <a:rPr lang="fr-FR" dirty="0" err="1" smtClean="0"/>
              <a:t>preamp</a:t>
            </a:r>
            <a:r>
              <a:rPr lang="fr-FR" dirty="0" smtClean="0"/>
              <a:t> output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column</a:t>
            </a:r>
            <a:r>
              <a:rPr lang="fr-FR" dirty="0" smtClean="0"/>
              <a:t>. </a:t>
            </a:r>
            <a:r>
              <a:rPr lang="fr-FR" dirty="0" err="1" smtClean="0"/>
              <a:t>Row</a:t>
            </a:r>
            <a:r>
              <a:rPr lang="fr-FR" dirty="0" smtClean="0"/>
              <a:t> </a:t>
            </a:r>
            <a:r>
              <a:rPr lang="fr-FR" dirty="0" err="1" smtClean="0"/>
              <a:t>selected</a:t>
            </a:r>
            <a:r>
              <a:rPr lang="fr-FR" dirty="0" smtClean="0"/>
              <a:t> by slow control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probe_dc</a:t>
            </a:r>
            <a:r>
              <a:rPr lang="fr-FR" dirty="0" smtClean="0"/>
              <a:t> : 32 DC </a:t>
            </a:r>
            <a:r>
              <a:rPr lang="fr-FR" dirty="0" err="1" smtClean="0"/>
              <a:t>bias</a:t>
            </a:r>
            <a:r>
              <a:rPr lang="fr-FR" dirty="0" smtClean="0"/>
              <a:t> points </a:t>
            </a:r>
            <a:r>
              <a:rPr lang="fr-FR" dirty="0" err="1" smtClean="0"/>
              <a:t>selected</a:t>
            </a:r>
            <a:r>
              <a:rPr lang="fr-FR" dirty="0" smtClean="0"/>
              <a:t> by SC</a:t>
            </a:r>
          </a:p>
          <a:p>
            <a:pPr lvl="1"/>
            <a:r>
              <a:rPr lang="fr-FR" dirty="0" err="1" smtClean="0"/>
              <a:t>Analog</a:t>
            </a:r>
            <a:r>
              <a:rPr lang="fr-FR" dirty="0" smtClean="0"/>
              <a:t>-probe : </a:t>
            </a:r>
            <a:r>
              <a:rPr lang="fr-FR" dirty="0" err="1" smtClean="0"/>
              <a:t>channel_wise</a:t>
            </a:r>
            <a:r>
              <a:rPr lang="fr-FR" dirty="0" smtClean="0"/>
              <a:t> </a:t>
            </a:r>
            <a:r>
              <a:rPr lang="fr-FR" dirty="0" err="1" smtClean="0"/>
              <a:t>selectable</a:t>
            </a:r>
            <a:r>
              <a:rPr lang="fr-FR" dirty="0" smtClean="0"/>
              <a:t> to </a:t>
            </a:r>
            <a:r>
              <a:rPr lang="fr-FR" dirty="0" err="1" smtClean="0"/>
              <a:t>visualize</a:t>
            </a:r>
            <a:r>
              <a:rPr lang="fr-FR" dirty="0" smtClean="0"/>
              <a:t> </a:t>
            </a:r>
            <a:r>
              <a:rPr lang="fr-FR" dirty="0" err="1" smtClean="0"/>
              <a:t>preamp</a:t>
            </a:r>
            <a:r>
              <a:rPr lang="fr-FR" dirty="0" smtClean="0"/>
              <a:t>/</a:t>
            </a:r>
            <a:r>
              <a:rPr lang="fr-FR" dirty="0" err="1" smtClean="0"/>
              <a:t>shaper</a:t>
            </a:r>
            <a:r>
              <a:rPr lang="fr-FR" dirty="0" smtClean="0"/>
              <a:t>/</a:t>
            </a:r>
            <a:r>
              <a:rPr lang="fr-FR" dirty="0" err="1" smtClean="0"/>
              <a:t>threshold</a:t>
            </a:r>
            <a:r>
              <a:rPr lang="fr-FR" dirty="0" smtClean="0"/>
              <a:t> values</a:t>
            </a:r>
          </a:p>
          <a:p>
            <a:pPr lvl="1"/>
            <a:r>
              <a:rPr lang="fr-FR" dirty="0" err="1" smtClean="0"/>
              <a:t>In_ctest</a:t>
            </a:r>
            <a:r>
              <a:rPr lang="fr-FR" dirty="0" smtClean="0"/>
              <a:t> : test pulse amplitude (DC) </a:t>
            </a:r>
            <a:r>
              <a:rPr lang="fr-FR" dirty="0" err="1" smtClean="0"/>
              <a:t>from</a:t>
            </a:r>
            <a:r>
              <a:rPr lang="fr-FR" dirty="0" smtClean="0"/>
              <a:t> 6bit DAC</a:t>
            </a:r>
          </a:p>
          <a:p>
            <a:pPr lvl="2"/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inject</a:t>
            </a:r>
            <a:r>
              <a:rPr lang="fr-FR" dirty="0" smtClean="0"/>
              <a:t> an </a:t>
            </a:r>
            <a:r>
              <a:rPr lang="fr-FR" dirty="0" err="1" smtClean="0"/>
              <a:t>analog</a:t>
            </a:r>
            <a:r>
              <a:rPr lang="fr-FR" dirty="0" smtClean="0"/>
              <a:t> pulse in 50 </a:t>
            </a:r>
            <a:r>
              <a:rPr lang="fr-FR" dirty="0" err="1" smtClean="0"/>
              <a:t>fF</a:t>
            </a:r>
            <a:endParaRPr lang="fr-FR" dirty="0" smtClean="0"/>
          </a:p>
          <a:p>
            <a:pPr lvl="1"/>
            <a:r>
              <a:rPr lang="fr-FR" dirty="0" err="1" smtClean="0"/>
              <a:t>Vth</a:t>
            </a:r>
            <a:r>
              <a:rPr lang="fr-FR" dirty="0" smtClean="0"/>
              <a:t> : </a:t>
            </a:r>
            <a:r>
              <a:rPr lang="fr-FR" dirty="0" err="1" smtClean="0"/>
              <a:t>threshold</a:t>
            </a:r>
            <a:r>
              <a:rPr lang="fr-FR" dirty="0" smtClean="0"/>
              <a:t> value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10bit DAC)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Digital I/Os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692696"/>
            <a:ext cx="12144672" cy="5265738"/>
          </a:xfrm>
        </p:spPr>
        <p:txBody>
          <a:bodyPr/>
          <a:lstStyle/>
          <a:p>
            <a:r>
              <a:rPr lang="fr-FR" dirty="0"/>
              <a:t>Digital inputs</a:t>
            </a:r>
          </a:p>
          <a:p>
            <a:pPr lvl="1"/>
            <a:r>
              <a:rPr lang="fr-FR" dirty="0" smtClean="0"/>
              <a:t>CLK_160p/n </a:t>
            </a:r>
            <a:r>
              <a:rPr lang="fr-FR" dirty="0"/>
              <a:t>: </a:t>
            </a:r>
            <a:r>
              <a:rPr lang="fr-FR" dirty="0" err="1"/>
              <a:t>differential</a:t>
            </a:r>
            <a:r>
              <a:rPr lang="fr-FR" dirty="0"/>
              <a:t> CLPS 160 MHz </a:t>
            </a:r>
            <a:r>
              <a:rPr lang="fr-FR" dirty="0" err="1"/>
              <a:t>clock</a:t>
            </a:r>
            <a:r>
              <a:rPr lang="fr-FR" dirty="0"/>
              <a:t>.  </a:t>
            </a:r>
            <a:r>
              <a:rPr lang="fr-FR" dirty="0" err="1"/>
              <a:t>Divided</a:t>
            </a:r>
            <a:r>
              <a:rPr lang="fr-FR" dirty="0"/>
              <a:t> by 4 </a:t>
            </a:r>
            <a:r>
              <a:rPr lang="fr-FR" dirty="0" err="1"/>
              <a:t>internally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the 40 MHz</a:t>
            </a:r>
          </a:p>
          <a:p>
            <a:pPr lvl="1"/>
            <a:r>
              <a:rPr lang="fr-FR" dirty="0" err="1" smtClean="0"/>
              <a:t>Cmd_pulsep</a:t>
            </a:r>
            <a:r>
              <a:rPr lang="fr-FR" dirty="0" smtClean="0"/>
              <a:t>/n </a:t>
            </a:r>
            <a:r>
              <a:rPr lang="fr-FR" dirty="0"/>
              <a:t>: </a:t>
            </a:r>
            <a:r>
              <a:rPr lang="fr-FR" dirty="0" err="1"/>
              <a:t>differential</a:t>
            </a:r>
            <a:r>
              <a:rPr lang="fr-FR" dirty="0"/>
              <a:t> CLPS to trigger the calibration pulse.</a:t>
            </a:r>
          </a:p>
          <a:p>
            <a:pPr lvl="1"/>
            <a:r>
              <a:rPr lang="fr-FR" dirty="0" err="1"/>
              <a:t>Trig_ext</a:t>
            </a:r>
            <a:r>
              <a:rPr lang="fr-FR" dirty="0"/>
              <a:t> : CMOS 1.2V pulse to </a:t>
            </a:r>
            <a:r>
              <a:rPr lang="fr-FR" dirty="0" err="1"/>
              <a:t>calibrate</a:t>
            </a:r>
            <a:r>
              <a:rPr lang="fr-FR" dirty="0"/>
              <a:t> TDC</a:t>
            </a:r>
          </a:p>
          <a:p>
            <a:pPr lvl="1"/>
            <a:r>
              <a:rPr lang="fr-FR" dirty="0" err="1"/>
              <a:t>Start_acq</a:t>
            </a:r>
            <a:r>
              <a:rPr lang="fr-FR" dirty="0"/>
              <a:t> : CMOS 1.2V </a:t>
            </a:r>
            <a:r>
              <a:rPr lang="fr-FR" dirty="0" err="1"/>
              <a:t>level</a:t>
            </a:r>
            <a:r>
              <a:rPr lang="fr-FR" dirty="0"/>
              <a:t> to </a:t>
            </a:r>
            <a:r>
              <a:rPr lang="fr-FR" dirty="0" err="1"/>
              <a:t>start</a:t>
            </a:r>
            <a:r>
              <a:rPr lang="fr-FR" dirty="0"/>
              <a:t>/stop </a:t>
            </a:r>
            <a:r>
              <a:rPr lang="fr-FR" dirty="0" smtClean="0"/>
              <a:t>acquisition</a:t>
            </a:r>
          </a:p>
          <a:p>
            <a:pPr lvl="1"/>
            <a:r>
              <a:rPr lang="fr-FR" dirty="0" err="1" smtClean="0"/>
              <a:t>Start_readout</a:t>
            </a:r>
            <a:r>
              <a:rPr lang="fr-FR" dirty="0" smtClean="0"/>
              <a:t> : CMOS 1.2V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 the </a:t>
            </a:r>
            <a:r>
              <a:rPr lang="fr-FR" dirty="0" err="1" smtClean="0"/>
              <a:t>readout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I²C SDA/SCL open drain I/O  (1.2 V) </a:t>
            </a:r>
            <a:r>
              <a:rPr lang="fr-FR" dirty="0" err="1" smtClean="0"/>
              <a:t>external</a:t>
            </a:r>
            <a:r>
              <a:rPr lang="fr-FR" dirty="0" smtClean="0"/>
              <a:t> pull-up </a:t>
            </a:r>
            <a:r>
              <a:rPr lang="fr-FR" dirty="0" err="1" smtClean="0"/>
              <a:t>required</a:t>
            </a:r>
            <a:endParaRPr lang="fr-FR" dirty="0" smtClean="0"/>
          </a:p>
          <a:p>
            <a:pPr lvl="1"/>
            <a:r>
              <a:rPr lang="fr-FR" dirty="0" err="1" smtClean="0"/>
              <a:t>Resetb</a:t>
            </a:r>
            <a:r>
              <a:rPr lang="fr-FR" dirty="0" smtClean="0"/>
              <a:t> : 1.2V </a:t>
            </a:r>
            <a:r>
              <a:rPr lang="fr-FR" dirty="0" err="1" smtClean="0"/>
              <a:t>asynchronous</a:t>
            </a:r>
            <a:r>
              <a:rPr lang="fr-FR" dirty="0" smtClean="0"/>
              <a:t> reset for state machines.  </a:t>
            </a:r>
            <a:r>
              <a:rPr lang="fr-FR" dirty="0" err="1" smtClean="0"/>
              <a:t>Does</a:t>
            </a:r>
            <a:r>
              <a:rPr lang="fr-FR" dirty="0" smtClean="0"/>
              <a:t> not reset I²C </a:t>
            </a:r>
            <a:r>
              <a:rPr lang="fr-FR" dirty="0" err="1" smtClean="0"/>
              <a:t>registers</a:t>
            </a:r>
            <a:r>
              <a:rPr lang="fr-FR" dirty="0" smtClean="0"/>
              <a:t>.</a:t>
            </a:r>
          </a:p>
          <a:p>
            <a:pPr lvl="2"/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select the phase of the 40 MHz at </a:t>
            </a:r>
            <a:r>
              <a:rPr lang="fr-FR" dirty="0" err="1" smtClean="0"/>
              <a:t>initialization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Digital outputs</a:t>
            </a:r>
          </a:p>
          <a:p>
            <a:pPr lvl="1"/>
            <a:r>
              <a:rPr lang="fr-FR" dirty="0" err="1" smtClean="0"/>
              <a:t>Dout_p</a:t>
            </a:r>
            <a:r>
              <a:rPr lang="fr-FR" dirty="0" smtClean="0"/>
              <a:t>/n : </a:t>
            </a:r>
            <a:r>
              <a:rPr lang="fr-FR" dirty="0" err="1" smtClean="0"/>
              <a:t>differential</a:t>
            </a:r>
            <a:r>
              <a:rPr lang="fr-FR" dirty="0" smtClean="0"/>
              <a:t> CLPS data </a:t>
            </a:r>
            <a:r>
              <a:rPr lang="fr-FR" dirty="0" err="1" smtClean="0"/>
              <a:t>stream</a:t>
            </a:r>
            <a:r>
              <a:rPr lang="fr-FR" dirty="0" smtClean="0"/>
              <a:t> out at 40 MHz</a:t>
            </a:r>
          </a:p>
          <a:p>
            <a:pPr lvl="1"/>
            <a:r>
              <a:rPr lang="fr-FR" dirty="0" err="1" smtClean="0"/>
              <a:t>Trig_out_p</a:t>
            </a:r>
            <a:r>
              <a:rPr lang="fr-FR" dirty="0" smtClean="0"/>
              <a:t>/n : </a:t>
            </a:r>
            <a:r>
              <a:rPr lang="fr-FR" dirty="0" err="1" smtClean="0"/>
              <a:t>differential</a:t>
            </a:r>
            <a:r>
              <a:rPr lang="fr-FR" dirty="0" smtClean="0"/>
              <a:t> CLPS trigger output.  </a:t>
            </a:r>
            <a:r>
              <a:rPr lang="fr-FR" dirty="0" err="1" smtClean="0"/>
              <a:t>Wired</a:t>
            </a:r>
            <a:r>
              <a:rPr lang="fr-FR" dirty="0" smtClean="0"/>
              <a:t> OR16 of all </a:t>
            </a:r>
            <a:r>
              <a:rPr lang="fr-FR" dirty="0" err="1" smtClean="0"/>
              <a:t>discriminators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maskable</a:t>
            </a:r>
            <a:r>
              <a:rPr lang="fr-FR" dirty="0" smtClean="0"/>
              <a:t> by SC)</a:t>
            </a:r>
          </a:p>
          <a:p>
            <a:pPr lvl="1"/>
            <a:endParaRPr lang="fr-FR" dirty="0"/>
          </a:p>
          <a:p>
            <a:r>
              <a:rPr lang="fr-FR" dirty="0" smtClean="0"/>
              <a:t>CLPS : +/- 100-200 mV </a:t>
            </a:r>
            <a:r>
              <a:rPr lang="fr-FR" dirty="0" err="1" smtClean="0"/>
              <a:t>centered</a:t>
            </a:r>
            <a:r>
              <a:rPr lang="fr-FR" smtClean="0"/>
              <a:t> on 600 mV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Readout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control </a:t>
            </a:r>
            <a:r>
              <a:rPr lang="fr-FR" dirty="0" err="1" smtClean="0"/>
              <a:t>signals</a:t>
            </a:r>
            <a:r>
              <a:rPr lang="fr-FR" dirty="0" smtClean="0"/>
              <a:t> : </a:t>
            </a:r>
            <a:r>
              <a:rPr lang="fr-FR" dirty="0" err="1" smtClean="0"/>
              <a:t>start_acq</a:t>
            </a:r>
            <a:r>
              <a:rPr lang="fr-FR" dirty="0" smtClean="0"/>
              <a:t> and </a:t>
            </a:r>
            <a:r>
              <a:rPr lang="fr-FR" dirty="0" err="1" smtClean="0"/>
              <a:t>start_readout</a:t>
            </a:r>
            <a:endParaRPr lang="fr-FR" dirty="0" smtClean="0"/>
          </a:p>
          <a:p>
            <a:pPr lvl="1"/>
            <a:r>
              <a:rPr lang="fr-FR" dirty="0" err="1" smtClean="0"/>
              <a:t>Start_acq</a:t>
            </a:r>
            <a:r>
              <a:rPr lang="fr-FR" dirty="0" smtClean="0"/>
              <a:t>==1 =&gt; </a:t>
            </a:r>
            <a:r>
              <a:rPr lang="fr-FR" dirty="0" err="1" smtClean="0"/>
              <a:t>continuous</a:t>
            </a:r>
            <a:r>
              <a:rPr lang="fr-FR" dirty="0" smtClean="0"/>
              <a:t> 40 MHz </a:t>
            </a:r>
            <a:r>
              <a:rPr lang="fr-FR" dirty="0" err="1" smtClean="0"/>
              <a:t>writing</a:t>
            </a:r>
            <a:r>
              <a:rPr lang="fr-FR" dirty="0" smtClean="0"/>
              <a:t> in digital </a:t>
            </a:r>
            <a:r>
              <a:rPr lang="fr-FR" dirty="0" err="1" smtClean="0"/>
              <a:t>circular</a:t>
            </a:r>
            <a:r>
              <a:rPr lang="fr-FR" dirty="0" smtClean="0"/>
              <a:t> buffer (</a:t>
            </a:r>
            <a:r>
              <a:rPr lang="fr-FR" dirty="0" err="1" smtClean="0"/>
              <a:t>depth</a:t>
            </a:r>
            <a:r>
              <a:rPr lang="fr-FR" dirty="0" smtClean="0"/>
              <a:t> = 8 = 200 ns)</a:t>
            </a:r>
          </a:p>
          <a:p>
            <a:pPr lvl="1"/>
            <a:r>
              <a:rPr lang="fr-FR" dirty="0" err="1" smtClean="0"/>
              <a:t>Start_acq</a:t>
            </a:r>
            <a:r>
              <a:rPr lang="fr-FR" dirty="0" smtClean="0"/>
              <a:t> == 0 =&gt; stop </a:t>
            </a:r>
            <a:r>
              <a:rPr lang="fr-FR" dirty="0" err="1" smtClean="0"/>
              <a:t>writing</a:t>
            </a:r>
            <a:r>
              <a:rPr lang="fr-FR" dirty="0" smtClean="0"/>
              <a:t> : « </a:t>
            </a:r>
            <a:r>
              <a:rPr lang="fr-FR" dirty="0" err="1" smtClean="0"/>
              <a:t>freeze</a:t>
            </a:r>
            <a:r>
              <a:rPr lang="fr-FR" dirty="0" smtClean="0"/>
              <a:t> » </a:t>
            </a:r>
            <a:r>
              <a:rPr lang="fr-FR" dirty="0" err="1" smtClean="0"/>
              <a:t>event</a:t>
            </a:r>
            <a:r>
              <a:rPr lang="fr-FR" dirty="0" smtClean="0"/>
              <a:t> in buffer</a:t>
            </a:r>
          </a:p>
          <a:p>
            <a:pPr lvl="1"/>
            <a:r>
              <a:rPr lang="fr-FR" dirty="0" err="1" smtClean="0"/>
              <a:t>Start_readout</a:t>
            </a:r>
            <a:r>
              <a:rPr lang="fr-FR" dirty="0" smtClean="0"/>
              <a:t> == ↑  =&gt; </a:t>
            </a:r>
            <a:r>
              <a:rPr lang="fr-FR" dirty="0" err="1" smtClean="0"/>
              <a:t>initiate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: </a:t>
            </a:r>
            <a:r>
              <a:rPr lang="fr-FR" dirty="0" err="1" smtClean="0"/>
              <a:t>stream</a:t>
            </a:r>
            <a:r>
              <a:rPr lang="fr-FR" dirty="0" smtClean="0"/>
              <a:t> out the 16 pixels data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08" y="3167142"/>
            <a:ext cx="8064936" cy="260016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2776539"/>
            <a:ext cx="3614936" cy="31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testboard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279" y="752289"/>
            <a:ext cx="11099468" cy="5265738"/>
          </a:xfrm>
        </p:spPr>
        <p:txBody>
          <a:bodyPr/>
          <a:lstStyle/>
          <a:p>
            <a:r>
              <a:rPr lang="fr-FR" dirty="0" err="1" smtClean="0"/>
              <a:t>Connect</a:t>
            </a:r>
            <a:r>
              <a:rPr lang="fr-FR" dirty="0" smtClean="0"/>
              <a:t> to KCU via FMC </a:t>
            </a:r>
            <a:r>
              <a:rPr lang="fr-FR" dirty="0" err="1" smtClean="0"/>
              <a:t>connector</a:t>
            </a:r>
            <a:endParaRPr lang="fr-FR" dirty="0" smtClean="0"/>
          </a:p>
          <a:p>
            <a:r>
              <a:rPr lang="fr-FR" dirty="0" err="1" smtClean="0"/>
              <a:t>Level</a:t>
            </a:r>
            <a:r>
              <a:rPr lang="fr-FR" dirty="0" smtClean="0"/>
              <a:t> translators 1.2V – 2.5V</a:t>
            </a:r>
          </a:p>
          <a:p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chip to </a:t>
            </a:r>
            <a:r>
              <a:rPr lang="fr-FR" dirty="0" err="1" smtClean="0"/>
              <a:t>accomodate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fr-FR" dirty="0" smtClean="0"/>
          </a:p>
          <a:p>
            <a:r>
              <a:rPr lang="fr-FR" dirty="0" smtClean="0"/>
              <a:t>4 </a:t>
            </a:r>
            <a:r>
              <a:rPr lang="fr-FR" dirty="0" err="1" smtClean="0"/>
              <a:t>SMAs</a:t>
            </a:r>
            <a:r>
              <a:rPr lang="fr-FR" dirty="0" smtClean="0"/>
              <a:t> for </a:t>
            </a:r>
            <a:r>
              <a:rPr lang="fr-FR" dirty="0" err="1" smtClean="0"/>
              <a:t>preamps</a:t>
            </a:r>
            <a:r>
              <a:rPr lang="fr-FR" dirty="0" smtClean="0"/>
              <a:t> outputs</a:t>
            </a:r>
          </a:p>
          <a:p>
            <a:r>
              <a:rPr lang="fr-FR" dirty="0" smtClean="0"/>
              <a:t>On-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regulators</a:t>
            </a:r>
            <a:r>
              <a:rPr lang="fr-FR" dirty="0" smtClean="0"/>
              <a:t> for LV</a:t>
            </a:r>
          </a:p>
          <a:p>
            <a:endParaRPr lang="fr-FR" dirty="0"/>
          </a:p>
          <a:p>
            <a:r>
              <a:rPr lang="fr-FR" dirty="0" err="1" smtClean="0"/>
              <a:t>Wirebonds</a:t>
            </a:r>
            <a:r>
              <a:rPr lang="fr-FR" dirty="0" smtClean="0"/>
              <a:t> in 4 </a:t>
            </a:r>
            <a:r>
              <a:rPr lang="fr-FR" dirty="0" err="1" smtClean="0"/>
              <a:t>rows</a:t>
            </a:r>
            <a:r>
              <a:rPr lang="fr-FR" dirty="0" smtClean="0"/>
              <a:t> 200um pitch</a:t>
            </a:r>
          </a:p>
          <a:p>
            <a:endParaRPr lang="fr-FR" dirty="0"/>
          </a:p>
          <a:p>
            <a:r>
              <a:rPr lang="fr-FR" dirty="0" err="1" smtClean="0"/>
              <a:t>Schematic</a:t>
            </a:r>
            <a:r>
              <a:rPr lang="fr-FR" dirty="0" smtClean="0"/>
              <a:t>/</a:t>
            </a:r>
            <a:r>
              <a:rPr lang="fr-FR" dirty="0" err="1" smtClean="0"/>
              <a:t>layout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 smtClean="0"/>
          </a:p>
          <a:p>
            <a:r>
              <a:rPr lang="fr-FR" dirty="0" smtClean="0"/>
              <a:t>Fabrication </a:t>
            </a:r>
            <a:r>
              <a:rPr lang="fr-FR" dirty="0" err="1" smtClean="0"/>
              <a:t>mid</a:t>
            </a:r>
            <a:r>
              <a:rPr lang="fr-FR" dirty="0" smtClean="0"/>
              <a:t> </a:t>
            </a:r>
            <a:r>
              <a:rPr lang="fr-FR" dirty="0" err="1" smtClean="0"/>
              <a:t>june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EIC ROC  20 may 22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Espace réservé du contenu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3" t="12088" r="9325" b="13633"/>
          <a:stretch/>
        </p:blipFill>
        <p:spPr>
          <a:xfrm>
            <a:off x="9341925" y="1539032"/>
            <a:ext cx="2736305" cy="3317132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5423958" y="2014743"/>
            <a:ext cx="4309668" cy="4293096"/>
            <a:chOff x="3730547" y="0"/>
            <a:chExt cx="6837134" cy="6858000"/>
          </a:xfrm>
        </p:grpSpPr>
        <p:grpSp>
          <p:nvGrpSpPr>
            <p:cNvPr id="22" name="Groupe 21"/>
            <p:cNvGrpSpPr/>
            <p:nvPr/>
          </p:nvGrpSpPr>
          <p:grpSpPr>
            <a:xfrm>
              <a:off x="3730547" y="0"/>
              <a:ext cx="6837134" cy="6858000"/>
              <a:chOff x="2556017" y="0"/>
              <a:chExt cx="6837134" cy="6858000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6017" y="0"/>
                <a:ext cx="6837134" cy="6858000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09732" y="2913346"/>
                <a:ext cx="1047464" cy="1118955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9582674" y="1585608"/>
              <a:ext cx="930810" cy="375687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ZoneTexte 35"/>
          <p:cNvSpPr txBox="1"/>
          <p:nvPr/>
        </p:nvSpPr>
        <p:spPr>
          <a:xfrm rot="16200000">
            <a:off x="8293407" y="3992014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Becomes</a:t>
            </a:r>
            <a:r>
              <a:rPr lang="fr-FR" sz="1600" b="1" dirty="0" smtClean="0">
                <a:solidFill>
                  <a:schemeClr val="bg1"/>
                </a:solidFill>
              </a:rPr>
              <a:t> FMC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100669</TotalTime>
  <Words>576</Words>
  <Application>Microsoft Office PowerPoint</Application>
  <PresentationFormat>Grand écran</PresentationFormat>
  <Paragraphs>102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Bryant Medium Compressed</vt:lpstr>
      <vt:lpstr>Calibri</vt:lpstr>
      <vt:lpstr>Times New Roman</vt:lpstr>
      <vt:lpstr>OMEGA</vt:lpstr>
      <vt:lpstr>1_OMEGA</vt:lpstr>
      <vt:lpstr>2_OMEGA</vt:lpstr>
      <vt:lpstr>3_OMEGA</vt:lpstr>
      <vt:lpstr>4_OMEGA</vt:lpstr>
      <vt:lpstr>5_OMEGA</vt:lpstr>
      <vt:lpstr>6_OMEGA</vt:lpstr>
      <vt:lpstr>7_OMEGA</vt:lpstr>
      <vt:lpstr>  EICROC0 </vt:lpstr>
      <vt:lpstr>Overview EICROC0</vt:lpstr>
      <vt:lpstr>One pixel</vt:lpstr>
      <vt:lpstr>waveforms</vt:lpstr>
      <vt:lpstr>pinout</vt:lpstr>
      <vt:lpstr>Analog in/out</vt:lpstr>
      <vt:lpstr>Digital I/Os</vt:lpstr>
      <vt:lpstr>Readout</vt:lpstr>
      <vt:lpstr>testboard</vt:lpstr>
    </vt:vector>
  </TitlesOfParts>
  <Company>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taille</cp:lastModifiedBy>
  <cp:revision>1667</cp:revision>
  <cp:lastPrinted>2020-01-21T09:58:18Z</cp:lastPrinted>
  <dcterms:created xsi:type="dcterms:W3CDTF">2013-06-17T16:24:05Z</dcterms:created>
  <dcterms:modified xsi:type="dcterms:W3CDTF">2022-05-20T12:42:09Z</dcterms:modified>
</cp:coreProperties>
</file>