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971"/>
    <p:restoredTop sz="94643"/>
  </p:normalViewPr>
  <p:slideViewPr>
    <p:cSldViewPr snapToGrid="0" snapToObjects="1" showGuides="1">
      <p:cViewPr varScale="1">
        <p:scale>
          <a:sx n="86" d="100"/>
          <a:sy n="86" d="100"/>
        </p:scale>
        <p:origin x="216" y="8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37211-1827-7049-8E40-81CB9A7716F8}" type="datetimeFigureOut">
              <a:rPr lang="en-FR" smtClean="0"/>
              <a:t>20/05/2022</a:t>
            </a:fld>
            <a:endParaRPr lang="en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82AE4-2AA8-9845-A8B3-04445F42448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03856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E830D-B23B-37A5-F34C-4588218FB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810B9D-6F09-F269-CFC2-50EB73CFD8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08B28-4DA5-F437-DE84-AB1D5787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16277-3446-68D5-65E7-21A0FA575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24B45-BBC4-E830-A867-20DAA4A9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85307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E82D5-AAC4-953D-8474-3F02EE321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78486D-E4FC-D9DB-4BBC-F859AB61C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75CFE-8A9E-E027-71E8-2D3E8749A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02FBE-FCDF-0115-1370-E90B20F16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0C781-8BE3-5467-13CA-29F0007B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6899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4CA80B-C02B-44E1-C2F6-57580B63EA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9D5B06-5C0B-F15C-EC40-307E86A76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EF9E7-35AB-6DEE-4F60-1503F41E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B498A-2AD1-74CF-E332-BDC80300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82C0A-8A85-2F5C-8DBD-37446B0FF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96919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F79DF-5FE8-5058-21C3-7F1E06612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434C3-498E-6F83-D421-605B51BA8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5E229-C34B-622C-475C-D120CEA5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4B85B-435A-917F-D5E9-045D6784D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3A518-6DAE-5DA6-2A82-FD13DACB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04781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47550-B68D-90D3-433F-15258F285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42ABD-28A8-9AA1-A7D5-34D2FD49D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55186-4486-B568-34FF-10E8D205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35D27-FFE7-6BAD-A380-51E1C1986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09C0D-4C0F-9A84-6916-BBA7560A1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62824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C1C24-4A18-2751-A787-7EE81A0D0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EFB53-62B0-A19E-B958-5DD5E6AFA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6AF3E-07FF-6B56-0881-9B564B1C7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A14D3-5E46-5E94-5C2B-2E3B12CEB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72D909-CE1C-F8B1-0A93-AB818468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C35DF-C7A2-F90C-1469-C1228730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88721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6FE75-14A0-E606-C06C-44D544B15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5D7D6-5BF3-B877-08F3-7CEF1C041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BE188-D784-B752-2AB2-53FC0BD2C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B5AD8F-04C1-6C2D-124B-E7AFF9499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958AA0-A770-0D73-70A3-D120CD66A9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61A225-9828-471E-46E9-56F9CA49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782297-256A-EC8A-EA51-3A700EF7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2B1FB-90E7-DC3B-4ABA-69441CD36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76850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66748-E48D-04AA-312C-DF5602CFE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25655-0E82-B8D2-54C9-2619A8CD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ACB73C-928F-DD36-BF0D-D699E4F6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B42BAA-23CA-BD8E-5321-A58D23D8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53349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8AB697-EB9C-178A-C379-C9BB077AC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9ECBB3-16D6-1F2E-9517-F66EA2DF5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E90A2-7EBE-E6B7-0BC8-E599ECA9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44603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50E4C-2F43-F651-9055-9232F7841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90D1B-189F-DC8F-78CA-C04D30ECD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D3C427-F45E-93E4-1D5E-911395D7C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096F73-19F5-B28D-7D55-07EF3EE2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34741-8370-0813-6BC9-799586839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B16FC-7C2B-AC09-682E-5FA038C80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29973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24CA2-B320-B2CC-F1F1-975EA1BAD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48FF29-22C7-C29D-7664-98983CF11D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34539F-D928-9C87-7624-04A8CEEFB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76A0E-27CB-DAE8-6736-2DA996A23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87734B-F7D6-6C30-AF9A-9DCFB509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D269F-C385-2C2F-266E-E4BA5B95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83491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342346-7F01-BD72-1C47-A44D2EAED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3F526-9963-9D03-9223-5C54B90A2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6E102-E7C6-7495-5CAA-534FB28BF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1329E-319A-9619-75C6-30D3980A9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11697-61E9-4C90-B052-81B20E370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C4BC7-BF84-DB4E-A0F7-15DF775D63E8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51224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2F3D-A4C5-2EAA-E00F-6A95B8B5F9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FR" sz="8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IR Laser test bench at IJCLab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022C4-AE4B-CF05-1B8F-62A2688B6B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655762"/>
          </a:xfrm>
        </p:spPr>
        <p:txBody>
          <a:bodyPr anchor="ctr">
            <a:normAutofit/>
          </a:bodyPr>
          <a:lstStyle/>
          <a:p>
            <a:pPr>
              <a:lnSpc>
                <a:spcPct val="170000"/>
              </a:lnSpc>
            </a:pPr>
            <a:r>
              <a:rPr lang="en-FR" sz="2800" dirty="0">
                <a:solidFill>
                  <a:schemeClr val="accent2"/>
                </a:solidFill>
              </a:rPr>
              <a:t>Ana Torrentó</a:t>
            </a:r>
          </a:p>
          <a:p>
            <a:pPr>
              <a:lnSpc>
                <a:spcPct val="170000"/>
              </a:lnSpc>
            </a:pPr>
            <a:r>
              <a:rPr lang="en-FR" i="1" dirty="0"/>
              <a:t>EIC meeting – 20/05/2022</a:t>
            </a:r>
          </a:p>
        </p:txBody>
      </p:sp>
    </p:spTree>
    <p:extLst>
      <p:ext uri="{BB962C8B-B14F-4D97-AF65-F5344CB8AC3E}">
        <p14:creationId xmlns:p14="http://schemas.microsoft.com/office/powerpoint/2010/main" val="2936036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D302C-DA88-5A22-8DD4-466C510F9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R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Laser informations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E91E8-9F09-F99D-60B6-BE457A161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31082"/>
          </a:xfrm>
        </p:spPr>
        <p:txBody>
          <a:bodyPr numCol="1">
            <a:normAutofit/>
          </a:bodyPr>
          <a:lstStyle/>
          <a:p>
            <a:r>
              <a:rPr lang="en-FR" dirty="0"/>
              <a:t>Model PILAS (picosecond pulsed diode laser) from NKT Photonics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BDAB5F-176B-B12F-0CAA-BCD4D4E8D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5650" y="4214812"/>
            <a:ext cx="5600700" cy="2413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74F888-B705-A0EC-85C4-5D674FF3A7AF}"/>
              </a:ext>
            </a:extLst>
          </p:cNvPr>
          <p:cNvSpPr txBox="1">
            <a:spLocks/>
          </p:cNvSpPr>
          <p:nvPr/>
        </p:nvSpPr>
        <p:spPr>
          <a:xfrm>
            <a:off x="1828800" y="2556706"/>
            <a:ext cx="8799226" cy="1658105"/>
          </a:xfrm>
          <a:prstGeom prst="rect">
            <a:avLst/>
          </a:prstGeom>
        </p:spPr>
        <p:txBody>
          <a:bodyPr vert="horz" lIns="91440" tIns="45720" rIns="91440" bIns="45720" numCol="2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FR" sz="2400" dirty="0"/>
              <a:t>1056.4 ± 7.4 nm</a:t>
            </a:r>
          </a:p>
          <a:p>
            <a:r>
              <a:rPr lang="en-FR" sz="2400" dirty="0"/>
              <a:t>7 nW av. </a:t>
            </a:r>
            <a:r>
              <a:rPr lang="en-GB" sz="2400" dirty="0"/>
              <a:t>P</a:t>
            </a:r>
            <a:r>
              <a:rPr lang="en-FR" sz="2400" dirty="0"/>
              <a:t>ower</a:t>
            </a:r>
          </a:p>
          <a:p>
            <a:r>
              <a:rPr lang="en-FR" sz="2400" dirty="0"/>
              <a:t>150 mW peak intensity</a:t>
            </a:r>
          </a:p>
          <a:p>
            <a:r>
              <a:rPr lang="en-FR" sz="2400" dirty="0"/>
              <a:t>0 – 40 MHz</a:t>
            </a:r>
          </a:p>
          <a:p>
            <a:r>
              <a:rPr lang="en-FR" sz="2400" dirty="0"/>
              <a:t>35 ps pulse width (FWHM)</a:t>
            </a:r>
          </a:p>
          <a:p>
            <a:r>
              <a:rPr lang="en-FR" sz="2400" dirty="0"/>
              <a:t>Jitter RMS = 10.8 ps</a:t>
            </a:r>
          </a:p>
          <a:p>
            <a:r>
              <a:rPr lang="en-FR" sz="2400" dirty="0"/>
              <a:t>Fiber MFD: 5.3 – 6.4 μm @ 980 nm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2F6198-1D8F-8A99-36D1-616BC7618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9F6C16-7A9F-D38E-FACC-A2077EE04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2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45502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7AACA-C3B1-2E92-E775-8DD3A5F27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R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Optical setup scheme</a:t>
            </a: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DE046BE6-96CF-C0BF-445E-3515C83D7FD8}"/>
              </a:ext>
            </a:extLst>
          </p:cNvPr>
          <p:cNvGrpSpPr/>
          <p:nvPr/>
        </p:nvGrpSpPr>
        <p:grpSpPr>
          <a:xfrm>
            <a:off x="9357858" y="2861603"/>
            <a:ext cx="2513244" cy="1999956"/>
            <a:chOff x="9293767" y="2440467"/>
            <a:chExt cx="2513244" cy="1999956"/>
          </a:xfrm>
        </p:grpSpPr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90C2160A-B04B-30E7-EB21-912102833EBC}"/>
                </a:ext>
              </a:extLst>
            </p:cNvPr>
            <p:cNvCxnSpPr>
              <a:cxnSpLocks/>
            </p:cNvCxnSpPr>
            <p:nvPr/>
          </p:nvCxnSpPr>
          <p:spPr>
            <a:xfrm>
              <a:off x="9293767" y="2625133"/>
              <a:ext cx="405872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1B90675-D118-42F6-05E7-11972998CD59}"/>
                </a:ext>
              </a:extLst>
            </p:cNvPr>
            <p:cNvSpPr txBox="1"/>
            <p:nvPr/>
          </p:nvSpPr>
          <p:spPr>
            <a:xfrm>
              <a:off x="9699639" y="2440467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FR" dirty="0"/>
                <a:t>Laser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D3B765E3-9FCD-AD8A-046B-E5D26F10CCAF}"/>
                </a:ext>
              </a:extLst>
            </p:cNvPr>
            <p:cNvCxnSpPr>
              <a:cxnSpLocks/>
            </p:cNvCxnSpPr>
            <p:nvPr/>
          </p:nvCxnSpPr>
          <p:spPr>
            <a:xfrm>
              <a:off x="9293767" y="2990893"/>
              <a:ext cx="405872" cy="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1C01EE26-1674-A4D7-13BA-F0B6E2870647}"/>
                </a:ext>
              </a:extLst>
            </p:cNvPr>
            <p:cNvSpPr txBox="1"/>
            <p:nvPr/>
          </p:nvSpPr>
          <p:spPr>
            <a:xfrm>
              <a:off x="9699639" y="2824563"/>
              <a:ext cx="14382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FR" dirty="0"/>
                <a:t>Driving signal</a:t>
              </a:r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C4AC268F-1A8C-C5AD-4060-FF6D2C760B07}"/>
                </a:ext>
              </a:extLst>
            </p:cNvPr>
            <p:cNvCxnSpPr>
              <a:cxnSpLocks/>
            </p:cNvCxnSpPr>
            <p:nvPr/>
          </p:nvCxnSpPr>
          <p:spPr>
            <a:xfrm>
              <a:off x="9293767" y="3428891"/>
              <a:ext cx="405872" cy="0"/>
            </a:xfrm>
            <a:prstGeom prst="line">
              <a:avLst/>
            </a:prstGeom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14E688CD-E40C-F56F-C8EB-809B2E50D36F}"/>
                </a:ext>
              </a:extLst>
            </p:cNvPr>
            <p:cNvSpPr txBox="1"/>
            <p:nvPr/>
          </p:nvSpPr>
          <p:spPr>
            <a:xfrm>
              <a:off x="9699639" y="3262561"/>
              <a:ext cx="15214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FR" dirty="0"/>
                <a:t>Synchro signal</a:t>
              </a:r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5FFB919F-320C-DCD1-A224-87701E6452B3}"/>
                </a:ext>
              </a:extLst>
            </p:cNvPr>
            <p:cNvCxnSpPr>
              <a:cxnSpLocks/>
            </p:cNvCxnSpPr>
            <p:nvPr/>
          </p:nvCxnSpPr>
          <p:spPr>
            <a:xfrm>
              <a:off x="9293767" y="3825216"/>
              <a:ext cx="405872" cy="0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994F29C7-C49A-1913-1856-9E8CF3AFFCC4}"/>
                </a:ext>
              </a:extLst>
            </p:cNvPr>
            <p:cNvSpPr txBox="1"/>
            <p:nvPr/>
          </p:nvSpPr>
          <p:spPr>
            <a:xfrm>
              <a:off x="9699639" y="3658886"/>
              <a:ext cx="12104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FR" dirty="0"/>
                <a:t>Data signal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D2CACF88-9788-B603-AFB4-78E715EBD3C8}"/>
                </a:ext>
              </a:extLst>
            </p:cNvPr>
            <p:cNvCxnSpPr>
              <a:cxnSpLocks/>
            </p:cNvCxnSpPr>
            <p:nvPr/>
          </p:nvCxnSpPr>
          <p:spPr>
            <a:xfrm>
              <a:off x="9293767" y="4237421"/>
              <a:ext cx="40587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94636CA-349A-AEB9-E9CD-046D0A8EB028}"/>
                </a:ext>
              </a:extLst>
            </p:cNvPr>
            <p:cNvSpPr txBox="1"/>
            <p:nvPr/>
          </p:nvSpPr>
          <p:spPr>
            <a:xfrm>
              <a:off x="9699639" y="4071091"/>
              <a:ext cx="21073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FR" dirty="0"/>
                <a:t>Electrical connexion</a:t>
              </a:r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3BBA8D9C-3E98-1473-8F3C-898E5D2F69AB}"/>
              </a:ext>
            </a:extLst>
          </p:cNvPr>
          <p:cNvGrpSpPr/>
          <p:nvPr/>
        </p:nvGrpSpPr>
        <p:grpSpPr>
          <a:xfrm>
            <a:off x="525781" y="2023866"/>
            <a:ext cx="8038538" cy="4298204"/>
            <a:chOff x="525781" y="2023866"/>
            <a:chExt cx="8038538" cy="4298204"/>
          </a:xfrm>
        </p:grpSpPr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249C8A53-D255-18C9-B62F-86D08815EDBD}"/>
                </a:ext>
              </a:extLst>
            </p:cNvPr>
            <p:cNvSpPr/>
            <p:nvPr/>
          </p:nvSpPr>
          <p:spPr>
            <a:xfrm>
              <a:off x="525781" y="5536243"/>
              <a:ext cx="143925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Laser controller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AA594B34-575F-7B42-DAB0-FCC2C74F1678}"/>
                </a:ext>
              </a:extLst>
            </p:cNvPr>
            <p:cNvSpPr/>
            <p:nvPr/>
          </p:nvSpPr>
          <p:spPr>
            <a:xfrm>
              <a:off x="708661" y="2130318"/>
              <a:ext cx="107349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Laser head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E8E076BB-ADEA-5629-3917-DAC6BDD48E92}"/>
                </a:ext>
              </a:extLst>
            </p:cNvPr>
            <p:cNvSpPr/>
            <p:nvPr/>
          </p:nvSpPr>
          <p:spPr>
            <a:xfrm>
              <a:off x="2617625" y="2130318"/>
              <a:ext cx="107349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Beam splitter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F7663A90-6DB5-79D0-B6F3-D237EC80E7E2}"/>
                </a:ext>
              </a:extLst>
            </p:cNvPr>
            <p:cNvSpPr/>
            <p:nvPr/>
          </p:nvSpPr>
          <p:spPr>
            <a:xfrm>
              <a:off x="4678679" y="3117695"/>
              <a:ext cx="136305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Photodiode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CCEE8357-166D-153D-FB0B-88A8DE9030F4}"/>
                </a:ext>
              </a:extLst>
            </p:cNvPr>
            <p:cNvSpPr/>
            <p:nvPr/>
          </p:nvSpPr>
          <p:spPr>
            <a:xfrm>
              <a:off x="7150066" y="2910968"/>
              <a:ext cx="107349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XYZ table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6DDDEC34-8B40-6A84-AFA8-6D1CEB214563}"/>
                </a:ext>
              </a:extLst>
            </p:cNvPr>
            <p:cNvSpPr/>
            <p:nvPr/>
          </p:nvSpPr>
          <p:spPr>
            <a:xfrm>
              <a:off x="2429030" y="4247517"/>
              <a:ext cx="107349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PC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A6750AA-FEA4-BC5D-A5D8-843CD38F42A5}"/>
                </a:ext>
              </a:extLst>
            </p:cNvPr>
            <p:cNvSpPr/>
            <p:nvPr/>
          </p:nvSpPr>
          <p:spPr>
            <a:xfrm>
              <a:off x="4614374" y="2023866"/>
              <a:ext cx="1671197" cy="96962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Optics (lenses, mirrors, attenuators)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1E96AC1D-1986-B0CB-DCA9-C9BE8BBD9091}"/>
                </a:ext>
              </a:extLst>
            </p:cNvPr>
            <p:cNvSpPr/>
            <p:nvPr/>
          </p:nvSpPr>
          <p:spPr>
            <a:xfrm>
              <a:off x="7150066" y="2130318"/>
              <a:ext cx="107349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Detector PCB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B7EA6A2E-7A78-C3C3-A5B3-74F56F8E86D9}"/>
                </a:ext>
              </a:extLst>
            </p:cNvPr>
            <p:cNvSpPr/>
            <p:nvPr/>
          </p:nvSpPr>
          <p:spPr>
            <a:xfrm>
              <a:off x="2859357" y="5536243"/>
              <a:ext cx="1755017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Synchronisation signal</a:t>
              </a: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E1891FDE-6600-B98E-697B-296EAFAC8EEB}"/>
                </a:ext>
              </a:extLst>
            </p:cNvPr>
            <p:cNvSpPr/>
            <p:nvPr/>
          </p:nvSpPr>
          <p:spPr>
            <a:xfrm>
              <a:off x="5266656" y="5536243"/>
              <a:ext cx="1073491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Detector ACQ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578A4CF-161D-1C11-297F-873B4853100D}"/>
                </a:ext>
              </a:extLst>
            </p:cNvPr>
            <p:cNvCxnSpPr>
              <a:cxnSpLocks/>
              <a:stCxn id="7" idx="3"/>
              <a:endCxn id="11" idx="1"/>
            </p:cNvCxnSpPr>
            <p:nvPr/>
          </p:nvCxnSpPr>
          <p:spPr>
            <a:xfrm flipV="1">
              <a:off x="3691116" y="2508676"/>
              <a:ext cx="923258" cy="914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7F00845-1C34-BB93-F4F0-485619908AF3}"/>
                </a:ext>
              </a:extLst>
            </p:cNvPr>
            <p:cNvCxnSpPr>
              <a:cxnSpLocks/>
              <a:stCxn id="11" idx="3"/>
              <a:endCxn id="12" idx="1"/>
            </p:cNvCxnSpPr>
            <p:nvPr/>
          </p:nvCxnSpPr>
          <p:spPr>
            <a:xfrm>
              <a:off x="6285571" y="2508676"/>
              <a:ext cx="864495" cy="914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796F4A3-B527-2C13-46D1-20E4C478CB0A}"/>
                </a:ext>
              </a:extLst>
            </p:cNvPr>
            <p:cNvCxnSpPr>
              <a:cxnSpLocks/>
              <a:stCxn id="7" idx="3"/>
              <a:endCxn id="8" idx="1"/>
            </p:cNvCxnSpPr>
            <p:nvPr/>
          </p:nvCxnSpPr>
          <p:spPr>
            <a:xfrm>
              <a:off x="3691116" y="2517823"/>
              <a:ext cx="987563" cy="98737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AA04B3-1209-D69B-B96C-5EB131C3E833}"/>
                </a:ext>
              </a:extLst>
            </p:cNvPr>
            <p:cNvCxnSpPr>
              <a:cxnSpLocks/>
              <a:stCxn id="6" idx="3"/>
              <a:endCxn id="7" idx="1"/>
            </p:cNvCxnSpPr>
            <p:nvPr/>
          </p:nvCxnSpPr>
          <p:spPr>
            <a:xfrm>
              <a:off x="1782152" y="2517823"/>
              <a:ext cx="835473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AA8ED09-2F6E-36A8-4D1A-2E57D81CD9C8}"/>
                </a:ext>
              </a:extLst>
            </p:cNvPr>
            <p:cNvCxnSpPr>
              <a:cxnSpLocks/>
              <a:stCxn id="4" idx="0"/>
              <a:endCxn id="6" idx="2"/>
            </p:cNvCxnSpPr>
            <p:nvPr/>
          </p:nvCxnSpPr>
          <p:spPr>
            <a:xfrm flipV="1">
              <a:off x="1245407" y="2905328"/>
              <a:ext cx="0" cy="263091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8748E55-0815-CE99-BCD7-756FFC8CA61E}"/>
                </a:ext>
              </a:extLst>
            </p:cNvPr>
            <p:cNvCxnSpPr>
              <a:cxnSpLocks/>
              <a:endCxn id="10" idx="1"/>
            </p:cNvCxnSpPr>
            <p:nvPr/>
          </p:nvCxnSpPr>
          <p:spPr>
            <a:xfrm rot="5400000" flipH="1" flipV="1">
              <a:off x="1555274" y="4673305"/>
              <a:ext cx="912038" cy="835473"/>
            </a:xfrm>
            <a:prstGeom prst="bentConnector2">
              <a:avLst/>
            </a:prstGeom>
            <a:ln w="28575">
              <a:solidFill>
                <a:schemeClr val="accent1"/>
              </a:solidFill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AF48BED-AABE-C633-984C-0B7DCD425A23}"/>
                </a:ext>
              </a:extLst>
            </p:cNvPr>
            <p:cNvCxnSpPr>
              <a:cxnSpLocks/>
              <a:stCxn id="14" idx="1"/>
              <a:endCxn id="13" idx="3"/>
            </p:cNvCxnSpPr>
            <p:nvPr/>
          </p:nvCxnSpPr>
          <p:spPr>
            <a:xfrm flipH="1">
              <a:off x="4614374" y="5923748"/>
              <a:ext cx="65228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28">
              <a:extLst>
                <a:ext uri="{FF2B5EF4-FFF2-40B4-BE49-F238E27FC236}">
                  <a16:creationId xmlns:a16="http://schemas.microsoft.com/office/drawing/2014/main" id="{81795502-5AE6-4276-0D40-CE6E4834DBD6}"/>
                </a:ext>
              </a:extLst>
            </p:cNvPr>
            <p:cNvCxnSpPr>
              <a:cxnSpLocks/>
              <a:stCxn id="12" idx="3"/>
              <a:endCxn id="126" idx="3"/>
            </p:cNvCxnSpPr>
            <p:nvPr/>
          </p:nvCxnSpPr>
          <p:spPr>
            <a:xfrm>
              <a:off x="8223557" y="2517823"/>
              <a:ext cx="340762" cy="3416742"/>
            </a:xfrm>
            <a:prstGeom prst="bentConnector3">
              <a:avLst>
                <a:gd name="adj1" fmla="val 167085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28">
              <a:extLst>
                <a:ext uri="{FF2B5EF4-FFF2-40B4-BE49-F238E27FC236}">
                  <a16:creationId xmlns:a16="http://schemas.microsoft.com/office/drawing/2014/main" id="{5E9E1D75-AC3C-94DE-6D3C-8B496A70EAB8}"/>
                </a:ext>
              </a:extLst>
            </p:cNvPr>
            <p:cNvCxnSpPr>
              <a:cxnSpLocks/>
              <a:stCxn id="10" idx="2"/>
              <a:endCxn id="14" idx="0"/>
            </p:cNvCxnSpPr>
            <p:nvPr/>
          </p:nvCxnSpPr>
          <p:spPr>
            <a:xfrm rot="16200000" flipH="1">
              <a:off x="4127731" y="3860572"/>
              <a:ext cx="513716" cy="2837626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28">
              <a:extLst>
                <a:ext uri="{FF2B5EF4-FFF2-40B4-BE49-F238E27FC236}">
                  <a16:creationId xmlns:a16="http://schemas.microsoft.com/office/drawing/2014/main" id="{41BEC03D-63A6-F10F-53FD-E2E67EC92E3B}"/>
                </a:ext>
              </a:extLst>
            </p:cNvPr>
            <p:cNvCxnSpPr>
              <a:cxnSpLocks/>
              <a:stCxn id="10" idx="0"/>
              <a:endCxn id="8" idx="2"/>
            </p:cNvCxnSpPr>
            <p:nvPr/>
          </p:nvCxnSpPr>
          <p:spPr>
            <a:xfrm rot="5400000" flipH="1" flipV="1">
              <a:off x="3985584" y="2872897"/>
              <a:ext cx="354812" cy="2394429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28">
              <a:extLst>
                <a:ext uri="{FF2B5EF4-FFF2-40B4-BE49-F238E27FC236}">
                  <a16:creationId xmlns:a16="http://schemas.microsoft.com/office/drawing/2014/main" id="{0A40B37E-8F8A-7785-D0D9-99E833CEE334}"/>
                </a:ext>
              </a:extLst>
            </p:cNvPr>
            <p:cNvCxnSpPr>
              <a:cxnSpLocks/>
              <a:stCxn id="10" idx="3"/>
              <a:endCxn id="9" idx="1"/>
            </p:cNvCxnSpPr>
            <p:nvPr/>
          </p:nvCxnSpPr>
          <p:spPr>
            <a:xfrm flipV="1">
              <a:off x="3502521" y="3298473"/>
              <a:ext cx="3647545" cy="1336549"/>
            </a:xfrm>
            <a:prstGeom prst="bentConnector3">
              <a:avLst>
                <a:gd name="adj1" fmla="val 83425"/>
              </a:avLst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C24CFBE3-2E42-DDF3-532A-3DAFACD860DB}"/>
                </a:ext>
              </a:extLst>
            </p:cNvPr>
            <p:cNvCxnSpPr>
              <a:cxnSpLocks/>
              <a:stCxn id="13" idx="1"/>
              <a:endCxn id="4" idx="3"/>
            </p:cNvCxnSpPr>
            <p:nvPr/>
          </p:nvCxnSpPr>
          <p:spPr>
            <a:xfrm flipH="1">
              <a:off x="1965032" y="5923748"/>
              <a:ext cx="894325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ounded Rectangle 125">
              <a:extLst>
                <a:ext uri="{FF2B5EF4-FFF2-40B4-BE49-F238E27FC236}">
                  <a16:creationId xmlns:a16="http://schemas.microsoft.com/office/drawing/2014/main" id="{3A75D5D5-5320-E6D5-C5E1-9DF688F216CC}"/>
                </a:ext>
              </a:extLst>
            </p:cNvPr>
            <p:cNvSpPr/>
            <p:nvPr/>
          </p:nvSpPr>
          <p:spPr>
            <a:xfrm>
              <a:off x="6809302" y="5547060"/>
              <a:ext cx="1755017" cy="77501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R" dirty="0">
                  <a:solidFill>
                    <a:schemeClr val="tx1"/>
                  </a:solidFill>
                </a:rPr>
                <a:t>Detector / PCB power supply</a:t>
              </a:r>
            </a:p>
          </p:txBody>
        </p:sp>
        <p:cxnSp>
          <p:nvCxnSpPr>
            <p:cNvPr id="134" name="Straight Connector 28">
              <a:extLst>
                <a:ext uri="{FF2B5EF4-FFF2-40B4-BE49-F238E27FC236}">
                  <a16:creationId xmlns:a16="http://schemas.microsoft.com/office/drawing/2014/main" id="{B9B52419-688D-5745-CB3B-794795E1F224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309043" y="3644093"/>
              <a:ext cx="2140548" cy="311516"/>
            </a:xfrm>
            <a:prstGeom prst="bentConnector3">
              <a:avLst>
                <a:gd name="adj1" fmla="val -550"/>
              </a:avLst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28">
              <a:extLst>
                <a:ext uri="{FF2B5EF4-FFF2-40B4-BE49-F238E27FC236}">
                  <a16:creationId xmlns:a16="http://schemas.microsoft.com/office/drawing/2014/main" id="{71529205-A908-E4DF-60A1-12B9E250E03F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6189368" y="4861559"/>
              <a:ext cx="2345032" cy="674677"/>
            </a:xfrm>
            <a:prstGeom prst="bentConnector3">
              <a:avLst>
                <a:gd name="adj1" fmla="val 100691"/>
              </a:avLst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28">
              <a:extLst>
                <a:ext uri="{FF2B5EF4-FFF2-40B4-BE49-F238E27FC236}">
                  <a16:creationId xmlns:a16="http://schemas.microsoft.com/office/drawing/2014/main" id="{153442BB-EE94-FC2B-29AA-AABACA0AFBB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309041" y="3644091"/>
              <a:ext cx="2140551" cy="311518"/>
            </a:xfrm>
            <a:prstGeom prst="bentConnector3">
              <a:avLst>
                <a:gd name="adj1" fmla="val -55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4AF396D7-B1C5-FFB4-78E2-BE65B7611B73}"/>
              </a:ext>
            </a:extLst>
          </p:cNvPr>
          <p:cNvSpPr txBox="1"/>
          <p:nvPr/>
        </p:nvSpPr>
        <p:spPr>
          <a:xfrm>
            <a:off x="3871083" y="212117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75%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AFABB82F-FBC8-5EC8-A66C-2A64DAB7EC4F}"/>
              </a:ext>
            </a:extLst>
          </p:cNvPr>
          <p:cNvSpPr txBox="1"/>
          <p:nvPr/>
        </p:nvSpPr>
        <p:spPr>
          <a:xfrm>
            <a:off x="3669338" y="302080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25%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4F7518-9B20-BAAD-2B3F-BBC75FE0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30EC2D-1452-11B1-BA97-08E03D575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3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1072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FB503-9E61-0762-1424-C8A5BD014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R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GaussianBeam Optical calculations – spot size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445888A-D318-5793-4229-AC20D61BBA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3163" y="1690687"/>
            <a:ext cx="7899843" cy="4802187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B7AEB7-2868-CCAF-D6B4-538B79C09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900" y="2108200"/>
            <a:ext cx="9486900" cy="1320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0D5413-87E7-945B-547E-3E875220B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6920" y="2153170"/>
            <a:ext cx="9486900" cy="1320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0EF323A-82E3-350E-16CB-E6A37FEE4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900" y="2153170"/>
            <a:ext cx="9486900" cy="1320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10C5A50-F82C-8682-2B68-5032F1826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900" y="2123189"/>
            <a:ext cx="9486900" cy="1320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25A1EA5-3CD8-B80F-D23B-F891C2EA22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910" y="2123189"/>
            <a:ext cx="9486900" cy="13208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4EEF315-C9C7-24E4-B856-C53786E3C3B0}"/>
              </a:ext>
            </a:extLst>
          </p:cNvPr>
          <p:cNvSpPr/>
          <p:nvPr/>
        </p:nvSpPr>
        <p:spPr>
          <a:xfrm>
            <a:off x="5366479" y="3162925"/>
            <a:ext cx="659567" cy="22485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4875F0D-D76F-6BC1-9402-95646A547735}"/>
              </a:ext>
            </a:extLst>
          </p:cNvPr>
          <p:cNvSpPr txBox="1"/>
          <p:nvPr/>
        </p:nvSpPr>
        <p:spPr>
          <a:xfrm>
            <a:off x="8707876" y="4091780"/>
            <a:ext cx="34884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Airy disk size (difraction) </a:t>
            </a:r>
          </a:p>
          <a:p>
            <a:r>
              <a:rPr lang="en-FR" dirty="0"/>
              <a:t>= </a:t>
            </a:r>
            <a:r>
              <a:rPr lang="en-FR"/>
              <a:t>2.44*1.056 μm*(</a:t>
            </a:r>
            <a:r>
              <a:rPr lang="en-FR" dirty="0"/>
              <a:t>100mm/50mm)</a:t>
            </a:r>
          </a:p>
          <a:p>
            <a:r>
              <a:rPr lang="en-FR" dirty="0"/>
              <a:t>= 5.15 μm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9200BC-470A-C35B-C6D8-4677B7A5D02C}"/>
              </a:ext>
            </a:extLst>
          </p:cNvPr>
          <p:cNvSpPr txBox="1"/>
          <p:nvPr/>
        </p:nvSpPr>
        <p:spPr>
          <a:xfrm>
            <a:off x="8707876" y="5053269"/>
            <a:ext cx="2366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dirty="0"/>
              <a:t>Theoretical Spot size :</a:t>
            </a:r>
          </a:p>
          <a:p>
            <a:pPr algn="ctr"/>
            <a:r>
              <a:rPr lang="en-FR" dirty="0"/>
              <a:t>   ∼ 3 + 5 = 8 μm </a:t>
            </a:r>
          </a:p>
        </p:txBody>
      </p:sp>
      <p:sp>
        <p:nvSpPr>
          <p:cNvPr id="17" name="Right Bracket 16">
            <a:extLst>
              <a:ext uri="{FF2B5EF4-FFF2-40B4-BE49-F238E27FC236}">
                <a16:creationId xmlns:a16="http://schemas.microsoft.com/office/drawing/2014/main" id="{1D9178F7-B3FE-9467-2552-0865D31114EB}"/>
              </a:ext>
            </a:extLst>
          </p:cNvPr>
          <p:cNvSpPr/>
          <p:nvPr/>
        </p:nvSpPr>
        <p:spPr>
          <a:xfrm rot="5400000">
            <a:off x="4739000" y="1411185"/>
            <a:ext cx="153651" cy="424924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FR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E9355E-C94F-EA67-4384-F10C8060DC6F}"/>
              </a:ext>
            </a:extLst>
          </p:cNvPr>
          <p:cNvSpPr txBox="1"/>
          <p:nvPr/>
        </p:nvSpPr>
        <p:spPr>
          <a:xfrm>
            <a:off x="8707876" y="5830092"/>
            <a:ext cx="3241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Distance last lens – detector :</a:t>
            </a:r>
          </a:p>
          <a:p>
            <a:r>
              <a:rPr lang="en-FR" dirty="0"/>
              <a:t>664.4 mm – 543.5 mm= 121 mm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033566-8591-D04F-4CC2-9E588725930C}"/>
              </a:ext>
            </a:extLst>
          </p:cNvPr>
          <p:cNvSpPr txBox="1"/>
          <p:nvPr/>
        </p:nvSpPr>
        <p:spPr>
          <a:xfrm>
            <a:off x="3568593" y="3631866"/>
            <a:ext cx="2494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Distance lens – detector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C454BC-76B4-D86A-9CF0-4F77D70C3F19}"/>
              </a:ext>
            </a:extLst>
          </p:cNvPr>
          <p:cNvSpPr txBox="1"/>
          <p:nvPr/>
        </p:nvSpPr>
        <p:spPr>
          <a:xfrm>
            <a:off x="7099497" y="3522150"/>
            <a:ext cx="2401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Spot size (no difraction)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4544B3C-3320-4592-43DE-0B695535B4CB}"/>
              </a:ext>
            </a:extLst>
          </p:cNvPr>
          <p:cNvCxnSpPr>
            <a:cxnSpLocks/>
          </p:cNvCxnSpPr>
          <p:nvPr/>
        </p:nvCxnSpPr>
        <p:spPr>
          <a:xfrm flipH="1" flipV="1">
            <a:off x="6026046" y="3458978"/>
            <a:ext cx="1049311" cy="238614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CDAF7EA9-FBB9-4446-87A7-CDD5CDC32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22DEAA3B-265E-4D61-BBB3-BA5C9AD5C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4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8005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BFA26-62F7-5169-4E13-55A280BD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R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OptoCAD optical system optimisation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A76BB7-A09B-2856-F594-2FC714046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49975"/>
          <a:stretch/>
        </p:blipFill>
        <p:spPr>
          <a:xfrm>
            <a:off x="732658" y="1930556"/>
            <a:ext cx="5210303" cy="2176749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23CCE6E-C89A-B3D5-8F75-3A34907E15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9975"/>
          <a:stretch/>
        </p:blipFill>
        <p:spPr>
          <a:xfrm>
            <a:off x="6249041" y="1930556"/>
            <a:ext cx="5210304" cy="21767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BA663F6-42D4-70A4-66B3-72B1E5C2AD7E}"/>
              </a:ext>
            </a:extLst>
          </p:cNvPr>
          <p:cNvSpPr txBox="1"/>
          <p:nvPr/>
        </p:nvSpPr>
        <p:spPr>
          <a:xfrm>
            <a:off x="542685" y="4238254"/>
            <a:ext cx="5553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R" sz="2000" dirty="0"/>
              <a:t>First lens : f = 50 mm, d = 25 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R" sz="2000" dirty="0"/>
              <a:t>Very sensitive to position (non-linear)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R" sz="2000" dirty="0"/>
              <a:t>Small displacement far from initial position</a:t>
            </a:r>
          </a:p>
          <a:p>
            <a:r>
              <a:rPr lang="en-GB" sz="2000" dirty="0"/>
              <a:t>      g</a:t>
            </a:r>
            <a:r>
              <a:rPr lang="en-FR" sz="2000" dirty="0"/>
              <a:t>ives big increase of waist diameter and position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788973-27B5-743F-E081-76E8F639393C}"/>
              </a:ext>
            </a:extLst>
          </p:cNvPr>
          <p:cNvSpPr txBox="1"/>
          <p:nvPr/>
        </p:nvSpPr>
        <p:spPr>
          <a:xfrm>
            <a:off x="6347607" y="4238254"/>
            <a:ext cx="530170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sz="2000" dirty="0"/>
              <a:t>Second lens : f = 100 mm, d = 50 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FR" sz="2000" dirty="0"/>
              <a:t>Not sensitive to position (linear)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 displacement of 2 cm from initial position</a:t>
            </a:r>
          </a:p>
          <a:p>
            <a:r>
              <a:rPr lang="en-US" sz="2000" dirty="0"/>
              <a:t>     gives a 0.1-</a:t>
            </a:r>
            <a:r>
              <a:rPr lang="en-FR" sz="2000" dirty="0"/>
              <a:t>μm increase on waist diameter and</a:t>
            </a:r>
          </a:p>
          <a:p>
            <a:r>
              <a:rPr lang="en-FR" sz="2000" dirty="0"/>
              <a:t>     waist position follows displacement linearly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7B559D-F6DE-B486-1DDB-008C8CC57AA9}"/>
              </a:ext>
            </a:extLst>
          </p:cNvPr>
          <p:cNvSpPr txBox="1"/>
          <p:nvPr/>
        </p:nvSpPr>
        <p:spPr>
          <a:xfrm>
            <a:off x="542685" y="6123543"/>
            <a:ext cx="11106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FR" sz="2400" dirty="0"/>
              <a:t>Great !! We have more tolerance in position on the detector side ⇨ easier to adjust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1E68A77-0C24-46A9-E6A1-0F676B3BBC67}"/>
              </a:ext>
            </a:extLst>
          </p:cNvPr>
          <p:cNvCxnSpPr>
            <a:cxnSpLocks/>
          </p:cNvCxnSpPr>
          <p:nvPr/>
        </p:nvCxnSpPr>
        <p:spPr>
          <a:xfrm flipV="1">
            <a:off x="3402767" y="2128603"/>
            <a:ext cx="0" cy="14090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3F72920-6D8B-7703-9803-811A35662CFE}"/>
              </a:ext>
            </a:extLst>
          </p:cNvPr>
          <p:cNvCxnSpPr>
            <a:cxnSpLocks/>
          </p:cNvCxnSpPr>
          <p:nvPr/>
        </p:nvCxnSpPr>
        <p:spPr>
          <a:xfrm flipV="1">
            <a:off x="8936636" y="2128603"/>
            <a:ext cx="0" cy="14090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F36D5397-564A-852B-56D1-7EC1C186D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C3257C3A-BEAF-C4B6-2096-724681A1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5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447752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DD18C-BE2F-51AD-8338-3C07540E2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FR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Still ongoing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E98E9-4978-A5AE-AE4D-A25F2BB64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FR" dirty="0"/>
              <a:t>Purchase of alignement laser a</a:t>
            </a:r>
            <a:r>
              <a:rPr lang="en-GB" dirty="0" err="1"/>
              <a:t>nd</a:t>
            </a:r>
            <a:r>
              <a:rPr lang="en-FR" dirty="0"/>
              <a:t> IR camera</a:t>
            </a:r>
          </a:p>
          <a:p>
            <a:r>
              <a:rPr lang="en-FR" dirty="0"/>
              <a:t>Alignement laser: fiber test device (laser which can be fiber coupled)</a:t>
            </a:r>
          </a:p>
          <a:p>
            <a:pPr lvl="1"/>
            <a:endParaRPr lang="en-FR" dirty="0"/>
          </a:p>
          <a:p>
            <a:r>
              <a:rPr lang="en-FR" dirty="0"/>
              <a:t>IR Camera:</a:t>
            </a:r>
          </a:p>
          <a:p>
            <a:pPr lvl="1"/>
            <a:r>
              <a:rPr lang="en-GB" dirty="0"/>
              <a:t>B</a:t>
            </a:r>
            <a:r>
              <a:rPr lang="en-FR" dirty="0"/>
              <a:t>orrow first a Color CMOS camera to play with and test if sensitivity to 1056 nm is ok</a:t>
            </a:r>
          </a:p>
          <a:p>
            <a:pPr lvl="1"/>
            <a:r>
              <a:rPr lang="en-FR" dirty="0"/>
              <a:t>Use it for </a:t>
            </a:r>
            <a:r>
              <a:rPr lang="en-FR" u="sng" dirty="0"/>
              <a:t>system alignement</a:t>
            </a:r>
          </a:p>
          <a:p>
            <a:pPr lvl="1"/>
            <a:r>
              <a:rPr lang="en-FR" dirty="0"/>
              <a:t>For determining spot position probably detector signals are much more precise (it will also allow for vertical tilt correction)</a:t>
            </a:r>
          </a:p>
          <a:p>
            <a:pPr lvl="1"/>
            <a:endParaRPr lang="en-FR" dirty="0"/>
          </a:p>
          <a:p>
            <a:r>
              <a:rPr lang="en-FR" dirty="0"/>
              <a:t>Maybe in the future buy an automatic remote-controlled Z stage? (the one we have is manual – micrometer)</a:t>
            </a:r>
          </a:p>
          <a:p>
            <a:endParaRPr lang="en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A3828-8042-AEA2-5757-C29447431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20/05/2022</a:t>
            </a:r>
            <a:endParaRPr lang="en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792F4-5353-C781-263B-F2D0A6FFE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C4BC7-BF84-DB4E-A0F7-15DF775D63E8}" type="slidenum">
              <a:rPr lang="en-FR" smtClean="0"/>
              <a:t>6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808207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370</Words>
  <Application>Microsoft Macintosh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IR Laser test bench at IJCLab</vt:lpstr>
      <vt:lpstr>Laser informations</vt:lpstr>
      <vt:lpstr>Optical setup scheme</vt:lpstr>
      <vt:lpstr>GaussianBeam Optical calculations – spot size</vt:lpstr>
      <vt:lpstr>OptoCAD optical system optimisation</vt:lpstr>
      <vt:lpstr>Still ongoing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69</cp:revision>
  <dcterms:created xsi:type="dcterms:W3CDTF">2022-05-19T07:16:19Z</dcterms:created>
  <dcterms:modified xsi:type="dcterms:W3CDTF">2022-05-20T13:33:39Z</dcterms:modified>
</cp:coreProperties>
</file>