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1" r:id="rId4"/>
    <p:sldId id="258" r:id="rId5"/>
    <p:sldId id="262" r:id="rId6"/>
    <p:sldId id="260" r:id="rId7"/>
    <p:sldId id="257"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98" autoAdjust="0"/>
    <p:restoredTop sz="94660"/>
  </p:normalViewPr>
  <p:slideViewPr>
    <p:cSldViewPr snapToGrid="0">
      <p:cViewPr varScale="1">
        <p:scale>
          <a:sx n="167" d="100"/>
          <a:sy n="167" d="100"/>
        </p:scale>
        <p:origin x="332" y="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3B96C-BDB0-4253-928B-148512BA17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86C4743-D0A2-4464-AA9B-E3AF6A5910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1006881-A6C4-4CE9-9AA4-C7CFD4B56554}"/>
              </a:ext>
            </a:extLst>
          </p:cNvPr>
          <p:cNvSpPr>
            <a:spLocks noGrp="1"/>
          </p:cNvSpPr>
          <p:nvPr>
            <p:ph type="dt" sz="half" idx="10"/>
          </p:nvPr>
        </p:nvSpPr>
        <p:spPr/>
        <p:txBody>
          <a:bodyPr/>
          <a:lstStyle/>
          <a:p>
            <a:fld id="{D4E9F04E-2160-4EF1-BE22-4455CCC520AF}" type="datetimeFigureOut">
              <a:rPr lang="en-US" smtClean="0"/>
              <a:t>5/23/2022</a:t>
            </a:fld>
            <a:endParaRPr lang="en-US"/>
          </a:p>
        </p:txBody>
      </p:sp>
      <p:sp>
        <p:nvSpPr>
          <p:cNvPr id="5" name="Footer Placeholder 4">
            <a:extLst>
              <a:ext uri="{FF2B5EF4-FFF2-40B4-BE49-F238E27FC236}">
                <a16:creationId xmlns:a16="http://schemas.microsoft.com/office/drawing/2014/main" id="{3AA03DC6-6B55-471E-A989-12AC30EC39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5BBAEC-F59B-4EFF-B439-EA8FA4BFE9BA}"/>
              </a:ext>
            </a:extLst>
          </p:cNvPr>
          <p:cNvSpPr>
            <a:spLocks noGrp="1"/>
          </p:cNvSpPr>
          <p:nvPr>
            <p:ph type="sldNum" sz="quarter" idx="12"/>
          </p:nvPr>
        </p:nvSpPr>
        <p:spPr/>
        <p:txBody>
          <a:bodyPr/>
          <a:lstStyle/>
          <a:p>
            <a:fld id="{1B81AFC2-C1FC-481E-963A-8D51BD7DB743}" type="slidenum">
              <a:rPr lang="en-US" smtClean="0"/>
              <a:t>‹#›</a:t>
            </a:fld>
            <a:endParaRPr lang="en-US"/>
          </a:p>
        </p:txBody>
      </p:sp>
    </p:spTree>
    <p:extLst>
      <p:ext uri="{BB962C8B-B14F-4D97-AF65-F5344CB8AC3E}">
        <p14:creationId xmlns:p14="http://schemas.microsoft.com/office/powerpoint/2010/main" val="2679788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93AE5-E969-4181-AB58-C2E5339067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CB20AA-E75C-431C-877E-49E96E7C1D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AD37E1-69AD-481A-873F-3AE718B61B7E}"/>
              </a:ext>
            </a:extLst>
          </p:cNvPr>
          <p:cNvSpPr>
            <a:spLocks noGrp="1"/>
          </p:cNvSpPr>
          <p:nvPr>
            <p:ph type="dt" sz="half" idx="10"/>
          </p:nvPr>
        </p:nvSpPr>
        <p:spPr/>
        <p:txBody>
          <a:bodyPr/>
          <a:lstStyle/>
          <a:p>
            <a:fld id="{D4E9F04E-2160-4EF1-BE22-4455CCC520AF}" type="datetimeFigureOut">
              <a:rPr lang="en-US" smtClean="0"/>
              <a:t>5/23/2022</a:t>
            </a:fld>
            <a:endParaRPr lang="en-US"/>
          </a:p>
        </p:txBody>
      </p:sp>
      <p:sp>
        <p:nvSpPr>
          <p:cNvPr id="5" name="Footer Placeholder 4">
            <a:extLst>
              <a:ext uri="{FF2B5EF4-FFF2-40B4-BE49-F238E27FC236}">
                <a16:creationId xmlns:a16="http://schemas.microsoft.com/office/drawing/2014/main" id="{E3A8C030-846E-4754-A047-9AA40AA288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013C5A-9D6F-419C-8DB2-27C16EE675DD}"/>
              </a:ext>
            </a:extLst>
          </p:cNvPr>
          <p:cNvSpPr>
            <a:spLocks noGrp="1"/>
          </p:cNvSpPr>
          <p:nvPr>
            <p:ph type="sldNum" sz="quarter" idx="12"/>
          </p:nvPr>
        </p:nvSpPr>
        <p:spPr/>
        <p:txBody>
          <a:bodyPr/>
          <a:lstStyle/>
          <a:p>
            <a:fld id="{1B81AFC2-C1FC-481E-963A-8D51BD7DB743}" type="slidenum">
              <a:rPr lang="en-US" smtClean="0"/>
              <a:t>‹#›</a:t>
            </a:fld>
            <a:endParaRPr lang="en-US"/>
          </a:p>
        </p:txBody>
      </p:sp>
    </p:spTree>
    <p:extLst>
      <p:ext uri="{BB962C8B-B14F-4D97-AF65-F5344CB8AC3E}">
        <p14:creationId xmlns:p14="http://schemas.microsoft.com/office/powerpoint/2010/main" val="719521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E8B2FF-657A-4E71-B967-5A94D0B3B2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ABF199B-B19D-44CC-BCAB-49F333BCD4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3D3199-36FD-480B-9DE6-F022F32D1DC8}"/>
              </a:ext>
            </a:extLst>
          </p:cNvPr>
          <p:cNvSpPr>
            <a:spLocks noGrp="1"/>
          </p:cNvSpPr>
          <p:nvPr>
            <p:ph type="dt" sz="half" idx="10"/>
          </p:nvPr>
        </p:nvSpPr>
        <p:spPr/>
        <p:txBody>
          <a:bodyPr/>
          <a:lstStyle/>
          <a:p>
            <a:fld id="{D4E9F04E-2160-4EF1-BE22-4455CCC520AF}" type="datetimeFigureOut">
              <a:rPr lang="en-US" smtClean="0"/>
              <a:t>5/23/2022</a:t>
            </a:fld>
            <a:endParaRPr lang="en-US"/>
          </a:p>
        </p:txBody>
      </p:sp>
      <p:sp>
        <p:nvSpPr>
          <p:cNvPr id="5" name="Footer Placeholder 4">
            <a:extLst>
              <a:ext uri="{FF2B5EF4-FFF2-40B4-BE49-F238E27FC236}">
                <a16:creationId xmlns:a16="http://schemas.microsoft.com/office/drawing/2014/main" id="{2822DF52-2C92-4060-885E-B8133C14CE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7EC1AD-8E39-403C-9D6D-96C12E67031A}"/>
              </a:ext>
            </a:extLst>
          </p:cNvPr>
          <p:cNvSpPr>
            <a:spLocks noGrp="1"/>
          </p:cNvSpPr>
          <p:nvPr>
            <p:ph type="sldNum" sz="quarter" idx="12"/>
          </p:nvPr>
        </p:nvSpPr>
        <p:spPr/>
        <p:txBody>
          <a:bodyPr/>
          <a:lstStyle/>
          <a:p>
            <a:fld id="{1B81AFC2-C1FC-481E-963A-8D51BD7DB743}" type="slidenum">
              <a:rPr lang="en-US" smtClean="0"/>
              <a:t>‹#›</a:t>
            </a:fld>
            <a:endParaRPr lang="en-US"/>
          </a:p>
        </p:txBody>
      </p:sp>
    </p:spTree>
    <p:extLst>
      <p:ext uri="{BB962C8B-B14F-4D97-AF65-F5344CB8AC3E}">
        <p14:creationId xmlns:p14="http://schemas.microsoft.com/office/powerpoint/2010/main" val="990119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63A81-04E5-46D9-AB34-5CE1827F76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76126F-9047-4FB4-A567-9BFF26C991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50A706-7CCA-4FB8-BD24-98507605C331}"/>
              </a:ext>
            </a:extLst>
          </p:cNvPr>
          <p:cNvSpPr>
            <a:spLocks noGrp="1"/>
          </p:cNvSpPr>
          <p:nvPr>
            <p:ph type="dt" sz="half" idx="10"/>
          </p:nvPr>
        </p:nvSpPr>
        <p:spPr/>
        <p:txBody>
          <a:bodyPr/>
          <a:lstStyle/>
          <a:p>
            <a:fld id="{D4E9F04E-2160-4EF1-BE22-4455CCC520AF}" type="datetimeFigureOut">
              <a:rPr lang="en-US" smtClean="0"/>
              <a:t>5/23/2022</a:t>
            </a:fld>
            <a:endParaRPr lang="en-US"/>
          </a:p>
        </p:txBody>
      </p:sp>
      <p:sp>
        <p:nvSpPr>
          <p:cNvPr id="5" name="Footer Placeholder 4">
            <a:extLst>
              <a:ext uri="{FF2B5EF4-FFF2-40B4-BE49-F238E27FC236}">
                <a16:creationId xmlns:a16="http://schemas.microsoft.com/office/drawing/2014/main" id="{CE3EBAF7-53E3-406B-9901-10DACCE3A2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A1A093-9515-44B0-B30B-6811007AA277}"/>
              </a:ext>
            </a:extLst>
          </p:cNvPr>
          <p:cNvSpPr>
            <a:spLocks noGrp="1"/>
          </p:cNvSpPr>
          <p:nvPr>
            <p:ph type="sldNum" sz="quarter" idx="12"/>
          </p:nvPr>
        </p:nvSpPr>
        <p:spPr/>
        <p:txBody>
          <a:bodyPr/>
          <a:lstStyle/>
          <a:p>
            <a:fld id="{1B81AFC2-C1FC-481E-963A-8D51BD7DB743}" type="slidenum">
              <a:rPr lang="en-US" smtClean="0"/>
              <a:t>‹#›</a:t>
            </a:fld>
            <a:endParaRPr lang="en-US"/>
          </a:p>
        </p:txBody>
      </p:sp>
    </p:spTree>
    <p:extLst>
      <p:ext uri="{BB962C8B-B14F-4D97-AF65-F5344CB8AC3E}">
        <p14:creationId xmlns:p14="http://schemas.microsoft.com/office/powerpoint/2010/main" val="1348974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70C5F-CC04-4DF6-8123-B0FD6A2C10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63ED46D-D316-4357-A6BC-E4D851EE9A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AF3714-9D1D-4045-A4F5-A849883EAEF5}"/>
              </a:ext>
            </a:extLst>
          </p:cNvPr>
          <p:cNvSpPr>
            <a:spLocks noGrp="1"/>
          </p:cNvSpPr>
          <p:nvPr>
            <p:ph type="dt" sz="half" idx="10"/>
          </p:nvPr>
        </p:nvSpPr>
        <p:spPr/>
        <p:txBody>
          <a:bodyPr/>
          <a:lstStyle/>
          <a:p>
            <a:fld id="{D4E9F04E-2160-4EF1-BE22-4455CCC520AF}" type="datetimeFigureOut">
              <a:rPr lang="en-US" smtClean="0"/>
              <a:t>5/23/2022</a:t>
            </a:fld>
            <a:endParaRPr lang="en-US"/>
          </a:p>
        </p:txBody>
      </p:sp>
      <p:sp>
        <p:nvSpPr>
          <p:cNvPr id="5" name="Footer Placeholder 4">
            <a:extLst>
              <a:ext uri="{FF2B5EF4-FFF2-40B4-BE49-F238E27FC236}">
                <a16:creationId xmlns:a16="http://schemas.microsoft.com/office/drawing/2014/main" id="{0868D1E1-A049-4733-9A5F-3D361E6A81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8E937E-83D1-4034-B3CB-6CBB7EBDC53C}"/>
              </a:ext>
            </a:extLst>
          </p:cNvPr>
          <p:cNvSpPr>
            <a:spLocks noGrp="1"/>
          </p:cNvSpPr>
          <p:nvPr>
            <p:ph type="sldNum" sz="quarter" idx="12"/>
          </p:nvPr>
        </p:nvSpPr>
        <p:spPr/>
        <p:txBody>
          <a:bodyPr/>
          <a:lstStyle/>
          <a:p>
            <a:fld id="{1B81AFC2-C1FC-481E-963A-8D51BD7DB743}" type="slidenum">
              <a:rPr lang="en-US" smtClean="0"/>
              <a:t>‹#›</a:t>
            </a:fld>
            <a:endParaRPr lang="en-US"/>
          </a:p>
        </p:txBody>
      </p:sp>
    </p:spTree>
    <p:extLst>
      <p:ext uri="{BB962C8B-B14F-4D97-AF65-F5344CB8AC3E}">
        <p14:creationId xmlns:p14="http://schemas.microsoft.com/office/powerpoint/2010/main" val="3303309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C4245-CBFB-4048-B397-C620F15EFE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97352D-3917-42F2-B26B-7B1D7898DBC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93FBB21-0CB1-4C7A-BB8A-1F50DE7D937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3B43AD-E99A-4218-8A25-A67FC555E456}"/>
              </a:ext>
            </a:extLst>
          </p:cNvPr>
          <p:cNvSpPr>
            <a:spLocks noGrp="1"/>
          </p:cNvSpPr>
          <p:nvPr>
            <p:ph type="dt" sz="half" idx="10"/>
          </p:nvPr>
        </p:nvSpPr>
        <p:spPr/>
        <p:txBody>
          <a:bodyPr/>
          <a:lstStyle/>
          <a:p>
            <a:fld id="{D4E9F04E-2160-4EF1-BE22-4455CCC520AF}" type="datetimeFigureOut">
              <a:rPr lang="en-US" smtClean="0"/>
              <a:t>5/23/2022</a:t>
            </a:fld>
            <a:endParaRPr lang="en-US"/>
          </a:p>
        </p:txBody>
      </p:sp>
      <p:sp>
        <p:nvSpPr>
          <p:cNvPr id="6" name="Footer Placeholder 5">
            <a:extLst>
              <a:ext uri="{FF2B5EF4-FFF2-40B4-BE49-F238E27FC236}">
                <a16:creationId xmlns:a16="http://schemas.microsoft.com/office/drawing/2014/main" id="{9E8C3577-EAEA-4DAA-936B-B76384BFB8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30ACC8-9F81-44D9-B9EF-0313269E0FBC}"/>
              </a:ext>
            </a:extLst>
          </p:cNvPr>
          <p:cNvSpPr>
            <a:spLocks noGrp="1"/>
          </p:cNvSpPr>
          <p:nvPr>
            <p:ph type="sldNum" sz="quarter" idx="12"/>
          </p:nvPr>
        </p:nvSpPr>
        <p:spPr/>
        <p:txBody>
          <a:bodyPr/>
          <a:lstStyle/>
          <a:p>
            <a:fld id="{1B81AFC2-C1FC-481E-963A-8D51BD7DB743}" type="slidenum">
              <a:rPr lang="en-US" smtClean="0"/>
              <a:t>‹#›</a:t>
            </a:fld>
            <a:endParaRPr lang="en-US"/>
          </a:p>
        </p:txBody>
      </p:sp>
    </p:spTree>
    <p:extLst>
      <p:ext uri="{BB962C8B-B14F-4D97-AF65-F5344CB8AC3E}">
        <p14:creationId xmlns:p14="http://schemas.microsoft.com/office/powerpoint/2010/main" val="2905170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1138F-F4C8-458D-A562-A0D53BFE680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12C48A-05CA-49E2-8A93-1155FDD255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07BB78-3325-4179-B2D2-003EB089C3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004DB0F-E0B8-4B67-9013-5B5DBF4EE4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D04129B-8FBE-4B98-963F-0644806DC95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9C5BB9-BD9A-48CF-B845-61E6D237836A}"/>
              </a:ext>
            </a:extLst>
          </p:cNvPr>
          <p:cNvSpPr>
            <a:spLocks noGrp="1"/>
          </p:cNvSpPr>
          <p:nvPr>
            <p:ph type="dt" sz="half" idx="10"/>
          </p:nvPr>
        </p:nvSpPr>
        <p:spPr/>
        <p:txBody>
          <a:bodyPr/>
          <a:lstStyle/>
          <a:p>
            <a:fld id="{D4E9F04E-2160-4EF1-BE22-4455CCC520AF}" type="datetimeFigureOut">
              <a:rPr lang="en-US" smtClean="0"/>
              <a:t>5/23/2022</a:t>
            </a:fld>
            <a:endParaRPr lang="en-US"/>
          </a:p>
        </p:txBody>
      </p:sp>
      <p:sp>
        <p:nvSpPr>
          <p:cNvPr id="8" name="Footer Placeholder 7">
            <a:extLst>
              <a:ext uri="{FF2B5EF4-FFF2-40B4-BE49-F238E27FC236}">
                <a16:creationId xmlns:a16="http://schemas.microsoft.com/office/drawing/2014/main" id="{93622CFC-0C4F-41AC-A566-D28727680D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CFCFE09-C420-4F2F-8814-D3E64FAAB3A9}"/>
              </a:ext>
            </a:extLst>
          </p:cNvPr>
          <p:cNvSpPr>
            <a:spLocks noGrp="1"/>
          </p:cNvSpPr>
          <p:nvPr>
            <p:ph type="sldNum" sz="quarter" idx="12"/>
          </p:nvPr>
        </p:nvSpPr>
        <p:spPr/>
        <p:txBody>
          <a:bodyPr/>
          <a:lstStyle/>
          <a:p>
            <a:fld id="{1B81AFC2-C1FC-481E-963A-8D51BD7DB743}" type="slidenum">
              <a:rPr lang="en-US" smtClean="0"/>
              <a:t>‹#›</a:t>
            </a:fld>
            <a:endParaRPr lang="en-US"/>
          </a:p>
        </p:txBody>
      </p:sp>
    </p:spTree>
    <p:extLst>
      <p:ext uri="{BB962C8B-B14F-4D97-AF65-F5344CB8AC3E}">
        <p14:creationId xmlns:p14="http://schemas.microsoft.com/office/powerpoint/2010/main" val="1021272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D41DD-B05E-42CC-B53E-18370A482FF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CC6B879-0896-4A80-B1A9-B9672E666731}"/>
              </a:ext>
            </a:extLst>
          </p:cNvPr>
          <p:cNvSpPr>
            <a:spLocks noGrp="1"/>
          </p:cNvSpPr>
          <p:nvPr>
            <p:ph type="dt" sz="half" idx="10"/>
          </p:nvPr>
        </p:nvSpPr>
        <p:spPr/>
        <p:txBody>
          <a:bodyPr/>
          <a:lstStyle/>
          <a:p>
            <a:fld id="{D4E9F04E-2160-4EF1-BE22-4455CCC520AF}" type="datetimeFigureOut">
              <a:rPr lang="en-US" smtClean="0"/>
              <a:t>5/23/2022</a:t>
            </a:fld>
            <a:endParaRPr lang="en-US"/>
          </a:p>
        </p:txBody>
      </p:sp>
      <p:sp>
        <p:nvSpPr>
          <p:cNvPr id="4" name="Footer Placeholder 3">
            <a:extLst>
              <a:ext uri="{FF2B5EF4-FFF2-40B4-BE49-F238E27FC236}">
                <a16:creationId xmlns:a16="http://schemas.microsoft.com/office/drawing/2014/main" id="{BC58BB39-5CDA-4554-A10E-E10A1737F7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535C94-0DAE-4A8A-B3B5-C451A5378BA2}"/>
              </a:ext>
            </a:extLst>
          </p:cNvPr>
          <p:cNvSpPr>
            <a:spLocks noGrp="1"/>
          </p:cNvSpPr>
          <p:nvPr>
            <p:ph type="sldNum" sz="quarter" idx="12"/>
          </p:nvPr>
        </p:nvSpPr>
        <p:spPr/>
        <p:txBody>
          <a:bodyPr/>
          <a:lstStyle/>
          <a:p>
            <a:fld id="{1B81AFC2-C1FC-481E-963A-8D51BD7DB743}" type="slidenum">
              <a:rPr lang="en-US" smtClean="0"/>
              <a:t>‹#›</a:t>
            </a:fld>
            <a:endParaRPr lang="en-US"/>
          </a:p>
        </p:txBody>
      </p:sp>
    </p:spTree>
    <p:extLst>
      <p:ext uri="{BB962C8B-B14F-4D97-AF65-F5344CB8AC3E}">
        <p14:creationId xmlns:p14="http://schemas.microsoft.com/office/powerpoint/2010/main" val="3767317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F28CE1-A838-4688-863F-9EDEA20698B5}"/>
              </a:ext>
            </a:extLst>
          </p:cNvPr>
          <p:cNvSpPr>
            <a:spLocks noGrp="1"/>
          </p:cNvSpPr>
          <p:nvPr>
            <p:ph type="dt" sz="half" idx="10"/>
          </p:nvPr>
        </p:nvSpPr>
        <p:spPr/>
        <p:txBody>
          <a:bodyPr/>
          <a:lstStyle/>
          <a:p>
            <a:fld id="{D4E9F04E-2160-4EF1-BE22-4455CCC520AF}" type="datetimeFigureOut">
              <a:rPr lang="en-US" smtClean="0"/>
              <a:t>5/23/2022</a:t>
            </a:fld>
            <a:endParaRPr lang="en-US"/>
          </a:p>
        </p:txBody>
      </p:sp>
      <p:sp>
        <p:nvSpPr>
          <p:cNvPr id="3" name="Footer Placeholder 2">
            <a:extLst>
              <a:ext uri="{FF2B5EF4-FFF2-40B4-BE49-F238E27FC236}">
                <a16:creationId xmlns:a16="http://schemas.microsoft.com/office/drawing/2014/main" id="{BD4E25DE-D70D-4670-AD47-1792E566185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F3AC512-BCA3-4C8B-98E6-2B4205AD6DDF}"/>
              </a:ext>
            </a:extLst>
          </p:cNvPr>
          <p:cNvSpPr>
            <a:spLocks noGrp="1"/>
          </p:cNvSpPr>
          <p:nvPr>
            <p:ph type="sldNum" sz="quarter" idx="12"/>
          </p:nvPr>
        </p:nvSpPr>
        <p:spPr/>
        <p:txBody>
          <a:bodyPr/>
          <a:lstStyle/>
          <a:p>
            <a:fld id="{1B81AFC2-C1FC-481E-963A-8D51BD7DB743}" type="slidenum">
              <a:rPr lang="en-US" smtClean="0"/>
              <a:t>‹#›</a:t>
            </a:fld>
            <a:endParaRPr lang="en-US"/>
          </a:p>
        </p:txBody>
      </p:sp>
    </p:spTree>
    <p:extLst>
      <p:ext uri="{BB962C8B-B14F-4D97-AF65-F5344CB8AC3E}">
        <p14:creationId xmlns:p14="http://schemas.microsoft.com/office/powerpoint/2010/main" val="3649121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A15C6-FF00-4AD6-A668-5CDDDCDF95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19EE4FA-49C3-42E4-B165-80CBCC1567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60BEDCC-6061-48BC-BC1E-DFBEE1F3C0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EC577C-044B-4CA6-A705-DF6E8DCADB2E}"/>
              </a:ext>
            </a:extLst>
          </p:cNvPr>
          <p:cNvSpPr>
            <a:spLocks noGrp="1"/>
          </p:cNvSpPr>
          <p:nvPr>
            <p:ph type="dt" sz="half" idx="10"/>
          </p:nvPr>
        </p:nvSpPr>
        <p:spPr/>
        <p:txBody>
          <a:bodyPr/>
          <a:lstStyle/>
          <a:p>
            <a:fld id="{D4E9F04E-2160-4EF1-BE22-4455CCC520AF}" type="datetimeFigureOut">
              <a:rPr lang="en-US" smtClean="0"/>
              <a:t>5/23/2022</a:t>
            </a:fld>
            <a:endParaRPr lang="en-US"/>
          </a:p>
        </p:txBody>
      </p:sp>
      <p:sp>
        <p:nvSpPr>
          <p:cNvPr id="6" name="Footer Placeholder 5">
            <a:extLst>
              <a:ext uri="{FF2B5EF4-FFF2-40B4-BE49-F238E27FC236}">
                <a16:creationId xmlns:a16="http://schemas.microsoft.com/office/drawing/2014/main" id="{C4D2613D-3876-4988-A3A5-F79F4DC176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E4E888-36A6-4D1C-B024-F5CC61A4507A}"/>
              </a:ext>
            </a:extLst>
          </p:cNvPr>
          <p:cNvSpPr>
            <a:spLocks noGrp="1"/>
          </p:cNvSpPr>
          <p:nvPr>
            <p:ph type="sldNum" sz="quarter" idx="12"/>
          </p:nvPr>
        </p:nvSpPr>
        <p:spPr/>
        <p:txBody>
          <a:bodyPr/>
          <a:lstStyle/>
          <a:p>
            <a:fld id="{1B81AFC2-C1FC-481E-963A-8D51BD7DB743}" type="slidenum">
              <a:rPr lang="en-US" smtClean="0"/>
              <a:t>‹#›</a:t>
            </a:fld>
            <a:endParaRPr lang="en-US"/>
          </a:p>
        </p:txBody>
      </p:sp>
    </p:spTree>
    <p:extLst>
      <p:ext uri="{BB962C8B-B14F-4D97-AF65-F5344CB8AC3E}">
        <p14:creationId xmlns:p14="http://schemas.microsoft.com/office/powerpoint/2010/main" val="1213414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C0BC7-16F0-4352-96DD-F8B1175BB4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D207F9D-6AF7-4F81-BD3E-414D1D9263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FD500CB-9291-44A3-8A69-C576A5788B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054B46-5D35-4AD0-8E16-6902917AB5AB}"/>
              </a:ext>
            </a:extLst>
          </p:cNvPr>
          <p:cNvSpPr>
            <a:spLocks noGrp="1"/>
          </p:cNvSpPr>
          <p:nvPr>
            <p:ph type="dt" sz="half" idx="10"/>
          </p:nvPr>
        </p:nvSpPr>
        <p:spPr/>
        <p:txBody>
          <a:bodyPr/>
          <a:lstStyle/>
          <a:p>
            <a:fld id="{D4E9F04E-2160-4EF1-BE22-4455CCC520AF}" type="datetimeFigureOut">
              <a:rPr lang="en-US" smtClean="0"/>
              <a:t>5/23/2022</a:t>
            </a:fld>
            <a:endParaRPr lang="en-US"/>
          </a:p>
        </p:txBody>
      </p:sp>
      <p:sp>
        <p:nvSpPr>
          <p:cNvPr id="6" name="Footer Placeholder 5">
            <a:extLst>
              <a:ext uri="{FF2B5EF4-FFF2-40B4-BE49-F238E27FC236}">
                <a16:creationId xmlns:a16="http://schemas.microsoft.com/office/drawing/2014/main" id="{F928BF42-EB94-4AA4-BB09-13040770AD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AE846-E1C4-420E-BE13-C4C2FB24E447}"/>
              </a:ext>
            </a:extLst>
          </p:cNvPr>
          <p:cNvSpPr>
            <a:spLocks noGrp="1"/>
          </p:cNvSpPr>
          <p:nvPr>
            <p:ph type="sldNum" sz="quarter" idx="12"/>
          </p:nvPr>
        </p:nvSpPr>
        <p:spPr/>
        <p:txBody>
          <a:bodyPr/>
          <a:lstStyle/>
          <a:p>
            <a:fld id="{1B81AFC2-C1FC-481E-963A-8D51BD7DB743}" type="slidenum">
              <a:rPr lang="en-US" smtClean="0"/>
              <a:t>‹#›</a:t>
            </a:fld>
            <a:endParaRPr lang="en-US"/>
          </a:p>
        </p:txBody>
      </p:sp>
    </p:spTree>
    <p:extLst>
      <p:ext uri="{BB962C8B-B14F-4D97-AF65-F5344CB8AC3E}">
        <p14:creationId xmlns:p14="http://schemas.microsoft.com/office/powerpoint/2010/main" val="120132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F16B6B-DD64-4AA3-89B0-769242F56F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77AD16-B34A-4097-BC36-DC2C0BE032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6D841D-A79C-4B43-A2F2-F5D97AB583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E9F04E-2160-4EF1-BE22-4455CCC520AF}" type="datetimeFigureOut">
              <a:rPr lang="en-US" smtClean="0"/>
              <a:t>5/23/2022</a:t>
            </a:fld>
            <a:endParaRPr lang="en-US"/>
          </a:p>
        </p:txBody>
      </p:sp>
      <p:sp>
        <p:nvSpPr>
          <p:cNvPr id="5" name="Footer Placeholder 4">
            <a:extLst>
              <a:ext uri="{FF2B5EF4-FFF2-40B4-BE49-F238E27FC236}">
                <a16:creationId xmlns:a16="http://schemas.microsoft.com/office/drawing/2014/main" id="{D398A5D3-1D3D-4A42-B647-E36F7DA87E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7461678-282F-47E2-8176-D0DD4ABAA9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81AFC2-C1FC-481E-963A-8D51BD7DB743}" type="slidenum">
              <a:rPr lang="en-US" smtClean="0"/>
              <a:t>‹#›</a:t>
            </a:fld>
            <a:endParaRPr lang="en-US"/>
          </a:p>
        </p:txBody>
      </p:sp>
    </p:spTree>
    <p:extLst>
      <p:ext uri="{BB962C8B-B14F-4D97-AF65-F5344CB8AC3E}">
        <p14:creationId xmlns:p14="http://schemas.microsoft.com/office/powerpoint/2010/main" val="83946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E8ADF-71B5-47CF-8518-9432490F8CF5}"/>
              </a:ext>
            </a:extLst>
          </p:cNvPr>
          <p:cNvSpPr>
            <a:spLocks noGrp="1"/>
          </p:cNvSpPr>
          <p:nvPr>
            <p:ph type="ctrTitle"/>
          </p:nvPr>
        </p:nvSpPr>
        <p:spPr/>
        <p:txBody>
          <a:bodyPr/>
          <a:lstStyle/>
          <a:p>
            <a:r>
              <a:rPr lang="en-US" dirty="0"/>
              <a:t>ITS3_EIC contribution plan</a:t>
            </a:r>
          </a:p>
        </p:txBody>
      </p:sp>
      <p:sp>
        <p:nvSpPr>
          <p:cNvPr id="3" name="Subtitle 2">
            <a:extLst>
              <a:ext uri="{FF2B5EF4-FFF2-40B4-BE49-F238E27FC236}">
                <a16:creationId xmlns:a16="http://schemas.microsoft.com/office/drawing/2014/main" id="{276FA2B2-B148-4F65-82F5-2FCF43BC7869}"/>
              </a:ext>
            </a:extLst>
          </p:cNvPr>
          <p:cNvSpPr>
            <a:spLocks noGrp="1"/>
          </p:cNvSpPr>
          <p:nvPr>
            <p:ph type="subTitle" idx="1"/>
          </p:nvPr>
        </p:nvSpPr>
        <p:spPr/>
        <p:txBody>
          <a:bodyPr/>
          <a:lstStyle/>
          <a:p>
            <a:r>
              <a:rPr lang="en-US" sz="3600" dirty="0"/>
              <a:t>EIC_SC</a:t>
            </a:r>
          </a:p>
          <a:p>
            <a:r>
              <a:rPr lang="en-US" sz="1800" dirty="0"/>
              <a:t>presented: </a:t>
            </a:r>
            <a:r>
              <a:rPr lang="en-US" sz="1800" dirty="0" err="1"/>
              <a:t>G.W.Deptuch</a:t>
            </a:r>
            <a:r>
              <a:rPr lang="en-US" sz="1800" dirty="0"/>
              <a:t> </a:t>
            </a:r>
          </a:p>
          <a:p>
            <a:r>
              <a:rPr lang="en-US" sz="1800" dirty="0"/>
              <a:t>05/12/2022</a:t>
            </a:r>
          </a:p>
        </p:txBody>
      </p:sp>
    </p:spTree>
    <p:extLst>
      <p:ext uri="{BB962C8B-B14F-4D97-AF65-F5344CB8AC3E}">
        <p14:creationId xmlns:p14="http://schemas.microsoft.com/office/powerpoint/2010/main" val="740713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2ECB3-ADF5-44BA-9539-C9E3174D46B3}"/>
              </a:ext>
            </a:extLst>
          </p:cNvPr>
          <p:cNvSpPr>
            <a:spLocks noGrp="1"/>
          </p:cNvSpPr>
          <p:nvPr>
            <p:ph type="title"/>
          </p:nvPr>
        </p:nvSpPr>
        <p:spPr>
          <a:xfrm>
            <a:off x="0" y="0"/>
            <a:ext cx="11550316" cy="1325563"/>
          </a:xfrm>
        </p:spPr>
        <p:txBody>
          <a:bodyPr/>
          <a:lstStyle/>
          <a:p>
            <a:r>
              <a:rPr lang="en-US" dirty="0"/>
              <a:t>plan for contributing to ITS3 + developing EIC (1)</a:t>
            </a:r>
          </a:p>
        </p:txBody>
      </p:sp>
      <p:sp>
        <p:nvSpPr>
          <p:cNvPr id="4" name="Content Placeholder 2">
            <a:extLst>
              <a:ext uri="{FF2B5EF4-FFF2-40B4-BE49-F238E27FC236}">
                <a16:creationId xmlns:a16="http://schemas.microsoft.com/office/drawing/2014/main" id="{B2715F1F-48C9-4858-AE1C-CFD05D74CC4B}"/>
              </a:ext>
            </a:extLst>
          </p:cNvPr>
          <p:cNvSpPr>
            <a:spLocks noGrp="1"/>
          </p:cNvSpPr>
          <p:nvPr>
            <p:ph idx="1"/>
          </p:nvPr>
        </p:nvSpPr>
        <p:spPr>
          <a:xfrm>
            <a:off x="360947" y="1010653"/>
            <a:ext cx="11442032" cy="5702967"/>
          </a:xfrm>
        </p:spPr>
        <p:txBody>
          <a:bodyPr>
            <a:normAutofit fontScale="92500" lnSpcReduction="20000"/>
          </a:bodyPr>
          <a:lstStyle/>
          <a:p>
            <a:pPr>
              <a:spcAft>
                <a:spcPts val="1000"/>
              </a:spcAft>
            </a:pPr>
            <a:r>
              <a:rPr lang="en-US" dirty="0"/>
              <a:t>(1) It is expected that the ALICE ITS3 sensor will fulfill the requirements of the EIC tracking layer as self-supporting layers and on staves for the inner and outer tracking layers, respectively (assuming that the required pixel pitch and other requirements are not changed),</a:t>
            </a:r>
          </a:p>
          <a:p>
            <a:pPr>
              <a:spcAft>
                <a:spcPts val="1000"/>
              </a:spcAft>
            </a:pPr>
            <a:r>
              <a:rPr lang="en-US" dirty="0"/>
              <a:t>(2) Also, the ALICE ITS3 sensors will be suitable for the staves and disks in the EIC, where the responsibility of the EIC developers will consist in adapting the ALICE ITS3 development to the form of the EIC Large Area Sensors (LAS),</a:t>
            </a:r>
          </a:p>
          <a:p>
            <a:pPr>
              <a:spcAft>
                <a:spcPts val="1000"/>
              </a:spcAft>
            </a:pPr>
            <a:r>
              <a:rPr lang="en-US" dirty="0"/>
              <a:t>In both above cases (1, 2), the major circuital blocks are much probably to be imported from the ALICE ITS3 and the design efforts will be organized around the tasks, such as:</a:t>
            </a:r>
          </a:p>
          <a:p>
            <a:pPr lvl="1">
              <a:spcAft>
                <a:spcPts val="1000"/>
              </a:spcAft>
            </a:pPr>
            <a:r>
              <a:rPr lang="en-US" dirty="0"/>
              <a:t>reorganizing the design into the forms suited for staves and disks, </a:t>
            </a:r>
          </a:p>
          <a:p>
            <a:pPr lvl="1">
              <a:spcAft>
                <a:spcPts val="1000"/>
              </a:spcAft>
            </a:pPr>
            <a:r>
              <a:rPr lang="en-US" dirty="0"/>
              <a:t>setting on stitching methodology, organization of the readout (TDM or DATA concentrating), low noise powering and power distribution, etc.  </a:t>
            </a:r>
          </a:p>
          <a:p>
            <a:pPr marL="228600" lvl="1" indent="0">
              <a:spcAft>
                <a:spcPts val="1000"/>
              </a:spcAft>
              <a:buNone/>
            </a:pPr>
            <a:r>
              <a:rPr lang="en-US" sz="2800" dirty="0"/>
              <a:t>unless important changes with respect to the ALICE ITS3 development are to be entailed by the EIC physics that needs to be shown</a:t>
            </a:r>
            <a:r>
              <a:rPr lang="en-US" dirty="0"/>
              <a:t>, </a:t>
            </a:r>
          </a:p>
        </p:txBody>
      </p:sp>
    </p:spTree>
    <p:extLst>
      <p:ext uri="{BB962C8B-B14F-4D97-AF65-F5344CB8AC3E}">
        <p14:creationId xmlns:p14="http://schemas.microsoft.com/office/powerpoint/2010/main" val="3540740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2ECB3-ADF5-44BA-9539-C9E3174D46B3}"/>
              </a:ext>
            </a:extLst>
          </p:cNvPr>
          <p:cNvSpPr>
            <a:spLocks noGrp="1"/>
          </p:cNvSpPr>
          <p:nvPr>
            <p:ph type="title"/>
          </p:nvPr>
        </p:nvSpPr>
        <p:spPr>
          <a:xfrm>
            <a:off x="0" y="0"/>
            <a:ext cx="11550316" cy="1325563"/>
          </a:xfrm>
        </p:spPr>
        <p:txBody>
          <a:bodyPr/>
          <a:lstStyle/>
          <a:p>
            <a:r>
              <a:rPr lang="en-US" dirty="0"/>
              <a:t>plan for contributing to ITS3 + developing EIC (2)</a:t>
            </a:r>
          </a:p>
        </p:txBody>
      </p:sp>
      <p:sp>
        <p:nvSpPr>
          <p:cNvPr id="4" name="Content Placeholder 2">
            <a:extLst>
              <a:ext uri="{FF2B5EF4-FFF2-40B4-BE49-F238E27FC236}">
                <a16:creationId xmlns:a16="http://schemas.microsoft.com/office/drawing/2014/main" id="{B2715F1F-48C9-4858-AE1C-CFD05D74CC4B}"/>
              </a:ext>
            </a:extLst>
          </p:cNvPr>
          <p:cNvSpPr>
            <a:spLocks noGrp="1"/>
          </p:cNvSpPr>
          <p:nvPr>
            <p:ph idx="1"/>
          </p:nvPr>
        </p:nvSpPr>
        <p:spPr>
          <a:xfrm>
            <a:off x="360947" y="1010653"/>
            <a:ext cx="11442032" cy="5702967"/>
          </a:xfrm>
        </p:spPr>
        <p:txBody>
          <a:bodyPr>
            <a:normAutofit fontScale="92500"/>
          </a:bodyPr>
          <a:lstStyle/>
          <a:p>
            <a:pPr>
              <a:spcAft>
                <a:spcPts val="1000"/>
              </a:spcAft>
            </a:pPr>
            <a:r>
              <a:rPr lang="en-US" dirty="0"/>
              <a:t>It is expected that the EIC groups contribute to the ALICE ITS3 developments in a significant enough (</a:t>
            </a:r>
            <a:r>
              <a:rPr lang="en-US" i="1" dirty="0"/>
              <a:t>although what is enough is not quantifiably measurable</a:t>
            </a:r>
            <a:r>
              <a:rPr lang="en-US" dirty="0"/>
              <a:t>) degree that the ALICE ITS3 database could be shared for the purposes of the development of the EIC MAPS detectors (</a:t>
            </a:r>
            <a:r>
              <a:rPr lang="en-US" i="1" dirty="0"/>
              <a:t>vertexing, stave and disks</a:t>
            </a:r>
            <a:r>
              <a:rPr lang="en-US" dirty="0"/>
              <a:t>),</a:t>
            </a:r>
          </a:p>
          <a:p>
            <a:r>
              <a:rPr lang="en-US" dirty="0"/>
              <a:t>In this moment, the ALICE ITS3 developments are significantly advanced and prior proposals from the US EIC groups for the design contributions seem to be obsolete and, knowing the CERN submission schedules, it is hard to consider developments of independent, small blocks that could be prototyped first on the MLRs runs and then used in the final ALICE ITS3 chips,</a:t>
            </a:r>
          </a:p>
          <a:p>
            <a:r>
              <a:rPr lang="en-US" dirty="0"/>
              <a:t>The development needs to be discussed and negotiated with the ALICE ITS3, targeting things that are not covered yet and (</a:t>
            </a:r>
            <a:r>
              <a:rPr lang="en-US" i="1" dirty="0"/>
              <a:t>best if</a:t>
            </a:r>
            <a:r>
              <a:rPr lang="en-US" dirty="0"/>
              <a:t>) needed for the EIC later,  </a:t>
            </a:r>
          </a:p>
          <a:p>
            <a:r>
              <a:rPr lang="en-US" dirty="0"/>
              <a:t>The EIC groups are in effect (with emphasis on the US side) need to turn to the CERN ALICE ITS3 - EP group to discuss the list of contributions – to identify the immanent needs, </a:t>
            </a:r>
          </a:p>
        </p:txBody>
      </p:sp>
    </p:spTree>
    <p:extLst>
      <p:ext uri="{BB962C8B-B14F-4D97-AF65-F5344CB8AC3E}">
        <p14:creationId xmlns:p14="http://schemas.microsoft.com/office/powerpoint/2010/main" val="1842099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2ECB3-ADF5-44BA-9539-C9E3174D46B3}"/>
              </a:ext>
            </a:extLst>
          </p:cNvPr>
          <p:cNvSpPr>
            <a:spLocks noGrp="1"/>
          </p:cNvSpPr>
          <p:nvPr>
            <p:ph type="title"/>
          </p:nvPr>
        </p:nvSpPr>
        <p:spPr>
          <a:xfrm>
            <a:off x="0" y="0"/>
            <a:ext cx="11550316" cy="1325563"/>
          </a:xfrm>
        </p:spPr>
        <p:txBody>
          <a:bodyPr/>
          <a:lstStyle/>
          <a:p>
            <a:r>
              <a:rPr lang="en-US" dirty="0"/>
              <a:t>plan for contributing to ITS3 + developing EIC (3)</a:t>
            </a:r>
          </a:p>
        </p:txBody>
      </p:sp>
      <p:sp>
        <p:nvSpPr>
          <p:cNvPr id="4" name="Content Placeholder 2">
            <a:extLst>
              <a:ext uri="{FF2B5EF4-FFF2-40B4-BE49-F238E27FC236}">
                <a16:creationId xmlns:a16="http://schemas.microsoft.com/office/drawing/2014/main" id="{B2715F1F-48C9-4858-AE1C-CFD05D74CC4B}"/>
              </a:ext>
            </a:extLst>
          </p:cNvPr>
          <p:cNvSpPr>
            <a:spLocks noGrp="1"/>
          </p:cNvSpPr>
          <p:nvPr>
            <p:ph idx="1"/>
          </p:nvPr>
        </p:nvSpPr>
        <p:spPr>
          <a:xfrm>
            <a:off x="360947" y="1010653"/>
            <a:ext cx="11442032" cy="5702967"/>
          </a:xfrm>
        </p:spPr>
        <p:txBody>
          <a:bodyPr>
            <a:normAutofit fontScale="85000" lnSpcReduction="10000"/>
          </a:bodyPr>
          <a:lstStyle/>
          <a:p>
            <a:r>
              <a:rPr lang="en-US" dirty="0"/>
              <a:t>At least three areas can be considered as the EIC groups contribution to the ALICE ITS3 development:</a:t>
            </a:r>
          </a:p>
          <a:p>
            <a:pPr lvl="1"/>
            <a:r>
              <a:rPr lang="en-US" dirty="0"/>
              <a:t>(1) Studies on serial powering and development of the required circuits for the serial powering with the development of shunt-LDOs and power distribution management features (to handle e.g. powering down and overvoltage/overcurrent emergencies) with an impact on AC-coupling of interconnects, data transfer etc., as an alternative to DC-DC converters for reduction of mass inside the detector,</a:t>
            </a:r>
          </a:p>
          <a:p>
            <a:pPr lvl="1"/>
            <a:r>
              <a:rPr lang="en-US" dirty="0"/>
              <a:t>(2) Taking on verification for the ALICE ITS3 detectors, as this area is not covered by the ALICE ITS3 efforts so far but is needed for assuring successful development of the detectors and integration them in the readout/supply systems. The efforts would consist in:</a:t>
            </a:r>
          </a:p>
          <a:p>
            <a:pPr lvl="2"/>
            <a:r>
              <a:rPr lang="en-US" dirty="0"/>
              <a:t> developing of the full model of the sensor chips code using </a:t>
            </a:r>
            <a:r>
              <a:rPr lang="en-US" dirty="0" err="1"/>
              <a:t>SystemVerilog</a:t>
            </a:r>
            <a:r>
              <a:rPr lang="en-US" dirty="0"/>
              <a:t> – UVM (or </a:t>
            </a:r>
            <a:r>
              <a:rPr lang="en-US" dirty="0" err="1"/>
              <a:t>SystemC</a:t>
            </a:r>
            <a:r>
              <a:rPr lang="en-US" dirty="0"/>
              <a:t>), </a:t>
            </a:r>
          </a:p>
          <a:p>
            <a:pPr lvl="2"/>
            <a:r>
              <a:rPr lang="en-US" dirty="0"/>
              <a:t>architecting data flows pathways, defining standards and interfaces in the system, </a:t>
            </a:r>
          </a:p>
          <a:p>
            <a:pPr lvl="2"/>
            <a:r>
              <a:rPr lang="en-US" dirty="0"/>
              <a:t>developing data flow models starting with the physics-level simulation database interfaces (to vertexing and tracking layers with MAPS), </a:t>
            </a:r>
          </a:p>
          <a:p>
            <a:pPr lvl="2"/>
            <a:r>
              <a:rPr lang="en-US" dirty="0"/>
              <a:t>covering data formation for transfer (transmission encoding, error protection boundary scan for testability) - data flow channels - data acquisition upstream slow control downstream, connecting different databases from Geant4, through Python to </a:t>
            </a:r>
            <a:r>
              <a:rPr lang="en-US" dirty="0" err="1"/>
              <a:t>SystemVerilog</a:t>
            </a:r>
            <a:r>
              <a:rPr lang="en-US" dirty="0"/>
              <a:t> (</a:t>
            </a:r>
            <a:r>
              <a:rPr lang="en-US" dirty="0" err="1"/>
              <a:t>SystemC</a:t>
            </a:r>
            <a:r>
              <a:rPr lang="en-US" dirty="0"/>
              <a:t>) UVM, build UVM components (drivers, monitors, sequencers, agents, env, scoreboards and subscribers) of the system plugged into operational ecosystem of the ALICE experiment,</a:t>
            </a:r>
          </a:p>
          <a:p>
            <a:pPr lvl="2"/>
            <a:r>
              <a:rPr lang="en-US" dirty="0"/>
              <a:t> developing plans for regressions testing with coverage and random stimulus, verification stimuli data, coverage regression and scoreboards results, etc., </a:t>
            </a:r>
          </a:p>
          <a:p>
            <a:pPr lvl="1"/>
            <a:r>
              <a:rPr lang="en-US" dirty="0"/>
              <a:t>(3) Live function monitoring (medium resolution, slow ADC) of the internal operation of the ALICE ITS3 chip, including digitization of bias settings of currents and voltages, temperature readouts etc.</a:t>
            </a:r>
          </a:p>
        </p:txBody>
      </p:sp>
    </p:spTree>
    <p:extLst>
      <p:ext uri="{BB962C8B-B14F-4D97-AF65-F5344CB8AC3E}">
        <p14:creationId xmlns:p14="http://schemas.microsoft.com/office/powerpoint/2010/main" val="412930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2ECB3-ADF5-44BA-9539-C9E3174D46B3}"/>
              </a:ext>
            </a:extLst>
          </p:cNvPr>
          <p:cNvSpPr>
            <a:spLocks noGrp="1"/>
          </p:cNvSpPr>
          <p:nvPr>
            <p:ph type="title"/>
          </p:nvPr>
        </p:nvSpPr>
        <p:spPr>
          <a:xfrm>
            <a:off x="0" y="0"/>
            <a:ext cx="11550316" cy="1325563"/>
          </a:xfrm>
        </p:spPr>
        <p:txBody>
          <a:bodyPr/>
          <a:lstStyle/>
          <a:p>
            <a:r>
              <a:rPr lang="en-US" dirty="0"/>
              <a:t>plan for contributing to ITS3 + developing EIC (4)</a:t>
            </a:r>
          </a:p>
        </p:txBody>
      </p:sp>
      <p:sp>
        <p:nvSpPr>
          <p:cNvPr id="4" name="Content Placeholder 2">
            <a:extLst>
              <a:ext uri="{FF2B5EF4-FFF2-40B4-BE49-F238E27FC236}">
                <a16:creationId xmlns:a16="http://schemas.microsoft.com/office/drawing/2014/main" id="{B2715F1F-48C9-4858-AE1C-CFD05D74CC4B}"/>
              </a:ext>
            </a:extLst>
          </p:cNvPr>
          <p:cNvSpPr>
            <a:spLocks noGrp="1"/>
          </p:cNvSpPr>
          <p:nvPr>
            <p:ph idx="1"/>
          </p:nvPr>
        </p:nvSpPr>
        <p:spPr>
          <a:xfrm>
            <a:off x="360947" y="1010653"/>
            <a:ext cx="11442032" cy="5702967"/>
          </a:xfrm>
        </p:spPr>
        <p:txBody>
          <a:bodyPr>
            <a:normAutofit/>
          </a:bodyPr>
          <a:lstStyle/>
          <a:p>
            <a:r>
              <a:rPr lang="en-US" dirty="0"/>
              <a:t>The serial powering is less appealing for the ALICE-ITS3 development, whereas ALICE-3 (certainly) and EIC (probably) will be the targets,</a:t>
            </a:r>
          </a:p>
          <a:p>
            <a:r>
              <a:rPr lang="en-US" dirty="0"/>
              <a:t>The first two mentioned activities will be transferable to the major conceptual EIC efforts as equally needed also they serve for the eRD104 resource reduction,</a:t>
            </a:r>
          </a:p>
          <a:p>
            <a:r>
              <a:rPr lang="en-US" dirty="0"/>
              <a:t>Involvement into the verification is challenging as it is a sizeable effort, requires suitable composition of the workforce, but is a natural pathway for very close relation with the ALICE ITS3 efforts and familiarity with the ALICE ITS-3 database (towards the EIC development),</a:t>
            </a:r>
          </a:p>
          <a:p>
            <a:r>
              <a:rPr lang="en-US" dirty="0"/>
              <a:t>Other areas of contribution to the ALICE ITS3 efforts can be identified upon meeting with the CERN ALICE ITS3 - EP group. </a:t>
            </a:r>
          </a:p>
        </p:txBody>
      </p:sp>
    </p:spTree>
    <p:extLst>
      <p:ext uri="{BB962C8B-B14F-4D97-AF65-F5344CB8AC3E}">
        <p14:creationId xmlns:p14="http://schemas.microsoft.com/office/powerpoint/2010/main" val="1384512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2ECB3-ADF5-44BA-9539-C9E3174D46B3}"/>
              </a:ext>
            </a:extLst>
          </p:cNvPr>
          <p:cNvSpPr>
            <a:spLocks noGrp="1"/>
          </p:cNvSpPr>
          <p:nvPr>
            <p:ph type="title"/>
          </p:nvPr>
        </p:nvSpPr>
        <p:spPr>
          <a:xfrm>
            <a:off x="0" y="0"/>
            <a:ext cx="11550316" cy="1325563"/>
          </a:xfrm>
        </p:spPr>
        <p:txBody>
          <a:bodyPr/>
          <a:lstStyle/>
          <a:p>
            <a:r>
              <a:rPr lang="en-US" dirty="0"/>
              <a:t>Plan for the EIC ERs (MLRs) submissions</a:t>
            </a:r>
          </a:p>
        </p:txBody>
      </p:sp>
      <p:sp>
        <p:nvSpPr>
          <p:cNvPr id="4" name="Content Placeholder 2">
            <a:extLst>
              <a:ext uri="{FF2B5EF4-FFF2-40B4-BE49-F238E27FC236}">
                <a16:creationId xmlns:a16="http://schemas.microsoft.com/office/drawing/2014/main" id="{B2715F1F-48C9-4858-AE1C-CFD05D74CC4B}"/>
              </a:ext>
            </a:extLst>
          </p:cNvPr>
          <p:cNvSpPr>
            <a:spLocks noGrp="1"/>
          </p:cNvSpPr>
          <p:nvPr>
            <p:ph idx="1"/>
          </p:nvPr>
        </p:nvSpPr>
        <p:spPr>
          <a:xfrm>
            <a:off x="360947" y="1010653"/>
            <a:ext cx="11442032" cy="5702967"/>
          </a:xfrm>
        </p:spPr>
        <p:txBody>
          <a:bodyPr>
            <a:normAutofit/>
          </a:bodyPr>
          <a:lstStyle/>
          <a:p>
            <a:r>
              <a:rPr lang="en-US" dirty="0"/>
              <a:t>CERN ITS3-EP submission plans of MLRs and </a:t>
            </a:r>
            <a:r>
              <a:rPr lang="en-US" dirty="0" err="1"/>
              <a:t>Ers</a:t>
            </a:r>
            <a:r>
              <a:rPr lang="en-US" dirty="0"/>
              <a:t> do not go beyond the ALICE-ITS3 scope,</a:t>
            </a:r>
          </a:p>
          <a:p>
            <a:r>
              <a:rPr lang="en-US" dirty="0"/>
              <a:t>CERN ITS3-EP and </a:t>
            </a:r>
            <a:r>
              <a:rPr lang="en-US" dirty="0" err="1"/>
              <a:t>TPSCo</a:t>
            </a:r>
            <a:r>
              <a:rPr lang="en-US" dirty="0"/>
              <a:t> must be informed about submission plans for the EIC ERs and PRs for LAS:</a:t>
            </a:r>
          </a:p>
          <a:p>
            <a:pPr lvl="1"/>
            <a:r>
              <a:rPr lang="en-US" dirty="0"/>
              <a:t>at least two ERs in 2023 and 2024, </a:t>
            </a:r>
          </a:p>
          <a:p>
            <a:pPr lvl="1"/>
            <a:r>
              <a:rPr lang="en-US" dirty="0"/>
              <a:t>and one PR 2025. </a:t>
            </a:r>
          </a:p>
        </p:txBody>
      </p:sp>
    </p:spTree>
    <p:extLst>
      <p:ext uri="{BB962C8B-B14F-4D97-AF65-F5344CB8AC3E}">
        <p14:creationId xmlns:p14="http://schemas.microsoft.com/office/powerpoint/2010/main" val="1979151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EE209-EA14-4F6B-9C31-E7105C4B49C0}"/>
              </a:ext>
            </a:extLst>
          </p:cNvPr>
          <p:cNvSpPr>
            <a:spLocks noGrp="1"/>
          </p:cNvSpPr>
          <p:nvPr>
            <p:ph type="title"/>
          </p:nvPr>
        </p:nvSpPr>
        <p:spPr>
          <a:xfrm>
            <a:off x="0" y="0"/>
            <a:ext cx="10515600" cy="1325563"/>
          </a:xfrm>
        </p:spPr>
        <p:txBody>
          <a:bodyPr/>
          <a:lstStyle/>
          <a:p>
            <a:r>
              <a:rPr lang="en-US" dirty="0"/>
              <a:t>Agreements (1)</a:t>
            </a:r>
          </a:p>
        </p:txBody>
      </p:sp>
      <p:sp>
        <p:nvSpPr>
          <p:cNvPr id="3" name="Content Placeholder 2">
            <a:extLst>
              <a:ext uri="{FF2B5EF4-FFF2-40B4-BE49-F238E27FC236}">
                <a16:creationId xmlns:a16="http://schemas.microsoft.com/office/drawing/2014/main" id="{D56173EF-27FD-47C0-85E4-E192C2D4F0EB}"/>
              </a:ext>
            </a:extLst>
          </p:cNvPr>
          <p:cNvSpPr>
            <a:spLocks noGrp="1"/>
          </p:cNvSpPr>
          <p:nvPr>
            <p:ph idx="1"/>
          </p:nvPr>
        </p:nvSpPr>
        <p:spPr>
          <a:xfrm>
            <a:off x="360947" y="1010653"/>
            <a:ext cx="11442032" cy="5702967"/>
          </a:xfrm>
        </p:spPr>
        <p:txBody>
          <a:bodyPr>
            <a:normAutofit fontScale="70000" lnSpcReduction="20000"/>
          </a:bodyPr>
          <a:lstStyle/>
          <a:p>
            <a:pPr>
              <a:spcAft>
                <a:spcPts val="1000"/>
              </a:spcAft>
            </a:pPr>
            <a:r>
              <a:rPr lang="en-US" dirty="0"/>
              <a:t>The </a:t>
            </a:r>
            <a:r>
              <a:rPr lang="en-US" dirty="0" err="1"/>
              <a:t>TPSCo</a:t>
            </a:r>
            <a:r>
              <a:rPr lang="en-US" dirty="0"/>
              <a:t> NDA has been signed by all institutions contributing to the ALICE ITS3 (</a:t>
            </a:r>
            <a:r>
              <a:rPr lang="en-US" i="1" dirty="0"/>
              <a:t>access to PDK</a:t>
            </a:r>
            <a:r>
              <a:rPr lang="en-US" dirty="0"/>
              <a:t>),</a:t>
            </a:r>
          </a:p>
          <a:p>
            <a:pPr>
              <a:spcAft>
                <a:spcPts val="1000"/>
              </a:spcAft>
            </a:pPr>
            <a:r>
              <a:rPr lang="en-US" dirty="0"/>
              <a:t>Under the </a:t>
            </a:r>
            <a:r>
              <a:rPr lang="en-US" dirty="0" err="1"/>
              <a:t>TPSCo</a:t>
            </a:r>
            <a:r>
              <a:rPr lang="en-US" dirty="0"/>
              <a:t> NDA, design work can be carried out locally and the design results can be exchanged with CERN in a form of GDSII files suitable for fabrication, like for an MPW service – what is good for being part of MLRs but not ERs, </a:t>
            </a:r>
          </a:p>
          <a:p>
            <a:pPr>
              <a:spcAft>
                <a:spcPts val="1000"/>
              </a:spcAft>
            </a:pPr>
            <a:r>
              <a:rPr lang="en-US" dirty="0"/>
              <a:t>Inclusion of the developed objects in a commonly  (</a:t>
            </a:r>
            <a:r>
              <a:rPr lang="en-US" i="1" dirty="0"/>
              <a:t>to be</a:t>
            </a:r>
            <a:r>
              <a:rPr lang="en-US" dirty="0"/>
              <a:t>) designed chip requires more than </a:t>
            </a:r>
            <a:r>
              <a:rPr lang="en-US" dirty="0" err="1"/>
              <a:t>TPSCo</a:t>
            </a:r>
            <a:r>
              <a:rPr lang="en-US" dirty="0"/>
              <a:t> NDA,</a:t>
            </a:r>
          </a:p>
          <a:p>
            <a:pPr>
              <a:spcAft>
                <a:spcPts val="1000"/>
              </a:spcAft>
            </a:pPr>
            <a:r>
              <a:rPr lang="en-US" dirty="0"/>
              <a:t>Also, there are no MPWs runs available under the </a:t>
            </a:r>
            <a:r>
              <a:rPr lang="en-US" dirty="0" err="1"/>
              <a:t>TPSCo</a:t>
            </a:r>
            <a:r>
              <a:rPr lang="en-US" dirty="0"/>
              <a:t> NDA through CERN, except the two past MLRs,</a:t>
            </a:r>
          </a:p>
          <a:p>
            <a:pPr>
              <a:spcAft>
                <a:spcPts val="1000"/>
              </a:spcAft>
            </a:pPr>
            <a:r>
              <a:rPr lang="en-US" dirty="0"/>
              <a:t>US EIC groups do not require any CAD/EDA licensing agreements to contribute a the full-functionality chip design in contrast to the groups associated with </a:t>
            </a:r>
            <a:r>
              <a:rPr lang="en-US" dirty="0" err="1"/>
              <a:t>Europractice</a:t>
            </a:r>
            <a:r>
              <a:rPr lang="en-US" dirty="0"/>
              <a:t> due to the different license scheme for the design tools in the US,</a:t>
            </a:r>
          </a:p>
          <a:p>
            <a:pPr>
              <a:spcAft>
                <a:spcPts val="1000"/>
              </a:spcAft>
            </a:pPr>
            <a:r>
              <a:rPr lang="en-US" dirty="0"/>
              <a:t>The US EIC groups (RAL as well) do not have formalized background at which contributions to the ALICE ITS3 development could be provided, this is related to either:</a:t>
            </a:r>
          </a:p>
          <a:p>
            <a:pPr lvl="1">
              <a:spcBef>
                <a:spcPts val="1000"/>
              </a:spcBef>
              <a:spcAft>
                <a:spcPts val="1000"/>
              </a:spcAft>
            </a:pPr>
            <a:r>
              <a:rPr lang="en-US" dirty="0"/>
              <a:t>(1) physically designed circuits in a form of libraries or cells (such as OA databases),</a:t>
            </a:r>
          </a:p>
          <a:p>
            <a:pPr lvl="1">
              <a:spcBef>
                <a:spcPts val="1000"/>
              </a:spcBef>
              <a:spcAft>
                <a:spcPts val="1000"/>
              </a:spcAft>
            </a:pPr>
            <a:r>
              <a:rPr lang="en-US" dirty="0"/>
              <a:t>(2) hardware description language code, such as RTL for synthesis (GIT repo, etc.), or</a:t>
            </a:r>
          </a:p>
          <a:p>
            <a:pPr lvl="1">
              <a:spcBef>
                <a:spcPts val="1000"/>
              </a:spcBef>
              <a:spcAft>
                <a:spcPts val="1000"/>
              </a:spcAft>
            </a:pPr>
            <a:r>
              <a:rPr lang="en-US" dirty="0"/>
              <a:t>(3) Verification code (</a:t>
            </a:r>
            <a:r>
              <a:rPr lang="en-US" dirty="0" err="1"/>
              <a:t>SystemVerilog</a:t>
            </a:r>
            <a:r>
              <a:rPr lang="en-US" dirty="0"/>
              <a:t>, UVM, </a:t>
            </a:r>
            <a:r>
              <a:rPr lang="en-US" dirty="0" err="1"/>
              <a:t>SystemC</a:t>
            </a:r>
            <a:r>
              <a:rPr lang="en-US" dirty="0"/>
              <a:t>), verification stimuli data, coverage regression and scoreboards results, etc.,</a:t>
            </a:r>
          </a:p>
          <a:p>
            <a:pPr indent="0">
              <a:spcAft>
                <a:spcPts val="1000"/>
              </a:spcAft>
              <a:buNone/>
            </a:pPr>
            <a:r>
              <a:rPr lang="en-US" dirty="0"/>
              <a:t>this stills needs to be addressed.</a:t>
            </a:r>
          </a:p>
        </p:txBody>
      </p:sp>
    </p:spTree>
    <p:extLst>
      <p:ext uri="{BB962C8B-B14F-4D97-AF65-F5344CB8AC3E}">
        <p14:creationId xmlns:p14="http://schemas.microsoft.com/office/powerpoint/2010/main" val="2608444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EE209-EA14-4F6B-9C31-E7105C4B49C0}"/>
              </a:ext>
            </a:extLst>
          </p:cNvPr>
          <p:cNvSpPr>
            <a:spLocks noGrp="1"/>
          </p:cNvSpPr>
          <p:nvPr>
            <p:ph type="title"/>
          </p:nvPr>
        </p:nvSpPr>
        <p:spPr>
          <a:xfrm>
            <a:off x="0" y="0"/>
            <a:ext cx="10515600" cy="1325563"/>
          </a:xfrm>
        </p:spPr>
        <p:txBody>
          <a:bodyPr/>
          <a:lstStyle/>
          <a:p>
            <a:r>
              <a:rPr lang="en-US" dirty="0"/>
              <a:t>Agreements (2)</a:t>
            </a:r>
          </a:p>
        </p:txBody>
      </p:sp>
      <p:sp>
        <p:nvSpPr>
          <p:cNvPr id="3" name="Content Placeholder 2">
            <a:extLst>
              <a:ext uri="{FF2B5EF4-FFF2-40B4-BE49-F238E27FC236}">
                <a16:creationId xmlns:a16="http://schemas.microsoft.com/office/drawing/2014/main" id="{D56173EF-27FD-47C0-85E4-E192C2D4F0EB}"/>
              </a:ext>
            </a:extLst>
          </p:cNvPr>
          <p:cNvSpPr>
            <a:spLocks noGrp="1"/>
          </p:cNvSpPr>
          <p:nvPr>
            <p:ph idx="1"/>
          </p:nvPr>
        </p:nvSpPr>
        <p:spPr>
          <a:xfrm>
            <a:off x="360947" y="1010653"/>
            <a:ext cx="11442032" cy="5702967"/>
          </a:xfrm>
        </p:spPr>
        <p:txBody>
          <a:bodyPr>
            <a:normAutofit fontScale="77500" lnSpcReduction="20000"/>
          </a:bodyPr>
          <a:lstStyle/>
          <a:p>
            <a:pPr>
              <a:spcAft>
                <a:spcPts val="1000"/>
              </a:spcAft>
            </a:pPr>
            <a:r>
              <a:rPr lang="en-US" dirty="0"/>
              <a:t>For the US EIC, and generally for the EIC, groups, an overarching agreement between the EIC-SC ASIC groups and the CERN ITS3 (ALICE) is needed to regulate scopes of the contributive work and permitted usage of the developed material  (1, 2, 3). </a:t>
            </a:r>
            <a:br>
              <a:rPr lang="en-US" dirty="0"/>
            </a:br>
            <a:r>
              <a:rPr lang="en-US" sz="2600" dirty="0"/>
              <a:t>Such an agreement is needed in order to:</a:t>
            </a:r>
          </a:p>
          <a:p>
            <a:pPr lvl="1">
              <a:spcAft>
                <a:spcPts val="1000"/>
              </a:spcAft>
            </a:pPr>
            <a:r>
              <a:rPr lang="en-US" sz="2200" dirty="0"/>
              <a:t>open access to the ITS3 MAPS databases (and related to this, other libraries, including for example DFM improved standard cells libraries that are enhanced with respect of the original PDK, modified models, yield data, etc.) by ALICE ITS3, </a:t>
            </a:r>
          </a:p>
          <a:p>
            <a:pPr lvl="1">
              <a:spcAft>
                <a:spcPts val="1000"/>
              </a:spcAft>
            </a:pPr>
            <a:r>
              <a:rPr lang="en-US" sz="2200" dirty="0"/>
              <a:t>provide contributions (1, 2, 3) to the common database by the US EIC groups (and also other EIC groups),</a:t>
            </a:r>
          </a:p>
          <a:p>
            <a:pPr indent="0">
              <a:spcAft>
                <a:spcPts val="1000"/>
              </a:spcAft>
              <a:buNone/>
            </a:pPr>
            <a:r>
              <a:rPr lang="en-US" sz="2600" u="sng" dirty="0"/>
              <a:t>The efforts should not wait for the agreement, but ultimately it will be needed</a:t>
            </a:r>
            <a:r>
              <a:rPr lang="en-US" sz="2600" dirty="0"/>
              <a:t>.</a:t>
            </a:r>
          </a:p>
          <a:p>
            <a:pPr>
              <a:spcAft>
                <a:spcPts val="1000"/>
              </a:spcAft>
            </a:pPr>
            <a:r>
              <a:rPr lang="en-US" dirty="0"/>
              <a:t>Ultimately, after having the overarching agreement in place, the EIC groups should:</a:t>
            </a:r>
          </a:p>
          <a:p>
            <a:pPr lvl="1">
              <a:spcAft>
                <a:spcPts val="1000"/>
              </a:spcAft>
            </a:pPr>
            <a:r>
              <a:rPr lang="en-US" dirty="0"/>
              <a:t> target getting access to the common ALICE ITS3 </a:t>
            </a:r>
            <a:r>
              <a:rPr lang="en-US" dirty="0" err="1"/>
              <a:t>Cliosoft</a:t>
            </a:r>
            <a:r>
              <a:rPr lang="en-US" dirty="0"/>
              <a:t> (or other DM) repository, </a:t>
            </a:r>
          </a:p>
          <a:p>
            <a:pPr lvl="1">
              <a:spcAft>
                <a:spcPts val="1000"/>
              </a:spcAft>
            </a:pPr>
            <a:r>
              <a:rPr lang="en-US" dirty="0"/>
              <a:t>generate own EIC </a:t>
            </a:r>
            <a:r>
              <a:rPr lang="en-US" dirty="0" err="1"/>
              <a:t>Cliosoft</a:t>
            </a:r>
            <a:r>
              <a:rPr lang="en-US" dirty="0"/>
              <a:t> (or other DM), and </a:t>
            </a:r>
          </a:p>
          <a:p>
            <a:pPr lvl="1">
              <a:spcAft>
                <a:spcPts val="1000"/>
              </a:spcAft>
            </a:pPr>
            <a:r>
              <a:rPr lang="en-US" dirty="0"/>
              <a:t>share it with ALICE ITS3 for carrying our contribution to the ALICE ITS3 efforts and to carry out the EIC efforts in the most efficient way (BNL can offer hosting the repository for the EIC efforts),</a:t>
            </a:r>
          </a:p>
          <a:p>
            <a:pPr>
              <a:spcAft>
                <a:spcPts val="1000"/>
              </a:spcAft>
            </a:pPr>
            <a:r>
              <a:rPr lang="en-US" b="1" dirty="0"/>
              <a:t>The Detector-1 collaboration needs to push DOE to arrange the overarching MoU with CERN, which would be the starting point for the specific sharing “agreements” described above</a:t>
            </a:r>
            <a:r>
              <a:rPr lang="en-US" dirty="0"/>
              <a:t>.</a:t>
            </a:r>
          </a:p>
        </p:txBody>
      </p:sp>
    </p:spTree>
    <p:extLst>
      <p:ext uri="{BB962C8B-B14F-4D97-AF65-F5344CB8AC3E}">
        <p14:creationId xmlns:p14="http://schemas.microsoft.com/office/powerpoint/2010/main" val="24370720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410</TotalTime>
  <Words>1464</Words>
  <Application>Microsoft Office PowerPoint</Application>
  <PresentationFormat>Widescreen</PresentationFormat>
  <Paragraphs>57</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ITS3_EIC contribution plan</vt:lpstr>
      <vt:lpstr>plan for contributing to ITS3 + developing EIC (1)</vt:lpstr>
      <vt:lpstr>plan for contributing to ITS3 + developing EIC (2)</vt:lpstr>
      <vt:lpstr>plan for contributing to ITS3 + developing EIC (3)</vt:lpstr>
      <vt:lpstr>plan for contributing to ITS3 + developing EIC (4)</vt:lpstr>
      <vt:lpstr>Plan for the EIC ERs (MLRs) submissions</vt:lpstr>
      <vt:lpstr>Agreements (1)</vt:lpstr>
      <vt:lpstr>Agreements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Summary</dc:title>
  <dc:creator>Deptuch, Grzegorz</dc:creator>
  <cp:lastModifiedBy>Deptuch, Grzegorz</cp:lastModifiedBy>
  <cp:revision>28</cp:revision>
  <dcterms:created xsi:type="dcterms:W3CDTF">2022-05-12T16:16:01Z</dcterms:created>
  <dcterms:modified xsi:type="dcterms:W3CDTF">2022-05-23T15:07:46Z</dcterms:modified>
</cp:coreProperties>
</file>